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81430" y="298830"/>
            <a:ext cx="1216025" cy="1459865"/>
          </a:xfrm>
          <a:custGeom>
            <a:avLst/>
            <a:gdLst/>
            <a:ahLst/>
            <a:cxnLst/>
            <a:rect l="l" t="t" r="r" b="b"/>
            <a:pathLst>
              <a:path w="1216025" h="1459864">
                <a:moveTo>
                  <a:pt x="599376" y="1023531"/>
                </a:moveTo>
                <a:lnTo>
                  <a:pt x="434695" y="1023531"/>
                </a:lnTo>
                <a:lnTo>
                  <a:pt x="418757" y="1050201"/>
                </a:lnTo>
                <a:lnTo>
                  <a:pt x="408609" y="1071676"/>
                </a:lnTo>
                <a:lnTo>
                  <a:pt x="405434" y="1086370"/>
                </a:lnTo>
                <a:lnTo>
                  <a:pt x="410464" y="1092657"/>
                </a:lnTo>
                <a:lnTo>
                  <a:pt x="599376" y="1092657"/>
                </a:lnTo>
                <a:lnTo>
                  <a:pt x="599376" y="1023531"/>
                </a:lnTo>
                <a:close/>
              </a:path>
              <a:path w="1216025" h="1459864">
                <a:moveTo>
                  <a:pt x="599414" y="825906"/>
                </a:moveTo>
                <a:lnTo>
                  <a:pt x="569595" y="853300"/>
                </a:lnTo>
                <a:lnTo>
                  <a:pt x="534441" y="891540"/>
                </a:lnTo>
                <a:lnTo>
                  <a:pt x="497573" y="936053"/>
                </a:lnTo>
                <a:lnTo>
                  <a:pt x="462610" y="982294"/>
                </a:lnTo>
                <a:lnTo>
                  <a:pt x="599414" y="982294"/>
                </a:lnTo>
                <a:lnTo>
                  <a:pt x="599414" y="825906"/>
                </a:lnTo>
                <a:close/>
              </a:path>
              <a:path w="1216025" h="1459864">
                <a:moveTo>
                  <a:pt x="744029" y="982294"/>
                </a:moveTo>
                <a:lnTo>
                  <a:pt x="717550" y="936180"/>
                </a:lnTo>
                <a:lnTo>
                  <a:pt x="689737" y="891768"/>
                </a:lnTo>
                <a:lnTo>
                  <a:pt x="663219" y="853592"/>
                </a:lnTo>
                <a:lnTo>
                  <a:pt x="640626" y="826198"/>
                </a:lnTo>
                <a:lnTo>
                  <a:pt x="640626" y="982294"/>
                </a:lnTo>
                <a:lnTo>
                  <a:pt x="744029" y="982294"/>
                </a:lnTo>
                <a:close/>
              </a:path>
              <a:path w="1216025" h="1459864">
                <a:moveTo>
                  <a:pt x="788403" y="1086472"/>
                </a:moveTo>
                <a:lnTo>
                  <a:pt x="785622" y="1071803"/>
                </a:lnTo>
                <a:lnTo>
                  <a:pt x="777633" y="1050290"/>
                </a:lnTo>
                <a:lnTo>
                  <a:pt x="765403" y="1023531"/>
                </a:lnTo>
                <a:lnTo>
                  <a:pt x="640664" y="1023531"/>
                </a:lnTo>
                <a:lnTo>
                  <a:pt x="640626" y="1092657"/>
                </a:lnTo>
                <a:lnTo>
                  <a:pt x="785012" y="1092657"/>
                </a:lnTo>
                <a:lnTo>
                  <a:pt x="788403" y="1086472"/>
                </a:lnTo>
                <a:close/>
              </a:path>
              <a:path w="1216025" h="1459864">
                <a:moveTo>
                  <a:pt x="1080223" y="1199273"/>
                </a:moveTo>
                <a:lnTo>
                  <a:pt x="1018082" y="1177963"/>
                </a:lnTo>
                <a:lnTo>
                  <a:pt x="968349" y="1169924"/>
                </a:lnTo>
                <a:lnTo>
                  <a:pt x="917270" y="1164488"/>
                </a:lnTo>
                <a:lnTo>
                  <a:pt x="865111" y="1161567"/>
                </a:lnTo>
                <a:lnTo>
                  <a:pt x="812215" y="1161034"/>
                </a:lnTo>
                <a:lnTo>
                  <a:pt x="758863" y="1162786"/>
                </a:lnTo>
                <a:lnTo>
                  <a:pt x="705370" y="1166698"/>
                </a:lnTo>
                <a:lnTo>
                  <a:pt x="652030" y="1172654"/>
                </a:lnTo>
                <a:lnTo>
                  <a:pt x="599160" y="1180566"/>
                </a:lnTo>
                <a:lnTo>
                  <a:pt x="547065" y="1190294"/>
                </a:lnTo>
                <a:lnTo>
                  <a:pt x="496036" y="1201750"/>
                </a:lnTo>
                <a:lnTo>
                  <a:pt x="446405" y="1214793"/>
                </a:lnTo>
                <a:lnTo>
                  <a:pt x="398449" y="1229334"/>
                </a:lnTo>
                <a:lnTo>
                  <a:pt x="352488" y="1245247"/>
                </a:lnTo>
                <a:lnTo>
                  <a:pt x="308825" y="1262418"/>
                </a:lnTo>
                <a:lnTo>
                  <a:pt x="267766" y="1280744"/>
                </a:lnTo>
                <a:lnTo>
                  <a:pt x="229603" y="1300099"/>
                </a:lnTo>
                <a:lnTo>
                  <a:pt x="194665" y="1320393"/>
                </a:lnTo>
                <a:lnTo>
                  <a:pt x="194665" y="1320241"/>
                </a:lnTo>
                <a:lnTo>
                  <a:pt x="164185" y="1349095"/>
                </a:lnTo>
                <a:lnTo>
                  <a:pt x="149339" y="1384896"/>
                </a:lnTo>
                <a:lnTo>
                  <a:pt x="149606" y="1420241"/>
                </a:lnTo>
                <a:lnTo>
                  <a:pt x="164452" y="1447698"/>
                </a:lnTo>
                <a:lnTo>
                  <a:pt x="193370" y="1459865"/>
                </a:lnTo>
                <a:lnTo>
                  <a:pt x="226860" y="1437246"/>
                </a:lnTo>
                <a:lnTo>
                  <a:pt x="263334" y="1414983"/>
                </a:lnTo>
                <a:lnTo>
                  <a:pt x="302514" y="1393177"/>
                </a:lnTo>
                <a:lnTo>
                  <a:pt x="344106" y="1371955"/>
                </a:lnTo>
                <a:lnTo>
                  <a:pt x="387870" y="1351470"/>
                </a:lnTo>
                <a:lnTo>
                  <a:pt x="433514" y="1331823"/>
                </a:lnTo>
                <a:lnTo>
                  <a:pt x="480771" y="1313141"/>
                </a:lnTo>
                <a:lnTo>
                  <a:pt x="529348" y="1295565"/>
                </a:lnTo>
                <a:lnTo>
                  <a:pt x="578993" y="1279220"/>
                </a:lnTo>
                <a:lnTo>
                  <a:pt x="629424" y="1264221"/>
                </a:lnTo>
                <a:lnTo>
                  <a:pt x="680377" y="1250696"/>
                </a:lnTo>
                <a:lnTo>
                  <a:pt x="731558" y="1238783"/>
                </a:lnTo>
                <a:lnTo>
                  <a:pt x="782713" y="1228598"/>
                </a:lnTo>
                <a:lnTo>
                  <a:pt x="833551" y="1220266"/>
                </a:lnTo>
                <a:lnTo>
                  <a:pt x="883805" y="1213916"/>
                </a:lnTo>
                <a:lnTo>
                  <a:pt x="933208" y="1209687"/>
                </a:lnTo>
                <a:lnTo>
                  <a:pt x="981468" y="1207681"/>
                </a:lnTo>
                <a:lnTo>
                  <a:pt x="1028331" y="1208049"/>
                </a:lnTo>
                <a:lnTo>
                  <a:pt x="1073518" y="1210894"/>
                </a:lnTo>
                <a:lnTo>
                  <a:pt x="1079563" y="1205992"/>
                </a:lnTo>
                <a:lnTo>
                  <a:pt x="1080223" y="1199273"/>
                </a:lnTo>
                <a:close/>
              </a:path>
              <a:path w="1216025" h="1459864">
                <a:moveTo>
                  <a:pt x="1215694" y="1134198"/>
                </a:moveTo>
                <a:lnTo>
                  <a:pt x="1211707" y="1108951"/>
                </a:lnTo>
                <a:lnTo>
                  <a:pt x="1194828" y="1079119"/>
                </a:lnTo>
                <a:lnTo>
                  <a:pt x="1163434" y="1046873"/>
                </a:lnTo>
                <a:lnTo>
                  <a:pt x="647179" y="572846"/>
                </a:lnTo>
                <a:lnTo>
                  <a:pt x="774153" y="447662"/>
                </a:lnTo>
                <a:lnTo>
                  <a:pt x="773976" y="447560"/>
                </a:lnTo>
                <a:lnTo>
                  <a:pt x="806094" y="434695"/>
                </a:lnTo>
                <a:lnTo>
                  <a:pt x="842797" y="433451"/>
                </a:lnTo>
                <a:lnTo>
                  <a:pt x="883754" y="433425"/>
                </a:lnTo>
                <a:lnTo>
                  <a:pt x="928624" y="424268"/>
                </a:lnTo>
                <a:lnTo>
                  <a:pt x="977061" y="395605"/>
                </a:lnTo>
                <a:lnTo>
                  <a:pt x="1191679" y="171119"/>
                </a:lnTo>
                <a:lnTo>
                  <a:pt x="1173734" y="152184"/>
                </a:lnTo>
                <a:lnTo>
                  <a:pt x="953211" y="372706"/>
                </a:lnTo>
                <a:lnTo>
                  <a:pt x="951344" y="373964"/>
                </a:lnTo>
                <a:lnTo>
                  <a:pt x="947077" y="375704"/>
                </a:lnTo>
                <a:lnTo>
                  <a:pt x="944867" y="376135"/>
                </a:lnTo>
                <a:lnTo>
                  <a:pt x="940269" y="376085"/>
                </a:lnTo>
                <a:lnTo>
                  <a:pt x="925461" y="360667"/>
                </a:lnTo>
                <a:lnTo>
                  <a:pt x="925512" y="356019"/>
                </a:lnTo>
                <a:lnTo>
                  <a:pt x="925969" y="353783"/>
                </a:lnTo>
                <a:lnTo>
                  <a:pt x="927760" y="349491"/>
                </a:lnTo>
                <a:lnTo>
                  <a:pt x="929017" y="347586"/>
                </a:lnTo>
                <a:lnTo>
                  <a:pt x="1149731" y="126809"/>
                </a:lnTo>
                <a:lnTo>
                  <a:pt x="1121740" y="97269"/>
                </a:lnTo>
                <a:lnTo>
                  <a:pt x="874852" y="344271"/>
                </a:lnTo>
                <a:lnTo>
                  <a:pt x="872985" y="345528"/>
                </a:lnTo>
                <a:lnTo>
                  <a:pt x="868718" y="347268"/>
                </a:lnTo>
                <a:lnTo>
                  <a:pt x="866508" y="347700"/>
                </a:lnTo>
                <a:lnTo>
                  <a:pt x="861910" y="347662"/>
                </a:lnTo>
                <a:lnTo>
                  <a:pt x="847102" y="332232"/>
                </a:lnTo>
                <a:lnTo>
                  <a:pt x="847153" y="327583"/>
                </a:lnTo>
                <a:lnTo>
                  <a:pt x="847610" y="325348"/>
                </a:lnTo>
                <a:lnTo>
                  <a:pt x="849401" y="321056"/>
                </a:lnTo>
                <a:lnTo>
                  <a:pt x="850658" y="319151"/>
                </a:lnTo>
                <a:lnTo>
                  <a:pt x="1097889" y="71907"/>
                </a:lnTo>
                <a:lnTo>
                  <a:pt x="1068565" y="40881"/>
                </a:lnTo>
                <a:lnTo>
                  <a:pt x="847166" y="262305"/>
                </a:lnTo>
                <a:lnTo>
                  <a:pt x="845286" y="263550"/>
                </a:lnTo>
                <a:lnTo>
                  <a:pt x="841032" y="265290"/>
                </a:lnTo>
                <a:lnTo>
                  <a:pt x="838809" y="265722"/>
                </a:lnTo>
                <a:lnTo>
                  <a:pt x="834212" y="265684"/>
                </a:lnTo>
                <a:lnTo>
                  <a:pt x="819416" y="250253"/>
                </a:lnTo>
                <a:lnTo>
                  <a:pt x="819454" y="245605"/>
                </a:lnTo>
                <a:lnTo>
                  <a:pt x="819912" y="243370"/>
                </a:lnTo>
                <a:lnTo>
                  <a:pt x="821702" y="239077"/>
                </a:lnTo>
                <a:lnTo>
                  <a:pt x="822960" y="237172"/>
                </a:lnTo>
                <a:lnTo>
                  <a:pt x="1044575" y="15519"/>
                </a:lnTo>
                <a:lnTo>
                  <a:pt x="1029792" y="0"/>
                </a:lnTo>
                <a:lnTo>
                  <a:pt x="1010691" y="16433"/>
                </a:lnTo>
                <a:lnTo>
                  <a:pt x="847369" y="155054"/>
                </a:lnTo>
                <a:lnTo>
                  <a:pt x="801789" y="193840"/>
                </a:lnTo>
                <a:lnTo>
                  <a:pt x="782764" y="210299"/>
                </a:lnTo>
                <a:lnTo>
                  <a:pt x="756602" y="258648"/>
                </a:lnTo>
                <a:lnTo>
                  <a:pt x="749935" y="300647"/>
                </a:lnTo>
                <a:lnTo>
                  <a:pt x="751522" y="337667"/>
                </a:lnTo>
                <a:lnTo>
                  <a:pt x="750112" y="371043"/>
                </a:lnTo>
                <a:lnTo>
                  <a:pt x="734491" y="402094"/>
                </a:lnTo>
                <a:lnTo>
                  <a:pt x="597852" y="527558"/>
                </a:lnTo>
                <a:lnTo>
                  <a:pt x="481215" y="420446"/>
                </a:lnTo>
                <a:lnTo>
                  <a:pt x="465518" y="389394"/>
                </a:lnTo>
                <a:lnTo>
                  <a:pt x="464096" y="356019"/>
                </a:lnTo>
                <a:lnTo>
                  <a:pt x="465709" y="319011"/>
                </a:lnTo>
                <a:lnTo>
                  <a:pt x="459079" y="276999"/>
                </a:lnTo>
                <a:lnTo>
                  <a:pt x="432955" y="228650"/>
                </a:lnTo>
                <a:lnTo>
                  <a:pt x="396443" y="192697"/>
                </a:lnTo>
                <a:lnTo>
                  <a:pt x="353695" y="160743"/>
                </a:lnTo>
                <a:lnTo>
                  <a:pt x="307530" y="133896"/>
                </a:lnTo>
                <a:lnTo>
                  <a:pt x="260743" y="113296"/>
                </a:lnTo>
                <a:lnTo>
                  <a:pt x="216141" y="100025"/>
                </a:lnTo>
                <a:lnTo>
                  <a:pt x="176542" y="95199"/>
                </a:lnTo>
                <a:lnTo>
                  <a:pt x="144754" y="99923"/>
                </a:lnTo>
                <a:lnTo>
                  <a:pt x="123583" y="115328"/>
                </a:lnTo>
                <a:lnTo>
                  <a:pt x="111836" y="140817"/>
                </a:lnTo>
                <a:lnTo>
                  <a:pt x="111925" y="179070"/>
                </a:lnTo>
                <a:lnTo>
                  <a:pt x="122389" y="225869"/>
                </a:lnTo>
                <a:lnTo>
                  <a:pt x="141757" y="276987"/>
                </a:lnTo>
                <a:lnTo>
                  <a:pt x="168554" y="328193"/>
                </a:lnTo>
                <a:lnTo>
                  <a:pt x="201333" y="375285"/>
                </a:lnTo>
                <a:lnTo>
                  <a:pt x="238607" y="414020"/>
                </a:lnTo>
                <a:lnTo>
                  <a:pt x="287032" y="442709"/>
                </a:lnTo>
                <a:lnTo>
                  <a:pt x="331889" y="451878"/>
                </a:lnTo>
                <a:lnTo>
                  <a:pt x="372833" y="451904"/>
                </a:lnTo>
                <a:lnTo>
                  <a:pt x="409486" y="453148"/>
                </a:lnTo>
                <a:lnTo>
                  <a:pt x="441515" y="465975"/>
                </a:lnTo>
                <a:lnTo>
                  <a:pt x="549236" y="572198"/>
                </a:lnTo>
                <a:lnTo>
                  <a:pt x="52247" y="1028560"/>
                </a:lnTo>
                <a:lnTo>
                  <a:pt x="20840" y="1060805"/>
                </a:lnTo>
                <a:lnTo>
                  <a:pt x="3975" y="1090637"/>
                </a:lnTo>
                <a:lnTo>
                  <a:pt x="0" y="1115860"/>
                </a:lnTo>
                <a:lnTo>
                  <a:pt x="7251" y="1134338"/>
                </a:lnTo>
                <a:lnTo>
                  <a:pt x="24066" y="1143863"/>
                </a:lnTo>
                <a:lnTo>
                  <a:pt x="48818" y="1142276"/>
                </a:lnTo>
                <a:lnTo>
                  <a:pt x="79832" y="1127417"/>
                </a:lnTo>
                <a:lnTo>
                  <a:pt x="115455" y="1097089"/>
                </a:lnTo>
                <a:lnTo>
                  <a:pt x="598538" y="620801"/>
                </a:lnTo>
                <a:lnTo>
                  <a:pt x="1100251" y="1115441"/>
                </a:lnTo>
                <a:lnTo>
                  <a:pt x="1135888" y="1145768"/>
                </a:lnTo>
                <a:lnTo>
                  <a:pt x="1166888" y="1160627"/>
                </a:lnTo>
                <a:lnTo>
                  <a:pt x="1191628" y="1162202"/>
                </a:lnTo>
                <a:lnTo>
                  <a:pt x="1208443" y="1152664"/>
                </a:lnTo>
                <a:lnTo>
                  <a:pt x="1215694" y="1134198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90195" cy="10287000"/>
          </a:xfrm>
          <a:custGeom>
            <a:avLst/>
            <a:gdLst/>
            <a:ahLst/>
            <a:cxnLst/>
            <a:rect l="l" t="t" r="r" b="b"/>
            <a:pathLst>
              <a:path w="290195" h="10287000">
                <a:moveTo>
                  <a:pt x="28986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89869" y="0"/>
                </a:lnTo>
                <a:lnTo>
                  <a:pt x="289869" y="102869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998129" y="0"/>
            <a:ext cx="290195" cy="10287000"/>
          </a:xfrm>
          <a:custGeom>
            <a:avLst/>
            <a:gdLst/>
            <a:ahLst/>
            <a:cxnLst/>
            <a:rect l="l" t="t" r="r" b="b"/>
            <a:pathLst>
              <a:path w="290194" h="10287000">
                <a:moveTo>
                  <a:pt x="28986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89869" y="0"/>
                </a:lnTo>
                <a:lnTo>
                  <a:pt x="289869" y="102869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990304" y="298830"/>
            <a:ext cx="1216025" cy="1459865"/>
          </a:xfrm>
          <a:custGeom>
            <a:avLst/>
            <a:gdLst/>
            <a:ahLst/>
            <a:cxnLst/>
            <a:rect l="l" t="t" r="r" b="b"/>
            <a:pathLst>
              <a:path w="1216025" h="1459864">
                <a:moveTo>
                  <a:pt x="599376" y="1023531"/>
                </a:moveTo>
                <a:lnTo>
                  <a:pt x="434682" y="1023531"/>
                </a:lnTo>
                <a:lnTo>
                  <a:pt x="418757" y="1050201"/>
                </a:lnTo>
                <a:lnTo>
                  <a:pt x="408609" y="1071676"/>
                </a:lnTo>
                <a:lnTo>
                  <a:pt x="405434" y="1086370"/>
                </a:lnTo>
                <a:lnTo>
                  <a:pt x="410464" y="1092657"/>
                </a:lnTo>
                <a:lnTo>
                  <a:pt x="599376" y="1092657"/>
                </a:lnTo>
                <a:lnTo>
                  <a:pt x="599376" y="1023531"/>
                </a:lnTo>
                <a:close/>
              </a:path>
              <a:path w="1216025" h="1459864">
                <a:moveTo>
                  <a:pt x="599414" y="825906"/>
                </a:moveTo>
                <a:lnTo>
                  <a:pt x="569595" y="853300"/>
                </a:lnTo>
                <a:lnTo>
                  <a:pt x="534441" y="891540"/>
                </a:lnTo>
                <a:lnTo>
                  <a:pt x="497573" y="936053"/>
                </a:lnTo>
                <a:lnTo>
                  <a:pt x="462610" y="982294"/>
                </a:lnTo>
                <a:lnTo>
                  <a:pt x="599414" y="982294"/>
                </a:lnTo>
                <a:lnTo>
                  <a:pt x="599414" y="825906"/>
                </a:lnTo>
                <a:close/>
              </a:path>
              <a:path w="1216025" h="1459864">
                <a:moveTo>
                  <a:pt x="744016" y="982294"/>
                </a:moveTo>
                <a:lnTo>
                  <a:pt x="717550" y="936180"/>
                </a:lnTo>
                <a:lnTo>
                  <a:pt x="689737" y="891768"/>
                </a:lnTo>
                <a:lnTo>
                  <a:pt x="663219" y="853592"/>
                </a:lnTo>
                <a:lnTo>
                  <a:pt x="640626" y="826198"/>
                </a:lnTo>
                <a:lnTo>
                  <a:pt x="640626" y="982294"/>
                </a:lnTo>
                <a:lnTo>
                  <a:pt x="744016" y="982294"/>
                </a:lnTo>
                <a:close/>
              </a:path>
              <a:path w="1216025" h="1459864">
                <a:moveTo>
                  <a:pt x="788390" y="1086472"/>
                </a:moveTo>
                <a:lnTo>
                  <a:pt x="785622" y="1071803"/>
                </a:lnTo>
                <a:lnTo>
                  <a:pt x="777633" y="1050290"/>
                </a:lnTo>
                <a:lnTo>
                  <a:pt x="765403" y="1023531"/>
                </a:lnTo>
                <a:lnTo>
                  <a:pt x="640664" y="1023531"/>
                </a:lnTo>
                <a:lnTo>
                  <a:pt x="640626" y="1092657"/>
                </a:lnTo>
                <a:lnTo>
                  <a:pt x="785012" y="1092657"/>
                </a:lnTo>
                <a:lnTo>
                  <a:pt x="788390" y="1086472"/>
                </a:lnTo>
                <a:close/>
              </a:path>
              <a:path w="1216025" h="1459864">
                <a:moveTo>
                  <a:pt x="1080223" y="1199273"/>
                </a:moveTo>
                <a:lnTo>
                  <a:pt x="1018082" y="1177963"/>
                </a:lnTo>
                <a:lnTo>
                  <a:pt x="968349" y="1169924"/>
                </a:lnTo>
                <a:lnTo>
                  <a:pt x="917257" y="1164488"/>
                </a:lnTo>
                <a:lnTo>
                  <a:pt x="865111" y="1161567"/>
                </a:lnTo>
                <a:lnTo>
                  <a:pt x="812215" y="1161034"/>
                </a:lnTo>
                <a:lnTo>
                  <a:pt x="758863" y="1162786"/>
                </a:lnTo>
                <a:lnTo>
                  <a:pt x="705358" y="1166698"/>
                </a:lnTo>
                <a:lnTo>
                  <a:pt x="652030" y="1172654"/>
                </a:lnTo>
                <a:lnTo>
                  <a:pt x="599160" y="1180566"/>
                </a:lnTo>
                <a:lnTo>
                  <a:pt x="547065" y="1190294"/>
                </a:lnTo>
                <a:lnTo>
                  <a:pt x="496036" y="1201750"/>
                </a:lnTo>
                <a:lnTo>
                  <a:pt x="446405" y="1214793"/>
                </a:lnTo>
                <a:lnTo>
                  <a:pt x="398449" y="1229334"/>
                </a:lnTo>
                <a:lnTo>
                  <a:pt x="352488" y="1245247"/>
                </a:lnTo>
                <a:lnTo>
                  <a:pt x="308825" y="1262418"/>
                </a:lnTo>
                <a:lnTo>
                  <a:pt x="267766" y="1280744"/>
                </a:lnTo>
                <a:lnTo>
                  <a:pt x="229603" y="1300099"/>
                </a:lnTo>
                <a:lnTo>
                  <a:pt x="194665" y="1320393"/>
                </a:lnTo>
                <a:lnTo>
                  <a:pt x="194665" y="1320241"/>
                </a:lnTo>
                <a:lnTo>
                  <a:pt x="164185" y="1349095"/>
                </a:lnTo>
                <a:lnTo>
                  <a:pt x="149339" y="1384896"/>
                </a:lnTo>
                <a:lnTo>
                  <a:pt x="149606" y="1420241"/>
                </a:lnTo>
                <a:lnTo>
                  <a:pt x="164452" y="1447698"/>
                </a:lnTo>
                <a:lnTo>
                  <a:pt x="193370" y="1459865"/>
                </a:lnTo>
                <a:lnTo>
                  <a:pt x="226860" y="1437246"/>
                </a:lnTo>
                <a:lnTo>
                  <a:pt x="263334" y="1414983"/>
                </a:lnTo>
                <a:lnTo>
                  <a:pt x="302501" y="1393177"/>
                </a:lnTo>
                <a:lnTo>
                  <a:pt x="344106" y="1371955"/>
                </a:lnTo>
                <a:lnTo>
                  <a:pt x="387870" y="1351470"/>
                </a:lnTo>
                <a:lnTo>
                  <a:pt x="433514" y="1331823"/>
                </a:lnTo>
                <a:lnTo>
                  <a:pt x="480758" y="1313141"/>
                </a:lnTo>
                <a:lnTo>
                  <a:pt x="529348" y="1295565"/>
                </a:lnTo>
                <a:lnTo>
                  <a:pt x="578993" y="1279220"/>
                </a:lnTo>
                <a:lnTo>
                  <a:pt x="629424" y="1264221"/>
                </a:lnTo>
                <a:lnTo>
                  <a:pt x="680377" y="1250696"/>
                </a:lnTo>
                <a:lnTo>
                  <a:pt x="731558" y="1238783"/>
                </a:lnTo>
                <a:lnTo>
                  <a:pt x="782701" y="1228598"/>
                </a:lnTo>
                <a:lnTo>
                  <a:pt x="833539" y="1220266"/>
                </a:lnTo>
                <a:lnTo>
                  <a:pt x="883805" y="1213916"/>
                </a:lnTo>
                <a:lnTo>
                  <a:pt x="933196" y="1209687"/>
                </a:lnTo>
                <a:lnTo>
                  <a:pt x="981468" y="1207681"/>
                </a:lnTo>
                <a:lnTo>
                  <a:pt x="1028331" y="1208049"/>
                </a:lnTo>
                <a:lnTo>
                  <a:pt x="1073518" y="1210894"/>
                </a:lnTo>
                <a:lnTo>
                  <a:pt x="1079550" y="1205992"/>
                </a:lnTo>
                <a:lnTo>
                  <a:pt x="1080223" y="1199273"/>
                </a:lnTo>
                <a:close/>
              </a:path>
              <a:path w="1216025" h="1459864">
                <a:moveTo>
                  <a:pt x="1215682" y="1134198"/>
                </a:moveTo>
                <a:lnTo>
                  <a:pt x="1211694" y="1108951"/>
                </a:lnTo>
                <a:lnTo>
                  <a:pt x="1194828" y="1079119"/>
                </a:lnTo>
                <a:lnTo>
                  <a:pt x="1163434" y="1046873"/>
                </a:lnTo>
                <a:lnTo>
                  <a:pt x="647179" y="572846"/>
                </a:lnTo>
                <a:lnTo>
                  <a:pt x="774153" y="447662"/>
                </a:lnTo>
                <a:lnTo>
                  <a:pt x="773963" y="447560"/>
                </a:lnTo>
                <a:lnTo>
                  <a:pt x="806081" y="434695"/>
                </a:lnTo>
                <a:lnTo>
                  <a:pt x="842797" y="433451"/>
                </a:lnTo>
                <a:lnTo>
                  <a:pt x="883754" y="433425"/>
                </a:lnTo>
                <a:lnTo>
                  <a:pt x="928624" y="424268"/>
                </a:lnTo>
                <a:lnTo>
                  <a:pt x="977061" y="395605"/>
                </a:lnTo>
                <a:lnTo>
                  <a:pt x="1191679" y="171119"/>
                </a:lnTo>
                <a:lnTo>
                  <a:pt x="1173734" y="152184"/>
                </a:lnTo>
                <a:lnTo>
                  <a:pt x="953211" y="372706"/>
                </a:lnTo>
                <a:lnTo>
                  <a:pt x="951331" y="373964"/>
                </a:lnTo>
                <a:lnTo>
                  <a:pt x="947077" y="375704"/>
                </a:lnTo>
                <a:lnTo>
                  <a:pt x="944867" y="376135"/>
                </a:lnTo>
                <a:lnTo>
                  <a:pt x="940269" y="376085"/>
                </a:lnTo>
                <a:lnTo>
                  <a:pt x="925461" y="360667"/>
                </a:lnTo>
                <a:lnTo>
                  <a:pt x="925512" y="356019"/>
                </a:lnTo>
                <a:lnTo>
                  <a:pt x="925969" y="353783"/>
                </a:lnTo>
                <a:lnTo>
                  <a:pt x="927747" y="349491"/>
                </a:lnTo>
                <a:lnTo>
                  <a:pt x="929017" y="347586"/>
                </a:lnTo>
                <a:lnTo>
                  <a:pt x="1149731" y="126809"/>
                </a:lnTo>
                <a:lnTo>
                  <a:pt x="1121740" y="97269"/>
                </a:lnTo>
                <a:lnTo>
                  <a:pt x="874852" y="344271"/>
                </a:lnTo>
                <a:lnTo>
                  <a:pt x="872972" y="345528"/>
                </a:lnTo>
                <a:lnTo>
                  <a:pt x="868718" y="347268"/>
                </a:lnTo>
                <a:lnTo>
                  <a:pt x="866508" y="347700"/>
                </a:lnTo>
                <a:lnTo>
                  <a:pt x="861910" y="347662"/>
                </a:lnTo>
                <a:lnTo>
                  <a:pt x="847102" y="332232"/>
                </a:lnTo>
                <a:lnTo>
                  <a:pt x="847153" y="327583"/>
                </a:lnTo>
                <a:lnTo>
                  <a:pt x="847610" y="325348"/>
                </a:lnTo>
                <a:lnTo>
                  <a:pt x="849401" y="321056"/>
                </a:lnTo>
                <a:lnTo>
                  <a:pt x="850658" y="319151"/>
                </a:lnTo>
                <a:lnTo>
                  <a:pt x="1097889" y="71907"/>
                </a:lnTo>
                <a:lnTo>
                  <a:pt x="1068565" y="40881"/>
                </a:lnTo>
                <a:lnTo>
                  <a:pt x="847153" y="262305"/>
                </a:lnTo>
                <a:lnTo>
                  <a:pt x="845286" y="263550"/>
                </a:lnTo>
                <a:lnTo>
                  <a:pt x="841032" y="265290"/>
                </a:lnTo>
                <a:lnTo>
                  <a:pt x="838809" y="265722"/>
                </a:lnTo>
                <a:lnTo>
                  <a:pt x="834212" y="265684"/>
                </a:lnTo>
                <a:lnTo>
                  <a:pt x="819404" y="250253"/>
                </a:lnTo>
                <a:lnTo>
                  <a:pt x="819454" y="245605"/>
                </a:lnTo>
                <a:lnTo>
                  <a:pt x="819912" y="243370"/>
                </a:lnTo>
                <a:lnTo>
                  <a:pt x="821702" y="239077"/>
                </a:lnTo>
                <a:lnTo>
                  <a:pt x="822960" y="237172"/>
                </a:lnTo>
                <a:lnTo>
                  <a:pt x="1044562" y="15519"/>
                </a:lnTo>
                <a:lnTo>
                  <a:pt x="1029792" y="0"/>
                </a:lnTo>
                <a:lnTo>
                  <a:pt x="1010678" y="16433"/>
                </a:lnTo>
                <a:lnTo>
                  <a:pt x="847356" y="155054"/>
                </a:lnTo>
                <a:lnTo>
                  <a:pt x="801789" y="193840"/>
                </a:lnTo>
                <a:lnTo>
                  <a:pt x="782751" y="210299"/>
                </a:lnTo>
                <a:lnTo>
                  <a:pt x="756602" y="258648"/>
                </a:lnTo>
                <a:lnTo>
                  <a:pt x="749935" y="300647"/>
                </a:lnTo>
                <a:lnTo>
                  <a:pt x="751522" y="337667"/>
                </a:lnTo>
                <a:lnTo>
                  <a:pt x="750112" y="371043"/>
                </a:lnTo>
                <a:lnTo>
                  <a:pt x="734491" y="402094"/>
                </a:lnTo>
                <a:lnTo>
                  <a:pt x="597852" y="527558"/>
                </a:lnTo>
                <a:lnTo>
                  <a:pt x="481215" y="420446"/>
                </a:lnTo>
                <a:lnTo>
                  <a:pt x="465518" y="389394"/>
                </a:lnTo>
                <a:lnTo>
                  <a:pt x="464096" y="356019"/>
                </a:lnTo>
                <a:lnTo>
                  <a:pt x="465696" y="319011"/>
                </a:lnTo>
                <a:lnTo>
                  <a:pt x="459066" y="276999"/>
                </a:lnTo>
                <a:lnTo>
                  <a:pt x="432955" y="228650"/>
                </a:lnTo>
                <a:lnTo>
                  <a:pt x="396443" y="192697"/>
                </a:lnTo>
                <a:lnTo>
                  <a:pt x="353695" y="160743"/>
                </a:lnTo>
                <a:lnTo>
                  <a:pt x="307517" y="133896"/>
                </a:lnTo>
                <a:lnTo>
                  <a:pt x="260731" y="113296"/>
                </a:lnTo>
                <a:lnTo>
                  <a:pt x="216141" y="100025"/>
                </a:lnTo>
                <a:lnTo>
                  <a:pt x="176542" y="95199"/>
                </a:lnTo>
                <a:lnTo>
                  <a:pt x="144754" y="99923"/>
                </a:lnTo>
                <a:lnTo>
                  <a:pt x="123583" y="115328"/>
                </a:lnTo>
                <a:lnTo>
                  <a:pt x="111836" y="140817"/>
                </a:lnTo>
                <a:lnTo>
                  <a:pt x="111925" y="179070"/>
                </a:lnTo>
                <a:lnTo>
                  <a:pt x="122389" y="225869"/>
                </a:lnTo>
                <a:lnTo>
                  <a:pt x="141757" y="276987"/>
                </a:lnTo>
                <a:lnTo>
                  <a:pt x="168554" y="328193"/>
                </a:lnTo>
                <a:lnTo>
                  <a:pt x="201333" y="375285"/>
                </a:lnTo>
                <a:lnTo>
                  <a:pt x="238607" y="414020"/>
                </a:lnTo>
                <a:lnTo>
                  <a:pt x="287032" y="442709"/>
                </a:lnTo>
                <a:lnTo>
                  <a:pt x="331889" y="451878"/>
                </a:lnTo>
                <a:lnTo>
                  <a:pt x="372821" y="451904"/>
                </a:lnTo>
                <a:lnTo>
                  <a:pt x="409486" y="453148"/>
                </a:lnTo>
                <a:lnTo>
                  <a:pt x="441515" y="465975"/>
                </a:lnTo>
                <a:lnTo>
                  <a:pt x="549236" y="572198"/>
                </a:lnTo>
                <a:lnTo>
                  <a:pt x="52235" y="1028560"/>
                </a:lnTo>
                <a:lnTo>
                  <a:pt x="20840" y="1060805"/>
                </a:lnTo>
                <a:lnTo>
                  <a:pt x="3975" y="1090637"/>
                </a:lnTo>
                <a:lnTo>
                  <a:pt x="0" y="1115860"/>
                </a:lnTo>
                <a:lnTo>
                  <a:pt x="7239" y="1134338"/>
                </a:lnTo>
                <a:lnTo>
                  <a:pt x="24066" y="1143863"/>
                </a:lnTo>
                <a:lnTo>
                  <a:pt x="48806" y="1142276"/>
                </a:lnTo>
                <a:lnTo>
                  <a:pt x="79832" y="1127417"/>
                </a:lnTo>
                <a:lnTo>
                  <a:pt x="115455" y="1097089"/>
                </a:lnTo>
                <a:lnTo>
                  <a:pt x="598538" y="620801"/>
                </a:lnTo>
                <a:lnTo>
                  <a:pt x="1100251" y="1115441"/>
                </a:lnTo>
                <a:lnTo>
                  <a:pt x="1135875" y="1145768"/>
                </a:lnTo>
                <a:lnTo>
                  <a:pt x="1166888" y="1160627"/>
                </a:lnTo>
                <a:lnTo>
                  <a:pt x="1191628" y="1162202"/>
                </a:lnTo>
                <a:lnTo>
                  <a:pt x="1208443" y="1152664"/>
                </a:lnTo>
                <a:lnTo>
                  <a:pt x="1215682" y="1134198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8709" y="1786088"/>
            <a:ext cx="14070580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 u="heavy">
                <a:solidFill>
                  <a:srgbClr val="446FB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446FB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 u="heavy">
                <a:solidFill>
                  <a:srgbClr val="446FB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46FB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 u="heavy">
                <a:solidFill>
                  <a:srgbClr val="446FB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 u="heavy">
                <a:solidFill>
                  <a:srgbClr val="446FB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8889" y="-47599"/>
            <a:ext cx="12610221" cy="79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 u="heavy">
                <a:solidFill>
                  <a:srgbClr val="446FB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8191" y="2392761"/>
            <a:ext cx="17317085" cy="415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446FB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90800" y="2857500"/>
            <a:ext cx="1501140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u="none" spc="380" dirty="0">
                <a:latin typeface="+mn-lt"/>
                <a:cs typeface="Trebuchet MS"/>
              </a:rPr>
              <a:t>ZOMATO</a:t>
            </a:r>
            <a:r>
              <a:rPr sz="8000" b="0" u="none" spc="-580" dirty="0">
                <a:latin typeface="+mn-lt"/>
                <a:cs typeface="Trebuchet MS"/>
              </a:rPr>
              <a:t> </a:t>
            </a:r>
            <a:r>
              <a:rPr sz="8000" b="0" u="none" spc="45" dirty="0">
                <a:latin typeface="+mn-lt"/>
                <a:cs typeface="Trebuchet MS"/>
              </a:rPr>
              <a:t>RESTURANT</a:t>
            </a:r>
            <a:r>
              <a:rPr sz="8000" b="0" u="none" spc="-575" dirty="0">
                <a:latin typeface="+mn-lt"/>
                <a:cs typeface="Trebuchet MS"/>
              </a:rPr>
              <a:t> </a:t>
            </a:r>
            <a:r>
              <a:rPr sz="8000" b="0" u="none" spc="180" dirty="0">
                <a:latin typeface="+mn-lt"/>
                <a:cs typeface="Trebuchet MS"/>
              </a:rPr>
              <a:t>ANALYSIS</a:t>
            </a:r>
            <a:endParaRPr sz="8000" dirty="0">
              <a:latin typeface="+mn-lt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0" y="5274876"/>
            <a:ext cx="6248400" cy="2746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0985">
              <a:lnSpc>
                <a:spcPct val="116199"/>
              </a:lnSpc>
              <a:spcBef>
                <a:spcPts val="95"/>
              </a:spcBef>
            </a:pPr>
            <a:r>
              <a:rPr sz="8000" spc="200" dirty="0">
                <a:solidFill>
                  <a:srgbClr val="446FBD"/>
                </a:solidFill>
                <a:latin typeface="Trebuchet MS"/>
                <a:cs typeface="Trebuchet MS"/>
              </a:rPr>
              <a:t>Ankita</a:t>
            </a:r>
            <a:r>
              <a:rPr sz="8000" spc="-575" dirty="0">
                <a:solidFill>
                  <a:srgbClr val="446FBD"/>
                </a:solidFill>
                <a:latin typeface="Trebuchet MS"/>
                <a:cs typeface="Trebuchet MS"/>
              </a:rPr>
              <a:t> </a:t>
            </a:r>
            <a:r>
              <a:rPr sz="8000" spc="370" dirty="0">
                <a:solidFill>
                  <a:srgbClr val="446FBD"/>
                </a:solidFill>
                <a:latin typeface="Trebuchet MS"/>
                <a:cs typeface="Trebuchet MS"/>
              </a:rPr>
              <a:t>Roy </a:t>
            </a:r>
            <a:r>
              <a:rPr sz="8000" spc="860" dirty="0">
                <a:solidFill>
                  <a:srgbClr val="446FBD"/>
                </a:solidFill>
                <a:latin typeface="Trebuchet MS"/>
                <a:cs typeface="Trebuchet MS"/>
              </a:rPr>
              <a:t>0</a:t>
            </a:r>
            <a:r>
              <a:rPr lang="en-US" sz="8000" spc="860" dirty="0">
                <a:solidFill>
                  <a:srgbClr val="446FBD"/>
                </a:solidFill>
                <a:latin typeface="Trebuchet MS"/>
                <a:cs typeface="Trebuchet MS"/>
              </a:rPr>
              <a:t>8</a:t>
            </a:r>
            <a:r>
              <a:rPr sz="8000" spc="860" dirty="0">
                <a:solidFill>
                  <a:srgbClr val="446FBD"/>
                </a:solidFill>
                <a:latin typeface="Trebuchet MS"/>
                <a:cs typeface="Trebuchet MS"/>
              </a:rPr>
              <a:t>-</a:t>
            </a:r>
            <a:r>
              <a:rPr sz="8000" dirty="0">
                <a:solidFill>
                  <a:srgbClr val="446FBD"/>
                </a:solidFill>
                <a:latin typeface="Trebuchet MS"/>
                <a:cs typeface="Trebuchet MS"/>
              </a:rPr>
              <a:t>10-</a:t>
            </a:r>
            <a:r>
              <a:rPr sz="8000" spc="440" dirty="0">
                <a:solidFill>
                  <a:srgbClr val="446FBD"/>
                </a:solidFill>
                <a:latin typeface="Trebuchet MS"/>
                <a:cs typeface="Trebuchet MS"/>
              </a:rPr>
              <a:t>2024</a:t>
            </a:r>
            <a:endParaRPr sz="8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232602"/>
            <a:ext cx="16509365" cy="39330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3200" b="1" u="heavy" spc="10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Online</a:t>
            </a:r>
            <a:r>
              <a:rPr sz="3200" b="1" u="heavy" spc="-40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delivery</a:t>
            </a:r>
            <a:r>
              <a:rPr sz="3200" b="1" u="heavy" spc="57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31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and</a:t>
            </a:r>
            <a:r>
              <a:rPr sz="3200" b="1" u="heavy" spc="-40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14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table</a:t>
            </a:r>
            <a:r>
              <a:rPr sz="3200" b="1" u="heavy" spc="-40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22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booking</a:t>
            </a:r>
            <a:r>
              <a:rPr sz="3200" b="1" u="heavy" spc="4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9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services:</a:t>
            </a:r>
            <a:endParaRPr sz="3200" dirty="0">
              <a:latin typeface="+mn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3350" dirty="0">
              <a:latin typeface="Trebuchet MS"/>
              <a:cs typeface="Trebuchet MS"/>
            </a:endParaRPr>
          </a:p>
          <a:p>
            <a:pPr marL="3605529" marR="617855" indent="-2980690">
              <a:lnSpc>
                <a:spcPct val="115700"/>
              </a:lnSpc>
              <a:tabLst>
                <a:tab pos="9525635" algn="l"/>
              </a:tabLst>
            </a:pPr>
            <a:r>
              <a:rPr sz="2400" spc="-35" dirty="0">
                <a:solidFill>
                  <a:srgbClr val="1367A2"/>
                </a:solidFill>
                <a:latin typeface="+mn-lt"/>
                <a:cs typeface="Lucida Sans Unicode"/>
              </a:rPr>
              <a:t>Out</a:t>
            </a:r>
            <a:r>
              <a:rPr sz="2400" spc="-26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70" dirty="0">
                <a:solidFill>
                  <a:srgbClr val="1367A2"/>
                </a:solidFill>
                <a:latin typeface="+mn-lt"/>
                <a:cs typeface="Lucida Sans Unicode"/>
              </a:rPr>
              <a:t>of</a:t>
            </a:r>
            <a:r>
              <a:rPr sz="2400" spc="-26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total</a:t>
            </a:r>
            <a:r>
              <a:rPr sz="2400" spc="-26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95" dirty="0">
                <a:solidFill>
                  <a:srgbClr val="1367A2"/>
                </a:solidFill>
                <a:latin typeface="+mn-lt"/>
                <a:cs typeface="Lucida Sans Unicode"/>
              </a:rPr>
              <a:t>bookings,</a:t>
            </a:r>
            <a:r>
              <a:rPr sz="2400" spc="-26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55" dirty="0">
                <a:solidFill>
                  <a:srgbClr val="1367A2"/>
                </a:solidFill>
                <a:latin typeface="+mn-lt"/>
                <a:cs typeface="Lucida Sans Unicode"/>
              </a:rPr>
              <a:t>table</a:t>
            </a:r>
            <a:r>
              <a:rPr sz="2400" spc="-26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45" dirty="0">
                <a:solidFill>
                  <a:srgbClr val="1367A2"/>
                </a:solidFill>
                <a:latin typeface="+mn-lt"/>
                <a:cs typeface="Lucida Sans Unicode"/>
              </a:rPr>
              <a:t>bookings</a:t>
            </a:r>
            <a:r>
              <a:rPr sz="2400" spc="-26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0" dirty="0">
                <a:solidFill>
                  <a:srgbClr val="1367A2"/>
                </a:solidFill>
                <a:latin typeface="+mn-lt"/>
                <a:cs typeface="Lucida Sans Unicode"/>
              </a:rPr>
              <a:t>is</a:t>
            </a:r>
            <a:r>
              <a:rPr sz="2400" spc="-26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385" dirty="0">
                <a:solidFill>
                  <a:srgbClr val="1367A2"/>
                </a:solidFill>
                <a:latin typeface="+mn-lt"/>
                <a:cs typeface="Lucida Sans Unicode"/>
              </a:rPr>
              <a:t>12</a:t>
            </a:r>
            <a:r>
              <a:rPr lang="en-US" sz="2400" spc="-385" dirty="0">
                <a:solidFill>
                  <a:srgbClr val="1367A2"/>
                </a:solidFill>
                <a:latin typeface="+mn-lt"/>
                <a:cs typeface="Lucida Sans Unicode"/>
              </a:rPr>
              <a:t>  </a:t>
            </a:r>
            <a:r>
              <a:rPr sz="2400" spc="-385" dirty="0">
                <a:solidFill>
                  <a:srgbClr val="1367A2"/>
                </a:solidFill>
                <a:latin typeface="+mn-lt"/>
                <a:cs typeface="Lucida Sans Unicode"/>
              </a:rPr>
              <a:t>%</a:t>
            </a:r>
            <a:r>
              <a:rPr lang="en-US" sz="2400" spc="-385" dirty="0">
                <a:solidFill>
                  <a:srgbClr val="1367A2"/>
                </a:solidFill>
                <a:latin typeface="+mn-lt"/>
                <a:cs typeface="Lucida Sans Unicode"/>
              </a:rPr>
              <a:t>     </a:t>
            </a:r>
            <a:r>
              <a:rPr sz="2400" spc="155" dirty="0">
                <a:solidFill>
                  <a:srgbClr val="1367A2"/>
                </a:solidFill>
                <a:latin typeface="+mn-lt"/>
                <a:cs typeface="Lucida Sans Unicode"/>
              </a:rPr>
              <a:t>and</a:t>
            </a:r>
            <a:r>
              <a:rPr sz="2400" spc="-27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55" dirty="0">
                <a:solidFill>
                  <a:srgbClr val="1367A2"/>
                </a:solidFill>
                <a:latin typeface="+mn-lt"/>
                <a:cs typeface="Lucida Sans Unicode"/>
              </a:rPr>
              <a:t>Online</a:t>
            </a:r>
            <a:r>
              <a:rPr sz="2400" spc="-26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45" dirty="0">
                <a:solidFill>
                  <a:srgbClr val="1367A2"/>
                </a:solidFill>
                <a:latin typeface="+mn-lt"/>
                <a:cs typeface="Lucida Sans Unicode"/>
              </a:rPr>
              <a:t>booking</a:t>
            </a:r>
            <a:r>
              <a:rPr sz="2400" spc="-26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0" dirty="0">
                <a:solidFill>
                  <a:srgbClr val="1367A2"/>
                </a:solidFill>
                <a:latin typeface="+mn-lt"/>
                <a:cs typeface="Lucida Sans Unicode"/>
              </a:rPr>
              <a:t>is</a:t>
            </a:r>
            <a:r>
              <a:rPr sz="2400" spc="-26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14" dirty="0">
                <a:solidFill>
                  <a:srgbClr val="1367A2"/>
                </a:solidFill>
                <a:latin typeface="+mn-lt"/>
                <a:cs typeface="Lucida Sans Unicode"/>
              </a:rPr>
              <a:t>26%.</a:t>
            </a:r>
            <a:r>
              <a:rPr sz="2400" spc="-27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65" dirty="0">
                <a:solidFill>
                  <a:srgbClr val="1367A2"/>
                </a:solidFill>
                <a:latin typeface="+mn-lt"/>
                <a:cs typeface="Lucida Sans Unicode"/>
              </a:rPr>
              <a:t>Therefore, </a:t>
            </a:r>
            <a:r>
              <a:rPr sz="2400" spc="-45" dirty="0">
                <a:solidFill>
                  <a:srgbClr val="1367A2"/>
                </a:solidFill>
                <a:latin typeface="+mn-lt"/>
                <a:cs typeface="Lucida Sans Unicode"/>
              </a:rPr>
              <a:t>online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45" dirty="0">
                <a:solidFill>
                  <a:srgbClr val="1367A2"/>
                </a:solidFill>
                <a:latin typeface="+mn-lt"/>
                <a:cs typeface="Lucida Sans Unicode"/>
              </a:rPr>
              <a:t>bookings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14" dirty="0">
                <a:solidFill>
                  <a:srgbClr val="1367A2"/>
                </a:solidFill>
                <a:latin typeface="+mn-lt"/>
                <a:cs typeface="Lucida Sans Unicode"/>
              </a:rPr>
              <a:t>are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over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twice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20" dirty="0">
                <a:solidFill>
                  <a:srgbClr val="1367A2"/>
                </a:solidFill>
                <a:latin typeface="+mn-lt"/>
                <a:cs typeface="Lucida Sans Unicode"/>
              </a:rPr>
              <a:t>to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55" dirty="0">
                <a:solidFill>
                  <a:srgbClr val="1367A2"/>
                </a:solidFill>
                <a:latin typeface="+mn-lt"/>
                <a:cs typeface="Lucida Sans Unicode"/>
              </a:rPr>
              <a:t>table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bookings.</a:t>
            </a:r>
            <a:endParaRPr sz="2400" dirty="0">
              <a:latin typeface="+mn-lt"/>
              <a:cs typeface="Lucida Sans Unicode"/>
            </a:endParaRPr>
          </a:p>
          <a:p>
            <a:pPr marL="12700" marR="5080" algn="ctr">
              <a:lnSpc>
                <a:spcPts val="4650"/>
              </a:lnSpc>
              <a:spcBef>
                <a:spcPts val="260"/>
              </a:spcBef>
            </a:pP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Focus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on</a:t>
            </a:r>
            <a:r>
              <a:rPr sz="2400" spc="-24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improving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1367A2"/>
                </a:solidFill>
                <a:latin typeface="+mn-lt"/>
                <a:cs typeface="Lucida Sans Unicode"/>
              </a:rPr>
              <a:t>and</a:t>
            </a:r>
            <a:r>
              <a:rPr sz="2400" spc="-24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expanding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the</a:t>
            </a:r>
            <a:r>
              <a:rPr sz="2400" spc="-24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45" dirty="0">
                <a:solidFill>
                  <a:srgbClr val="1367A2"/>
                </a:solidFill>
                <a:latin typeface="+mn-lt"/>
                <a:cs typeface="Lucida Sans Unicode"/>
              </a:rPr>
              <a:t>online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45" dirty="0">
                <a:solidFill>
                  <a:srgbClr val="1367A2"/>
                </a:solidFill>
                <a:latin typeface="+mn-lt"/>
                <a:cs typeface="Lucida Sans Unicode"/>
              </a:rPr>
              <a:t>booking</a:t>
            </a:r>
            <a:r>
              <a:rPr sz="2400" spc="-24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55" dirty="0">
                <a:solidFill>
                  <a:srgbClr val="1367A2"/>
                </a:solidFill>
                <a:latin typeface="+mn-lt"/>
                <a:cs typeface="Lucida Sans Unicode"/>
              </a:rPr>
              <a:t>system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05" dirty="0">
                <a:solidFill>
                  <a:srgbClr val="1367A2"/>
                </a:solidFill>
                <a:latin typeface="+mn-lt"/>
                <a:cs typeface="Lucida Sans Unicode"/>
              </a:rPr>
              <a:t>by</a:t>
            </a:r>
            <a:r>
              <a:rPr sz="2400" spc="-24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25" dirty="0">
                <a:solidFill>
                  <a:srgbClr val="1367A2"/>
                </a:solidFill>
                <a:latin typeface="+mn-lt"/>
                <a:cs typeface="Lucida Sans Unicode"/>
              </a:rPr>
              <a:t>including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the</a:t>
            </a:r>
            <a:r>
              <a:rPr sz="2400" spc="-24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mobile </a:t>
            </a:r>
            <a:r>
              <a:rPr sz="2400" spc="185" dirty="0">
                <a:solidFill>
                  <a:srgbClr val="1367A2"/>
                </a:solidFill>
                <a:latin typeface="+mn-lt"/>
                <a:cs typeface="Lucida Sans Unicode"/>
              </a:rPr>
              <a:t>app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55" dirty="0">
                <a:solidFill>
                  <a:srgbClr val="1367A2"/>
                </a:solidFill>
                <a:latin typeface="+mn-lt"/>
                <a:cs typeface="Lucida Sans Unicode"/>
              </a:rPr>
              <a:t>development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65" dirty="0">
                <a:solidFill>
                  <a:srgbClr val="1367A2"/>
                </a:solidFill>
                <a:latin typeface="+mn-lt"/>
                <a:cs typeface="Lucida Sans Unicode"/>
              </a:rPr>
              <a:t>or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25" dirty="0">
                <a:solidFill>
                  <a:srgbClr val="1367A2"/>
                </a:solidFill>
                <a:latin typeface="+mn-lt"/>
                <a:cs typeface="Lucida Sans Unicode"/>
              </a:rPr>
              <a:t>integration</a:t>
            </a:r>
            <a:r>
              <a:rPr sz="2400" spc="-24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45" dirty="0">
                <a:solidFill>
                  <a:srgbClr val="1367A2"/>
                </a:solidFill>
                <a:latin typeface="+mn-lt"/>
                <a:cs typeface="Lucida Sans Unicode"/>
              </a:rPr>
              <a:t>with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popular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platforms.</a:t>
            </a:r>
            <a:endParaRPr sz="2400" dirty="0">
              <a:latin typeface="+mn-lt"/>
              <a:cs typeface="Lucida Sans Unicode"/>
            </a:endParaRPr>
          </a:p>
          <a:p>
            <a:pPr marL="654050" marR="646430" algn="ctr">
              <a:lnSpc>
                <a:spcPts val="4650"/>
              </a:lnSpc>
            </a:pPr>
            <a:r>
              <a:rPr sz="2400" spc="-160" dirty="0">
                <a:solidFill>
                  <a:srgbClr val="1367A2"/>
                </a:solidFill>
                <a:latin typeface="+mn-lt"/>
                <a:cs typeface="Lucida Sans Unicode"/>
              </a:rPr>
              <a:t>Also,</a:t>
            </a:r>
            <a:r>
              <a:rPr sz="2400" spc="-254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majority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70" dirty="0">
                <a:solidFill>
                  <a:srgbClr val="1367A2"/>
                </a:solidFill>
                <a:latin typeface="+mn-lt"/>
                <a:cs typeface="Lucida Sans Unicode"/>
              </a:rPr>
              <a:t>of</a:t>
            </a:r>
            <a:r>
              <a:rPr sz="2400" spc="-254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the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people</a:t>
            </a:r>
            <a:r>
              <a:rPr sz="2400" spc="-254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80" dirty="0">
                <a:solidFill>
                  <a:srgbClr val="1367A2"/>
                </a:solidFill>
                <a:latin typeface="+mn-lt"/>
                <a:cs typeface="Lucida Sans Unicode"/>
              </a:rPr>
              <a:t>do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20" dirty="0">
                <a:solidFill>
                  <a:srgbClr val="1367A2"/>
                </a:solidFill>
                <a:latin typeface="+mn-lt"/>
                <a:cs typeface="Lucida Sans Unicode"/>
              </a:rPr>
              <a:t>not</a:t>
            </a:r>
            <a:r>
              <a:rPr sz="2400" spc="-254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40" dirty="0">
                <a:solidFill>
                  <a:srgbClr val="1367A2"/>
                </a:solidFill>
                <a:latin typeface="+mn-lt"/>
                <a:cs typeface="Lucida Sans Unicode"/>
              </a:rPr>
              <a:t>engage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85" dirty="0">
                <a:solidFill>
                  <a:srgbClr val="1367A2"/>
                </a:solidFill>
                <a:latin typeface="+mn-lt"/>
                <a:cs typeface="Lucida Sans Unicode"/>
              </a:rPr>
              <a:t>in</a:t>
            </a:r>
            <a:r>
              <a:rPr sz="2400" spc="-254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40" dirty="0">
                <a:solidFill>
                  <a:srgbClr val="1367A2"/>
                </a:solidFill>
                <a:latin typeface="+mn-lt"/>
                <a:cs typeface="Lucida Sans Unicode"/>
              </a:rPr>
              <a:t>either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70" dirty="0">
                <a:solidFill>
                  <a:srgbClr val="1367A2"/>
                </a:solidFill>
                <a:latin typeface="+mn-lt"/>
                <a:cs typeface="Lucida Sans Unicode"/>
              </a:rPr>
              <a:t>of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25" dirty="0">
                <a:solidFill>
                  <a:srgbClr val="1367A2"/>
                </a:solidFill>
                <a:latin typeface="+mn-lt"/>
                <a:cs typeface="Lucida Sans Unicode"/>
              </a:rPr>
              <a:t>them.</a:t>
            </a:r>
            <a:r>
              <a:rPr sz="2400" spc="-254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70" dirty="0">
                <a:solidFill>
                  <a:srgbClr val="1367A2"/>
                </a:solidFill>
                <a:latin typeface="+mn-lt"/>
                <a:cs typeface="Lucida Sans Unicode"/>
              </a:rPr>
              <a:t>Hence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05" dirty="0">
                <a:solidFill>
                  <a:srgbClr val="1367A2"/>
                </a:solidFill>
                <a:latin typeface="+mn-lt"/>
                <a:cs typeface="Lucida Sans Unicode"/>
              </a:rPr>
              <a:t>by</a:t>
            </a:r>
            <a:r>
              <a:rPr sz="2400" spc="-254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gathering </a:t>
            </a:r>
            <a:r>
              <a:rPr sz="2400" spc="70" dirty="0">
                <a:solidFill>
                  <a:srgbClr val="1367A2"/>
                </a:solidFill>
                <a:latin typeface="+mn-lt"/>
                <a:cs typeface="Lucida Sans Unicode"/>
              </a:rPr>
              <a:t>feedback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25" dirty="0">
                <a:solidFill>
                  <a:srgbClr val="1367A2"/>
                </a:solidFill>
                <a:latin typeface="+mn-lt"/>
                <a:cs typeface="Lucida Sans Unicode"/>
              </a:rPr>
              <a:t>from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customers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14" dirty="0">
                <a:solidFill>
                  <a:srgbClr val="1367A2"/>
                </a:solidFill>
                <a:latin typeface="+mn-lt"/>
                <a:cs typeface="Lucida Sans Unicode"/>
              </a:rPr>
              <a:t>for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both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20" dirty="0">
                <a:solidFill>
                  <a:srgbClr val="1367A2"/>
                </a:solidFill>
                <a:latin typeface="+mn-lt"/>
                <a:cs typeface="Lucida Sans Unicode"/>
              </a:rPr>
              <a:t>to</a:t>
            </a:r>
            <a:r>
              <a:rPr sz="2400" spc="-22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optimi</a:t>
            </a:r>
            <a:r>
              <a:rPr lang="en-US" sz="2400" spc="-10" dirty="0">
                <a:solidFill>
                  <a:srgbClr val="1367A2"/>
                </a:solidFill>
                <a:latin typeface="+mn-lt"/>
                <a:cs typeface="Lucida Sans Unicode"/>
              </a:rPr>
              <a:t>z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e</a:t>
            </a:r>
            <a:r>
              <a:rPr lang="en-US" sz="2400" spc="-1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45" dirty="0">
                <a:solidFill>
                  <a:srgbClr val="1367A2"/>
                </a:solidFill>
                <a:latin typeface="+mn-lt"/>
                <a:cs typeface="Lucida Sans Unicode"/>
              </a:rPr>
              <a:t>booki</a:t>
            </a:r>
            <a:r>
              <a:rPr lang="en-US" sz="2400" spc="-45" dirty="0">
                <a:solidFill>
                  <a:srgbClr val="1367A2"/>
                </a:solidFill>
                <a:latin typeface="+mn-lt"/>
                <a:cs typeface="Lucida Sans Unicode"/>
              </a:rPr>
              <a:t>ng</a:t>
            </a:r>
            <a:r>
              <a:rPr lang="en-US"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process.</a:t>
            </a:r>
            <a:endParaRPr sz="2400" dirty="0">
              <a:latin typeface="+mn-lt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1" y="4547601"/>
            <a:ext cx="8229600" cy="4352925"/>
            <a:chOff x="250424" y="5738914"/>
            <a:chExt cx="8963025" cy="4352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954" y="5788444"/>
              <a:ext cx="8866826" cy="42540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object 5"/>
            <p:cNvSpPr/>
            <p:nvPr/>
          </p:nvSpPr>
          <p:spPr>
            <a:xfrm>
              <a:off x="288524" y="5777014"/>
              <a:ext cx="8886825" cy="4276725"/>
            </a:xfrm>
            <a:custGeom>
              <a:avLst/>
              <a:gdLst/>
              <a:ahLst/>
              <a:cxnLst/>
              <a:rect l="l" t="t" r="r" b="b"/>
              <a:pathLst>
                <a:path w="8886825" h="4276725">
                  <a:moveTo>
                    <a:pt x="8886824" y="0"/>
                  </a:moveTo>
                  <a:lnTo>
                    <a:pt x="0" y="0"/>
                  </a:lnTo>
                  <a:lnTo>
                    <a:pt x="0" y="4276724"/>
                  </a:lnTo>
                </a:path>
              </a:pathLst>
            </a:custGeom>
            <a:ln w="7619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448800" y="4585701"/>
            <a:ext cx="7974965" cy="4236720"/>
            <a:chOff x="9589729" y="5817835"/>
            <a:chExt cx="7670165" cy="42367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3184" y="5817835"/>
              <a:ext cx="7646710" cy="42132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89729" y="5817835"/>
              <a:ext cx="7670165" cy="4236720"/>
            </a:xfrm>
            <a:custGeom>
              <a:avLst/>
              <a:gdLst/>
              <a:ahLst/>
              <a:cxnLst/>
              <a:rect l="l" t="t" r="r" b="b"/>
              <a:pathLst>
                <a:path w="7670165" h="4236720">
                  <a:moveTo>
                    <a:pt x="0" y="0"/>
                  </a:moveTo>
                  <a:lnTo>
                    <a:pt x="0" y="4236094"/>
                  </a:lnTo>
                  <a:lnTo>
                    <a:pt x="7669559" y="4236094"/>
                  </a:lnTo>
                  <a:lnTo>
                    <a:pt x="7669559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2705100"/>
            <a:ext cx="15468600" cy="6368415"/>
            <a:chOff x="2919784" y="3727155"/>
            <a:chExt cx="12915900" cy="6368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9315" y="3776685"/>
              <a:ext cx="12821505" cy="62691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57884" y="3765255"/>
              <a:ext cx="12839700" cy="6292215"/>
            </a:xfrm>
            <a:custGeom>
              <a:avLst/>
              <a:gdLst/>
              <a:ahLst/>
              <a:cxnLst/>
              <a:rect l="l" t="t" r="r" b="b"/>
              <a:pathLst>
                <a:path w="12839700" h="6292215">
                  <a:moveTo>
                    <a:pt x="12839699" y="0"/>
                  </a:moveTo>
                  <a:lnTo>
                    <a:pt x="0" y="0"/>
                  </a:lnTo>
                  <a:lnTo>
                    <a:pt x="0" y="6292005"/>
                  </a:lnTo>
                  <a:lnTo>
                    <a:pt x="12839699" y="6292005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66799" y="253263"/>
            <a:ext cx="16230601" cy="19146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3200" b="1" u="heavy" spc="21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Number</a:t>
            </a:r>
            <a:r>
              <a:rPr sz="3200" b="1" u="heavy" spc="-434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6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of</a:t>
            </a:r>
            <a:r>
              <a:rPr sz="3200" b="1" u="heavy" spc="-42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17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Restaurants</a:t>
            </a:r>
            <a:r>
              <a:rPr sz="3200" b="1" u="heavy" spc="-42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17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Opened</a:t>
            </a:r>
            <a:r>
              <a:rPr sz="3200" b="1" u="heavy" spc="-42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18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Each</a:t>
            </a:r>
            <a:r>
              <a:rPr sz="3200" b="1" u="heavy" spc="-42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-1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Year:</a:t>
            </a:r>
            <a:endParaRPr sz="3200" dirty="0">
              <a:latin typeface="+mn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3350" dirty="0">
              <a:latin typeface="Trebuchet MS"/>
              <a:cs typeface="Trebuchet MS"/>
            </a:endParaRPr>
          </a:p>
          <a:p>
            <a:pPr marL="12700" marR="5080" indent="-635" algn="ctr">
              <a:lnSpc>
                <a:spcPct val="115700"/>
              </a:lnSpc>
              <a:tabLst>
                <a:tab pos="5011420" algn="l"/>
              </a:tabLst>
            </a:pPr>
            <a:r>
              <a:rPr sz="2400" spc="215" dirty="0">
                <a:solidFill>
                  <a:srgbClr val="1367A2"/>
                </a:solidFill>
                <a:latin typeface="+mn-lt"/>
                <a:cs typeface="Trebuchet MS"/>
              </a:rPr>
              <a:t>Showing</a:t>
            </a:r>
            <a:r>
              <a:rPr sz="2400" spc="-240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365" dirty="0">
                <a:solidFill>
                  <a:srgbClr val="1367A2"/>
                </a:solidFill>
                <a:latin typeface="+mn-lt"/>
                <a:cs typeface="Trebuchet MS"/>
              </a:rPr>
              <a:t>an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65" dirty="0">
                <a:solidFill>
                  <a:srgbClr val="1367A2"/>
                </a:solidFill>
                <a:latin typeface="+mn-lt"/>
                <a:cs typeface="Trebuchet MS"/>
              </a:rPr>
              <a:t>unstable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50" dirty="0">
                <a:solidFill>
                  <a:srgbClr val="1367A2"/>
                </a:solidFill>
                <a:latin typeface="+mn-lt"/>
                <a:cs typeface="Trebuchet MS"/>
              </a:rPr>
              <a:t>growth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Trebuchet MS"/>
              </a:rPr>
              <a:t>pattern,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-65" dirty="0">
                <a:solidFill>
                  <a:srgbClr val="1367A2"/>
                </a:solidFill>
                <a:latin typeface="+mn-lt"/>
                <a:cs typeface="Trebuchet MS"/>
              </a:rPr>
              <a:t>2013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350" dirty="0">
                <a:solidFill>
                  <a:srgbClr val="1367A2"/>
                </a:solidFill>
                <a:latin typeface="+mn-lt"/>
                <a:cs typeface="Trebuchet MS"/>
              </a:rPr>
              <a:t>and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-30" dirty="0">
                <a:solidFill>
                  <a:srgbClr val="1367A2"/>
                </a:solidFill>
                <a:latin typeface="+mn-lt"/>
                <a:cs typeface="Trebuchet MS"/>
              </a:rPr>
              <a:t>2015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75" dirty="0">
                <a:solidFill>
                  <a:srgbClr val="1367A2"/>
                </a:solidFill>
                <a:latin typeface="+mn-lt"/>
                <a:cs typeface="Trebuchet MS"/>
              </a:rPr>
              <a:t>are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95" dirty="0">
                <a:solidFill>
                  <a:srgbClr val="1367A2"/>
                </a:solidFill>
                <a:latin typeface="+mn-lt"/>
                <a:cs typeface="Trebuchet MS"/>
              </a:rPr>
              <a:t>the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60" dirty="0">
                <a:solidFill>
                  <a:srgbClr val="1367A2"/>
                </a:solidFill>
                <a:latin typeface="+mn-lt"/>
                <a:cs typeface="Trebuchet MS"/>
              </a:rPr>
              <a:t>highest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350" dirty="0">
                <a:solidFill>
                  <a:srgbClr val="1367A2"/>
                </a:solidFill>
                <a:latin typeface="+mn-lt"/>
                <a:cs typeface="Trebuchet MS"/>
              </a:rPr>
              <a:t>and</a:t>
            </a:r>
            <a:r>
              <a:rPr sz="2400" spc="-240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20" dirty="0">
                <a:solidFill>
                  <a:srgbClr val="1367A2"/>
                </a:solidFill>
                <a:latin typeface="+mn-lt"/>
                <a:cs typeface="Trebuchet MS"/>
              </a:rPr>
              <a:t>others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50" dirty="0">
                <a:solidFill>
                  <a:srgbClr val="1367A2"/>
                </a:solidFill>
                <a:latin typeface="+mn-lt"/>
                <a:cs typeface="Trebuchet MS"/>
              </a:rPr>
              <a:t>are </a:t>
            </a:r>
            <a:r>
              <a:rPr sz="2400" dirty="0">
                <a:solidFill>
                  <a:srgbClr val="1367A2"/>
                </a:solidFill>
                <a:latin typeface="+mn-lt"/>
                <a:cs typeface="Trebuchet MS"/>
              </a:rPr>
              <a:t>relatively</a:t>
            </a:r>
            <a:r>
              <a:rPr sz="2400" spc="-170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-155" dirty="0">
                <a:solidFill>
                  <a:srgbClr val="1367A2"/>
                </a:solidFill>
                <a:latin typeface="+mn-lt"/>
                <a:cs typeface="Trebuchet MS"/>
              </a:rPr>
              <a:t>flat.</a:t>
            </a:r>
            <a:r>
              <a:rPr sz="2400" spc="-170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Trebuchet MS"/>
              </a:rPr>
              <a:t>Therefore,</a:t>
            </a:r>
            <a:r>
              <a:rPr lang="en-US" sz="2400" spc="-10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229" dirty="0">
                <a:solidFill>
                  <a:srgbClr val="1367A2"/>
                </a:solidFill>
                <a:latin typeface="+mn-lt"/>
                <a:cs typeface="Trebuchet MS"/>
              </a:rPr>
              <a:t>expand</a:t>
            </a:r>
            <a:r>
              <a:rPr sz="2400" spc="-24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50" dirty="0">
                <a:solidFill>
                  <a:srgbClr val="1367A2"/>
                </a:solidFill>
                <a:latin typeface="+mn-lt"/>
                <a:cs typeface="Trebuchet MS"/>
              </a:rPr>
              <a:t>in</a:t>
            </a:r>
            <a:r>
              <a:rPr sz="2400" spc="-24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14" dirty="0">
                <a:solidFill>
                  <a:srgbClr val="1367A2"/>
                </a:solidFill>
                <a:latin typeface="+mn-lt"/>
                <a:cs typeface="Trebuchet MS"/>
              </a:rPr>
              <a:t>countries</a:t>
            </a:r>
            <a:r>
              <a:rPr sz="2400" spc="-24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90" dirty="0">
                <a:solidFill>
                  <a:srgbClr val="1367A2"/>
                </a:solidFill>
                <a:latin typeface="+mn-lt"/>
                <a:cs typeface="Trebuchet MS"/>
              </a:rPr>
              <a:t>or</a:t>
            </a:r>
            <a:r>
              <a:rPr sz="2400" spc="-24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70" dirty="0">
                <a:solidFill>
                  <a:srgbClr val="1367A2"/>
                </a:solidFill>
                <a:latin typeface="+mn-lt"/>
                <a:cs typeface="Trebuchet MS"/>
              </a:rPr>
              <a:t>regions</a:t>
            </a:r>
            <a:r>
              <a:rPr sz="2400" spc="-240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35" dirty="0">
                <a:solidFill>
                  <a:srgbClr val="1367A2"/>
                </a:solidFill>
                <a:latin typeface="+mn-lt"/>
                <a:cs typeface="Trebuchet MS"/>
              </a:rPr>
              <a:t>where</a:t>
            </a:r>
            <a:r>
              <a:rPr sz="2400" spc="-24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95" dirty="0">
                <a:solidFill>
                  <a:srgbClr val="1367A2"/>
                </a:solidFill>
                <a:latin typeface="+mn-lt"/>
                <a:cs typeface="Trebuchet MS"/>
              </a:rPr>
              <a:t>the</a:t>
            </a:r>
            <a:r>
              <a:rPr sz="2400" spc="-24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90" dirty="0">
                <a:solidFill>
                  <a:srgbClr val="1367A2"/>
                </a:solidFill>
                <a:latin typeface="+mn-lt"/>
                <a:cs typeface="Trebuchet MS"/>
              </a:rPr>
              <a:t>trend</a:t>
            </a:r>
            <a:r>
              <a:rPr sz="2400" spc="-24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275" dirty="0">
                <a:solidFill>
                  <a:srgbClr val="1367A2"/>
                </a:solidFill>
                <a:latin typeface="+mn-lt"/>
                <a:cs typeface="Trebuchet MS"/>
              </a:rPr>
              <a:t>shows</a:t>
            </a:r>
            <a:r>
              <a:rPr sz="2400" spc="-24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Trebuchet MS"/>
              </a:rPr>
              <a:t>growth, </a:t>
            </a:r>
            <a:r>
              <a:rPr sz="2400" spc="125" dirty="0">
                <a:solidFill>
                  <a:srgbClr val="1367A2"/>
                </a:solidFill>
                <a:latin typeface="+mn-lt"/>
                <a:cs typeface="Trebuchet MS"/>
              </a:rPr>
              <a:t>indicating</a:t>
            </a:r>
            <a:r>
              <a:rPr sz="2400" spc="-250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490" dirty="0">
                <a:solidFill>
                  <a:srgbClr val="1367A2"/>
                </a:solidFill>
                <a:latin typeface="+mn-lt"/>
                <a:cs typeface="Trebuchet MS"/>
              </a:rPr>
              <a:t>a</a:t>
            </a:r>
            <a:r>
              <a:rPr sz="2400" spc="-24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85" dirty="0">
                <a:solidFill>
                  <a:srgbClr val="1367A2"/>
                </a:solidFill>
                <a:latin typeface="+mn-lt"/>
                <a:cs typeface="Trebuchet MS"/>
              </a:rPr>
              <a:t>positive</a:t>
            </a:r>
            <a:r>
              <a:rPr sz="2400" spc="-24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355" dirty="0">
                <a:solidFill>
                  <a:srgbClr val="1367A2"/>
                </a:solidFill>
                <a:latin typeface="+mn-lt"/>
                <a:cs typeface="Trebuchet MS"/>
              </a:rPr>
              <a:t>demand</a:t>
            </a:r>
            <a:r>
              <a:rPr sz="2400" spc="-24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Trebuchet MS"/>
              </a:rPr>
              <a:t>for</a:t>
            </a:r>
            <a:r>
              <a:rPr sz="2400" spc="-24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215" dirty="0">
                <a:solidFill>
                  <a:srgbClr val="1367A2"/>
                </a:solidFill>
                <a:latin typeface="+mn-lt"/>
                <a:cs typeface="Trebuchet MS"/>
              </a:rPr>
              <a:t>new</a:t>
            </a:r>
            <a:r>
              <a:rPr sz="2400" spc="-24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70" dirty="0">
                <a:solidFill>
                  <a:srgbClr val="1367A2"/>
                </a:solidFill>
                <a:latin typeface="+mn-lt"/>
                <a:cs typeface="Trebuchet MS"/>
              </a:rPr>
              <a:t>restaurants.</a:t>
            </a:r>
            <a:endParaRPr sz="2400" dirty="0">
              <a:latin typeface="+mn-lt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0579" y="-47599"/>
            <a:ext cx="13894821" cy="715551"/>
          </a:xfrm>
          <a:prstGeom prst="rect">
            <a:avLst/>
          </a:prstGeom>
        </p:spPr>
        <p:txBody>
          <a:bodyPr vert="horz" wrap="square" lIns="0" tIns="220951" rIns="0" bIns="0" rtlCol="0">
            <a:spAutoFit/>
          </a:bodyPr>
          <a:lstStyle/>
          <a:p>
            <a:pPr marL="5716905" algn="l">
              <a:lnSpc>
                <a:spcPct val="100000"/>
              </a:lnSpc>
              <a:spcBef>
                <a:spcPts val="125"/>
              </a:spcBef>
            </a:pPr>
            <a:r>
              <a:rPr sz="3200" spc="190" dirty="0">
                <a:latin typeface="+mn-lt"/>
              </a:rPr>
              <a:t>Dashboard:</a:t>
            </a:r>
            <a:endParaRPr sz="32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FDCF0-EA9C-6FE7-6111-3E19F3B10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4" y="800100"/>
            <a:ext cx="17776131" cy="914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rot="10800000" flipV="1">
            <a:off x="3276600" y="592254"/>
            <a:ext cx="12115800" cy="639854"/>
          </a:xfrm>
          <a:prstGeom prst="rect">
            <a:avLst/>
          </a:prstGeom>
        </p:spPr>
        <p:txBody>
          <a:bodyPr vert="horz" wrap="square" lIns="0" tIns="145986" rIns="0" bIns="0" rtlCol="0">
            <a:spAutoFit/>
          </a:bodyPr>
          <a:lstStyle/>
          <a:p>
            <a:pPr marL="4283075" algn="l">
              <a:lnSpc>
                <a:spcPct val="100000"/>
              </a:lnSpc>
              <a:spcBef>
                <a:spcPts val="125"/>
              </a:spcBef>
            </a:pPr>
            <a:r>
              <a:rPr lang="en-US" sz="3200" spc="165" dirty="0">
                <a:latin typeface="+mn-lt"/>
              </a:rPr>
              <a:t>Recommendations:</a:t>
            </a:r>
            <a:endParaRPr sz="3200" spc="165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1638300"/>
            <a:ext cx="16078200" cy="6911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165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Australia,</a:t>
            </a:r>
            <a:r>
              <a:rPr sz="2400" spc="19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20" dirty="0">
                <a:solidFill>
                  <a:srgbClr val="446FBD"/>
                </a:solidFill>
                <a:latin typeface="+mn-lt"/>
                <a:cs typeface="Lucida Sans Unicode"/>
              </a:rPr>
              <a:t>Canada,</a:t>
            </a:r>
            <a:r>
              <a:rPr sz="2400" spc="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Qatar,</a:t>
            </a:r>
            <a:r>
              <a:rPr sz="2400" spc="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Singapore,</a:t>
            </a:r>
            <a:r>
              <a:rPr sz="2400" spc="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Sri</a:t>
            </a:r>
            <a:r>
              <a:rPr sz="2400" spc="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Lanka</a:t>
            </a:r>
            <a:r>
              <a:rPr sz="2400" spc="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should</a:t>
            </a:r>
            <a:r>
              <a:rPr sz="2400" spc="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40" dirty="0">
                <a:solidFill>
                  <a:srgbClr val="446FBD"/>
                </a:solidFill>
                <a:latin typeface="+mn-lt"/>
                <a:cs typeface="Lucida Sans Unicode"/>
              </a:rPr>
              <a:t>be</a:t>
            </a:r>
            <a:r>
              <a:rPr sz="2400" spc="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prioritized</a:t>
            </a:r>
            <a:r>
              <a:rPr sz="2400" spc="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for</a:t>
            </a:r>
            <a:r>
              <a:rPr sz="2400" spc="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expansion</a:t>
            </a:r>
            <a:r>
              <a:rPr sz="2400" spc="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20" dirty="0">
                <a:solidFill>
                  <a:srgbClr val="446FBD"/>
                </a:solidFill>
                <a:latin typeface="+mn-lt"/>
                <a:cs typeface="Lucida Sans Unicode"/>
              </a:rPr>
              <a:t>as </a:t>
            </a:r>
            <a:r>
              <a:rPr sz="2400" spc="50" dirty="0">
                <a:solidFill>
                  <a:srgbClr val="446FBD"/>
                </a:solidFill>
                <a:latin typeface="+mn-lt"/>
                <a:cs typeface="Lucida Sans Unicode"/>
              </a:rPr>
              <a:t>they</a:t>
            </a:r>
            <a:r>
              <a:rPr sz="2400" spc="53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0" dirty="0">
                <a:solidFill>
                  <a:srgbClr val="446FBD"/>
                </a:solidFill>
                <a:latin typeface="+mn-lt"/>
                <a:cs typeface="Lucida Sans Unicode"/>
              </a:rPr>
              <a:t>have</a:t>
            </a:r>
            <a:r>
              <a:rPr sz="2400" spc="53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fewer</a:t>
            </a:r>
            <a:r>
              <a:rPr sz="2400" spc="53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restaurants</a:t>
            </a:r>
            <a:r>
              <a:rPr sz="2400" spc="53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5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less</a:t>
            </a:r>
            <a:r>
              <a:rPr sz="2400" spc="53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competition,</a:t>
            </a:r>
            <a:r>
              <a:rPr sz="2400" spc="53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providing</a:t>
            </a:r>
            <a:r>
              <a:rPr sz="2400" spc="53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90" dirty="0">
                <a:solidFill>
                  <a:srgbClr val="446FBD"/>
                </a:solidFill>
                <a:latin typeface="+mn-lt"/>
                <a:cs typeface="Lucida Sans Unicode"/>
              </a:rPr>
              <a:t>an</a:t>
            </a:r>
            <a:r>
              <a:rPr sz="2400" spc="53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opportunity</a:t>
            </a:r>
            <a:r>
              <a:rPr sz="2400" spc="53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for</a:t>
            </a:r>
            <a:r>
              <a:rPr sz="2400" spc="53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market </a:t>
            </a:r>
            <a:r>
              <a:rPr sz="2400" spc="45" dirty="0">
                <a:solidFill>
                  <a:srgbClr val="446FBD"/>
                </a:solidFill>
                <a:latin typeface="+mn-lt"/>
                <a:cs typeface="Lucida Sans Unicode"/>
              </a:rPr>
              <a:t>dominance.</a:t>
            </a:r>
            <a:endParaRPr lang="en-US" sz="2400" spc="45" dirty="0">
              <a:solidFill>
                <a:srgbClr val="446FBD"/>
              </a:solidFill>
              <a:latin typeface="+mn-lt"/>
              <a:cs typeface="Lucida Sans Unicode"/>
            </a:endParaRPr>
          </a:p>
          <a:p>
            <a:pPr marL="12700" marR="5080" algn="just">
              <a:lnSpc>
                <a:spcPct val="116500"/>
              </a:lnSpc>
              <a:spcBef>
                <a:spcPts val="95"/>
              </a:spcBef>
            </a:pPr>
            <a:endParaRPr lang="en-US" sz="2400" spc="45" dirty="0">
              <a:solidFill>
                <a:srgbClr val="446FBD"/>
              </a:solidFill>
              <a:latin typeface="+mn-lt"/>
              <a:cs typeface="Lucida Sans Unicode"/>
            </a:endParaRPr>
          </a:p>
          <a:p>
            <a:pPr marL="355600" marR="5080" indent="-342900" algn="just">
              <a:lnSpc>
                <a:spcPct val="1165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Target</a:t>
            </a:r>
            <a:r>
              <a:rPr sz="2400" spc="39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cities</a:t>
            </a:r>
            <a:r>
              <a:rPr sz="2400" spc="4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like</a:t>
            </a:r>
            <a:r>
              <a:rPr sz="2400" spc="4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14" dirty="0">
                <a:solidFill>
                  <a:srgbClr val="446FBD"/>
                </a:solidFill>
                <a:latin typeface="+mn-lt"/>
                <a:cs typeface="Lucida Sans Unicode"/>
              </a:rPr>
              <a:t>Palm</a:t>
            </a:r>
            <a:r>
              <a:rPr sz="2400" spc="4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Cove,</a:t>
            </a:r>
            <a:r>
              <a:rPr sz="2400" spc="4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Phillip</a:t>
            </a:r>
            <a:r>
              <a:rPr sz="2400" spc="4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Island,</a:t>
            </a:r>
            <a:r>
              <a:rPr sz="2400" spc="4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Beechworth,</a:t>
            </a:r>
            <a:r>
              <a:rPr sz="2400" spc="40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Vineland</a:t>
            </a:r>
            <a:r>
              <a:rPr sz="2400" spc="4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Station,</a:t>
            </a:r>
            <a:r>
              <a:rPr sz="2400" spc="4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95" dirty="0">
                <a:solidFill>
                  <a:srgbClr val="446FBD"/>
                </a:solidFill>
                <a:latin typeface="+mn-lt"/>
                <a:cs typeface="Lucida Sans Unicode"/>
              </a:rPr>
              <a:t>Chatham-</a:t>
            </a:r>
            <a:r>
              <a:rPr sz="2400" spc="-20" dirty="0">
                <a:solidFill>
                  <a:srgbClr val="446FBD"/>
                </a:solidFill>
                <a:latin typeface="+mn-lt"/>
                <a:cs typeface="Lucida Sans Unicode"/>
              </a:rPr>
              <a:t>Kent,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Colombo,</a:t>
            </a:r>
            <a:r>
              <a:rPr sz="2400" spc="-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60" dirty="0">
                <a:solidFill>
                  <a:srgbClr val="446FBD"/>
                </a:solidFill>
                <a:latin typeface="+mn-lt"/>
                <a:cs typeface="Lucida Sans Unicode"/>
              </a:rPr>
              <a:t>Doha</a:t>
            </a:r>
            <a:r>
              <a:rPr sz="2400" spc="-50" dirty="0">
                <a:solidFill>
                  <a:srgbClr val="446FBD"/>
                </a:solidFill>
                <a:latin typeface="+mn-lt"/>
                <a:cs typeface="Lucida Sans Unicode"/>
              </a:rPr>
              <a:t> for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00" dirty="0">
                <a:solidFill>
                  <a:srgbClr val="446FBD"/>
                </a:solidFill>
                <a:latin typeface="+mn-lt"/>
                <a:cs typeface="Lucida Sans Unicode"/>
              </a:rPr>
              <a:t>new</a:t>
            </a:r>
            <a:r>
              <a:rPr sz="2400" spc="-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restaurant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openings,</a:t>
            </a:r>
            <a:r>
              <a:rPr sz="2400" spc="-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75" dirty="0">
                <a:solidFill>
                  <a:srgbClr val="446FBD"/>
                </a:solidFill>
                <a:latin typeface="+mn-lt"/>
                <a:cs typeface="Lucida Sans Unicode"/>
              </a:rPr>
              <a:t>as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50" dirty="0">
                <a:solidFill>
                  <a:srgbClr val="446FBD"/>
                </a:solidFill>
                <a:latin typeface="+mn-lt"/>
                <a:cs typeface="Lucida Sans Unicode"/>
              </a:rPr>
              <a:t>they</a:t>
            </a:r>
            <a:r>
              <a:rPr sz="2400" spc="-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show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significant</a:t>
            </a:r>
            <a:r>
              <a:rPr sz="2400" spc="-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growth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potential </a:t>
            </a:r>
            <a:r>
              <a:rPr sz="2400" spc="130" dirty="0">
                <a:solidFill>
                  <a:srgbClr val="446FBD"/>
                </a:solidFill>
                <a:latin typeface="+mn-lt"/>
                <a:cs typeface="Lucida Sans Unicode"/>
              </a:rPr>
              <a:t>based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50" dirty="0">
                <a:solidFill>
                  <a:srgbClr val="446FBD"/>
                </a:solidFill>
                <a:latin typeface="+mn-lt"/>
                <a:cs typeface="Lucida Sans Unicode"/>
              </a:rPr>
              <a:t>on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35" dirty="0">
                <a:solidFill>
                  <a:srgbClr val="446FBD"/>
                </a:solidFill>
                <a:latin typeface="+mn-lt"/>
                <a:cs typeface="Lucida Sans Unicode"/>
              </a:rPr>
              <a:t>average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votes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370" dirty="0">
                <a:solidFill>
                  <a:srgbClr val="446FBD"/>
                </a:solidFill>
                <a:latin typeface="+mn-lt"/>
                <a:cs typeface="Lucida Sans Unicode"/>
              </a:rPr>
              <a:t>.</a:t>
            </a:r>
            <a:endParaRPr lang="en-US" sz="2400" spc="-370" dirty="0">
              <a:solidFill>
                <a:srgbClr val="446FBD"/>
              </a:solidFill>
              <a:latin typeface="+mn-lt"/>
              <a:cs typeface="Lucida Sans Unicode"/>
            </a:endParaRPr>
          </a:p>
          <a:p>
            <a:pPr marL="12700" marR="5080" algn="just">
              <a:lnSpc>
                <a:spcPct val="116500"/>
              </a:lnSpc>
            </a:pPr>
            <a:endParaRPr sz="2400" dirty="0">
              <a:latin typeface="+mn-lt"/>
              <a:cs typeface="Lucida Sans Unicode"/>
            </a:endParaRPr>
          </a:p>
          <a:p>
            <a:pPr marL="355600" marR="5080" indent="-342900" algn="just">
              <a:lnSpc>
                <a:spcPct val="1165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In</a:t>
            </a:r>
            <a:r>
              <a:rPr sz="2400" spc="-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Australia</a:t>
            </a:r>
            <a:r>
              <a:rPr sz="2400" spc="-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20" dirty="0">
                <a:solidFill>
                  <a:srgbClr val="446FBD"/>
                </a:solidFill>
                <a:latin typeface="+mn-lt"/>
                <a:cs typeface="Lucida Sans Unicode"/>
              </a:rPr>
              <a:t>Canada,</a:t>
            </a:r>
            <a:r>
              <a:rPr sz="2400" spc="-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focus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50" dirty="0">
                <a:solidFill>
                  <a:srgbClr val="446FBD"/>
                </a:solidFill>
                <a:latin typeface="+mn-lt"/>
                <a:cs typeface="Lucida Sans Unicode"/>
              </a:rPr>
              <a:t>on</a:t>
            </a:r>
            <a:r>
              <a:rPr sz="2400" spc="-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mid-</a:t>
            </a:r>
            <a:r>
              <a:rPr sz="2400" spc="90" dirty="0">
                <a:solidFill>
                  <a:srgbClr val="446FBD"/>
                </a:solidFill>
                <a:latin typeface="+mn-lt"/>
                <a:cs typeface="Lucida Sans Unicode"/>
              </a:rPr>
              <a:t>range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to</a:t>
            </a:r>
            <a:r>
              <a:rPr sz="2400" spc="-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60" dirty="0">
                <a:solidFill>
                  <a:srgbClr val="446FBD"/>
                </a:solidFill>
                <a:latin typeface="+mn-lt"/>
                <a:cs typeface="Lucida Sans Unicode"/>
              </a:rPr>
              <a:t>premium</a:t>
            </a:r>
            <a:r>
              <a:rPr sz="2400" spc="-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dining,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75" dirty="0">
                <a:solidFill>
                  <a:srgbClr val="446FBD"/>
                </a:solidFill>
                <a:latin typeface="+mn-lt"/>
                <a:cs typeface="Lucida Sans Unicode"/>
              </a:rPr>
              <a:t>as</a:t>
            </a:r>
            <a:r>
              <a:rPr sz="2400" spc="-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60" dirty="0">
                <a:solidFill>
                  <a:srgbClr val="446FBD"/>
                </a:solidFill>
                <a:latin typeface="+mn-lt"/>
                <a:cs typeface="Lucida Sans Unicode"/>
              </a:rPr>
              <a:t>people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50" dirty="0">
                <a:solidFill>
                  <a:srgbClr val="446FBD"/>
                </a:solidFill>
                <a:latin typeface="+mn-lt"/>
                <a:cs typeface="Lucida Sans Unicode"/>
              </a:rPr>
              <a:t>tend</a:t>
            </a:r>
            <a:r>
              <a:rPr sz="2400" spc="-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to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35" dirty="0">
                <a:solidFill>
                  <a:srgbClr val="446FBD"/>
                </a:solidFill>
                <a:latin typeface="+mn-lt"/>
                <a:cs typeface="Lucida Sans Unicode"/>
              </a:rPr>
              <a:t>spend </a:t>
            </a:r>
            <a:r>
              <a:rPr sz="2400" spc="75" dirty="0">
                <a:solidFill>
                  <a:srgbClr val="446FBD"/>
                </a:solidFill>
                <a:latin typeface="+mn-lt"/>
                <a:cs typeface="Lucida Sans Unicode"/>
              </a:rPr>
              <a:t>more</a:t>
            </a:r>
            <a:r>
              <a:rPr sz="2400" spc="-75" dirty="0">
                <a:solidFill>
                  <a:srgbClr val="446FBD"/>
                </a:solidFill>
                <a:latin typeface="+mn-lt"/>
                <a:cs typeface="Lucida Sans Unicode"/>
              </a:rPr>
              <a:t>  </a:t>
            </a:r>
            <a:r>
              <a:rPr sz="2400" spc="50" dirty="0">
                <a:solidFill>
                  <a:srgbClr val="446FBD"/>
                </a:solidFill>
                <a:latin typeface="+mn-lt"/>
                <a:cs typeface="Lucida Sans Unicode"/>
              </a:rPr>
              <a:t>on</a:t>
            </a:r>
            <a:r>
              <a:rPr sz="2400" spc="-75" dirty="0">
                <a:solidFill>
                  <a:srgbClr val="446FBD"/>
                </a:solidFill>
                <a:latin typeface="+mn-lt"/>
                <a:cs typeface="Lucida Sans Unicode"/>
              </a:rPr>
              <a:t> 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meals.</a:t>
            </a:r>
            <a:r>
              <a:rPr sz="2400" spc="-75" dirty="0">
                <a:solidFill>
                  <a:srgbClr val="446FBD"/>
                </a:solidFill>
                <a:latin typeface="+mn-lt"/>
                <a:cs typeface="Lucida Sans Unicode"/>
              </a:rPr>
              <a:t>  </a:t>
            </a:r>
            <a:r>
              <a:rPr sz="2400" spc="55" dirty="0">
                <a:solidFill>
                  <a:srgbClr val="446FBD"/>
                </a:solidFill>
                <a:latin typeface="+mn-lt"/>
                <a:cs typeface="Lucida Sans Unicode"/>
              </a:rPr>
              <a:t>where</a:t>
            </a:r>
            <a:r>
              <a:rPr sz="2400" spc="-70" dirty="0">
                <a:solidFill>
                  <a:srgbClr val="446FBD"/>
                </a:solidFill>
                <a:latin typeface="+mn-lt"/>
                <a:cs typeface="Lucida Sans Unicode"/>
              </a:rPr>
              <a:t>  </a:t>
            </a:r>
            <a:r>
              <a:rPr sz="2400" spc="175" dirty="0">
                <a:solidFill>
                  <a:srgbClr val="446FBD"/>
                </a:solidFill>
                <a:latin typeface="+mn-lt"/>
                <a:cs typeface="Lucida Sans Unicode"/>
              </a:rPr>
              <a:t>as</a:t>
            </a:r>
            <a:r>
              <a:rPr sz="2400" spc="-75" dirty="0">
                <a:solidFill>
                  <a:srgbClr val="446FBD"/>
                </a:solidFill>
                <a:latin typeface="+mn-lt"/>
                <a:cs typeface="Lucida Sans Unicode"/>
              </a:rPr>
              <a:t> 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in</a:t>
            </a:r>
            <a:r>
              <a:rPr sz="2400" spc="-75" dirty="0">
                <a:solidFill>
                  <a:srgbClr val="446FBD"/>
                </a:solidFill>
                <a:latin typeface="+mn-lt"/>
                <a:cs typeface="Lucida Sans Unicode"/>
              </a:rPr>
              <a:t>  </a:t>
            </a:r>
            <a:r>
              <a:rPr sz="2400" spc="80" dirty="0">
                <a:solidFill>
                  <a:srgbClr val="446FBD"/>
                </a:solidFill>
                <a:latin typeface="+mn-lt"/>
                <a:cs typeface="Lucida Sans Unicode"/>
              </a:rPr>
              <a:t>Qatar</a:t>
            </a:r>
            <a:r>
              <a:rPr sz="2400" spc="-70" dirty="0">
                <a:solidFill>
                  <a:srgbClr val="446FBD"/>
                </a:solidFill>
                <a:latin typeface="+mn-lt"/>
                <a:cs typeface="Lucida Sans Unicode"/>
              </a:rPr>
              <a:t> 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75" dirty="0">
                <a:solidFill>
                  <a:srgbClr val="446FBD"/>
                </a:solidFill>
                <a:latin typeface="+mn-lt"/>
                <a:cs typeface="Lucida Sans Unicode"/>
              </a:rPr>
              <a:t> 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Singapore,</a:t>
            </a:r>
            <a:r>
              <a:rPr sz="2400" spc="-75" dirty="0">
                <a:solidFill>
                  <a:srgbClr val="446FBD"/>
                </a:solidFill>
                <a:latin typeface="+mn-lt"/>
                <a:cs typeface="Lucida Sans Unicode"/>
              </a:rPr>
              <a:t> 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target</a:t>
            </a:r>
            <a:r>
              <a:rPr sz="2400" spc="-75" dirty="0">
                <a:solidFill>
                  <a:srgbClr val="446FBD"/>
                </a:solidFill>
                <a:latin typeface="+mn-lt"/>
                <a:cs typeface="Lucida Sans Unicode"/>
              </a:rPr>
              <a:t> 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luxury</a:t>
            </a:r>
            <a:r>
              <a:rPr sz="2400" spc="-70" dirty="0">
                <a:solidFill>
                  <a:srgbClr val="446FBD"/>
                </a:solidFill>
                <a:latin typeface="+mn-lt"/>
                <a:cs typeface="Lucida Sans Unicode"/>
              </a:rPr>
              <a:t> 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dining</a:t>
            </a:r>
            <a:r>
              <a:rPr sz="2400" spc="-75" dirty="0">
                <a:solidFill>
                  <a:srgbClr val="446FBD"/>
                </a:solidFill>
                <a:latin typeface="+mn-lt"/>
                <a:cs typeface="Lucida Sans Unicode"/>
              </a:rPr>
              <a:t> 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for</a:t>
            </a:r>
            <a:r>
              <a:rPr sz="2400" spc="-75" dirty="0">
                <a:solidFill>
                  <a:srgbClr val="446FBD"/>
                </a:solidFill>
                <a:latin typeface="+mn-lt"/>
                <a:cs typeface="Lucida Sans Unicode"/>
              </a:rPr>
              <a:t>  </a:t>
            </a:r>
            <a:r>
              <a:rPr sz="2400" spc="-55" dirty="0">
                <a:solidFill>
                  <a:srgbClr val="446FBD"/>
                </a:solidFill>
                <a:latin typeface="+mn-lt"/>
                <a:cs typeface="Lucida Sans Unicode"/>
              </a:rPr>
              <a:t>high-</a:t>
            </a:r>
            <a:r>
              <a:rPr sz="2400" spc="60" dirty="0">
                <a:solidFill>
                  <a:srgbClr val="446FBD"/>
                </a:solidFill>
                <a:latin typeface="+mn-lt"/>
                <a:cs typeface="Lucida Sans Unicode"/>
              </a:rPr>
              <a:t>end </a:t>
            </a:r>
            <a:r>
              <a:rPr sz="2400" spc="45" dirty="0">
                <a:solidFill>
                  <a:srgbClr val="446FBD"/>
                </a:solidFill>
                <a:latin typeface="+mn-lt"/>
                <a:cs typeface="Lucida Sans Unicode"/>
              </a:rPr>
              <a:t>customers</a:t>
            </a:r>
            <a:r>
              <a:rPr sz="2400" spc="-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60" dirty="0">
                <a:solidFill>
                  <a:srgbClr val="446FBD"/>
                </a:solidFill>
                <a:latin typeface="+mn-lt"/>
                <a:cs typeface="Lucida Sans Unicode"/>
              </a:rPr>
              <a:t>in</a:t>
            </a:r>
            <a:r>
              <a:rPr sz="2400" spc="-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70" dirty="0">
                <a:solidFill>
                  <a:srgbClr val="446FBD"/>
                </a:solidFill>
                <a:latin typeface="+mn-lt"/>
                <a:cs typeface="Lucida Sans Unicode"/>
              </a:rPr>
              <a:t>Sri</a:t>
            </a:r>
            <a:r>
              <a:rPr sz="2400" spc="-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65" dirty="0">
                <a:solidFill>
                  <a:srgbClr val="446FBD"/>
                </a:solidFill>
                <a:latin typeface="+mn-lt"/>
                <a:cs typeface="Lucida Sans Unicode"/>
              </a:rPr>
              <a:t>Lanka,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10" dirty="0">
                <a:solidFill>
                  <a:srgbClr val="446FBD"/>
                </a:solidFill>
                <a:latin typeface="+mn-lt"/>
                <a:cs typeface="Lucida Sans Unicode"/>
              </a:rPr>
              <a:t>prioritize</a:t>
            </a:r>
            <a:r>
              <a:rPr sz="2400" spc="-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affordable</a:t>
            </a:r>
            <a:r>
              <a:rPr sz="2400" spc="-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20" dirty="0">
                <a:solidFill>
                  <a:srgbClr val="446FBD"/>
                </a:solidFill>
                <a:latin typeface="+mn-lt"/>
                <a:cs typeface="Lucida Sans Unicode"/>
              </a:rPr>
              <a:t>casual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dining.</a:t>
            </a:r>
            <a:endParaRPr lang="en-US" sz="2400" spc="-10" dirty="0">
              <a:solidFill>
                <a:srgbClr val="446FBD"/>
              </a:solidFill>
              <a:latin typeface="+mn-lt"/>
              <a:cs typeface="Lucida Sans Unicode"/>
            </a:endParaRPr>
          </a:p>
          <a:p>
            <a:pPr marL="12700" marR="5080" algn="just">
              <a:lnSpc>
                <a:spcPct val="116500"/>
              </a:lnSpc>
            </a:pPr>
            <a:endParaRPr sz="2400" dirty="0">
              <a:latin typeface="+mn-lt"/>
              <a:cs typeface="Lucida Sans Unicode"/>
            </a:endParaRPr>
          </a:p>
          <a:p>
            <a:pPr marL="355600" marR="5080" indent="-342900" algn="just">
              <a:lnSpc>
                <a:spcPct val="1165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The</a:t>
            </a:r>
            <a:r>
              <a:rPr sz="2400" spc="3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high</a:t>
            </a:r>
            <a:r>
              <a:rPr sz="2400" spc="37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60" dirty="0">
                <a:solidFill>
                  <a:srgbClr val="446FBD"/>
                </a:solidFill>
                <a:latin typeface="+mn-lt"/>
                <a:cs typeface="Lucida Sans Unicode"/>
              </a:rPr>
              <a:t>number</a:t>
            </a:r>
            <a:r>
              <a:rPr sz="2400" spc="37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of</a:t>
            </a:r>
            <a:r>
              <a:rPr sz="2400" spc="37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restaurants</a:t>
            </a:r>
            <a:r>
              <a:rPr sz="2400" spc="37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in</a:t>
            </a:r>
            <a:r>
              <a:rPr sz="2400" spc="37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the</a:t>
            </a:r>
            <a:r>
              <a:rPr sz="2400" spc="37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lower</a:t>
            </a:r>
            <a:r>
              <a:rPr sz="2400" spc="37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price</a:t>
            </a:r>
            <a:r>
              <a:rPr sz="2400" spc="37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90" dirty="0">
                <a:solidFill>
                  <a:srgbClr val="446FBD"/>
                </a:solidFill>
                <a:latin typeface="+mn-lt"/>
                <a:cs typeface="Lucida Sans Unicode"/>
              </a:rPr>
              <a:t>range</a:t>
            </a:r>
            <a:r>
              <a:rPr sz="2400" spc="37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suggests</a:t>
            </a:r>
            <a:r>
              <a:rPr sz="2400" spc="370" dirty="0">
                <a:solidFill>
                  <a:srgbClr val="446FBD"/>
                </a:solidFill>
                <a:latin typeface="+mn-lt"/>
                <a:cs typeface="Lucida Sans Unicode"/>
              </a:rPr>
              <a:t> a</a:t>
            </a:r>
            <a:r>
              <a:rPr sz="2400" spc="37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strong</a:t>
            </a:r>
            <a:r>
              <a:rPr sz="2400" spc="37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demand</a:t>
            </a:r>
            <a:r>
              <a:rPr sz="2400" spc="37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5" dirty="0">
                <a:solidFill>
                  <a:srgbClr val="446FBD"/>
                </a:solidFill>
                <a:latin typeface="+mn-lt"/>
                <a:cs typeface="Lucida Sans Unicode"/>
              </a:rPr>
              <a:t>for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affordable</a:t>
            </a:r>
            <a:r>
              <a:rPr sz="2400" spc="-17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dining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65" dirty="0">
                <a:solidFill>
                  <a:srgbClr val="446FBD"/>
                </a:solidFill>
                <a:latin typeface="+mn-lt"/>
                <a:cs typeface="Lucida Sans Unicode"/>
              </a:rPr>
              <a:t>options.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65" dirty="0">
                <a:solidFill>
                  <a:srgbClr val="446FBD"/>
                </a:solidFill>
                <a:latin typeface="+mn-lt"/>
                <a:cs typeface="Lucida Sans Unicode"/>
              </a:rPr>
              <a:t>In</a:t>
            </a:r>
            <a:r>
              <a:rPr sz="2400" spc="-13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countries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like</a:t>
            </a:r>
            <a:r>
              <a:rPr sz="2400" spc="-1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80" dirty="0">
                <a:solidFill>
                  <a:srgbClr val="446FBD"/>
                </a:solidFill>
                <a:latin typeface="+mn-lt"/>
                <a:cs typeface="Lucida Sans Unicode"/>
              </a:rPr>
              <a:t>Sri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Lanka</a:t>
            </a:r>
            <a:r>
              <a:rPr sz="2400" spc="-13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45" dirty="0">
                <a:solidFill>
                  <a:srgbClr val="446FBD"/>
                </a:solidFill>
                <a:latin typeface="+mn-lt"/>
                <a:cs typeface="Lucida Sans Unicode"/>
              </a:rPr>
              <a:t>certain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cities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65" dirty="0">
                <a:solidFill>
                  <a:srgbClr val="446FBD"/>
                </a:solidFill>
                <a:latin typeface="+mn-lt"/>
                <a:cs typeface="Lucida Sans Unicode"/>
              </a:rPr>
              <a:t>in</a:t>
            </a:r>
            <a:r>
              <a:rPr sz="2400" spc="-13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Australia,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promoting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budget-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friendly</a:t>
            </a:r>
            <a:r>
              <a:rPr sz="2400" spc="-1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restaurants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200" dirty="0">
                <a:solidFill>
                  <a:srgbClr val="446FBD"/>
                </a:solidFill>
                <a:latin typeface="+mn-lt"/>
                <a:cs typeface="Lucida Sans Unicode"/>
              </a:rPr>
              <a:t>can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70" dirty="0">
                <a:solidFill>
                  <a:srgbClr val="446FBD"/>
                </a:solidFill>
                <a:latin typeface="+mn-lt"/>
                <a:cs typeface="Lucida Sans Unicode"/>
              </a:rPr>
              <a:t>attract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370" dirty="0">
                <a:solidFill>
                  <a:srgbClr val="446FBD"/>
                </a:solidFill>
                <a:latin typeface="+mn-lt"/>
                <a:cs typeface="Lucida Sans Unicode"/>
              </a:rPr>
              <a:t>a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wider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35" dirty="0">
                <a:solidFill>
                  <a:srgbClr val="446FBD"/>
                </a:solidFill>
                <a:latin typeface="+mn-lt"/>
                <a:cs typeface="Lucida Sans Unicode"/>
              </a:rPr>
              <a:t>audience.</a:t>
            </a:r>
            <a:endParaRPr lang="en-US" sz="2400" spc="35" dirty="0">
              <a:solidFill>
                <a:srgbClr val="446FBD"/>
              </a:solidFill>
              <a:latin typeface="+mn-lt"/>
              <a:cs typeface="Lucida Sans Unicode"/>
            </a:endParaRPr>
          </a:p>
          <a:p>
            <a:pPr marL="12700" marR="5080" algn="just">
              <a:lnSpc>
                <a:spcPct val="116500"/>
              </a:lnSpc>
            </a:pPr>
            <a:endParaRPr sz="2400" dirty="0">
              <a:latin typeface="+mn-lt"/>
              <a:cs typeface="Lucida Sans Unicode"/>
            </a:endParaRPr>
          </a:p>
          <a:p>
            <a:pPr marL="355600" marR="5080" indent="-342900" algn="just">
              <a:lnSpc>
                <a:spcPct val="1165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Focus</a:t>
            </a:r>
            <a:r>
              <a:rPr sz="2400" spc="47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50" dirty="0">
                <a:solidFill>
                  <a:srgbClr val="446FBD"/>
                </a:solidFill>
                <a:latin typeface="+mn-lt"/>
                <a:cs typeface="Lucida Sans Unicode"/>
              </a:rPr>
              <a:t>on</a:t>
            </a:r>
            <a:r>
              <a:rPr sz="2400" spc="48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expanding</a:t>
            </a:r>
            <a:r>
              <a:rPr sz="2400" spc="47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48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promoting</a:t>
            </a:r>
            <a:r>
              <a:rPr sz="2400" spc="48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cuisines</a:t>
            </a:r>
            <a:r>
              <a:rPr sz="2400" spc="48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55" dirty="0">
                <a:solidFill>
                  <a:srgbClr val="446FBD"/>
                </a:solidFill>
                <a:latin typeface="+mn-lt"/>
                <a:cs typeface="Lucida Sans Unicode"/>
              </a:rPr>
              <a:t>that</a:t>
            </a:r>
            <a:r>
              <a:rPr sz="2400" spc="48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10" dirty="0">
                <a:solidFill>
                  <a:srgbClr val="446FBD"/>
                </a:solidFill>
                <a:latin typeface="+mn-lt"/>
                <a:cs typeface="Lucida Sans Unicode"/>
              </a:rPr>
              <a:t>are</a:t>
            </a:r>
            <a:r>
              <a:rPr sz="2400" spc="48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highly</a:t>
            </a:r>
            <a:r>
              <a:rPr sz="2400" spc="47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65" dirty="0">
                <a:solidFill>
                  <a:srgbClr val="446FBD"/>
                </a:solidFill>
                <a:latin typeface="+mn-lt"/>
                <a:cs typeface="Lucida Sans Unicode"/>
              </a:rPr>
              <a:t>rated</a:t>
            </a:r>
            <a:r>
              <a:rPr sz="2400" spc="48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70" dirty="0">
                <a:solidFill>
                  <a:srgbClr val="446FBD"/>
                </a:solidFill>
                <a:latin typeface="+mn-lt"/>
                <a:cs typeface="Lucida Sans Unicode"/>
              </a:rPr>
              <a:t>across</a:t>
            </a:r>
            <a:r>
              <a:rPr sz="2400" spc="48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the</a:t>
            </a:r>
            <a:r>
              <a:rPr sz="2400" spc="48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countries.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American,</a:t>
            </a:r>
            <a:r>
              <a:rPr sz="2400" spc="-19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80" dirty="0">
                <a:solidFill>
                  <a:srgbClr val="446FBD"/>
                </a:solidFill>
                <a:latin typeface="+mn-lt"/>
                <a:cs typeface="Lucida Sans Unicode"/>
              </a:rPr>
              <a:t>BBQ,</a:t>
            </a:r>
            <a:r>
              <a:rPr sz="2400" spc="-1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Indian,</a:t>
            </a:r>
            <a:r>
              <a:rPr sz="2400" spc="-1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55" dirty="0">
                <a:solidFill>
                  <a:srgbClr val="446FBD"/>
                </a:solidFill>
                <a:latin typeface="+mn-lt"/>
                <a:cs typeface="Lucida Sans Unicode"/>
              </a:rPr>
              <a:t>Italian,</a:t>
            </a:r>
            <a:r>
              <a:rPr sz="2400" spc="-1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1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Asian</a:t>
            </a:r>
            <a:r>
              <a:rPr sz="2400" spc="-1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cuisines</a:t>
            </a:r>
            <a:r>
              <a:rPr sz="2400" spc="-1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should</a:t>
            </a:r>
            <a:r>
              <a:rPr sz="2400" spc="-1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40" dirty="0">
                <a:solidFill>
                  <a:srgbClr val="446FBD"/>
                </a:solidFill>
                <a:latin typeface="+mn-lt"/>
                <a:cs typeface="Lucida Sans Unicode"/>
              </a:rPr>
              <a:t>be</a:t>
            </a:r>
            <a:r>
              <a:rPr sz="2400" spc="-1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30" dirty="0">
                <a:solidFill>
                  <a:srgbClr val="446FBD"/>
                </a:solidFill>
                <a:latin typeface="+mn-lt"/>
                <a:cs typeface="Lucida Sans Unicode"/>
              </a:rPr>
              <a:t>prioritized,</a:t>
            </a:r>
            <a:r>
              <a:rPr sz="2400" spc="-10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75" dirty="0">
                <a:solidFill>
                  <a:srgbClr val="446FBD"/>
                </a:solidFill>
                <a:latin typeface="+mn-lt"/>
                <a:cs typeface="Lucida Sans Unicode"/>
              </a:rPr>
              <a:t>as</a:t>
            </a:r>
            <a:r>
              <a:rPr sz="2400" spc="-1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50" dirty="0">
                <a:solidFill>
                  <a:srgbClr val="446FBD"/>
                </a:solidFill>
                <a:latin typeface="+mn-lt"/>
                <a:cs typeface="Lucida Sans Unicode"/>
              </a:rPr>
              <a:t>they</a:t>
            </a:r>
            <a:r>
              <a:rPr sz="2400" spc="-1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10" dirty="0">
                <a:solidFill>
                  <a:srgbClr val="446FBD"/>
                </a:solidFill>
                <a:latin typeface="+mn-lt"/>
                <a:cs typeface="Lucida Sans Unicode"/>
              </a:rPr>
              <a:t>are</a:t>
            </a:r>
            <a:r>
              <a:rPr sz="2400" spc="-1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popular</a:t>
            </a:r>
            <a:r>
              <a:rPr sz="2400" spc="-1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5" dirty="0">
                <a:solidFill>
                  <a:srgbClr val="446FBD"/>
                </a:solidFill>
                <a:latin typeface="+mn-lt"/>
                <a:cs typeface="Lucida Sans Unicode"/>
              </a:rPr>
              <a:t>in 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different</a:t>
            </a:r>
            <a:r>
              <a:rPr sz="2400" spc="-19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regions.</a:t>
            </a:r>
            <a:endParaRPr lang="en-US" sz="2400" spc="-10" dirty="0">
              <a:solidFill>
                <a:srgbClr val="446FBD"/>
              </a:solidFill>
              <a:latin typeface="+mn-lt"/>
              <a:cs typeface="Lucida Sans Unicode"/>
            </a:endParaRPr>
          </a:p>
          <a:p>
            <a:pPr marL="12700" marR="5080" algn="just">
              <a:lnSpc>
                <a:spcPct val="116500"/>
              </a:lnSpc>
            </a:pPr>
            <a:endParaRPr sz="2400" dirty="0">
              <a:latin typeface="+mn-lt"/>
              <a:cs typeface="Lucida Sans Unicode"/>
            </a:endParaRPr>
          </a:p>
          <a:p>
            <a:pPr marL="355600" marR="5080" indent="-342900" algn="just">
              <a:lnSpc>
                <a:spcPct val="1165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Collect</a:t>
            </a:r>
            <a:r>
              <a:rPr sz="2400" spc="24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55" dirty="0">
                <a:solidFill>
                  <a:srgbClr val="446FBD"/>
                </a:solidFill>
                <a:latin typeface="+mn-lt"/>
                <a:cs typeface="Lucida Sans Unicode"/>
              </a:rPr>
              <a:t>customer</a:t>
            </a:r>
            <a:r>
              <a:rPr sz="2400" spc="2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75" dirty="0">
                <a:solidFill>
                  <a:srgbClr val="446FBD"/>
                </a:solidFill>
                <a:latin typeface="+mn-lt"/>
                <a:cs typeface="Lucida Sans Unicode"/>
              </a:rPr>
              <a:t>feedback</a:t>
            </a:r>
            <a:r>
              <a:rPr sz="2400" spc="2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to</a:t>
            </a:r>
            <a:r>
              <a:rPr sz="2400" spc="2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improve</a:t>
            </a:r>
            <a:r>
              <a:rPr sz="2400" spc="2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online</a:t>
            </a:r>
            <a:r>
              <a:rPr sz="2400" spc="2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2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65" dirty="0">
                <a:solidFill>
                  <a:srgbClr val="446FBD"/>
                </a:solidFill>
                <a:latin typeface="+mn-lt"/>
                <a:cs typeface="Lucida Sans Unicode"/>
              </a:rPr>
              <a:t>table</a:t>
            </a:r>
            <a:r>
              <a:rPr sz="2400" spc="2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0" dirty="0">
                <a:solidFill>
                  <a:srgbClr val="446FBD"/>
                </a:solidFill>
                <a:latin typeface="+mn-lt"/>
                <a:cs typeface="Lucida Sans Unicode"/>
              </a:rPr>
              <a:t>bookings,</a:t>
            </a:r>
            <a:r>
              <a:rPr sz="2400" spc="2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making</a:t>
            </a:r>
            <a:r>
              <a:rPr sz="2400" spc="2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90" dirty="0">
                <a:solidFill>
                  <a:srgbClr val="446FBD"/>
                </a:solidFill>
                <a:latin typeface="+mn-lt"/>
                <a:cs typeface="Lucida Sans Unicode"/>
              </a:rPr>
              <a:t>them</a:t>
            </a:r>
            <a:r>
              <a:rPr sz="2400" spc="2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easier</a:t>
            </a:r>
            <a:r>
              <a:rPr sz="2400" spc="2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5" dirty="0">
                <a:solidFill>
                  <a:srgbClr val="446FBD"/>
                </a:solidFill>
                <a:latin typeface="+mn-lt"/>
                <a:cs typeface="Lucida Sans Unicode"/>
              </a:rPr>
              <a:t>to </a:t>
            </a:r>
            <a:r>
              <a:rPr sz="2400" spc="60" dirty="0">
                <a:solidFill>
                  <a:srgbClr val="446FBD"/>
                </a:solidFill>
                <a:latin typeface="+mn-lt"/>
                <a:cs typeface="Lucida Sans Unicode"/>
              </a:rPr>
              <a:t>use</a:t>
            </a:r>
            <a:r>
              <a:rPr sz="2400" spc="-2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2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boosting</a:t>
            </a:r>
            <a:r>
              <a:rPr sz="2400" spc="-2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60" dirty="0">
                <a:solidFill>
                  <a:srgbClr val="446FBD"/>
                </a:solidFill>
                <a:latin typeface="+mn-lt"/>
                <a:cs typeface="Lucida Sans Unicode"/>
              </a:rPr>
              <a:t>engagement.</a:t>
            </a:r>
            <a:endParaRPr sz="2400" dirty="0">
              <a:latin typeface="+mn-lt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0" y="495301"/>
            <a:ext cx="4004819" cy="5251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3200" spc="325" dirty="0">
                <a:latin typeface="+mn-lt"/>
                <a:cs typeface="Calibri"/>
              </a:rPr>
              <a:t>Conclusion:</a:t>
            </a:r>
            <a:endParaRPr sz="3200" dirty="0">
              <a:latin typeface="+mn-lt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18191" y="2392761"/>
            <a:ext cx="16555409" cy="2748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174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7357745" algn="l"/>
              </a:tabLst>
            </a:pPr>
            <a:r>
              <a:rPr sz="2400" dirty="0">
                <a:latin typeface="+mn-lt"/>
              </a:rPr>
              <a:t>Focusing</a:t>
            </a:r>
            <a:r>
              <a:rPr sz="2400" spc="-254" dirty="0">
                <a:latin typeface="+mn-lt"/>
              </a:rPr>
              <a:t> </a:t>
            </a:r>
            <a:r>
              <a:rPr sz="2400" spc="55" dirty="0">
                <a:latin typeface="+mn-lt"/>
              </a:rPr>
              <a:t>on</a:t>
            </a:r>
            <a:r>
              <a:rPr sz="2400" spc="-254" dirty="0">
                <a:latin typeface="+mn-lt"/>
              </a:rPr>
              <a:t> </a:t>
            </a:r>
            <a:r>
              <a:rPr sz="2400" spc="50" dirty="0">
                <a:latin typeface="+mn-lt"/>
              </a:rPr>
              <a:t>mentioned</a:t>
            </a:r>
            <a:r>
              <a:rPr sz="2400" spc="-254" dirty="0">
                <a:latin typeface="+mn-lt"/>
              </a:rPr>
              <a:t> </a:t>
            </a:r>
            <a:r>
              <a:rPr sz="2400" dirty="0">
                <a:latin typeface="+mn-lt"/>
              </a:rPr>
              <a:t>key</a:t>
            </a:r>
            <a:r>
              <a:rPr sz="2400" spc="-250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factors</a:t>
            </a:r>
            <a:r>
              <a:rPr lang="en-US" sz="2400" spc="-10" dirty="0">
                <a:latin typeface="+mn-lt"/>
              </a:rPr>
              <a:t> </a:t>
            </a:r>
            <a:r>
              <a:rPr sz="2400" spc="-125" dirty="0">
                <a:latin typeface="+mn-lt"/>
              </a:rPr>
              <a:t>like</a:t>
            </a:r>
            <a:r>
              <a:rPr sz="2400" spc="-220" dirty="0">
                <a:latin typeface="+mn-lt"/>
              </a:rPr>
              <a:t> </a:t>
            </a:r>
            <a:r>
              <a:rPr sz="2400" dirty="0">
                <a:latin typeface="+mn-lt"/>
              </a:rPr>
              <a:t>countries</a:t>
            </a:r>
            <a:r>
              <a:rPr sz="2400" spc="-220" dirty="0">
                <a:latin typeface="+mn-lt"/>
              </a:rPr>
              <a:t> </a:t>
            </a:r>
            <a:r>
              <a:rPr sz="2400" spc="-45" dirty="0">
                <a:latin typeface="+mn-lt"/>
              </a:rPr>
              <a:t>or</a:t>
            </a:r>
            <a:r>
              <a:rPr sz="2400" spc="-220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cities</a:t>
            </a:r>
            <a:r>
              <a:rPr sz="2400" spc="-220" dirty="0">
                <a:latin typeface="+mn-lt"/>
              </a:rPr>
              <a:t> </a:t>
            </a:r>
            <a:r>
              <a:rPr sz="2400" spc="-35" dirty="0">
                <a:latin typeface="+mn-lt"/>
              </a:rPr>
              <a:t>with</a:t>
            </a:r>
            <a:r>
              <a:rPr sz="2400" spc="-220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lesser</a:t>
            </a:r>
            <a:r>
              <a:rPr sz="2400" spc="-220" dirty="0">
                <a:latin typeface="+mn-lt"/>
              </a:rPr>
              <a:t> </a:t>
            </a:r>
            <a:r>
              <a:rPr sz="2400" dirty="0">
                <a:latin typeface="+mn-lt"/>
              </a:rPr>
              <a:t>restaurants</a:t>
            </a:r>
            <a:r>
              <a:rPr sz="2400" spc="-220" dirty="0">
                <a:latin typeface="+mn-lt"/>
              </a:rPr>
              <a:t> </a:t>
            </a:r>
            <a:r>
              <a:rPr sz="2400" spc="150" dirty="0">
                <a:latin typeface="+mn-lt"/>
              </a:rPr>
              <a:t>and </a:t>
            </a:r>
            <a:r>
              <a:rPr sz="2400" dirty="0">
                <a:latin typeface="+mn-lt"/>
              </a:rPr>
              <a:t>high</a:t>
            </a:r>
            <a:r>
              <a:rPr sz="2400" spc="-204" dirty="0">
                <a:latin typeface="+mn-lt"/>
              </a:rPr>
              <a:t> </a:t>
            </a:r>
            <a:r>
              <a:rPr sz="2400" spc="155" dirty="0">
                <a:latin typeface="+mn-lt"/>
              </a:rPr>
              <a:t>average</a:t>
            </a:r>
            <a:r>
              <a:rPr sz="2400" spc="-204" dirty="0">
                <a:latin typeface="+mn-lt"/>
              </a:rPr>
              <a:t> </a:t>
            </a:r>
            <a:r>
              <a:rPr sz="2400" spc="-40" dirty="0">
                <a:latin typeface="+mn-lt"/>
              </a:rPr>
              <a:t>ratings/votes,</a:t>
            </a:r>
            <a:r>
              <a:rPr sz="2400" spc="-200" dirty="0">
                <a:latin typeface="+mn-lt"/>
              </a:rPr>
              <a:t> </a:t>
            </a:r>
            <a:r>
              <a:rPr sz="2400" spc="-65" dirty="0">
                <a:latin typeface="+mn-lt"/>
              </a:rPr>
              <a:t>optimizing</a:t>
            </a:r>
            <a:r>
              <a:rPr sz="2400" spc="-204" dirty="0">
                <a:latin typeface="+mn-lt"/>
              </a:rPr>
              <a:t> </a:t>
            </a:r>
            <a:r>
              <a:rPr sz="2400" dirty="0">
                <a:latin typeface="+mn-lt"/>
              </a:rPr>
              <a:t>affordable</a:t>
            </a:r>
            <a:r>
              <a:rPr sz="2400" spc="-200" dirty="0">
                <a:latin typeface="+mn-lt"/>
              </a:rPr>
              <a:t> </a:t>
            </a:r>
            <a:r>
              <a:rPr sz="2400" spc="-25" dirty="0">
                <a:latin typeface="+mn-lt"/>
              </a:rPr>
              <a:t>dining</a:t>
            </a:r>
            <a:r>
              <a:rPr sz="2400" spc="-204" dirty="0">
                <a:latin typeface="+mn-lt"/>
              </a:rPr>
              <a:t> </a:t>
            </a:r>
            <a:r>
              <a:rPr sz="2400" spc="-75" dirty="0">
                <a:latin typeface="+mn-lt"/>
              </a:rPr>
              <a:t>options,</a:t>
            </a:r>
            <a:r>
              <a:rPr sz="2400" spc="-204" dirty="0">
                <a:latin typeface="+mn-lt"/>
              </a:rPr>
              <a:t> </a:t>
            </a:r>
            <a:r>
              <a:rPr sz="2400" dirty="0">
                <a:latin typeface="+mn-lt"/>
              </a:rPr>
              <a:t>top</a:t>
            </a:r>
            <a:r>
              <a:rPr sz="2400" spc="-200" dirty="0">
                <a:latin typeface="+mn-lt"/>
              </a:rPr>
              <a:t> </a:t>
            </a:r>
            <a:r>
              <a:rPr sz="2400" dirty="0">
                <a:latin typeface="+mn-lt"/>
              </a:rPr>
              <a:t>Cuisines</a:t>
            </a:r>
            <a:r>
              <a:rPr sz="2400" spc="-204" dirty="0">
                <a:latin typeface="+mn-lt"/>
              </a:rPr>
              <a:t> </a:t>
            </a:r>
            <a:r>
              <a:rPr sz="2400" spc="150" dirty="0">
                <a:latin typeface="+mn-lt"/>
              </a:rPr>
              <a:t>and </a:t>
            </a:r>
            <a:r>
              <a:rPr sz="2400" spc="125" dirty="0">
                <a:latin typeface="+mn-lt"/>
              </a:rPr>
              <a:t>menu</a:t>
            </a:r>
            <a:r>
              <a:rPr sz="2400" spc="-260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expansion</a:t>
            </a:r>
            <a:r>
              <a:rPr sz="2400" spc="-254" dirty="0">
                <a:latin typeface="+mn-lt"/>
              </a:rPr>
              <a:t> </a:t>
            </a:r>
            <a:r>
              <a:rPr sz="2400" spc="175" dirty="0">
                <a:latin typeface="+mn-lt"/>
              </a:rPr>
              <a:t>and</a:t>
            </a:r>
            <a:r>
              <a:rPr sz="2400" spc="-254" dirty="0">
                <a:latin typeface="+mn-lt"/>
              </a:rPr>
              <a:t> </a:t>
            </a:r>
            <a:r>
              <a:rPr sz="2400" spc="85" dirty="0">
                <a:latin typeface="+mn-lt"/>
              </a:rPr>
              <a:t>enhancing</a:t>
            </a:r>
            <a:r>
              <a:rPr sz="2400" spc="-254" dirty="0">
                <a:latin typeface="+mn-lt"/>
              </a:rPr>
              <a:t> </a:t>
            </a:r>
            <a:r>
              <a:rPr sz="2400" spc="-40" dirty="0">
                <a:latin typeface="+mn-lt"/>
              </a:rPr>
              <a:t>Online</a:t>
            </a:r>
            <a:r>
              <a:rPr sz="2400" spc="-254" dirty="0">
                <a:latin typeface="+mn-lt"/>
              </a:rPr>
              <a:t> </a:t>
            </a:r>
            <a:r>
              <a:rPr sz="2400" spc="-30" dirty="0">
                <a:latin typeface="+mn-lt"/>
              </a:rPr>
              <a:t>Booking</a:t>
            </a:r>
            <a:r>
              <a:rPr sz="2400" spc="-254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Service,</a:t>
            </a:r>
            <a:r>
              <a:rPr sz="2400" spc="-254" dirty="0">
                <a:latin typeface="+mn-lt"/>
              </a:rPr>
              <a:t> </a:t>
            </a:r>
            <a:r>
              <a:rPr sz="2400" spc="60" dirty="0">
                <a:latin typeface="+mn-lt"/>
              </a:rPr>
              <a:t>Zomato</a:t>
            </a:r>
            <a:r>
              <a:rPr sz="2400" spc="-254" dirty="0">
                <a:latin typeface="+mn-lt"/>
              </a:rPr>
              <a:t> </a:t>
            </a:r>
            <a:r>
              <a:rPr sz="2400" spc="225" dirty="0">
                <a:latin typeface="+mn-lt"/>
              </a:rPr>
              <a:t>can</a:t>
            </a:r>
            <a:r>
              <a:rPr sz="2400" spc="-254" dirty="0">
                <a:latin typeface="+mn-lt"/>
              </a:rPr>
              <a:t> </a:t>
            </a:r>
            <a:r>
              <a:rPr sz="2400" spc="-65" dirty="0">
                <a:latin typeface="+mn-lt"/>
              </a:rPr>
              <a:t>further</a:t>
            </a:r>
            <a:r>
              <a:rPr sz="2400" spc="-254" dirty="0">
                <a:latin typeface="+mn-lt"/>
              </a:rPr>
              <a:t> </a:t>
            </a:r>
            <a:r>
              <a:rPr sz="2400" spc="35" dirty="0">
                <a:latin typeface="+mn-lt"/>
              </a:rPr>
              <a:t>improve </a:t>
            </a:r>
            <a:r>
              <a:rPr sz="2400" spc="-90" dirty="0">
                <a:latin typeface="+mn-lt"/>
              </a:rPr>
              <a:t>its</a:t>
            </a:r>
            <a:r>
              <a:rPr sz="2400" spc="-229" dirty="0">
                <a:latin typeface="+mn-lt"/>
              </a:rPr>
              <a:t> </a:t>
            </a:r>
            <a:r>
              <a:rPr sz="2400" dirty="0">
                <a:latin typeface="+mn-lt"/>
              </a:rPr>
              <a:t>market</a:t>
            </a:r>
            <a:r>
              <a:rPr sz="2400" spc="-225" dirty="0">
                <a:latin typeface="+mn-lt"/>
              </a:rPr>
              <a:t> </a:t>
            </a:r>
            <a:r>
              <a:rPr sz="2400" spc="-35" dirty="0">
                <a:latin typeface="+mn-lt"/>
              </a:rPr>
              <a:t>position</a:t>
            </a:r>
            <a:r>
              <a:rPr sz="2400" spc="-225" dirty="0">
                <a:latin typeface="+mn-lt"/>
              </a:rPr>
              <a:t> </a:t>
            </a:r>
            <a:r>
              <a:rPr sz="2400" spc="175" dirty="0">
                <a:latin typeface="+mn-lt"/>
              </a:rPr>
              <a:t>and</a:t>
            </a:r>
            <a:r>
              <a:rPr sz="2400" spc="-225" dirty="0">
                <a:latin typeface="+mn-lt"/>
              </a:rPr>
              <a:t> </a:t>
            </a:r>
            <a:r>
              <a:rPr sz="2400" spc="60" dirty="0">
                <a:latin typeface="+mn-lt"/>
              </a:rPr>
              <a:t>customer</a:t>
            </a:r>
            <a:r>
              <a:rPr sz="2400" spc="-225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satisfaction.</a:t>
            </a:r>
          </a:p>
          <a:p>
            <a:pPr marL="355600" marR="1317625" indent="-342900">
              <a:lnSpc>
                <a:spcPct val="117400"/>
              </a:lnSpc>
              <a:spcBef>
                <a:spcPts val="4655"/>
              </a:spcBef>
              <a:buFont typeface="Arial" panose="020B0604020202020204" pitchFamily="34" charset="0"/>
              <a:buChar char="•"/>
            </a:pPr>
            <a:r>
              <a:rPr sz="2400" spc="50" dirty="0">
                <a:latin typeface="+mn-lt"/>
              </a:rPr>
              <a:t>Analysed</a:t>
            </a:r>
            <a:r>
              <a:rPr sz="2400" spc="-260" dirty="0">
                <a:latin typeface="+mn-lt"/>
              </a:rPr>
              <a:t> </a:t>
            </a:r>
            <a:r>
              <a:rPr sz="2400" dirty="0">
                <a:latin typeface="+mn-lt"/>
              </a:rPr>
              <a:t>the</a:t>
            </a:r>
            <a:r>
              <a:rPr sz="2400" spc="-260" dirty="0">
                <a:latin typeface="+mn-lt"/>
              </a:rPr>
              <a:t> </a:t>
            </a:r>
            <a:r>
              <a:rPr sz="2400" spc="155" dirty="0">
                <a:latin typeface="+mn-lt"/>
              </a:rPr>
              <a:t>above</a:t>
            </a:r>
            <a:r>
              <a:rPr sz="2400" spc="-260" dirty="0">
                <a:latin typeface="+mn-lt"/>
              </a:rPr>
              <a:t> </a:t>
            </a:r>
            <a:r>
              <a:rPr sz="2400" spc="-25" dirty="0">
                <a:latin typeface="+mn-lt"/>
              </a:rPr>
              <a:t>points</a:t>
            </a:r>
            <a:r>
              <a:rPr sz="2400" spc="-260" dirty="0">
                <a:latin typeface="+mn-lt"/>
              </a:rPr>
              <a:t> </a:t>
            </a:r>
            <a:r>
              <a:rPr sz="2400" spc="114" dirty="0">
                <a:latin typeface="+mn-lt"/>
              </a:rPr>
              <a:t>by</a:t>
            </a:r>
            <a:r>
              <a:rPr sz="2400" spc="-254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using</a:t>
            </a:r>
            <a:r>
              <a:rPr sz="2400" spc="-260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pivot</a:t>
            </a:r>
            <a:r>
              <a:rPr sz="2400" spc="-260" dirty="0">
                <a:latin typeface="+mn-lt"/>
              </a:rPr>
              <a:t> </a:t>
            </a:r>
            <a:r>
              <a:rPr sz="2400" spc="55" dirty="0">
                <a:latin typeface="+mn-lt"/>
              </a:rPr>
              <a:t>tables</a:t>
            </a:r>
            <a:r>
              <a:rPr sz="2400" spc="-260" dirty="0">
                <a:latin typeface="+mn-lt"/>
              </a:rPr>
              <a:t> </a:t>
            </a:r>
            <a:r>
              <a:rPr sz="2400" spc="175" dirty="0">
                <a:latin typeface="+mn-lt"/>
              </a:rPr>
              <a:t>and</a:t>
            </a:r>
            <a:r>
              <a:rPr sz="2400" spc="-260" dirty="0">
                <a:latin typeface="+mn-lt"/>
              </a:rPr>
              <a:t> </a:t>
            </a:r>
            <a:r>
              <a:rPr sz="2400" spc="-40" dirty="0">
                <a:latin typeface="+mn-lt"/>
              </a:rPr>
              <a:t>visualizations</a:t>
            </a:r>
            <a:r>
              <a:rPr sz="2400" spc="-254" dirty="0">
                <a:latin typeface="+mn-lt"/>
              </a:rPr>
              <a:t> </a:t>
            </a:r>
            <a:r>
              <a:rPr sz="2400" spc="80" dirty="0">
                <a:latin typeface="+mn-lt"/>
              </a:rPr>
              <a:t>such</a:t>
            </a:r>
            <a:r>
              <a:rPr sz="2400" spc="-260" dirty="0">
                <a:latin typeface="+mn-lt"/>
              </a:rPr>
              <a:t> </a:t>
            </a:r>
            <a:r>
              <a:rPr sz="2400" spc="200" dirty="0">
                <a:latin typeface="+mn-lt"/>
              </a:rPr>
              <a:t>as</a:t>
            </a:r>
            <a:r>
              <a:rPr sz="2400" spc="-260" dirty="0">
                <a:latin typeface="+mn-lt"/>
              </a:rPr>
              <a:t> </a:t>
            </a:r>
            <a:r>
              <a:rPr sz="2400" spc="85" dirty="0">
                <a:latin typeface="+mn-lt"/>
              </a:rPr>
              <a:t>bar </a:t>
            </a:r>
            <a:r>
              <a:rPr sz="2400" spc="-20" dirty="0">
                <a:latin typeface="+mn-lt"/>
              </a:rPr>
              <a:t>charts,</a:t>
            </a:r>
            <a:r>
              <a:rPr sz="2400" spc="-250" dirty="0">
                <a:latin typeface="+mn-lt"/>
              </a:rPr>
              <a:t> </a:t>
            </a:r>
            <a:r>
              <a:rPr sz="2400" spc="-50" dirty="0">
                <a:latin typeface="+mn-lt"/>
              </a:rPr>
              <a:t>line</a:t>
            </a:r>
            <a:r>
              <a:rPr sz="2400" spc="-250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graphs,</a:t>
            </a:r>
            <a:r>
              <a:rPr sz="2400" spc="-245" dirty="0">
                <a:latin typeface="+mn-lt"/>
              </a:rPr>
              <a:t> </a:t>
            </a:r>
            <a:r>
              <a:rPr sz="2400" spc="60" dirty="0">
                <a:latin typeface="+mn-lt"/>
              </a:rPr>
              <a:t>scatter</a:t>
            </a:r>
            <a:r>
              <a:rPr sz="2400" spc="-250" dirty="0">
                <a:latin typeface="+mn-lt"/>
              </a:rPr>
              <a:t> </a:t>
            </a:r>
            <a:r>
              <a:rPr sz="2400" spc="-30" dirty="0">
                <a:latin typeface="+mn-lt"/>
              </a:rPr>
              <a:t>plots</a:t>
            </a:r>
            <a:r>
              <a:rPr sz="2400" spc="-245" dirty="0">
                <a:latin typeface="+mn-lt"/>
              </a:rPr>
              <a:t> </a:t>
            </a:r>
            <a:r>
              <a:rPr sz="2400" spc="175" dirty="0">
                <a:latin typeface="+mn-lt"/>
              </a:rPr>
              <a:t>and</a:t>
            </a:r>
            <a:r>
              <a:rPr sz="2400" spc="-250" dirty="0">
                <a:latin typeface="+mn-lt"/>
              </a:rPr>
              <a:t> </a:t>
            </a:r>
            <a:r>
              <a:rPr sz="2400" dirty="0">
                <a:latin typeface="+mn-lt"/>
              </a:rPr>
              <a:t>pie</a:t>
            </a:r>
            <a:r>
              <a:rPr sz="2400" spc="-245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charts.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3491" y="3974989"/>
            <a:ext cx="6376709" cy="124713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8000" b="0" u="none" spc="120" dirty="0">
                <a:latin typeface="+mn-lt"/>
                <a:cs typeface="Trebuchet MS"/>
              </a:rPr>
              <a:t>THANK</a:t>
            </a:r>
            <a:r>
              <a:rPr sz="8000" b="0" u="none" spc="-520" dirty="0">
                <a:latin typeface="+mn-lt"/>
                <a:cs typeface="Trebuchet MS"/>
              </a:rPr>
              <a:t> </a:t>
            </a:r>
            <a:r>
              <a:rPr sz="8000" b="0" u="none" spc="240" dirty="0">
                <a:latin typeface="+mn-lt"/>
                <a:cs typeface="Trebuchet MS"/>
              </a:rPr>
              <a:t>YOU</a:t>
            </a:r>
            <a:endParaRPr sz="8000" dirty="0">
              <a:latin typeface="+mn-lt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889" y="-47599"/>
            <a:ext cx="12610221" cy="776833"/>
          </a:xfrm>
          <a:prstGeom prst="rect">
            <a:avLst/>
          </a:prstGeom>
        </p:spPr>
        <p:txBody>
          <a:bodyPr vert="horz" wrap="square" lIns="0" tIns="281640" rIns="0" bIns="0" rtlCol="0">
            <a:spAutoFit/>
          </a:bodyPr>
          <a:lstStyle/>
          <a:p>
            <a:pPr marL="4065270">
              <a:lnSpc>
                <a:spcPct val="100000"/>
              </a:lnSpc>
              <a:spcBef>
                <a:spcPts val="100"/>
              </a:spcBef>
            </a:pPr>
            <a:r>
              <a:rPr sz="3200" spc="175" dirty="0">
                <a:latin typeface="+mn-lt"/>
                <a:cs typeface="Calibri"/>
              </a:rPr>
              <a:t>PROBLEM</a:t>
            </a:r>
            <a:r>
              <a:rPr sz="3200" spc="-170" dirty="0">
                <a:latin typeface="+mn-lt"/>
                <a:cs typeface="Calibri"/>
              </a:rPr>
              <a:t> </a:t>
            </a:r>
            <a:r>
              <a:rPr sz="3200" spc="180" dirty="0">
                <a:latin typeface="+mn-lt"/>
                <a:cs typeface="Calibri"/>
              </a:rPr>
              <a:t>STATEMENT:</a:t>
            </a:r>
            <a:endParaRPr sz="3200" dirty="0">
              <a:latin typeface="+mn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1" y="2019300"/>
            <a:ext cx="16687800" cy="4022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55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46FBD"/>
                </a:solidFill>
                <a:latin typeface="+mn-lt"/>
                <a:cs typeface="Trebuchet MS"/>
              </a:rPr>
              <a:t>I</a:t>
            </a:r>
            <a:r>
              <a:rPr lang="en-US" sz="2400" dirty="0">
                <a:solidFill>
                  <a:srgbClr val="446FBD"/>
                </a:solidFill>
                <a:latin typeface="+mn-lt"/>
                <a:cs typeface="Trebuchet MS"/>
              </a:rPr>
              <a:t>den</a:t>
            </a:r>
            <a:r>
              <a:rPr sz="2400" dirty="0">
                <a:solidFill>
                  <a:srgbClr val="446FBD"/>
                </a:solidFill>
                <a:latin typeface="+mn-lt"/>
                <a:cs typeface="Trebuchet MS"/>
              </a:rPr>
              <a:t>tify</a:t>
            </a:r>
            <a:r>
              <a:rPr sz="2400" spc="-17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10" dirty="0">
                <a:solidFill>
                  <a:srgbClr val="446FBD"/>
                </a:solidFill>
                <a:latin typeface="+mn-lt"/>
                <a:cs typeface="Trebuchet MS"/>
              </a:rPr>
              <a:t>countries</a:t>
            </a:r>
            <a:r>
              <a:rPr sz="2400" spc="-16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345" dirty="0">
                <a:solidFill>
                  <a:srgbClr val="446FBD"/>
                </a:solidFill>
                <a:latin typeface="+mn-lt"/>
                <a:cs typeface="Trebuchet MS"/>
              </a:rPr>
              <a:t>and</a:t>
            </a:r>
            <a:r>
              <a:rPr sz="2400" spc="-17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Trebuchet MS"/>
              </a:rPr>
              <a:t>cities</a:t>
            </a:r>
            <a:r>
              <a:rPr sz="2400" spc="-16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Trebuchet MS"/>
              </a:rPr>
              <a:t>with</a:t>
            </a:r>
            <a:r>
              <a:rPr sz="2400" spc="-16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55" dirty="0">
                <a:solidFill>
                  <a:srgbClr val="446FBD"/>
                </a:solidFill>
                <a:latin typeface="+mn-lt"/>
                <a:cs typeface="Trebuchet MS"/>
              </a:rPr>
              <a:t>lower</a:t>
            </a:r>
            <a:r>
              <a:rPr sz="2400" spc="-17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25" dirty="0">
                <a:solidFill>
                  <a:srgbClr val="446FBD"/>
                </a:solidFill>
                <a:latin typeface="+mn-lt"/>
                <a:cs typeface="Trebuchet MS"/>
              </a:rPr>
              <a:t>competition</a:t>
            </a:r>
            <a:r>
              <a:rPr sz="2400" spc="-16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40" dirty="0">
                <a:solidFill>
                  <a:srgbClr val="446FBD"/>
                </a:solidFill>
                <a:latin typeface="+mn-lt"/>
                <a:cs typeface="Trebuchet MS"/>
              </a:rPr>
              <a:t>but</a:t>
            </a:r>
            <a:r>
              <a:rPr sz="2400" spc="-16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345" dirty="0">
                <a:solidFill>
                  <a:srgbClr val="446FBD"/>
                </a:solidFill>
                <a:latin typeface="+mn-lt"/>
                <a:cs typeface="Trebuchet MS"/>
              </a:rPr>
              <a:t>good</a:t>
            </a:r>
            <a:r>
              <a:rPr sz="2400" spc="-17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95" dirty="0">
                <a:solidFill>
                  <a:srgbClr val="446FBD"/>
                </a:solidFill>
                <a:latin typeface="+mn-lt"/>
                <a:cs typeface="Trebuchet MS"/>
              </a:rPr>
              <a:t>customer</a:t>
            </a:r>
            <a:r>
              <a:rPr sz="2400" spc="-16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270" dirty="0">
                <a:solidFill>
                  <a:srgbClr val="446FBD"/>
                </a:solidFill>
                <a:latin typeface="+mn-lt"/>
                <a:cs typeface="Trebuchet MS"/>
              </a:rPr>
              <a:t>engagement </a:t>
            </a:r>
            <a:r>
              <a:rPr sz="2400" spc="345" dirty="0">
                <a:solidFill>
                  <a:srgbClr val="446FBD"/>
                </a:solidFill>
                <a:latin typeface="+mn-lt"/>
                <a:cs typeface="Trebuchet MS"/>
              </a:rPr>
              <a:t>and</a:t>
            </a:r>
            <a:r>
              <a:rPr sz="2400" spc="-24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204" dirty="0">
                <a:solidFill>
                  <a:srgbClr val="446FBD"/>
                </a:solidFill>
                <a:latin typeface="+mn-lt"/>
                <a:cs typeface="Trebuchet MS"/>
              </a:rPr>
              <a:t>high</a:t>
            </a:r>
            <a:r>
              <a:rPr sz="2400" spc="-24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40" dirty="0">
                <a:solidFill>
                  <a:srgbClr val="446FBD"/>
                </a:solidFill>
                <a:latin typeface="+mn-lt"/>
                <a:cs typeface="Trebuchet MS"/>
              </a:rPr>
              <a:t>ratings.</a:t>
            </a:r>
            <a:endParaRPr sz="2400" dirty="0">
              <a:latin typeface="+mn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400" dirty="0">
              <a:latin typeface="+mn-lt"/>
              <a:cs typeface="Trebuchet MS"/>
            </a:endParaRPr>
          </a:p>
          <a:p>
            <a:pPr marL="469900" marR="5080" indent="-457200">
              <a:lnSpc>
                <a:spcPct val="115500"/>
              </a:lnSpc>
              <a:buFont typeface="Arial" panose="020B0604020202020204" pitchFamily="34" charset="0"/>
              <a:buChar char="•"/>
              <a:tabLst>
                <a:tab pos="1710055" algn="l"/>
                <a:tab pos="2586990" algn="l"/>
                <a:tab pos="3977640" algn="l"/>
                <a:tab pos="4588510" algn="l"/>
                <a:tab pos="7135495" algn="l"/>
                <a:tab pos="7711440" algn="l"/>
                <a:tab pos="9615805" algn="l"/>
                <a:tab pos="12942570" algn="l"/>
                <a:tab pos="14585950" algn="l"/>
                <a:tab pos="15481300" algn="l"/>
                <a:tab pos="16604615" algn="l"/>
              </a:tabLst>
            </a:pPr>
            <a:r>
              <a:rPr sz="2400" spc="-10" dirty="0">
                <a:solidFill>
                  <a:srgbClr val="446FBD"/>
                </a:solidFill>
                <a:latin typeface="+mn-lt"/>
                <a:cs typeface="Trebuchet MS"/>
              </a:rPr>
              <a:t>Identify</a:t>
            </a:r>
            <a:r>
              <a:rPr lang="en-US" sz="2400" spc="-1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65" dirty="0">
                <a:solidFill>
                  <a:srgbClr val="446FBD"/>
                </a:solidFill>
                <a:latin typeface="+mn-lt"/>
                <a:cs typeface="Trebuchet MS"/>
              </a:rPr>
              <a:t>the</a:t>
            </a:r>
            <a:r>
              <a:rPr lang="en-US" sz="2400" spc="6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65" dirty="0">
                <a:solidFill>
                  <a:srgbClr val="446FBD"/>
                </a:solidFill>
                <a:latin typeface="+mn-lt"/>
                <a:cs typeface="Trebuchet MS"/>
              </a:rPr>
              <a:t>count</a:t>
            </a:r>
            <a:r>
              <a:rPr lang="en-US" sz="2400" spc="16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25" dirty="0">
                <a:solidFill>
                  <a:srgbClr val="446FBD"/>
                </a:solidFill>
                <a:latin typeface="+mn-lt"/>
                <a:cs typeface="Trebuchet MS"/>
              </a:rPr>
              <a:t>of</a:t>
            </a:r>
            <a:r>
              <a:rPr lang="en-US" sz="2400" spc="2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25" dirty="0">
                <a:solidFill>
                  <a:srgbClr val="446FBD"/>
                </a:solidFill>
                <a:latin typeface="+mn-lt"/>
                <a:cs typeface="Trebuchet MS"/>
              </a:rPr>
              <a:t>restaurants</a:t>
            </a:r>
            <a:r>
              <a:rPr lang="en-US" sz="2400" spc="12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25" dirty="0">
                <a:solidFill>
                  <a:srgbClr val="446FBD"/>
                </a:solidFill>
                <a:latin typeface="+mn-lt"/>
                <a:cs typeface="Trebuchet MS"/>
              </a:rPr>
              <a:t>in</a:t>
            </a:r>
            <a:r>
              <a:rPr lang="en-US" sz="2400" spc="2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Trebuchet MS"/>
              </a:rPr>
              <a:t>different</a:t>
            </a:r>
            <a:r>
              <a:rPr lang="en-US" sz="2400" spc="-1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50" dirty="0">
                <a:solidFill>
                  <a:srgbClr val="446FBD"/>
                </a:solidFill>
                <a:latin typeface="+mn-lt"/>
                <a:cs typeface="Trebuchet MS"/>
              </a:rPr>
              <a:t>countries/cities</a:t>
            </a:r>
            <a:r>
              <a:rPr lang="en-US" sz="2400" spc="5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40" dirty="0">
                <a:solidFill>
                  <a:srgbClr val="446FBD"/>
                </a:solidFill>
                <a:latin typeface="+mn-lt"/>
                <a:cs typeface="Trebuchet MS"/>
              </a:rPr>
              <a:t>growth</a:t>
            </a:r>
            <a:r>
              <a:rPr lang="en-US" sz="2400" spc="14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10" dirty="0">
                <a:solidFill>
                  <a:srgbClr val="446FBD"/>
                </a:solidFill>
                <a:latin typeface="+mn-lt"/>
                <a:cs typeface="Trebuchet MS"/>
              </a:rPr>
              <a:t>per</a:t>
            </a:r>
            <a:r>
              <a:rPr lang="en-US" sz="2400" spc="11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45" dirty="0">
                <a:solidFill>
                  <a:srgbClr val="446FBD"/>
                </a:solidFill>
                <a:latin typeface="+mn-lt"/>
                <a:cs typeface="Trebuchet MS"/>
              </a:rPr>
              <a:t>year</a:t>
            </a:r>
            <a:r>
              <a:rPr lang="en-US" sz="2400" spc="14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40" dirty="0">
                <a:solidFill>
                  <a:srgbClr val="446FBD"/>
                </a:solidFill>
                <a:latin typeface="+mn-lt"/>
                <a:cs typeface="Trebuchet MS"/>
              </a:rPr>
              <a:t>to </a:t>
            </a:r>
            <a:r>
              <a:rPr sz="2400" spc="195" dirty="0">
                <a:solidFill>
                  <a:srgbClr val="446FBD"/>
                </a:solidFill>
                <a:latin typeface="+mn-lt"/>
                <a:cs typeface="Trebuchet MS"/>
              </a:rPr>
              <a:t>understand</a:t>
            </a:r>
            <a:r>
              <a:rPr sz="2400" spc="-23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45" dirty="0">
                <a:solidFill>
                  <a:srgbClr val="446FBD"/>
                </a:solidFill>
                <a:latin typeface="+mn-lt"/>
                <a:cs typeface="Trebuchet MS"/>
              </a:rPr>
              <a:t>market</a:t>
            </a:r>
            <a:r>
              <a:rPr sz="2400" spc="-23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Trebuchet MS"/>
              </a:rPr>
              <a:t>trends.</a:t>
            </a:r>
            <a:endParaRPr sz="2400" dirty="0">
              <a:latin typeface="+mn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400" dirty="0">
              <a:latin typeface="+mn-lt"/>
              <a:cs typeface="Trebuchet MS"/>
            </a:endParaRPr>
          </a:p>
          <a:p>
            <a:pPr marL="469900" marR="5080" indent="-457200">
              <a:lnSpc>
                <a:spcPct val="115500"/>
              </a:lnSpc>
              <a:buFont typeface="Arial" panose="020B0604020202020204" pitchFamily="34" charset="0"/>
              <a:buChar char="•"/>
              <a:tabLst>
                <a:tab pos="1896745" algn="l"/>
                <a:tab pos="4138295" algn="l"/>
                <a:tab pos="5198745" algn="l"/>
                <a:tab pos="6435090" algn="l"/>
                <a:tab pos="8065770" algn="l"/>
                <a:tab pos="9137015" algn="l"/>
                <a:tab pos="11317605" algn="l"/>
                <a:tab pos="13976350" algn="l"/>
                <a:tab pos="15250160" algn="l"/>
              </a:tabLst>
            </a:pPr>
            <a:r>
              <a:rPr sz="2400" spc="145" dirty="0">
                <a:solidFill>
                  <a:srgbClr val="446FBD"/>
                </a:solidFill>
                <a:latin typeface="+mn-lt"/>
                <a:cs typeface="Trebuchet MS"/>
              </a:rPr>
              <a:t>Develop</a:t>
            </a:r>
            <a:r>
              <a:rPr lang="en-US" sz="2400" spc="14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10" dirty="0">
                <a:solidFill>
                  <a:srgbClr val="446FBD"/>
                </a:solidFill>
                <a:latin typeface="+mn-lt"/>
                <a:cs typeface="Trebuchet MS"/>
              </a:rPr>
              <a:t>strategies</a:t>
            </a:r>
            <a:r>
              <a:rPr lang="en-US" sz="2400" spc="11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65" dirty="0">
                <a:solidFill>
                  <a:srgbClr val="446FBD"/>
                </a:solidFill>
                <a:latin typeface="+mn-lt"/>
                <a:cs typeface="Trebuchet MS"/>
              </a:rPr>
              <a:t>that</a:t>
            </a:r>
            <a:r>
              <a:rPr lang="en-US" sz="2400" spc="6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45" dirty="0">
                <a:solidFill>
                  <a:srgbClr val="446FBD"/>
                </a:solidFill>
                <a:latin typeface="+mn-lt"/>
                <a:cs typeface="Trebuchet MS"/>
              </a:rPr>
              <a:t>align</a:t>
            </a:r>
            <a:r>
              <a:rPr lang="en-US" sz="2400" spc="14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10" dirty="0">
                <a:solidFill>
                  <a:srgbClr val="446FBD"/>
                </a:solidFill>
                <a:latin typeface="+mn-lt"/>
                <a:cs typeface="Trebuchet MS"/>
              </a:rPr>
              <a:t>pricing</a:t>
            </a:r>
            <a:r>
              <a:rPr lang="en-US" sz="2400" spc="11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-20" dirty="0">
                <a:solidFill>
                  <a:srgbClr val="446FBD"/>
                </a:solidFill>
                <a:latin typeface="+mn-lt"/>
                <a:cs typeface="Trebuchet MS"/>
              </a:rPr>
              <a:t>with</a:t>
            </a:r>
            <a:r>
              <a:rPr lang="en-US" sz="2400" spc="-2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85" dirty="0">
                <a:solidFill>
                  <a:srgbClr val="446FBD"/>
                </a:solidFill>
                <a:latin typeface="+mn-lt"/>
                <a:cs typeface="Trebuchet MS"/>
              </a:rPr>
              <a:t>customer</a:t>
            </a:r>
            <a:r>
              <a:rPr lang="en-US" sz="2400" spc="18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14" dirty="0">
                <a:solidFill>
                  <a:srgbClr val="446FBD"/>
                </a:solidFill>
                <a:latin typeface="+mn-lt"/>
                <a:cs typeface="Trebuchet MS"/>
              </a:rPr>
              <a:t>preferences</a:t>
            </a:r>
            <a:r>
              <a:rPr lang="en-US" sz="2400" spc="114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-20" dirty="0">
                <a:solidFill>
                  <a:srgbClr val="446FBD"/>
                </a:solidFill>
                <a:latin typeface="+mn-lt"/>
                <a:cs typeface="Trebuchet MS"/>
              </a:rPr>
              <a:t>while</a:t>
            </a:r>
            <a:r>
              <a:rPr lang="en-US" sz="2400" spc="-2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65" dirty="0">
                <a:solidFill>
                  <a:srgbClr val="446FBD"/>
                </a:solidFill>
                <a:latin typeface="+mn-lt"/>
                <a:cs typeface="Trebuchet MS"/>
              </a:rPr>
              <a:t>ensuring </a:t>
            </a:r>
            <a:r>
              <a:rPr sz="2400" spc="-10" dirty="0">
                <a:solidFill>
                  <a:srgbClr val="446FBD"/>
                </a:solidFill>
                <a:latin typeface="+mn-lt"/>
                <a:cs typeface="Trebuchet MS"/>
              </a:rPr>
              <a:t>profitability.</a:t>
            </a:r>
            <a:endParaRPr sz="2400" dirty="0">
              <a:latin typeface="+mn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2400" dirty="0">
              <a:latin typeface="+mn-lt"/>
              <a:cs typeface="Trebuchet MS"/>
            </a:endParaRPr>
          </a:p>
          <a:p>
            <a:pPr marL="469900" marR="5080" indent="-457200">
              <a:lnSpc>
                <a:spcPct val="1155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1939925" algn="l"/>
                <a:tab pos="3435350" algn="l"/>
                <a:tab pos="5280660" algn="l"/>
                <a:tab pos="6365875" algn="l"/>
                <a:tab pos="7681595" algn="l"/>
                <a:tab pos="9588500" algn="l"/>
                <a:tab pos="11150600" algn="l"/>
                <a:tab pos="11946255" algn="l"/>
                <a:tab pos="14164310" algn="l"/>
                <a:tab pos="16198850" algn="l"/>
              </a:tabLst>
            </a:pPr>
            <a:r>
              <a:rPr sz="2400" spc="-10" dirty="0">
                <a:solidFill>
                  <a:srgbClr val="446FBD"/>
                </a:solidFill>
                <a:latin typeface="+mn-lt"/>
                <a:cs typeface="Trebuchet MS"/>
              </a:rPr>
              <a:t>Prioritize</a:t>
            </a:r>
            <a:r>
              <a:rPr lang="en-US" sz="2400" spc="-1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75" dirty="0">
                <a:solidFill>
                  <a:srgbClr val="446FBD"/>
                </a:solidFill>
                <a:latin typeface="+mn-lt"/>
                <a:cs typeface="Trebuchet MS"/>
              </a:rPr>
              <a:t>online</a:t>
            </a:r>
            <a:r>
              <a:rPr lang="en-US" sz="2400" spc="7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45" dirty="0">
                <a:solidFill>
                  <a:srgbClr val="446FBD"/>
                </a:solidFill>
                <a:latin typeface="+mn-lt"/>
                <a:cs typeface="Trebuchet MS"/>
              </a:rPr>
              <a:t>delivery</a:t>
            </a:r>
            <a:r>
              <a:rPr lang="en-US" sz="2400" spc="4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320" dirty="0">
                <a:solidFill>
                  <a:srgbClr val="446FBD"/>
                </a:solidFill>
                <a:latin typeface="+mn-lt"/>
                <a:cs typeface="Trebuchet MS"/>
              </a:rPr>
              <a:t>and</a:t>
            </a:r>
            <a:r>
              <a:rPr lang="en-US" sz="2400" spc="32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85" dirty="0">
                <a:solidFill>
                  <a:srgbClr val="446FBD"/>
                </a:solidFill>
                <a:latin typeface="+mn-lt"/>
                <a:cs typeface="Trebuchet MS"/>
              </a:rPr>
              <a:t>table</a:t>
            </a:r>
            <a:r>
              <a:rPr lang="en-US" sz="2400" spc="8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85" dirty="0">
                <a:solidFill>
                  <a:srgbClr val="446FBD"/>
                </a:solidFill>
                <a:latin typeface="+mn-lt"/>
                <a:cs typeface="Trebuchet MS"/>
              </a:rPr>
              <a:t>booking</a:t>
            </a:r>
            <a:r>
              <a:rPr lang="en-US" sz="2400" spc="18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305" dirty="0">
                <a:solidFill>
                  <a:srgbClr val="446FBD"/>
                </a:solidFill>
                <a:latin typeface="+mn-lt"/>
                <a:cs typeface="Trebuchet MS"/>
              </a:rPr>
              <a:t>based</a:t>
            </a:r>
            <a:r>
              <a:rPr lang="en-US" sz="2400" spc="30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250" dirty="0">
                <a:solidFill>
                  <a:srgbClr val="446FBD"/>
                </a:solidFill>
                <a:latin typeface="+mn-lt"/>
                <a:cs typeface="Trebuchet MS"/>
              </a:rPr>
              <a:t>on</a:t>
            </a:r>
            <a:r>
              <a:rPr lang="en-US" sz="2400" spc="25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85" dirty="0">
                <a:solidFill>
                  <a:srgbClr val="446FBD"/>
                </a:solidFill>
                <a:latin typeface="+mn-lt"/>
                <a:cs typeface="Trebuchet MS"/>
              </a:rPr>
              <a:t>customer</a:t>
            </a:r>
            <a:r>
              <a:rPr lang="en-US" sz="2400" spc="18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340" dirty="0">
                <a:solidFill>
                  <a:srgbClr val="446FBD"/>
                </a:solidFill>
                <a:latin typeface="+mn-lt"/>
                <a:cs typeface="Trebuchet MS"/>
              </a:rPr>
              <a:t>demand</a:t>
            </a:r>
            <a:r>
              <a:rPr lang="en-US" sz="2400" spc="34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320" dirty="0">
                <a:solidFill>
                  <a:srgbClr val="446FBD"/>
                </a:solidFill>
                <a:latin typeface="+mn-lt"/>
                <a:cs typeface="Trebuchet MS"/>
              </a:rPr>
              <a:t>and </a:t>
            </a:r>
            <a:r>
              <a:rPr sz="2400" spc="85" dirty="0">
                <a:solidFill>
                  <a:srgbClr val="446FBD"/>
                </a:solidFill>
                <a:latin typeface="+mn-lt"/>
                <a:cs typeface="Trebuchet MS"/>
              </a:rPr>
              <a:t>feedback.</a:t>
            </a:r>
            <a:endParaRPr sz="2400" dirty="0">
              <a:latin typeface="+mn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2400" dirty="0">
              <a:latin typeface="+mn-lt"/>
              <a:cs typeface="Trebuchet MS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10" dirty="0">
                <a:solidFill>
                  <a:srgbClr val="446FBD"/>
                </a:solidFill>
                <a:latin typeface="+mn-lt"/>
                <a:cs typeface="Trebuchet MS"/>
              </a:rPr>
              <a:t>Tailor</a:t>
            </a:r>
            <a:r>
              <a:rPr sz="2400" spc="-24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lang="en-US" sz="2400" spc="-24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320" dirty="0">
                <a:solidFill>
                  <a:srgbClr val="446FBD"/>
                </a:solidFill>
                <a:latin typeface="+mn-lt"/>
                <a:cs typeface="Trebuchet MS"/>
              </a:rPr>
              <a:t>menu</a:t>
            </a:r>
            <a:r>
              <a:rPr sz="2400" spc="-24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45" dirty="0">
                <a:solidFill>
                  <a:srgbClr val="446FBD"/>
                </a:solidFill>
                <a:latin typeface="+mn-lt"/>
                <a:cs typeface="Trebuchet MS"/>
              </a:rPr>
              <a:t>options</a:t>
            </a:r>
            <a:r>
              <a:rPr sz="2400" spc="-24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65" dirty="0">
                <a:solidFill>
                  <a:srgbClr val="446FBD"/>
                </a:solidFill>
                <a:latin typeface="+mn-lt"/>
                <a:cs typeface="Trebuchet MS"/>
              </a:rPr>
              <a:t>to</a:t>
            </a:r>
            <a:r>
              <a:rPr sz="2400" spc="-24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25" dirty="0">
                <a:solidFill>
                  <a:srgbClr val="446FBD"/>
                </a:solidFill>
                <a:latin typeface="+mn-lt"/>
                <a:cs typeface="Trebuchet MS"/>
              </a:rPr>
              <a:t>include</a:t>
            </a:r>
            <a:r>
              <a:rPr sz="2400" spc="-23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225" dirty="0">
                <a:solidFill>
                  <a:srgbClr val="446FBD"/>
                </a:solidFill>
                <a:latin typeface="+mn-lt"/>
                <a:cs typeface="Trebuchet MS"/>
              </a:rPr>
              <a:t>top-</a:t>
            </a:r>
            <a:r>
              <a:rPr sz="2400" spc="140" dirty="0">
                <a:solidFill>
                  <a:srgbClr val="446FBD"/>
                </a:solidFill>
                <a:latin typeface="+mn-lt"/>
                <a:cs typeface="Trebuchet MS"/>
              </a:rPr>
              <a:t>performing</a:t>
            </a:r>
            <a:r>
              <a:rPr sz="2400" spc="-24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50" dirty="0">
                <a:solidFill>
                  <a:srgbClr val="446FBD"/>
                </a:solidFill>
                <a:latin typeface="+mn-lt"/>
                <a:cs typeface="Trebuchet MS"/>
              </a:rPr>
              <a:t>cuisines</a:t>
            </a:r>
            <a:r>
              <a:rPr sz="2400" spc="-24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85" dirty="0">
                <a:solidFill>
                  <a:srgbClr val="446FBD"/>
                </a:solidFill>
                <a:latin typeface="+mn-lt"/>
                <a:cs typeface="Trebuchet MS"/>
              </a:rPr>
              <a:t>that</a:t>
            </a:r>
            <a:r>
              <a:rPr sz="2400" spc="-24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70" dirty="0">
                <a:solidFill>
                  <a:srgbClr val="446FBD"/>
                </a:solidFill>
                <a:latin typeface="+mn-lt"/>
                <a:cs typeface="Trebuchet MS"/>
              </a:rPr>
              <a:t>are</a:t>
            </a:r>
            <a:r>
              <a:rPr sz="2400" spc="-235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125" dirty="0">
                <a:solidFill>
                  <a:srgbClr val="446FBD"/>
                </a:solidFill>
                <a:latin typeface="+mn-lt"/>
                <a:cs typeface="Trebuchet MS"/>
              </a:rPr>
              <a:t>highly</a:t>
            </a:r>
            <a:r>
              <a:rPr sz="2400" spc="-240" dirty="0">
                <a:solidFill>
                  <a:srgbClr val="446FBD"/>
                </a:solidFill>
                <a:latin typeface="+mn-lt"/>
                <a:cs typeface="Trebuchet MS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Trebuchet MS"/>
              </a:rPr>
              <a:t>rated.</a:t>
            </a:r>
            <a:endParaRPr sz="2400" dirty="0">
              <a:latin typeface="+mn-lt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342900"/>
            <a:ext cx="17221200" cy="9944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12395" algn="ctr">
              <a:lnSpc>
                <a:spcPct val="100000"/>
              </a:lnSpc>
              <a:spcBef>
                <a:spcPts val="110"/>
              </a:spcBef>
            </a:pPr>
            <a:r>
              <a:rPr sz="3200" b="1" u="heavy" spc="130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DATA</a:t>
            </a:r>
            <a:r>
              <a:rPr sz="3200" b="1" u="heavy" spc="-320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40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DESCRIPTION: </a:t>
            </a:r>
            <a:endParaRPr sz="3200" dirty="0">
              <a:latin typeface="+mn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450" dirty="0">
              <a:latin typeface="Trebuchet MS"/>
              <a:cs typeface="Trebuchet MS"/>
            </a:endParaRPr>
          </a:p>
          <a:p>
            <a:pPr marL="537845" marR="1478915" indent="-457200">
              <a:lnSpc>
                <a:spcPct val="114799"/>
              </a:lnSpc>
              <a:buFont typeface="Arial" panose="020B0604020202020204" pitchFamily="34" charset="0"/>
              <a:buChar char="•"/>
            </a:pPr>
            <a:r>
              <a:rPr sz="2400" spc="-55" dirty="0">
                <a:solidFill>
                  <a:srgbClr val="446FBD"/>
                </a:solidFill>
                <a:latin typeface="+mn-lt"/>
                <a:cs typeface="Lucida Sans Unicode"/>
              </a:rPr>
              <a:t>The</a:t>
            </a:r>
            <a:r>
              <a:rPr sz="2400" spc="-12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80" dirty="0">
                <a:solidFill>
                  <a:srgbClr val="446FBD"/>
                </a:solidFill>
                <a:latin typeface="+mn-lt"/>
                <a:cs typeface="Lucida Sans Unicode"/>
              </a:rPr>
              <a:t>dataset</a:t>
            </a:r>
            <a:r>
              <a:rPr sz="2400" spc="-12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consists</a:t>
            </a:r>
            <a:r>
              <a:rPr sz="2400" spc="-12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50" dirty="0">
                <a:solidFill>
                  <a:srgbClr val="446FBD"/>
                </a:solidFill>
                <a:latin typeface="+mn-lt"/>
                <a:cs typeface="Lucida Sans Unicode"/>
              </a:rPr>
              <a:t>of</a:t>
            </a:r>
            <a:r>
              <a:rPr sz="2400" spc="-12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restaurant-related</a:t>
            </a:r>
            <a:r>
              <a:rPr sz="2400" spc="-114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50" dirty="0">
                <a:solidFill>
                  <a:srgbClr val="446FBD"/>
                </a:solidFill>
                <a:latin typeface="+mn-lt"/>
                <a:cs typeface="Lucida Sans Unicode"/>
              </a:rPr>
              <a:t>information,</a:t>
            </a:r>
            <a:r>
              <a:rPr sz="2400" spc="-12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containing</a:t>
            </a:r>
            <a:r>
              <a:rPr sz="2400" spc="-12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various</a:t>
            </a:r>
            <a:r>
              <a:rPr sz="2400" spc="-12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attributes</a:t>
            </a:r>
            <a:r>
              <a:rPr sz="2400" spc="-12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that</a:t>
            </a:r>
            <a:r>
              <a:rPr sz="2400" spc="-114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describe</a:t>
            </a:r>
            <a:r>
              <a:rPr sz="2400" spc="-12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5" dirty="0">
                <a:solidFill>
                  <a:srgbClr val="446FBD"/>
                </a:solidFill>
                <a:latin typeface="+mn-lt"/>
                <a:cs typeface="Lucida Sans Unicode"/>
              </a:rPr>
              <a:t>the </a:t>
            </a:r>
            <a:r>
              <a:rPr sz="2400" spc="-20" dirty="0">
                <a:solidFill>
                  <a:srgbClr val="446FBD"/>
                </a:solidFill>
                <a:latin typeface="+mn-lt"/>
                <a:cs typeface="Lucida Sans Unicode"/>
              </a:rPr>
              <a:t>restaurants,</a:t>
            </a:r>
            <a:r>
              <a:rPr sz="2400" spc="-10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55" dirty="0">
                <a:solidFill>
                  <a:srgbClr val="446FBD"/>
                </a:solidFill>
                <a:latin typeface="+mn-lt"/>
                <a:cs typeface="Lucida Sans Unicode"/>
              </a:rPr>
              <a:t>their</a:t>
            </a:r>
            <a:r>
              <a:rPr sz="2400" spc="-10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35" dirty="0">
                <a:solidFill>
                  <a:srgbClr val="446FBD"/>
                </a:solidFill>
                <a:latin typeface="+mn-lt"/>
                <a:cs typeface="Lucida Sans Unicode"/>
              </a:rPr>
              <a:t>location,</a:t>
            </a:r>
            <a:r>
              <a:rPr sz="2400" spc="-10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55" dirty="0">
                <a:solidFill>
                  <a:srgbClr val="446FBD"/>
                </a:solidFill>
                <a:latin typeface="+mn-lt"/>
                <a:cs typeface="Lucida Sans Unicode"/>
              </a:rPr>
              <a:t>cuisine,</a:t>
            </a:r>
            <a:r>
              <a:rPr sz="2400" spc="-1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customer</a:t>
            </a:r>
            <a:r>
              <a:rPr sz="2400" spc="-10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75" dirty="0">
                <a:solidFill>
                  <a:srgbClr val="446FBD"/>
                </a:solidFill>
                <a:latin typeface="+mn-lt"/>
                <a:cs typeface="Lucida Sans Unicode"/>
              </a:rPr>
              <a:t>engagement</a:t>
            </a:r>
            <a:endParaRPr sz="2400" dirty="0">
              <a:latin typeface="+mn-lt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+mn-lt"/>
              <a:cs typeface="Lucida Sans Unicode"/>
            </a:endParaRPr>
          </a:p>
          <a:p>
            <a:pPr marL="537845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5" dirty="0">
                <a:solidFill>
                  <a:srgbClr val="446FBD"/>
                </a:solidFill>
                <a:latin typeface="+mn-lt"/>
                <a:cs typeface="Lucida Sans Unicode"/>
              </a:rPr>
              <a:t>The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40" dirty="0">
                <a:solidFill>
                  <a:srgbClr val="446FBD"/>
                </a:solidFill>
                <a:latin typeface="+mn-lt"/>
                <a:cs typeface="Lucida Sans Unicode"/>
              </a:rPr>
              <a:t>data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75" dirty="0">
                <a:solidFill>
                  <a:srgbClr val="446FBD"/>
                </a:solidFill>
                <a:latin typeface="+mn-lt"/>
                <a:cs typeface="Lucida Sans Unicode"/>
              </a:rPr>
              <a:t>is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organized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50" dirty="0">
                <a:solidFill>
                  <a:srgbClr val="446FBD"/>
                </a:solidFill>
                <a:latin typeface="+mn-lt"/>
                <a:cs typeface="Lucida Sans Unicode"/>
              </a:rPr>
              <a:t>into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two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tables:</a:t>
            </a:r>
            <a:endParaRPr sz="2400" dirty="0">
              <a:latin typeface="+mn-lt"/>
              <a:cs typeface="Lucida Sans Unicode"/>
            </a:endParaRPr>
          </a:p>
          <a:p>
            <a:pPr marL="12700" marR="9976485">
              <a:spcBef>
                <a:spcPts val="3375"/>
              </a:spcBef>
            </a:pPr>
            <a:r>
              <a:rPr lang="en-US" sz="2400" dirty="0">
                <a:solidFill>
                  <a:srgbClr val="446FBD"/>
                </a:solidFill>
                <a:latin typeface="+mn-lt"/>
                <a:cs typeface="Lucida Sans Unicode"/>
              </a:rPr>
              <a:t>        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Restaurant</a:t>
            </a:r>
            <a:r>
              <a:rPr sz="2400" spc="-1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85" dirty="0">
                <a:solidFill>
                  <a:srgbClr val="446FBD"/>
                </a:solidFill>
                <a:latin typeface="+mn-lt"/>
                <a:cs typeface="Lucida Sans Unicode"/>
              </a:rPr>
              <a:t>Data</a:t>
            </a:r>
            <a:r>
              <a:rPr sz="2400" spc="-1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Main</a:t>
            </a:r>
            <a:r>
              <a:rPr sz="2400" spc="-1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Table</a:t>
            </a:r>
            <a:r>
              <a:rPr sz="2400" spc="-1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40" dirty="0">
                <a:solidFill>
                  <a:srgbClr val="446FBD"/>
                </a:solidFill>
                <a:latin typeface="+mn-lt"/>
                <a:cs typeface="Lucida Sans Unicode"/>
              </a:rPr>
              <a:t>with</a:t>
            </a:r>
            <a:r>
              <a:rPr sz="2400" spc="-1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10" dirty="0">
                <a:solidFill>
                  <a:srgbClr val="446FBD"/>
                </a:solidFill>
                <a:latin typeface="+mn-lt"/>
                <a:cs typeface="Lucida Sans Unicode"/>
              </a:rPr>
              <a:t>20</a:t>
            </a:r>
            <a:r>
              <a:rPr sz="2400" spc="-1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attributes</a:t>
            </a:r>
            <a:endParaRPr lang="en-US" sz="2400" spc="-10" dirty="0">
              <a:solidFill>
                <a:srgbClr val="446FBD"/>
              </a:solidFill>
              <a:latin typeface="+mn-lt"/>
              <a:cs typeface="Lucida Sans Unicode"/>
            </a:endParaRPr>
          </a:p>
          <a:p>
            <a:pPr marL="12700" marR="9976485">
              <a:spcBef>
                <a:spcPts val="3375"/>
              </a:spcBef>
            </a:pPr>
            <a:r>
              <a:rPr lang="en-US" sz="2400" spc="-10" dirty="0">
                <a:solidFill>
                  <a:srgbClr val="446FBD"/>
                </a:solidFill>
                <a:latin typeface="+mn-lt"/>
                <a:cs typeface="Lucida Sans Unicode"/>
              </a:rPr>
              <a:t>         C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ountry</a:t>
            </a:r>
            <a:r>
              <a:rPr sz="2400" spc="-18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35" dirty="0">
                <a:solidFill>
                  <a:srgbClr val="446FBD"/>
                </a:solidFill>
                <a:latin typeface="+mn-lt"/>
                <a:cs typeface="Lucida Sans Unicode"/>
              </a:rPr>
              <a:t>Description</a:t>
            </a:r>
            <a:r>
              <a:rPr sz="2400" spc="-18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Table</a:t>
            </a:r>
            <a:r>
              <a:rPr sz="2400" spc="-18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40" dirty="0">
                <a:solidFill>
                  <a:srgbClr val="446FBD"/>
                </a:solidFill>
                <a:latin typeface="+mn-lt"/>
                <a:cs typeface="Lucida Sans Unicode"/>
              </a:rPr>
              <a:t>with</a:t>
            </a:r>
            <a:r>
              <a:rPr sz="2400" spc="-18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45" dirty="0">
                <a:solidFill>
                  <a:srgbClr val="446FBD"/>
                </a:solidFill>
                <a:latin typeface="+mn-lt"/>
                <a:cs typeface="Lucida Sans Unicode"/>
              </a:rPr>
              <a:t>2</a:t>
            </a:r>
            <a:r>
              <a:rPr sz="2400" spc="-18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attributes</a:t>
            </a:r>
            <a:endParaRPr sz="2400" dirty="0">
              <a:latin typeface="+mn-lt"/>
              <a:cs typeface="Lucida Sans Unicode"/>
            </a:endParaRPr>
          </a:p>
          <a:p>
            <a:pPr marL="469900" marR="3216275" indent="-457200">
              <a:lnSpc>
                <a:spcPct val="114799"/>
              </a:lnSpc>
              <a:spcBef>
                <a:spcPts val="3375"/>
              </a:spcBef>
              <a:buFont typeface="Arial" panose="020B0604020202020204" pitchFamily="34" charset="0"/>
              <a:buChar char="•"/>
            </a:pPr>
            <a:r>
              <a:rPr sz="2400" spc="-55" dirty="0">
                <a:solidFill>
                  <a:srgbClr val="446FBD"/>
                </a:solidFill>
                <a:latin typeface="+mn-lt"/>
                <a:cs typeface="Lucida Sans Unicode"/>
              </a:rPr>
              <a:t>The</a:t>
            </a:r>
            <a:r>
              <a:rPr sz="2400" spc="-14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popular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attributes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used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to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derived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insights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85" dirty="0">
                <a:solidFill>
                  <a:srgbClr val="446FBD"/>
                </a:solidFill>
                <a:latin typeface="+mn-lt"/>
                <a:cs typeface="Lucida Sans Unicode"/>
              </a:rPr>
              <a:t>for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expansion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2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opening</a:t>
            </a:r>
            <a:r>
              <a:rPr sz="2400" spc="-1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restaurants</a:t>
            </a:r>
            <a:r>
              <a:rPr sz="2400" spc="-14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0" dirty="0">
                <a:solidFill>
                  <a:srgbClr val="446FBD"/>
                </a:solidFill>
                <a:latin typeface="+mn-lt"/>
                <a:cs typeface="Lucida Sans Unicode"/>
              </a:rPr>
              <a:t>are: </a:t>
            </a:r>
            <a:endParaRPr lang="en-US" sz="2400" spc="-20" dirty="0">
              <a:solidFill>
                <a:srgbClr val="446FBD"/>
              </a:solidFill>
              <a:latin typeface="+mn-lt"/>
              <a:cs typeface="Lucida Sans Unicode"/>
            </a:endParaRPr>
          </a:p>
          <a:p>
            <a:pPr marL="12700" marR="3216275">
              <a:lnSpc>
                <a:spcPct val="114799"/>
              </a:lnSpc>
              <a:spcBef>
                <a:spcPts val="3375"/>
              </a:spcBef>
            </a:pPr>
            <a:r>
              <a:rPr lang="en-US" sz="2400" spc="-10" dirty="0">
                <a:solidFill>
                  <a:srgbClr val="446FBD"/>
                </a:solidFill>
                <a:latin typeface="+mn-lt"/>
                <a:cs typeface="Lucida Sans Unicode"/>
              </a:rPr>
              <a:t>     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Country</a:t>
            </a:r>
            <a:endParaRPr sz="2400" dirty="0">
              <a:latin typeface="+mn-lt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z="2400" spc="-20" dirty="0">
                <a:solidFill>
                  <a:srgbClr val="446FBD"/>
                </a:solidFill>
                <a:latin typeface="+mn-lt"/>
                <a:cs typeface="Lucida Sans Unicode"/>
              </a:rPr>
              <a:t>      </a:t>
            </a:r>
            <a:r>
              <a:rPr sz="2400" spc="-20" dirty="0">
                <a:solidFill>
                  <a:srgbClr val="446FBD"/>
                </a:solidFill>
                <a:latin typeface="+mn-lt"/>
                <a:cs typeface="Lucida Sans Unicode"/>
              </a:rPr>
              <a:t>City</a:t>
            </a:r>
            <a:endParaRPr sz="2400" dirty="0">
              <a:latin typeface="+mn-lt"/>
              <a:cs typeface="Lucida Sans Unicode"/>
            </a:endParaRPr>
          </a:p>
          <a:p>
            <a:pPr marL="12700" marR="12727940">
              <a:lnSpc>
                <a:spcPct val="114799"/>
              </a:lnSpc>
            </a:pPr>
            <a:r>
              <a:rPr lang="en-US" sz="2400" dirty="0">
                <a:solidFill>
                  <a:srgbClr val="446FBD"/>
                </a:solidFill>
                <a:latin typeface="+mn-lt"/>
                <a:cs typeface="Lucida Sans Unicode"/>
              </a:rPr>
              <a:t>     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Restaurants </a:t>
            </a:r>
            <a:r>
              <a:rPr sz="2400" spc="90" dirty="0">
                <a:solidFill>
                  <a:srgbClr val="446FBD"/>
                </a:solidFill>
                <a:latin typeface="+mn-lt"/>
                <a:cs typeface="Lucida Sans Unicode"/>
              </a:rPr>
              <a:t>Name </a:t>
            </a:r>
            <a:endParaRPr lang="en-US" sz="2400" spc="90" dirty="0">
              <a:solidFill>
                <a:srgbClr val="446FBD"/>
              </a:solidFill>
              <a:latin typeface="+mn-lt"/>
              <a:cs typeface="Lucida Sans Unicode"/>
            </a:endParaRPr>
          </a:p>
          <a:p>
            <a:pPr marL="12700" marR="12727940">
              <a:lnSpc>
                <a:spcPct val="114799"/>
              </a:lnSpc>
            </a:pPr>
            <a:r>
              <a:rPr lang="en-IN" sz="2400" spc="90" dirty="0">
                <a:solidFill>
                  <a:srgbClr val="446FBD"/>
                </a:solidFill>
                <a:latin typeface="+mn-lt"/>
                <a:cs typeface="Lucida Sans Unicode"/>
              </a:rPr>
              <a:t>     </a:t>
            </a:r>
            <a:r>
              <a:rPr sz="2400" spc="60" dirty="0">
                <a:solidFill>
                  <a:srgbClr val="446FBD"/>
                </a:solidFill>
                <a:latin typeface="+mn-lt"/>
                <a:cs typeface="Lucida Sans Unicode"/>
              </a:rPr>
              <a:t>Average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cost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85" dirty="0">
                <a:solidFill>
                  <a:srgbClr val="446FBD"/>
                </a:solidFill>
                <a:latin typeface="+mn-lt"/>
                <a:cs typeface="Lucida Sans Unicode"/>
              </a:rPr>
              <a:t>for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5" dirty="0">
                <a:solidFill>
                  <a:srgbClr val="446FBD"/>
                </a:solidFill>
                <a:latin typeface="+mn-lt"/>
                <a:cs typeface="Lucida Sans Unicode"/>
              </a:rPr>
              <a:t>two </a:t>
            </a:r>
            <a:endParaRPr lang="en-US" sz="2400" spc="-25" dirty="0">
              <a:solidFill>
                <a:srgbClr val="446FBD"/>
              </a:solidFill>
              <a:latin typeface="+mn-lt"/>
              <a:cs typeface="Lucida Sans Unicode"/>
            </a:endParaRPr>
          </a:p>
          <a:p>
            <a:pPr marL="12700" marR="12727940">
              <a:lnSpc>
                <a:spcPct val="114799"/>
              </a:lnSpc>
            </a:pPr>
            <a:r>
              <a:rPr lang="en-IN" sz="2400" spc="-25" dirty="0">
                <a:solidFill>
                  <a:srgbClr val="446FBD"/>
                </a:solidFill>
                <a:latin typeface="+mn-lt"/>
                <a:cs typeface="Lucida Sans Unicode"/>
              </a:rPr>
              <a:t>     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Votes/Rating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85" dirty="0">
                <a:solidFill>
                  <a:srgbClr val="446FBD"/>
                </a:solidFill>
                <a:latin typeface="+mn-lt"/>
                <a:cs typeface="Lucida Sans Unicode"/>
              </a:rPr>
              <a:t>by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customers</a:t>
            </a:r>
            <a:endParaRPr lang="en-US" sz="2400" spc="-10" dirty="0">
              <a:solidFill>
                <a:srgbClr val="446FBD"/>
              </a:solidFill>
              <a:latin typeface="+mn-lt"/>
              <a:cs typeface="Lucida Sans Unicode"/>
            </a:endParaRPr>
          </a:p>
          <a:p>
            <a:pPr marL="12700" marR="12727940">
              <a:lnSpc>
                <a:spcPct val="114799"/>
              </a:lnSpc>
            </a:pPr>
            <a:r>
              <a:rPr lang="en-IN" sz="2400" spc="-10" dirty="0">
                <a:solidFill>
                  <a:srgbClr val="446FBD"/>
                </a:solidFill>
                <a:latin typeface="+mn-lt"/>
                <a:cs typeface="Lucida Sans Unicode"/>
              </a:rPr>
              <a:t>     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Cuisines</a:t>
            </a:r>
            <a:endParaRPr sz="2400" dirty="0">
              <a:latin typeface="+mn-lt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z="2400" spc="-20" dirty="0">
                <a:solidFill>
                  <a:srgbClr val="446FBD"/>
                </a:solidFill>
                <a:latin typeface="+mn-lt"/>
                <a:cs typeface="Lucida Sans Unicode"/>
              </a:rPr>
              <a:t>      </a:t>
            </a:r>
            <a:r>
              <a:rPr sz="2400" spc="-20" dirty="0">
                <a:solidFill>
                  <a:srgbClr val="446FBD"/>
                </a:solidFill>
                <a:latin typeface="+mn-lt"/>
                <a:cs typeface="Lucida Sans Unicode"/>
              </a:rPr>
              <a:t>Year</a:t>
            </a:r>
            <a:endParaRPr sz="2400" dirty="0">
              <a:latin typeface="+mn-lt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+mn-lt"/>
              <a:cs typeface="Lucida Sans Unicode"/>
            </a:endParaRPr>
          </a:p>
          <a:p>
            <a:pPr marL="50101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40" dirty="0">
                <a:solidFill>
                  <a:srgbClr val="446FBD"/>
                </a:solidFill>
                <a:latin typeface="+mn-lt"/>
                <a:cs typeface="Lucida Sans Unicode"/>
              </a:rPr>
              <a:t>A</a:t>
            </a:r>
            <a:r>
              <a:rPr sz="2400" spc="-114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few</a:t>
            </a:r>
            <a:r>
              <a:rPr sz="2400" spc="-1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0" dirty="0">
                <a:solidFill>
                  <a:srgbClr val="446FBD"/>
                </a:solidFill>
                <a:latin typeface="+mn-lt"/>
                <a:cs typeface="Lucida Sans Unicode"/>
              </a:rPr>
              <a:t>missing</a:t>
            </a:r>
            <a:r>
              <a:rPr sz="2400" spc="-1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values</a:t>
            </a:r>
            <a:r>
              <a:rPr sz="2400" spc="-1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found</a:t>
            </a:r>
            <a:r>
              <a:rPr sz="2400" spc="-1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which</a:t>
            </a:r>
            <a:r>
              <a:rPr sz="2400" spc="-1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were</a:t>
            </a:r>
            <a:r>
              <a:rPr sz="2400" spc="-114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75" dirty="0">
                <a:solidFill>
                  <a:srgbClr val="446FBD"/>
                </a:solidFill>
                <a:latin typeface="+mn-lt"/>
                <a:cs typeface="Lucida Sans Unicode"/>
              </a:rPr>
              <a:t>filled</a:t>
            </a:r>
            <a:r>
              <a:rPr sz="2400" spc="-1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05" dirty="0">
                <a:solidFill>
                  <a:srgbClr val="446FBD"/>
                </a:solidFill>
                <a:latin typeface="+mn-lt"/>
                <a:cs typeface="Lucida Sans Unicode"/>
              </a:rPr>
              <a:t>based</a:t>
            </a:r>
            <a:r>
              <a:rPr sz="2400" spc="-1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on</a:t>
            </a:r>
            <a:r>
              <a:rPr sz="2400" spc="-1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upward/nearby</a:t>
            </a:r>
            <a:r>
              <a:rPr sz="2400" spc="-1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40" dirty="0">
                <a:solidFill>
                  <a:srgbClr val="446FBD"/>
                </a:solidFill>
                <a:latin typeface="+mn-lt"/>
                <a:cs typeface="Lucida Sans Unicode"/>
              </a:rPr>
              <a:t>data</a:t>
            </a:r>
            <a:r>
              <a:rPr sz="2400" spc="-1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85" dirty="0">
                <a:solidFill>
                  <a:srgbClr val="446FBD"/>
                </a:solidFill>
                <a:latin typeface="+mn-lt"/>
                <a:cs typeface="Lucida Sans Unicode"/>
              </a:rPr>
              <a:t>for</a:t>
            </a:r>
            <a:r>
              <a:rPr sz="2400" spc="-1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consistency.</a:t>
            </a:r>
            <a:endParaRPr sz="2400" dirty="0">
              <a:latin typeface="+mn-lt"/>
              <a:cs typeface="Lucida Sans Unicode"/>
            </a:endParaRPr>
          </a:p>
          <a:p>
            <a:pPr marL="423545" marR="5080" indent="-342900">
              <a:lnSpc>
                <a:spcPct val="114799"/>
              </a:lnSpc>
              <a:spcBef>
                <a:spcPts val="3375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Performed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various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50" dirty="0">
                <a:solidFill>
                  <a:srgbClr val="446FBD"/>
                </a:solidFill>
                <a:latin typeface="+mn-lt"/>
                <a:cs typeface="Lucida Sans Unicode"/>
              </a:rPr>
              <a:t>lookup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2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50" dirty="0">
                <a:solidFill>
                  <a:srgbClr val="446FBD"/>
                </a:solidFill>
                <a:latin typeface="+mn-lt"/>
                <a:cs typeface="Lucida Sans Unicode"/>
              </a:rPr>
              <a:t>aggregation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60" dirty="0">
                <a:solidFill>
                  <a:srgbClr val="446FBD"/>
                </a:solidFill>
                <a:latin typeface="+mn-lt"/>
                <a:cs typeface="Lucida Sans Unicode"/>
              </a:rPr>
              <a:t>functions,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conditional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40" dirty="0">
                <a:solidFill>
                  <a:srgbClr val="446FBD"/>
                </a:solidFill>
                <a:latin typeface="+mn-lt"/>
                <a:cs typeface="Lucida Sans Unicode"/>
              </a:rPr>
              <a:t>formatting,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pivot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tables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2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visualization</a:t>
            </a:r>
            <a:r>
              <a:rPr sz="2400" spc="-15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0" dirty="0">
                <a:solidFill>
                  <a:srgbClr val="446FBD"/>
                </a:solidFill>
                <a:latin typeface="+mn-lt"/>
                <a:cs typeface="Lucida Sans Unicode"/>
              </a:rPr>
              <a:t>tools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to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60" dirty="0">
                <a:solidFill>
                  <a:srgbClr val="446FBD"/>
                </a:solidFill>
                <a:latin typeface="+mn-lt"/>
                <a:cs typeface="Lucida Sans Unicode"/>
              </a:rPr>
              <a:t>generate</a:t>
            </a:r>
            <a:r>
              <a:rPr sz="2400" spc="-2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key</a:t>
            </a:r>
            <a:r>
              <a:rPr sz="2400" spc="-2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findings.</a:t>
            </a:r>
            <a:endParaRPr sz="2400" dirty="0">
              <a:latin typeface="+mn-lt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4011374"/>
            <a:ext cx="16535400" cy="6010275"/>
            <a:chOff x="2318729" y="4311514"/>
            <a:chExt cx="13151485" cy="601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8259" y="4361044"/>
              <a:ext cx="13052111" cy="59145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object 4"/>
            <p:cNvSpPr/>
            <p:nvPr/>
          </p:nvSpPr>
          <p:spPr>
            <a:xfrm>
              <a:off x="2356829" y="4349614"/>
              <a:ext cx="13075285" cy="5934075"/>
            </a:xfrm>
            <a:custGeom>
              <a:avLst/>
              <a:gdLst/>
              <a:ahLst/>
              <a:cxnLst/>
              <a:rect l="l" t="t" r="r" b="b"/>
              <a:pathLst>
                <a:path w="13075285" h="5934075">
                  <a:moveTo>
                    <a:pt x="13074846" y="5934074"/>
                  </a:moveTo>
                  <a:lnTo>
                    <a:pt x="13074847" y="0"/>
                  </a:lnTo>
                  <a:lnTo>
                    <a:pt x="0" y="0"/>
                  </a:lnTo>
                  <a:lnTo>
                    <a:pt x="0" y="5934074"/>
                  </a:lnTo>
                </a:path>
              </a:pathLst>
            </a:custGeom>
            <a:ln w="7619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1999" y="172140"/>
            <a:ext cx="16764001" cy="3098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b="1" u="heavy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Key</a:t>
            </a:r>
            <a:r>
              <a:rPr sz="3200" b="1" u="heavy" spc="455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114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Insights:</a:t>
            </a:r>
            <a:endParaRPr sz="3200" b="1" dirty="0">
              <a:latin typeface="+mn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3200" b="1" dirty="0">
              <a:latin typeface="+mn-lt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3200" b="1" u="heavy" spc="204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Number</a:t>
            </a:r>
            <a:r>
              <a:rPr sz="3200" b="1" u="heavy" spc="-434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50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of</a:t>
            </a:r>
            <a:r>
              <a:rPr sz="3200" b="1" u="heavy" spc="-425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170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Restaurants</a:t>
            </a:r>
            <a:r>
              <a:rPr sz="3200" b="1" u="heavy" spc="-420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by</a:t>
            </a:r>
            <a:r>
              <a:rPr sz="3200" b="1" u="heavy" spc="500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90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Country:</a:t>
            </a:r>
            <a:endParaRPr sz="3200" b="1" dirty="0">
              <a:latin typeface="+mn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3300" dirty="0">
              <a:latin typeface="Trebuchet MS"/>
              <a:cs typeface="Trebuchet MS"/>
            </a:endParaRPr>
          </a:p>
          <a:p>
            <a:pPr marL="12700" marR="5080" indent="-635" algn="ctr">
              <a:lnSpc>
                <a:spcPct val="115500"/>
              </a:lnSpc>
            </a:pP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Focus</a:t>
            </a:r>
            <a:r>
              <a:rPr sz="2400" spc="-229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on</a:t>
            </a:r>
            <a:r>
              <a:rPr sz="2400" spc="-229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0" dirty="0">
                <a:solidFill>
                  <a:srgbClr val="446FBD"/>
                </a:solidFill>
                <a:latin typeface="+mn-lt"/>
                <a:cs typeface="Lucida Sans Unicode"/>
              </a:rPr>
              <a:t>entering</a:t>
            </a:r>
            <a:r>
              <a:rPr sz="2400" spc="-229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markets</a:t>
            </a:r>
            <a:r>
              <a:rPr sz="2400" spc="-229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where</a:t>
            </a:r>
            <a:r>
              <a:rPr sz="2400" spc="-229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the</a:t>
            </a:r>
            <a:r>
              <a:rPr sz="2400" spc="-229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50" dirty="0">
                <a:solidFill>
                  <a:srgbClr val="446FBD"/>
                </a:solidFill>
                <a:latin typeface="+mn-lt"/>
                <a:cs typeface="Lucida Sans Unicode"/>
              </a:rPr>
              <a:t>number</a:t>
            </a:r>
            <a:r>
              <a:rPr sz="2400" spc="-229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70" dirty="0">
                <a:solidFill>
                  <a:srgbClr val="446FBD"/>
                </a:solidFill>
                <a:latin typeface="+mn-lt"/>
                <a:cs typeface="Lucida Sans Unicode"/>
              </a:rPr>
              <a:t>of</a:t>
            </a:r>
            <a:r>
              <a:rPr sz="2400" spc="-22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competitors</a:t>
            </a:r>
            <a:r>
              <a:rPr sz="2400" spc="-229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95" dirty="0">
                <a:solidFill>
                  <a:srgbClr val="446FBD"/>
                </a:solidFill>
                <a:latin typeface="+mn-lt"/>
                <a:cs typeface="Lucida Sans Unicode"/>
              </a:rPr>
              <a:t>is</a:t>
            </a:r>
            <a:r>
              <a:rPr sz="2400" spc="-229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25" dirty="0">
                <a:solidFill>
                  <a:srgbClr val="446FBD"/>
                </a:solidFill>
                <a:latin typeface="+mn-lt"/>
                <a:cs typeface="Lucida Sans Unicode"/>
              </a:rPr>
              <a:t>low.</a:t>
            </a:r>
            <a:r>
              <a:rPr sz="2400" spc="-229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10" dirty="0">
                <a:solidFill>
                  <a:srgbClr val="446FBD"/>
                </a:solidFill>
                <a:latin typeface="+mn-lt"/>
                <a:cs typeface="Lucida Sans Unicode"/>
              </a:rPr>
              <a:t>For</a:t>
            </a:r>
            <a:r>
              <a:rPr sz="2400" spc="-229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example, </a:t>
            </a:r>
            <a:r>
              <a:rPr sz="2400" spc="-70" dirty="0">
                <a:solidFill>
                  <a:srgbClr val="446FBD"/>
                </a:solidFill>
                <a:latin typeface="+mn-lt"/>
                <a:cs typeface="Lucida Sans Unicode"/>
              </a:rPr>
              <a:t>Australia,</a:t>
            </a:r>
            <a:r>
              <a:rPr sz="2400" spc="-22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20" dirty="0">
                <a:solidFill>
                  <a:srgbClr val="446FBD"/>
                </a:solidFill>
                <a:latin typeface="+mn-lt"/>
                <a:cs typeface="Lucida Sans Unicode"/>
              </a:rPr>
              <a:t>Canada,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0" dirty="0">
                <a:solidFill>
                  <a:srgbClr val="446FBD"/>
                </a:solidFill>
                <a:latin typeface="+mn-lt"/>
                <a:cs typeface="Lucida Sans Unicode"/>
              </a:rPr>
              <a:t>Qatar,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Singapore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90" dirty="0">
                <a:solidFill>
                  <a:srgbClr val="446FBD"/>
                </a:solidFill>
                <a:latin typeface="+mn-lt"/>
                <a:cs typeface="Lucida Sans Unicode"/>
              </a:rPr>
              <a:t>Sri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Lanka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could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35" dirty="0">
                <a:solidFill>
                  <a:srgbClr val="446FBD"/>
                </a:solidFill>
                <a:latin typeface="+mn-lt"/>
                <a:cs typeface="Lucida Sans Unicode"/>
              </a:rPr>
              <a:t>be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prime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targets</a:t>
            </a:r>
            <a:r>
              <a:rPr sz="2400" spc="-22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10" dirty="0">
                <a:solidFill>
                  <a:srgbClr val="446FBD"/>
                </a:solidFill>
                <a:latin typeface="+mn-lt"/>
                <a:cs typeface="Lucida Sans Unicode"/>
              </a:rPr>
              <a:t>for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expansion </a:t>
            </a:r>
            <a:r>
              <a:rPr sz="2400" spc="180" dirty="0">
                <a:solidFill>
                  <a:srgbClr val="446FBD"/>
                </a:solidFill>
                <a:latin typeface="+mn-lt"/>
                <a:cs typeface="Lucida Sans Unicode"/>
              </a:rPr>
              <a:t>as</a:t>
            </a:r>
            <a:r>
              <a:rPr sz="2400" spc="-2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they</a:t>
            </a:r>
            <a:r>
              <a:rPr sz="2400" spc="62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45" dirty="0">
                <a:solidFill>
                  <a:srgbClr val="446FBD"/>
                </a:solidFill>
                <a:latin typeface="+mn-lt"/>
                <a:cs typeface="Lucida Sans Unicode"/>
              </a:rPr>
              <a:t>have</a:t>
            </a:r>
            <a:r>
              <a:rPr sz="2400" spc="-254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fewer</a:t>
            </a:r>
            <a:r>
              <a:rPr sz="2400" spc="-2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restaurants</a:t>
            </a:r>
            <a:r>
              <a:rPr sz="2400" spc="-2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2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30" dirty="0">
                <a:solidFill>
                  <a:srgbClr val="446FBD"/>
                </a:solidFill>
                <a:latin typeface="+mn-lt"/>
                <a:cs typeface="Lucida Sans Unicode"/>
              </a:rPr>
              <a:t>less</a:t>
            </a:r>
            <a:r>
              <a:rPr sz="2400" spc="-25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competition.</a:t>
            </a:r>
            <a:endParaRPr sz="2400" dirty="0">
              <a:latin typeface="+mn-lt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589" y="9287505"/>
            <a:ext cx="229926" cy="1559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4687" y="9222137"/>
            <a:ext cx="2774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446FBD"/>
                </a:solidFill>
                <a:latin typeface="Lucida Sans Unicode"/>
                <a:cs typeface="Lucida Sans Unicode"/>
              </a:rPr>
              <a:t>08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38889" y="342899"/>
            <a:ext cx="13315511" cy="5225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3300" u="heavy" spc="4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</a:rPr>
              <a:t>Quality</a:t>
            </a:r>
            <a:r>
              <a:rPr sz="3300" u="heavy" spc="52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</a:rPr>
              <a:t> </a:t>
            </a:r>
            <a:r>
              <a:rPr sz="3300" u="heavy" spc="6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</a:rPr>
              <a:t>of</a:t>
            </a:r>
            <a:r>
              <a:rPr sz="3300" u="heavy" spc="-409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</a:rPr>
              <a:t> </a:t>
            </a:r>
            <a:r>
              <a:rPr sz="3300" u="heavy" spc="14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</a:rPr>
              <a:t>restaurant</a:t>
            </a:r>
            <a:r>
              <a:rPr sz="3300" u="heavy" spc="-409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</a:rPr>
              <a:t> </a:t>
            </a:r>
            <a:r>
              <a:rPr sz="3300" u="heavy" spc="19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</a:rPr>
              <a:t>ratings</a:t>
            </a:r>
            <a:r>
              <a:rPr sz="3300" u="heavy" spc="-40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</a:rPr>
              <a:t> </a:t>
            </a:r>
            <a:r>
              <a:rPr sz="3300" u="heavy" spc="9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</a:rPr>
              <a:t>in</a:t>
            </a:r>
            <a:r>
              <a:rPr sz="3300" u="heavy" spc="-409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</a:rPr>
              <a:t> </a:t>
            </a:r>
            <a:r>
              <a:rPr sz="3300" u="heavy" spc="9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</a:rPr>
              <a:t>the</a:t>
            </a:r>
            <a:r>
              <a:rPr sz="3300" u="heavy" spc="-409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</a:rPr>
              <a:t> </a:t>
            </a:r>
            <a:r>
              <a:rPr sz="3300" u="heavy" spc="22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</a:rPr>
              <a:t>recommended</a:t>
            </a:r>
            <a:r>
              <a:rPr sz="3300" u="heavy" spc="-409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</a:rPr>
              <a:t> </a:t>
            </a:r>
            <a:r>
              <a:rPr sz="3300" u="heavy" spc="4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</a:rPr>
              <a:t>countries:</a:t>
            </a:r>
            <a:endParaRPr sz="3300" dirty="0"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101" y="1333500"/>
            <a:ext cx="16735812" cy="26083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5500"/>
              </a:lnSpc>
              <a:spcBef>
                <a:spcPts val="95"/>
              </a:spcBef>
            </a:pPr>
            <a:r>
              <a:rPr sz="2400" spc="-70" dirty="0">
                <a:solidFill>
                  <a:srgbClr val="1367A2"/>
                </a:solidFill>
                <a:latin typeface="+mn-lt"/>
                <a:cs typeface="Lucida Sans Unicode"/>
              </a:rPr>
              <a:t>The</a:t>
            </a:r>
            <a:r>
              <a:rPr sz="2400" spc="-254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lang="en-US" sz="2400" spc="-254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35" dirty="0">
                <a:solidFill>
                  <a:srgbClr val="1367A2"/>
                </a:solidFill>
                <a:latin typeface="+mn-lt"/>
                <a:cs typeface="Lucida Sans Unicode"/>
              </a:rPr>
              <a:t>average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ratings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85" dirty="0">
                <a:solidFill>
                  <a:srgbClr val="1367A2"/>
                </a:solidFill>
                <a:latin typeface="+mn-lt"/>
                <a:cs typeface="Lucida Sans Unicode"/>
              </a:rPr>
              <a:t>in</a:t>
            </a:r>
            <a:r>
              <a:rPr sz="2400" spc="-254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the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10" dirty="0">
                <a:solidFill>
                  <a:srgbClr val="1367A2"/>
                </a:solidFill>
                <a:latin typeface="+mn-lt"/>
                <a:cs typeface="Lucida Sans Unicode"/>
              </a:rPr>
              <a:t>recommended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20" dirty="0">
                <a:solidFill>
                  <a:srgbClr val="1367A2"/>
                </a:solidFill>
                <a:latin typeface="+mn-lt"/>
                <a:cs typeface="Lucida Sans Unicode"/>
              </a:rPr>
              <a:t>countries</a:t>
            </a:r>
            <a:r>
              <a:rPr sz="2400" spc="-254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70" dirty="0">
                <a:solidFill>
                  <a:srgbClr val="1367A2"/>
                </a:solidFill>
                <a:latin typeface="+mn-lt"/>
                <a:cs typeface="Lucida Sans Unicode"/>
              </a:rPr>
              <a:t>Australia,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20" dirty="0">
                <a:solidFill>
                  <a:srgbClr val="1367A2"/>
                </a:solidFill>
                <a:latin typeface="+mn-lt"/>
                <a:cs typeface="Lucida Sans Unicode"/>
              </a:rPr>
              <a:t>Canada,</a:t>
            </a:r>
            <a:r>
              <a:rPr sz="2400" spc="-25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Qatar, </a:t>
            </a:r>
            <a:r>
              <a:rPr sz="2400" spc="45" dirty="0">
                <a:solidFill>
                  <a:srgbClr val="1367A2"/>
                </a:solidFill>
                <a:latin typeface="+mn-lt"/>
                <a:cs typeface="Lucida Sans Unicode"/>
              </a:rPr>
              <a:t>Singapore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60" dirty="0">
                <a:solidFill>
                  <a:srgbClr val="1367A2"/>
                </a:solidFill>
                <a:latin typeface="+mn-lt"/>
                <a:cs typeface="Lucida Sans Unicode"/>
              </a:rPr>
              <a:t>and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90" dirty="0">
                <a:solidFill>
                  <a:srgbClr val="1367A2"/>
                </a:solidFill>
                <a:latin typeface="+mn-lt"/>
                <a:cs typeface="Lucida Sans Unicode"/>
              </a:rPr>
              <a:t>Sri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Lanka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10" dirty="0">
                <a:solidFill>
                  <a:srgbClr val="1367A2"/>
                </a:solidFill>
                <a:latin typeface="+mn-lt"/>
                <a:cs typeface="Lucida Sans Unicode"/>
              </a:rPr>
              <a:t>are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generally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75" dirty="0">
                <a:solidFill>
                  <a:srgbClr val="1367A2"/>
                </a:solidFill>
                <a:latin typeface="+mn-lt"/>
                <a:cs typeface="Lucida Sans Unicode"/>
              </a:rPr>
              <a:t>between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55" dirty="0">
                <a:solidFill>
                  <a:srgbClr val="1367A2"/>
                </a:solidFill>
                <a:latin typeface="+mn-lt"/>
                <a:cs typeface="Lucida Sans Unicode"/>
              </a:rPr>
              <a:t>3</a:t>
            </a:r>
            <a:r>
              <a:rPr sz="2400" spc="-22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20" dirty="0">
                <a:solidFill>
                  <a:srgbClr val="1367A2"/>
                </a:solidFill>
                <a:latin typeface="+mn-lt"/>
                <a:cs typeface="Lucida Sans Unicode"/>
              </a:rPr>
              <a:t>to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4. </a:t>
            </a:r>
            <a:r>
              <a:rPr sz="2400" spc="-150" dirty="0">
                <a:solidFill>
                  <a:srgbClr val="1367A2"/>
                </a:solidFill>
                <a:latin typeface="+mn-lt"/>
                <a:cs typeface="Lucida Sans Unicode"/>
              </a:rPr>
              <a:t>This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indicates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that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despite </a:t>
            </a:r>
            <a:r>
              <a:rPr sz="2400" spc="55" dirty="0">
                <a:solidFill>
                  <a:srgbClr val="1367A2"/>
                </a:solidFill>
                <a:latin typeface="+mn-lt"/>
                <a:cs typeface="Lucida Sans Unicode"/>
              </a:rPr>
              <a:t>having</a:t>
            </a:r>
            <a:r>
              <a:rPr sz="2400" spc="-23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fewer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30" dirty="0">
                <a:solidFill>
                  <a:srgbClr val="1367A2"/>
                </a:solidFill>
                <a:latin typeface="+mn-lt"/>
                <a:cs typeface="Lucida Sans Unicode"/>
              </a:rPr>
              <a:t>restaurants,</a:t>
            </a:r>
            <a:r>
              <a:rPr sz="2400" spc="-23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the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quality</a:t>
            </a:r>
            <a:r>
              <a:rPr sz="2400" spc="-23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65" dirty="0">
                <a:solidFill>
                  <a:srgbClr val="1367A2"/>
                </a:solidFill>
                <a:latin typeface="+mn-lt"/>
                <a:cs typeface="Lucida Sans Unicode"/>
              </a:rPr>
              <a:t>of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ratings</a:t>
            </a:r>
            <a:r>
              <a:rPr sz="2400" spc="-23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95" dirty="0">
                <a:solidFill>
                  <a:srgbClr val="1367A2"/>
                </a:solidFill>
                <a:latin typeface="+mn-lt"/>
                <a:cs typeface="Lucida Sans Unicode"/>
              </a:rPr>
              <a:t>is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satisfactory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which</a:t>
            </a:r>
            <a:r>
              <a:rPr sz="2400" spc="-23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95" dirty="0">
                <a:solidFill>
                  <a:srgbClr val="1367A2"/>
                </a:solidFill>
                <a:latin typeface="+mn-lt"/>
                <a:cs typeface="Lucida Sans Unicode"/>
              </a:rPr>
              <a:t>is</a:t>
            </a:r>
            <a:r>
              <a:rPr sz="2400" spc="-229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suggesting</a:t>
            </a:r>
            <a:r>
              <a:rPr sz="2400" spc="-23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350" dirty="0">
                <a:solidFill>
                  <a:srgbClr val="1367A2"/>
                </a:solidFill>
                <a:latin typeface="+mn-lt"/>
                <a:cs typeface="Lucida Sans Unicode"/>
              </a:rPr>
              <a:t>a </a:t>
            </a:r>
            <a:r>
              <a:rPr sz="2400" spc="160" dirty="0">
                <a:solidFill>
                  <a:srgbClr val="1367A2"/>
                </a:solidFill>
                <a:latin typeface="+mn-lt"/>
                <a:cs typeface="Lucida Sans Unicode"/>
              </a:rPr>
              <a:t>demand</a:t>
            </a:r>
            <a:r>
              <a:rPr sz="2400" spc="-27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10" dirty="0">
                <a:solidFill>
                  <a:srgbClr val="1367A2"/>
                </a:solidFill>
                <a:latin typeface="+mn-lt"/>
                <a:cs typeface="Lucida Sans Unicode"/>
              </a:rPr>
              <a:t>for</a:t>
            </a:r>
            <a:r>
              <a:rPr sz="2400" spc="-27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70" dirty="0">
                <a:solidFill>
                  <a:srgbClr val="1367A2"/>
                </a:solidFill>
                <a:latin typeface="+mn-lt"/>
                <a:cs typeface="Lucida Sans Unicode"/>
              </a:rPr>
              <a:t>more</a:t>
            </a:r>
            <a:r>
              <a:rPr sz="2400" spc="-27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options.</a:t>
            </a:r>
            <a:endParaRPr lang="en-US" sz="2400" spc="-10" dirty="0">
              <a:solidFill>
                <a:srgbClr val="1367A2"/>
              </a:solidFill>
              <a:latin typeface="+mn-lt"/>
              <a:cs typeface="Lucida Sans Unicode"/>
            </a:endParaRPr>
          </a:p>
          <a:p>
            <a:pPr marL="12700" marR="5080" indent="-635" algn="ctr">
              <a:lnSpc>
                <a:spcPct val="115500"/>
              </a:lnSpc>
              <a:spcBef>
                <a:spcPts val="95"/>
              </a:spcBef>
            </a:pPr>
            <a:endParaRPr lang="en-IN" sz="2400" spc="-10" dirty="0">
              <a:solidFill>
                <a:srgbClr val="1367A2"/>
              </a:solidFill>
              <a:latin typeface="+mn-lt"/>
              <a:cs typeface="Lucida Sans Unicode"/>
            </a:endParaRPr>
          </a:p>
          <a:p>
            <a:pPr marL="12700" marR="5080" indent="-635" algn="ctr">
              <a:lnSpc>
                <a:spcPct val="115500"/>
              </a:lnSpc>
              <a:spcBef>
                <a:spcPts val="95"/>
              </a:spcBef>
            </a:pPr>
            <a:endParaRPr lang="en-IN" sz="2400" spc="-10" dirty="0">
              <a:solidFill>
                <a:srgbClr val="1367A2"/>
              </a:solidFill>
              <a:latin typeface="+mn-lt"/>
              <a:cs typeface="Lucida Sans Unicode"/>
            </a:endParaRPr>
          </a:p>
          <a:p>
            <a:pPr marL="12700" marR="5080" indent="-635" algn="ctr">
              <a:lnSpc>
                <a:spcPct val="115500"/>
              </a:lnSpc>
              <a:spcBef>
                <a:spcPts val="95"/>
              </a:spcBef>
            </a:pPr>
            <a:endParaRPr lang="en-IN" sz="2400" spc="-10" dirty="0">
              <a:solidFill>
                <a:srgbClr val="1367A2"/>
              </a:solidFill>
              <a:latin typeface="+mn-lt"/>
              <a:cs typeface="Lucida Sans Unicode"/>
            </a:endParaRPr>
          </a:p>
          <a:p>
            <a:pPr marL="12700" marR="5080" indent="-635" algn="ctr">
              <a:lnSpc>
                <a:spcPct val="115500"/>
              </a:lnSpc>
              <a:spcBef>
                <a:spcPts val="95"/>
              </a:spcBef>
            </a:pPr>
            <a:endParaRPr sz="2400" dirty="0">
              <a:latin typeface="+mn-lt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6101" y="3329115"/>
            <a:ext cx="16735812" cy="6934200"/>
            <a:chOff x="2751515" y="3387943"/>
            <a:chExt cx="12782550" cy="69342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1045" y="3437473"/>
              <a:ext cx="12685908" cy="68380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bject 8"/>
            <p:cNvSpPr/>
            <p:nvPr/>
          </p:nvSpPr>
          <p:spPr>
            <a:xfrm>
              <a:off x="2789615" y="3426043"/>
              <a:ext cx="12706350" cy="6858000"/>
            </a:xfrm>
            <a:custGeom>
              <a:avLst/>
              <a:gdLst/>
              <a:ahLst/>
              <a:cxnLst/>
              <a:rect l="l" t="t" r="r" b="b"/>
              <a:pathLst>
                <a:path w="12706350" h="6858000">
                  <a:moveTo>
                    <a:pt x="12706350" y="0"/>
                  </a:moveTo>
                  <a:lnTo>
                    <a:pt x="0" y="0"/>
                  </a:lnTo>
                  <a:lnTo>
                    <a:pt x="0" y="6858000"/>
                  </a:lnTo>
                </a:path>
              </a:pathLst>
            </a:custGeom>
            <a:ln w="7619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3162300"/>
            <a:ext cx="16611600" cy="5495925"/>
            <a:chOff x="2955901" y="4441053"/>
            <a:chExt cx="13373100" cy="5495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5431" y="4490583"/>
              <a:ext cx="13275873" cy="54006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object 4"/>
            <p:cNvSpPr/>
            <p:nvPr/>
          </p:nvSpPr>
          <p:spPr>
            <a:xfrm>
              <a:off x="2994001" y="4479153"/>
              <a:ext cx="13296900" cy="5419725"/>
            </a:xfrm>
            <a:custGeom>
              <a:avLst/>
              <a:gdLst/>
              <a:ahLst/>
              <a:cxnLst/>
              <a:rect l="l" t="t" r="r" b="b"/>
              <a:pathLst>
                <a:path w="13296900" h="5419725">
                  <a:moveTo>
                    <a:pt x="13296899" y="0"/>
                  </a:moveTo>
                  <a:lnTo>
                    <a:pt x="0" y="0"/>
                  </a:lnTo>
                  <a:lnTo>
                    <a:pt x="0" y="5419724"/>
                  </a:lnTo>
                </a:path>
              </a:pathLst>
            </a:custGeom>
            <a:ln w="7619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65065" y="336151"/>
            <a:ext cx="16958310" cy="19936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350" b="1" u="heavy" spc="8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Expenditure</a:t>
            </a:r>
            <a:r>
              <a:rPr sz="3350" b="1" u="heavy" spc="-42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350" b="1" u="heavy" spc="23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on</a:t>
            </a:r>
            <a:r>
              <a:rPr sz="3350" b="1" u="heavy" spc="-42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350" b="1" u="heavy" spc="14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food</a:t>
            </a:r>
            <a:r>
              <a:rPr sz="3350" b="1" u="heavy" spc="23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350" b="1" u="heavy" spc="10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in</a:t>
            </a:r>
            <a:r>
              <a:rPr sz="3350" b="1" u="heavy" spc="-42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350" b="1" u="heavy" spc="11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the</a:t>
            </a:r>
            <a:r>
              <a:rPr sz="3350" b="1" u="heavy" spc="-42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350" b="1" u="heavy" spc="27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su</a:t>
            </a:r>
            <a:r>
              <a:rPr sz="3350" b="1" u="none" spc="275" dirty="0">
                <a:solidFill>
                  <a:srgbClr val="1367A2"/>
                </a:solidFill>
                <a:latin typeface="+mn-lt"/>
                <a:cs typeface="Trebuchet MS"/>
              </a:rPr>
              <a:t>gg</a:t>
            </a:r>
            <a:r>
              <a:rPr sz="3350" b="1" u="heavy" spc="27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ested</a:t>
            </a:r>
            <a:r>
              <a:rPr sz="3350" b="1" u="heavy" spc="-42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350" b="1" u="heavy" spc="7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countries:</a:t>
            </a:r>
            <a:endParaRPr sz="3350" dirty="0">
              <a:latin typeface="+mn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3350" dirty="0">
              <a:latin typeface="Trebuchet MS"/>
              <a:cs typeface="Trebuchet MS"/>
            </a:endParaRPr>
          </a:p>
          <a:p>
            <a:pPr marL="12065" marR="5080" algn="ctr">
              <a:lnSpc>
                <a:spcPct val="117500"/>
              </a:lnSpc>
            </a:pPr>
            <a:r>
              <a:rPr sz="2400" spc="-105" dirty="0">
                <a:solidFill>
                  <a:srgbClr val="1367A2"/>
                </a:solidFill>
                <a:latin typeface="+mn-lt"/>
                <a:cs typeface="Lucida Sans Unicode"/>
              </a:rPr>
              <a:t>Looking</a:t>
            </a:r>
            <a:r>
              <a:rPr sz="2400" spc="-24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65" dirty="0">
                <a:solidFill>
                  <a:srgbClr val="1367A2"/>
                </a:solidFill>
                <a:latin typeface="+mn-lt"/>
                <a:cs typeface="Lucida Sans Unicode"/>
              </a:rPr>
              <a:t>at</a:t>
            </a:r>
            <a:r>
              <a:rPr sz="2400" spc="-24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the</a:t>
            </a:r>
            <a:r>
              <a:rPr sz="2400" spc="-23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30" dirty="0">
                <a:solidFill>
                  <a:srgbClr val="1367A2"/>
                </a:solidFill>
                <a:latin typeface="+mn-lt"/>
                <a:cs typeface="Lucida Sans Unicode"/>
              </a:rPr>
              <a:t>expenditure</a:t>
            </a:r>
            <a:r>
              <a:rPr sz="2400" spc="-24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on</a:t>
            </a:r>
            <a:r>
              <a:rPr sz="2400" spc="-24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food</a:t>
            </a:r>
            <a:r>
              <a:rPr sz="2400" spc="-23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70" dirty="0">
                <a:solidFill>
                  <a:srgbClr val="1367A2"/>
                </a:solidFill>
                <a:latin typeface="+mn-lt"/>
                <a:cs typeface="Lucida Sans Unicode"/>
              </a:rPr>
              <a:t>in</a:t>
            </a:r>
            <a:r>
              <a:rPr sz="2400" spc="-24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Australia</a:t>
            </a:r>
            <a:r>
              <a:rPr sz="2400" spc="-24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75" dirty="0">
                <a:solidFill>
                  <a:srgbClr val="1367A2"/>
                </a:solidFill>
                <a:latin typeface="+mn-lt"/>
                <a:cs typeface="Lucida Sans Unicode"/>
              </a:rPr>
              <a:t>and</a:t>
            </a:r>
            <a:r>
              <a:rPr sz="2400" spc="-23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240" dirty="0">
                <a:solidFill>
                  <a:srgbClr val="1367A2"/>
                </a:solidFill>
                <a:latin typeface="+mn-lt"/>
                <a:cs typeface="Lucida Sans Unicode"/>
              </a:rPr>
              <a:t>Canada</a:t>
            </a:r>
            <a:r>
              <a:rPr sz="2400" spc="-24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55" dirty="0">
                <a:solidFill>
                  <a:srgbClr val="1367A2"/>
                </a:solidFill>
                <a:latin typeface="+mn-lt"/>
                <a:cs typeface="Lucida Sans Unicode"/>
              </a:rPr>
              <a:t>falls</a:t>
            </a:r>
            <a:r>
              <a:rPr sz="2400" spc="-24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under</a:t>
            </a:r>
            <a:r>
              <a:rPr sz="2400" spc="-23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mid-</a:t>
            </a:r>
            <a:r>
              <a:rPr sz="2400" spc="80" dirty="0">
                <a:solidFill>
                  <a:srgbClr val="1367A2"/>
                </a:solidFill>
                <a:latin typeface="+mn-lt"/>
                <a:cs typeface="Lucida Sans Unicode"/>
              </a:rPr>
              <a:t>range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to</a:t>
            </a:r>
            <a:r>
              <a:rPr sz="2400" spc="-26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65" dirty="0">
                <a:solidFill>
                  <a:srgbClr val="1367A2"/>
                </a:solidFill>
                <a:latin typeface="+mn-lt"/>
                <a:cs typeface="Lucida Sans Unicode"/>
              </a:rPr>
              <a:t>premium</a:t>
            </a:r>
            <a:r>
              <a:rPr sz="2400" spc="-26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85" dirty="0">
                <a:solidFill>
                  <a:srgbClr val="1367A2"/>
                </a:solidFill>
                <a:latin typeface="+mn-lt"/>
                <a:cs typeface="Lucida Sans Unicode"/>
              </a:rPr>
              <a:t>dining.</a:t>
            </a:r>
            <a:r>
              <a:rPr sz="2400" spc="-26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10" dirty="0">
                <a:solidFill>
                  <a:srgbClr val="1367A2"/>
                </a:solidFill>
                <a:latin typeface="+mn-lt"/>
                <a:cs typeface="Lucida Sans Unicode"/>
              </a:rPr>
              <a:t>Where</a:t>
            </a:r>
            <a:r>
              <a:rPr sz="2400" spc="-26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90" dirty="0">
                <a:solidFill>
                  <a:srgbClr val="1367A2"/>
                </a:solidFill>
                <a:latin typeface="+mn-lt"/>
                <a:cs typeface="Lucida Sans Unicode"/>
              </a:rPr>
              <a:t>as</a:t>
            </a:r>
            <a:r>
              <a:rPr sz="2400" spc="-26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90" dirty="0">
                <a:solidFill>
                  <a:srgbClr val="1367A2"/>
                </a:solidFill>
                <a:latin typeface="+mn-lt"/>
                <a:cs typeface="Lucida Sans Unicode"/>
              </a:rPr>
              <a:t>Qatar</a:t>
            </a:r>
            <a:r>
              <a:rPr sz="2400" spc="-26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75" dirty="0">
                <a:solidFill>
                  <a:srgbClr val="1367A2"/>
                </a:solidFill>
                <a:latin typeface="+mn-lt"/>
                <a:cs typeface="Lucida Sans Unicode"/>
              </a:rPr>
              <a:t>and</a:t>
            </a:r>
            <a:r>
              <a:rPr sz="2400" spc="-26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55" dirty="0">
                <a:solidFill>
                  <a:srgbClr val="1367A2"/>
                </a:solidFill>
                <a:latin typeface="+mn-lt"/>
                <a:cs typeface="Lucida Sans Unicode"/>
              </a:rPr>
              <a:t>Singapore</a:t>
            </a:r>
            <a:r>
              <a:rPr sz="2400" spc="-26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35" dirty="0">
                <a:solidFill>
                  <a:srgbClr val="1367A2"/>
                </a:solidFill>
                <a:latin typeface="+mn-lt"/>
                <a:cs typeface="Lucida Sans Unicode"/>
              </a:rPr>
              <a:t>with</a:t>
            </a:r>
            <a:r>
              <a:rPr sz="2400" spc="-26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35" dirty="0">
                <a:solidFill>
                  <a:srgbClr val="1367A2"/>
                </a:solidFill>
                <a:latin typeface="+mn-lt"/>
                <a:cs typeface="Lucida Sans Unicode"/>
              </a:rPr>
              <a:t>luxury</a:t>
            </a:r>
            <a:r>
              <a:rPr sz="2400" spc="-26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experiences</a:t>
            </a:r>
            <a:r>
              <a:rPr sz="2400" spc="-26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75" dirty="0">
                <a:solidFill>
                  <a:srgbClr val="1367A2"/>
                </a:solidFill>
                <a:latin typeface="+mn-lt"/>
                <a:cs typeface="Lucida Sans Unicode"/>
              </a:rPr>
              <a:t>and</a:t>
            </a:r>
            <a:r>
              <a:rPr sz="2400" spc="-265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25" dirty="0">
                <a:solidFill>
                  <a:srgbClr val="1367A2"/>
                </a:solidFill>
                <a:latin typeface="+mn-lt"/>
                <a:cs typeface="Lucida Sans Unicode"/>
              </a:rPr>
              <a:t>Sri </a:t>
            </a:r>
            <a:r>
              <a:rPr sz="2400" spc="-75" dirty="0">
                <a:solidFill>
                  <a:srgbClr val="1367A2"/>
                </a:solidFill>
                <a:latin typeface="+mn-lt"/>
                <a:cs typeface="Lucida Sans Unicode"/>
              </a:rPr>
              <a:t>Lanka,</a:t>
            </a:r>
            <a:r>
              <a:rPr sz="2400" spc="-21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80" dirty="0">
                <a:solidFill>
                  <a:srgbClr val="1367A2"/>
                </a:solidFill>
                <a:latin typeface="+mn-lt"/>
                <a:cs typeface="Lucida Sans Unicode"/>
              </a:rPr>
              <a:t>concentrate</a:t>
            </a:r>
            <a:r>
              <a:rPr sz="2400" spc="-21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on</a:t>
            </a:r>
            <a:r>
              <a:rPr sz="2400" spc="-21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Lucida Sans Unicode"/>
              </a:rPr>
              <a:t>affordable</a:t>
            </a:r>
            <a:r>
              <a:rPr sz="2400" spc="-21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75" dirty="0">
                <a:solidFill>
                  <a:srgbClr val="1367A2"/>
                </a:solidFill>
                <a:latin typeface="+mn-lt"/>
                <a:cs typeface="Lucida Sans Unicode"/>
              </a:rPr>
              <a:t>and</a:t>
            </a:r>
            <a:r>
              <a:rPr sz="2400" spc="-21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130" dirty="0">
                <a:solidFill>
                  <a:srgbClr val="1367A2"/>
                </a:solidFill>
                <a:latin typeface="+mn-lt"/>
                <a:cs typeface="Lucida Sans Unicode"/>
              </a:rPr>
              <a:t>casual</a:t>
            </a:r>
            <a:r>
              <a:rPr sz="2400" spc="-21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25" dirty="0">
                <a:solidFill>
                  <a:srgbClr val="1367A2"/>
                </a:solidFill>
                <a:latin typeface="+mn-lt"/>
                <a:cs typeface="Lucida Sans Unicode"/>
              </a:rPr>
              <a:t>dining</a:t>
            </a:r>
            <a:r>
              <a:rPr sz="2400" spc="-210" dirty="0">
                <a:solidFill>
                  <a:srgbClr val="1367A2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1367A2"/>
                </a:solidFill>
                <a:latin typeface="+mn-lt"/>
                <a:cs typeface="Lucida Sans Unicode"/>
              </a:rPr>
              <a:t>options.</a:t>
            </a:r>
            <a:endParaRPr sz="2400" dirty="0">
              <a:latin typeface="+mn-lt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14400" y="149274"/>
            <a:ext cx="16611600" cy="46489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158115" algn="ctr">
              <a:lnSpc>
                <a:spcPct val="100000"/>
              </a:lnSpc>
              <a:spcBef>
                <a:spcPts val="800"/>
              </a:spcBef>
            </a:pPr>
            <a:r>
              <a:rPr sz="3200" b="1" u="heavy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City</a:t>
            </a:r>
            <a:r>
              <a:rPr lang="en-US" sz="3200" b="1" u="heavy" spc="555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165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wise</a:t>
            </a:r>
            <a:r>
              <a:rPr sz="3200" b="1" u="heavy" spc="-409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 </a:t>
            </a:r>
            <a:r>
              <a:rPr lang="en-US" sz="3200" b="1" u="heavy" spc="-409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240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Average</a:t>
            </a:r>
            <a:r>
              <a:rPr sz="3200" b="1" u="heavy" spc="-405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195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Votes</a:t>
            </a:r>
            <a:r>
              <a:rPr sz="3200" b="1" u="heavy" spc="-409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-320" dirty="0">
                <a:solidFill>
                  <a:srgbClr val="446FBD"/>
                </a:solidFill>
                <a:uFill>
                  <a:solidFill>
                    <a:srgbClr val="446FBD"/>
                  </a:solidFill>
                </a:uFill>
                <a:latin typeface="+mn-lt"/>
                <a:cs typeface="Trebuchet MS"/>
              </a:rPr>
              <a:t>:</a:t>
            </a:r>
            <a:endParaRPr lang="en-US" sz="3200" b="1" u="heavy" spc="-320" dirty="0">
              <a:solidFill>
                <a:srgbClr val="446FBD"/>
              </a:solidFill>
              <a:uFill>
                <a:solidFill>
                  <a:srgbClr val="446FBD"/>
                </a:solidFill>
              </a:uFill>
              <a:latin typeface="+mn-lt"/>
              <a:cs typeface="Trebuchet MS"/>
            </a:endParaRPr>
          </a:p>
          <a:p>
            <a:pPr marR="158115" algn="ctr">
              <a:lnSpc>
                <a:spcPct val="100000"/>
              </a:lnSpc>
              <a:spcBef>
                <a:spcPts val="800"/>
              </a:spcBef>
            </a:pPr>
            <a:endParaRPr sz="3200" dirty="0">
              <a:latin typeface="+mn-lt"/>
              <a:cs typeface="Trebuchet MS"/>
            </a:endParaRPr>
          </a:p>
          <a:p>
            <a:pPr marL="12065" marR="170180" algn="ctr">
              <a:lnSpc>
                <a:spcPct val="117500"/>
              </a:lnSpc>
            </a:pPr>
            <a:r>
              <a:rPr sz="2400" spc="140" dirty="0">
                <a:solidFill>
                  <a:srgbClr val="446FBD"/>
                </a:solidFill>
                <a:latin typeface="+mn-lt"/>
                <a:cs typeface="Lucida Sans Unicode"/>
              </a:rPr>
              <a:t>Based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on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the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average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votes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20" dirty="0">
                <a:solidFill>
                  <a:srgbClr val="446FBD"/>
                </a:solidFill>
                <a:latin typeface="+mn-lt"/>
                <a:cs typeface="Lucida Sans Unicode"/>
              </a:rPr>
              <a:t>i.e.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lang="en-US" sz="2400" spc="-484" dirty="0">
                <a:solidFill>
                  <a:srgbClr val="446FBD"/>
                </a:solidFill>
                <a:latin typeface="+mn-lt"/>
                <a:cs typeface="Lucida Sans Unicode"/>
              </a:rPr>
              <a:t>1   5   7,   </a:t>
            </a:r>
            <a:r>
              <a:rPr lang="en-US"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  </a:t>
            </a:r>
            <a:r>
              <a:rPr sz="2400" spc="-114" dirty="0">
                <a:solidFill>
                  <a:srgbClr val="446FBD"/>
                </a:solidFill>
                <a:latin typeface="+mn-lt"/>
                <a:cs typeface="Lucida Sans Unicode"/>
              </a:rPr>
              <a:t>will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focus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on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the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0" dirty="0">
                <a:solidFill>
                  <a:srgbClr val="446FBD"/>
                </a:solidFill>
                <a:latin typeface="+mn-lt"/>
                <a:cs typeface="Lucida Sans Unicode"/>
              </a:rPr>
              <a:t>cities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60" dirty="0">
                <a:solidFill>
                  <a:srgbClr val="446FBD"/>
                </a:solidFill>
                <a:latin typeface="+mn-lt"/>
                <a:cs typeface="Lucida Sans Unicode"/>
              </a:rPr>
              <a:t>where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the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average</a:t>
            </a:r>
            <a:r>
              <a:rPr sz="2400" spc="-21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votes</a:t>
            </a:r>
            <a:r>
              <a:rPr sz="2400" spc="-21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00" dirty="0">
                <a:solidFill>
                  <a:srgbClr val="446FBD"/>
                </a:solidFill>
                <a:latin typeface="+mn-lt"/>
                <a:cs typeface="Lucida Sans Unicode"/>
              </a:rPr>
              <a:t>are </a:t>
            </a:r>
            <a:r>
              <a:rPr sz="2400" spc="95" dirty="0">
                <a:solidFill>
                  <a:srgbClr val="446FBD"/>
                </a:solidFill>
                <a:latin typeface="+mn-lt"/>
                <a:cs typeface="Lucida Sans Unicode"/>
              </a:rPr>
              <a:t>near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65" dirty="0">
                <a:solidFill>
                  <a:srgbClr val="446FBD"/>
                </a:solidFill>
                <a:latin typeface="+mn-lt"/>
                <a:cs typeface="Lucida Sans Unicode"/>
              </a:rPr>
              <a:t>or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55" dirty="0">
                <a:solidFill>
                  <a:srgbClr val="446FBD"/>
                </a:solidFill>
                <a:latin typeface="+mn-lt"/>
                <a:cs typeface="Lucida Sans Unicode"/>
              </a:rPr>
              <a:t>above</a:t>
            </a:r>
            <a:r>
              <a:rPr sz="2400" spc="-254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385" dirty="0">
                <a:solidFill>
                  <a:srgbClr val="446FBD"/>
                </a:solidFill>
                <a:latin typeface="+mn-lt"/>
                <a:cs typeface="Lucida Sans Unicode"/>
              </a:rPr>
              <a:t>15</a:t>
            </a:r>
            <a:r>
              <a:rPr lang="en-US" sz="2400" spc="-385" dirty="0">
                <a:solidFill>
                  <a:srgbClr val="446FBD"/>
                </a:solidFill>
                <a:latin typeface="+mn-lt"/>
                <a:cs typeface="Lucida Sans Unicode"/>
              </a:rPr>
              <a:t>  </a:t>
            </a:r>
            <a:r>
              <a:rPr sz="2400" spc="-385" dirty="0">
                <a:solidFill>
                  <a:srgbClr val="446FBD"/>
                </a:solidFill>
                <a:latin typeface="+mn-lt"/>
                <a:cs typeface="Lucida Sans Unicode"/>
              </a:rPr>
              <a:t>6</a:t>
            </a:r>
            <a:r>
              <a:rPr lang="en-US" sz="2400" spc="-385" dirty="0">
                <a:solidFill>
                  <a:srgbClr val="446FBD"/>
                </a:solidFill>
                <a:latin typeface="+mn-lt"/>
                <a:cs typeface="Lucida Sans Unicode"/>
              </a:rPr>
              <a:t>  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50" dirty="0">
                <a:solidFill>
                  <a:srgbClr val="446FBD"/>
                </a:solidFill>
                <a:latin typeface="+mn-lt"/>
                <a:cs typeface="Lucida Sans Unicode"/>
              </a:rPr>
              <a:t>which</a:t>
            </a:r>
            <a:r>
              <a:rPr sz="2400" spc="-254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helps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to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identify</a:t>
            </a:r>
            <a:r>
              <a:rPr sz="2400" spc="-254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prime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40" dirty="0">
                <a:solidFill>
                  <a:srgbClr val="446FBD"/>
                </a:solidFill>
                <a:latin typeface="+mn-lt"/>
                <a:cs typeface="Lucida Sans Unicode"/>
              </a:rPr>
              <a:t>areas</a:t>
            </a:r>
            <a:r>
              <a:rPr sz="2400" spc="-254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14" dirty="0">
                <a:solidFill>
                  <a:srgbClr val="446FBD"/>
                </a:solidFill>
                <a:latin typeface="+mn-lt"/>
                <a:cs typeface="Lucida Sans Unicode"/>
              </a:rPr>
              <a:t>for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growth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7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254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marketing </a:t>
            </a:r>
            <a:r>
              <a:rPr sz="2400" spc="-75" dirty="0">
                <a:solidFill>
                  <a:srgbClr val="446FBD"/>
                </a:solidFill>
                <a:latin typeface="+mn-lt"/>
                <a:cs typeface="Lucida Sans Unicode"/>
              </a:rPr>
              <a:t>initiatives.</a:t>
            </a:r>
            <a:r>
              <a:rPr sz="2400" spc="-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Below</a:t>
            </a:r>
            <a:r>
              <a:rPr sz="2400" spc="-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25" dirty="0">
                <a:solidFill>
                  <a:srgbClr val="446FBD"/>
                </a:solidFill>
                <a:latin typeface="+mn-lt"/>
                <a:cs typeface="Lucida Sans Unicode"/>
              </a:rPr>
              <a:t>are</a:t>
            </a:r>
            <a:r>
              <a:rPr sz="2400" spc="-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60" dirty="0">
                <a:solidFill>
                  <a:srgbClr val="446FBD"/>
                </a:solidFill>
                <a:latin typeface="+mn-lt"/>
                <a:cs typeface="Lucida Sans Unicode"/>
              </a:rPr>
              <a:t>suggested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0" dirty="0">
                <a:solidFill>
                  <a:srgbClr val="446FBD"/>
                </a:solidFill>
                <a:latin typeface="+mn-lt"/>
                <a:cs typeface="Lucida Sans Unicode"/>
              </a:rPr>
              <a:t>cities</a:t>
            </a:r>
            <a:r>
              <a:rPr sz="2400" spc="-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14" dirty="0">
                <a:solidFill>
                  <a:srgbClr val="446FBD"/>
                </a:solidFill>
                <a:latin typeface="+mn-lt"/>
                <a:cs typeface="Lucida Sans Unicode"/>
              </a:rPr>
              <a:t>for</a:t>
            </a:r>
            <a:r>
              <a:rPr sz="2400" spc="-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14" dirty="0">
                <a:solidFill>
                  <a:srgbClr val="446FBD"/>
                </a:solidFill>
                <a:latin typeface="+mn-lt"/>
                <a:cs typeface="Lucida Sans Unicode"/>
              </a:rPr>
              <a:t>new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restaurant</a:t>
            </a:r>
            <a:r>
              <a:rPr sz="2400" spc="-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openings:</a:t>
            </a:r>
            <a:endParaRPr lang="en-US" sz="2400" spc="-10" dirty="0">
              <a:solidFill>
                <a:srgbClr val="446FBD"/>
              </a:solidFill>
              <a:latin typeface="+mn-lt"/>
              <a:cs typeface="Lucida Sans Unicode"/>
            </a:endParaRPr>
          </a:p>
          <a:p>
            <a:pPr marL="12065" marR="170180" algn="ctr">
              <a:lnSpc>
                <a:spcPct val="117500"/>
              </a:lnSpc>
            </a:pPr>
            <a:endParaRPr lang="en-US" sz="2400" dirty="0">
              <a:latin typeface="+mn-lt"/>
              <a:cs typeface="Lucida Sans Unicode"/>
            </a:endParaRPr>
          </a:p>
          <a:p>
            <a:pPr marL="494665" marR="5080" algn="just">
              <a:lnSpc>
                <a:spcPct val="117500"/>
              </a:lnSpc>
              <a:tabLst>
                <a:tab pos="2607310" algn="l"/>
              </a:tabLst>
            </a:pPr>
            <a:r>
              <a:rPr sz="2400" b="1" spc="-10" dirty="0">
                <a:solidFill>
                  <a:srgbClr val="446FBD"/>
                </a:solidFill>
                <a:latin typeface="+mn-lt"/>
                <a:cs typeface="Lucida Sans Unicode"/>
              </a:rPr>
              <a:t>Australia</a:t>
            </a:r>
            <a:r>
              <a:rPr lang="en-US" sz="2400" b="1" spc="-10" dirty="0">
                <a:solidFill>
                  <a:srgbClr val="446FBD"/>
                </a:solidFill>
                <a:latin typeface="+mn-lt"/>
                <a:cs typeface="Lucida Sans Unicode"/>
              </a:rPr>
              <a:t>: </a:t>
            </a:r>
            <a:r>
              <a:rPr sz="2400" spc="125" dirty="0">
                <a:solidFill>
                  <a:srgbClr val="446FBD"/>
                </a:solidFill>
                <a:latin typeface="+mn-lt"/>
                <a:cs typeface="Lucida Sans Unicode"/>
              </a:rPr>
              <a:t>Palm</a:t>
            </a:r>
            <a:r>
              <a:rPr sz="2400" spc="-24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Cove,</a:t>
            </a:r>
            <a:r>
              <a:rPr sz="2400" spc="-2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95" dirty="0">
                <a:solidFill>
                  <a:srgbClr val="446FBD"/>
                </a:solidFill>
                <a:latin typeface="+mn-lt"/>
                <a:cs typeface="Lucida Sans Unicode"/>
              </a:rPr>
              <a:t>Phillip</a:t>
            </a:r>
            <a:r>
              <a:rPr sz="2400" spc="-24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60" dirty="0">
                <a:solidFill>
                  <a:srgbClr val="446FBD"/>
                </a:solidFill>
                <a:latin typeface="+mn-lt"/>
                <a:cs typeface="Lucida Sans Unicode"/>
              </a:rPr>
              <a:t>Island,</a:t>
            </a:r>
            <a:r>
              <a:rPr sz="2400" spc="-24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Tanunda,</a:t>
            </a:r>
            <a:r>
              <a:rPr sz="2400" spc="-2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Beechworth,</a:t>
            </a:r>
            <a:r>
              <a:rPr sz="2400" spc="-24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0" dirty="0">
                <a:solidFill>
                  <a:srgbClr val="446FBD"/>
                </a:solidFill>
                <a:latin typeface="+mn-lt"/>
                <a:cs typeface="Lucida Sans Unicode"/>
              </a:rPr>
              <a:t>Montville,</a:t>
            </a:r>
            <a:r>
              <a:rPr sz="2400" spc="-23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0" dirty="0">
                <a:solidFill>
                  <a:srgbClr val="446FBD"/>
                </a:solidFill>
                <a:latin typeface="+mn-lt"/>
                <a:cs typeface="Lucida Sans Unicode"/>
              </a:rPr>
              <a:t>Middleton</a:t>
            </a:r>
            <a:r>
              <a:rPr sz="2400" spc="-24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60" dirty="0">
                <a:solidFill>
                  <a:srgbClr val="446FBD"/>
                </a:solidFill>
                <a:latin typeface="+mn-lt"/>
                <a:cs typeface="Lucida Sans Unicode"/>
              </a:rPr>
              <a:t>Beach,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Hepburn</a:t>
            </a:r>
            <a:r>
              <a:rPr sz="2400" spc="-2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Springs</a:t>
            </a:r>
            <a:r>
              <a:rPr sz="2400" spc="-2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7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2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Inverloch</a:t>
            </a:r>
            <a:endParaRPr sz="2400" dirty="0">
              <a:latin typeface="+mn-lt"/>
              <a:cs typeface="Lucida Sans Unicode"/>
            </a:endParaRPr>
          </a:p>
          <a:p>
            <a:pPr marL="494665" marR="8008620" algn="just">
              <a:lnSpc>
                <a:spcPct val="117500"/>
              </a:lnSpc>
            </a:pPr>
            <a:r>
              <a:rPr sz="2400" b="1" spc="145" dirty="0">
                <a:solidFill>
                  <a:srgbClr val="446FBD"/>
                </a:solidFill>
                <a:latin typeface="+mn-lt"/>
                <a:cs typeface="Lucida Sans Unicode"/>
              </a:rPr>
              <a:t>Canada:</a:t>
            </a:r>
            <a:r>
              <a:rPr sz="2400" b="1" spc="-1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lang="en-US" sz="2400" b="1" spc="-1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Vineland</a:t>
            </a:r>
            <a:r>
              <a:rPr sz="2400" spc="-1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Station</a:t>
            </a:r>
            <a:r>
              <a:rPr sz="2400" spc="-1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75" dirty="0">
                <a:solidFill>
                  <a:srgbClr val="446FBD"/>
                </a:solidFill>
                <a:latin typeface="+mn-lt"/>
                <a:cs typeface="Lucida Sans Unicode"/>
              </a:rPr>
              <a:t>and</a:t>
            </a:r>
            <a:r>
              <a:rPr sz="2400" spc="-1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20" dirty="0">
                <a:solidFill>
                  <a:srgbClr val="446FBD"/>
                </a:solidFill>
                <a:latin typeface="+mn-lt"/>
                <a:cs typeface="Lucida Sans Unicode"/>
              </a:rPr>
              <a:t>Chatham-</a:t>
            </a:r>
            <a:r>
              <a:rPr sz="2400" spc="-20" dirty="0">
                <a:solidFill>
                  <a:srgbClr val="446FBD"/>
                </a:solidFill>
                <a:latin typeface="+mn-lt"/>
                <a:cs typeface="Lucida Sans Unicode"/>
              </a:rPr>
              <a:t>Kent </a:t>
            </a:r>
            <a:endParaRPr lang="en-US" sz="2400" spc="-20" dirty="0">
              <a:solidFill>
                <a:srgbClr val="446FBD"/>
              </a:solidFill>
              <a:latin typeface="+mn-lt"/>
              <a:cs typeface="Lucida Sans Unicode"/>
            </a:endParaRPr>
          </a:p>
          <a:p>
            <a:pPr marL="494665" marR="8008620" algn="just">
              <a:lnSpc>
                <a:spcPct val="117500"/>
              </a:lnSpc>
            </a:pPr>
            <a:r>
              <a:rPr sz="2400" b="1" dirty="0">
                <a:solidFill>
                  <a:srgbClr val="446FBD"/>
                </a:solidFill>
                <a:latin typeface="+mn-lt"/>
                <a:cs typeface="Lucida Sans Unicode"/>
              </a:rPr>
              <a:t>Qatar:</a:t>
            </a:r>
            <a:r>
              <a:rPr sz="2400" b="1" spc="-2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lang="en-US" sz="2400" b="1" spc="-24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40" dirty="0">
                <a:solidFill>
                  <a:srgbClr val="446FBD"/>
                </a:solidFill>
                <a:latin typeface="+mn-lt"/>
                <a:cs typeface="Lucida Sans Unicode"/>
              </a:rPr>
              <a:t>Doha</a:t>
            </a:r>
            <a:endParaRPr sz="2400" dirty="0">
              <a:latin typeface="+mn-lt"/>
              <a:cs typeface="Lucida Sans Unicode"/>
            </a:endParaRPr>
          </a:p>
          <a:p>
            <a:pPr marL="494665" marR="13041630" algn="just">
              <a:lnSpc>
                <a:spcPct val="117500"/>
              </a:lnSpc>
              <a:spcBef>
                <a:spcPts val="5"/>
              </a:spcBef>
            </a:pPr>
            <a:r>
              <a:rPr sz="2400" b="1" dirty="0">
                <a:solidFill>
                  <a:srgbClr val="446FBD"/>
                </a:solidFill>
                <a:latin typeface="+mn-lt"/>
                <a:cs typeface="Lucida Sans Unicode"/>
              </a:rPr>
              <a:t>Singapore:</a:t>
            </a:r>
            <a:r>
              <a:rPr lang="en-US" sz="2400" b="1" spc="-18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45" dirty="0">
                <a:solidFill>
                  <a:srgbClr val="446FBD"/>
                </a:solidFill>
                <a:latin typeface="+mn-lt"/>
                <a:cs typeface="Lucida Sans Unicode"/>
              </a:rPr>
              <a:t>Singapore </a:t>
            </a:r>
            <a:endParaRPr lang="en-US" sz="2400" spc="45" dirty="0">
              <a:solidFill>
                <a:srgbClr val="446FBD"/>
              </a:solidFill>
              <a:latin typeface="+mn-lt"/>
              <a:cs typeface="Lucida Sans Unicode"/>
            </a:endParaRPr>
          </a:p>
          <a:p>
            <a:pPr marL="494665" marR="13041630" algn="just">
              <a:lnSpc>
                <a:spcPct val="117500"/>
              </a:lnSpc>
              <a:spcBef>
                <a:spcPts val="5"/>
              </a:spcBef>
            </a:pPr>
            <a:r>
              <a:rPr sz="2400" b="1" spc="-80" dirty="0">
                <a:solidFill>
                  <a:srgbClr val="446FBD"/>
                </a:solidFill>
                <a:latin typeface="+mn-lt"/>
                <a:cs typeface="Lucida Sans Unicode"/>
              </a:rPr>
              <a:t>Sri</a:t>
            </a:r>
            <a:r>
              <a:rPr sz="2400" b="1" spc="-2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b="1" spc="-65" dirty="0">
                <a:solidFill>
                  <a:srgbClr val="446FBD"/>
                </a:solidFill>
                <a:latin typeface="+mn-lt"/>
                <a:cs typeface="Lucida Sans Unicode"/>
              </a:rPr>
              <a:t>Lanka:</a:t>
            </a:r>
            <a:r>
              <a:rPr sz="2400" b="1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lang="en-US" sz="2400" b="1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55" dirty="0">
                <a:solidFill>
                  <a:srgbClr val="446FBD"/>
                </a:solidFill>
                <a:latin typeface="+mn-lt"/>
                <a:cs typeface="Lucida Sans Unicode"/>
              </a:rPr>
              <a:t>Colombo</a:t>
            </a:r>
            <a:endParaRPr sz="2400" dirty="0">
              <a:latin typeface="+mn-lt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6800" y="5154386"/>
            <a:ext cx="16230600" cy="4177029"/>
            <a:chOff x="2789445" y="6148292"/>
            <a:chExt cx="12706350" cy="417702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8975" y="6197822"/>
              <a:ext cx="12610049" cy="40777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object 10"/>
            <p:cNvSpPr/>
            <p:nvPr/>
          </p:nvSpPr>
          <p:spPr>
            <a:xfrm>
              <a:off x="2827545" y="6186392"/>
              <a:ext cx="12630150" cy="4100829"/>
            </a:xfrm>
            <a:custGeom>
              <a:avLst/>
              <a:gdLst/>
              <a:ahLst/>
              <a:cxnLst/>
              <a:rect l="l" t="t" r="r" b="b"/>
              <a:pathLst>
                <a:path w="12630150" h="4100829">
                  <a:moveTo>
                    <a:pt x="12630149" y="0"/>
                  </a:moveTo>
                  <a:lnTo>
                    <a:pt x="0" y="0"/>
                  </a:lnTo>
                  <a:lnTo>
                    <a:pt x="0" y="4100511"/>
                  </a:lnTo>
                  <a:lnTo>
                    <a:pt x="12630149" y="4100511"/>
                  </a:lnTo>
                </a:path>
              </a:pathLst>
            </a:custGeom>
            <a:ln w="7619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238500"/>
            <a:ext cx="16383000" cy="5638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bject 3"/>
          <p:cNvSpPr txBox="1"/>
          <p:nvPr/>
        </p:nvSpPr>
        <p:spPr>
          <a:xfrm>
            <a:off x="990600" y="429791"/>
            <a:ext cx="16383000" cy="19711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3200" b="1" u="heavy" spc="19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Restaurants</a:t>
            </a:r>
            <a:r>
              <a:rPr sz="3200" b="1" u="heavy" spc="-32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10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in</a:t>
            </a:r>
            <a:r>
              <a:rPr sz="3200" b="1" u="heavy" spc="-32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different</a:t>
            </a:r>
            <a:r>
              <a:rPr sz="3200" b="1" u="heavy" spc="-48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100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price</a:t>
            </a:r>
            <a:r>
              <a:rPr sz="3200" b="1" u="heavy" spc="-32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 </a:t>
            </a:r>
            <a:r>
              <a:rPr sz="3200" b="1" u="heavy" spc="145" dirty="0">
                <a:solidFill>
                  <a:srgbClr val="1367A2"/>
                </a:solidFill>
                <a:uFill>
                  <a:solidFill>
                    <a:srgbClr val="1367A2"/>
                  </a:solidFill>
                </a:uFill>
                <a:latin typeface="+mn-lt"/>
                <a:cs typeface="Trebuchet MS"/>
              </a:rPr>
              <a:t>range:</a:t>
            </a:r>
            <a:endParaRPr sz="3200" dirty="0">
              <a:latin typeface="+mn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335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17500"/>
              </a:lnSpc>
              <a:spcBef>
                <a:spcPts val="5"/>
              </a:spcBef>
            </a:pPr>
            <a:r>
              <a:rPr sz="2400" spc="100" dirty="0">
                <a:solidFill>
                  <a:srgbClr val="1367A2"/>
                </a:solidFill>
                <a:latin typeface="+mn-lt"/>
                <a:cs typeface="Trebuchet MS"/>
              </a:rPr>
              <a:t>The</a:t>
            </a:r>
            <a:r>
              <a:rPr sz="2400" spc="-229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70" dirty="0">
                <a:solidFill>
                  <a:srgbClr val="1367A2"/>
                </a:solidFill>
                <a:latin typeface="+mn-lt"/>
                <a:cs typeface="Trebuchet MS"/>
              </a:rPr>
              <a:t>distribution</a:t>
            </a:r>
            <a:r>
              <a:rPr sz="2400" spc="-229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75" dirty="0">
                <a:solidFill>
                  <a:srgbClr val="1367A2"/>
                </a:solidFill>
                <a:latin typeface="+mn-lt"/>
                <a:cs typeface="Trebuchet MS"/>
              </a:rPr>
              <a:t>of</a:t>
            </a:r>
            <a:r>
              <a:rPr sz="2400" spc="-22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55" dirty="0">
                <a:solidFill>
                  <a:srgbClr val="1367A2"/>
                </a:solidFill>
                <a:latin typeface="+mn-lt"/>
                <a:cs typeface="Trebuchet MS"/>
              </a:rPr>
              <a:t>restaurants</a:t>
            </a:r>
            <a:r>
              <a:rPr sz="2400" spc="-229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290" dirty="0">
                <a:solidFill>
                  <a:srgbClr val="1367A2"/>
                </a:solidFill>
                <a:latin typeface="+mn-lt"/>
                <a:cs typeface="Trebuchet MS"/>
              </a:rPr>
              <a:t>by</a:t>
            </a:r>
            <a:r>
              <a:rPr sz="2400" spc="-229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20" dirty="0">
                <a:solidFill>
                  <a:srgbClr val="1367A2"/>
                </a:solidFill>
                <a:latin typeface="+mn-lt"/>
                <a:cs typeface="Trebuchet MS"/>
              </a:rPr>
              <a:t>price</a:t>
            </a:r>
            <a:r>
              <a:rPr sz="2400" spc="-22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270" dirty="0">
                <a:solidFill>
                  <a:srgbClr val="1367A2"/>
                </a:solidFill>
                <a:latin typeface="+mn-lt"/>
                <a:cs typeface="Trebuchet MS"/>
              </a:rPr>
              <a:t>range</a:t>
            </a:r>
            <a:r>
              <a:rPr sz="2400" spc="-229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20" dirty="0">
                <a:solidFill>
                  <a:srgbClr val="1367A2"/>
                </a:solidFill>
                <a:latin typeface="+mn-lt"/>
                <a:cs typeface="Trebuchet MS"/>
              </a:rPr>
              <a:t>reveal</a:t>
            </a:r>
            <a:r>
              <a:rPr sz="2400" spc="-229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220" dirty="0">
                <a:solidFill>
                  <a:srgbClr val="1367A2"/>
                </a:solidFill>
                <a:latin typeface="+mn-lt"/>
                <a:cs typeface="Trebuchet MS"/>
              </a:rPr>
              <a:t>customer</a:t>
            </a:r>
            <a:r>
              <a:rPr sz="2400" spc="-229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260" dirty="0">
                <a:solidFill>
                  <a:srgbClr val="1367A2"/>
                </a:solidFill>
                <a:latin typeface="+mn-lt"/>
                <a:cs typeface="Trebuchet MS"/>
              </a:rPr>
              <a:t>spending</a:t>
            </a:r>
            <a:r>
              <a:rPr sz="2400" spc="-22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80" dirty="0">
                <a:solidFill>
                  <a:srgbClr val="1367A2"/>
                </a:solidFill>
                <a:latin typeface="+mn-lt"/>
                <a:cs typeface="Trebuchet MS"/>
              </a:rPr>
              <a:t>behavior</a:t>
            </a:r>
            <a:r>
              <a:rPr sz="2400" spc="-229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40" dirty="0">
                <a:solidFill>
                  <a:srgbClr val="1367A2"/>
                </a:solidFill>
                <a:latin typeface="+mn-lt"/>
                <a:cs typeface="Trebuchet MS"/>
              </a:rPr>
              <a:t>in </a:t>
            </a:r>
            <a:r>
              <a:rPr sz="2400" spc="315" dirty="0">
                <a:solidFill>
                  <a:srgbClr val="1367A2"/>
                </a:solidFill>
                <a:latin typeface="+mn-lt"/>
                <a:cs typeface="Trebuchet MS"/>
              </a:rPr>
              <a:t>each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60" dirty="0">
                <a:solidFill>
                  <a:srgbClr val="1367A2"/>
                </a:solidFill>
                <a:latin typeface="+mn-lt"/>
                <a:cs typeface="Trebuchet MS"/>
              </a:rPr>
              <a:t>country.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00" dirty="0">
                <a:solidFill>
                  <a:srgbClr val="1367A2"/>
                </a:solidFill>
                <a:latin typeface="+mn-lt"/>
                <a:cs typeface="Trebuchet MS"/>
              </a:rPr>
              <a:t>Here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225" dirty="0">
                <a:solidFill>
                  <a:srgbClr val="1367A2"/>
                </a:solidFill>
                <a:latin typeface="+mn-lt"/>
                <a:cs typeface="Trebuchet MS"/>
              </a:rPr>
              <a:t>we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360" dirty="0">
                <a:solidFill>
                  <a:srgbClr val="1367A2"/>
                </a:solidFill>
                <a:latin typeface="+mn-lt"/>
                <a:cs typeface="Trebuchet MS"/>
              </a:rPr>
              <a:t>can</a:t>
            </a:r>
            <a:r>
              <a:rPr sz="2400" spc="-229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254" dirty="0">
                <a:solidFill>
                  <a:srgbClr val="1367A2"/>
                </a:solidFill>
                <a:latin typeface="+mn-lt"/>
                <a:cs typeface="Trebuchet MS"/>
              </a:rPr>
              <a:t>see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10" dirty="0">
                <a:solidFill>
                  <a:srgbClr val="1367A2"/>
                </a:solidFill>
                <a:latin typeface="+mn-lt"/>
                <a:cs typeface="Trebuchet MS"/>
              </a:rPr>
              <a:t>the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225" dirty="0">
                <a:solidFill>
                  <a:srgbClr val="1367A2"/>
                </a:solidFill>
                <a:latin typeface="+mn-lt"/>
                <a:cs typeface="Trebuchet MS"/>
              </a:rPr>
              <a:t>high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270" dirty="0">
                <a:solidFill>
                  <a:srgbClr val="1367A2"/>
                </a:solidFill>
                <a:latin typeface="+mn-lt"/>
                <a:cs typeface="Trebuchet MS"/>
              </a:rPr>
              <a:t>number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75" dirty="0">
                <a:solidFill>
                  <a:srgbClr val="1367A2"/>
                </a:solidFill>
                <a:latin typeface="+mn-lt"/>
                <a:cs typeface="Trebuchet MS"/>
              </a:rPr>
              <a:t>of</a:t>
            </a:r>
            <a:r>
              <a:rPr sz="2400" spc="-229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55" dirty="0">
                <a:solidFill>
                  <a:srgbClr val="1367A2"/>
                </a:solidFill>
                <a:latin typeface="+mn-lt"/>
                <a:cs typeface="Trebuchet MS"/>
              </a:rPr>
              <a:t>restaurants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65" dirty="0">
                <a:solidFill>
                  <a:srgbClr val="1367A2"/>
                </a:solidFill>
                <a:latin typeface="+mn-lt"/>
                <a:cs typeface="Trebuchet MS"/>
              </a:rPr>
              <a:t>in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80" dirty="0">
                <a:solidFill>
                  <a:srgbClr val="1367A2"/>
                </a:solidFill>
                <a:latin typeface="+mn-lt"/>
                <a:cs typeface="Trebuchet MS"/>
              </a:rPr>
              <a:t>lower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20" dirty="0">
                <a:solidFill>
                  <a:srgbClr val="1367A2"/>
                </a:solidFill>
                <a:latin typeface="+mn-lt"/>
                <a:cs typeface="Trebuchet MS"/>
              </a:rPr>
              <a:t>price</a:t>
            </a:r>
            <a:r>
              <a:rPr sz="2400" spc="-23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270" dirty="0">
                <a:solidFill>
                  <a:srgbClr val="1367A2"/>
                </a:solidFill>
                <a:latin typeface="+mn-lt"/>
                <a:cs typeface="Trebuchet MS"/>
              </a:rPr>
              <a:t>ranges </a:t>
            </a:r>
            <a:r>
              <a:rPr sz="2400" spc="295" dirty="0">
                <a:solidFill>
                  <a:srgbClr val="1367A2"/>
                </a:solidFill>
                <a:latin typeface="+mn-lt"/>
                <a:cs typeface="Trebuchet MS"/>
              </a:rPr>
              <a:t>suggests</a:t>
            </a:r>
            <a:r>
              <a:rPr sz="2400" spc="-229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509" dirty="0">
                <a:solidFill>
                  <a:srgbClr val="1367A2"/>
                </a:solidFill>
                <a:latin typeface="+mn-lt"/>
                <a:cs typeface="Trebuchet MS"/>
              </a:rPr>
              <a:t>a</a:t>
            </a:r>
            <a:r>
              <a:rPr sz="2400" spc="-229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95" dirty="0">
                <a:solidFill>
                  <a:srgbClr val="1367A2"/>
                </a:solidFill>
                <a:latin typeface="+mn-lt"/>
                <a:cs typeface="Trebuchet MS"/>
              </a:rPr>
              <a:t>strong</a:t>
            </a:r>
            <a:r>
              <a:rPr sz="2400" spc="-229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375" dirty="0">
                <a:solidFill>
                  <a:srgbClr val="1367A2"/>
                </a:solidFill>
                <a:latin typeface="+mn-lt"/>
                <a:cs typeface="Trebuchet MS"/>
              </a:rPr>
              <a:t>demand</a:t>
            </a:r>
            <a:r>
              <a:rPr sz="2400" spc="-22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dirty="0">
                <a:solidFill>
                  <a:srgbClr val="1367A2"/>
                </a:solidFill>
                <a:latin typeface="+mn-lt"/>
                <a:cs typeface="Trebuchet MS"/>
              </a:rPr>
              <a:t>for</a:t>
            </a:r>
            <a:r>
              <a:rPr sz="2400" spc="-229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35" dirty="0">
                <a:solidFill>
                  <a:srgbClr val="1367A2"/>
                </a:solidFill>
                <a:latin typeface="+mn-lt"/>
                <a:cs typeface="Trebuchet MS"/>
              </a:rPr>
              <a:t>affordable</a:t>
            </a:r>
            <a:r>
              <a:rPr sz="2400" spc="-229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175" dirty="0">
                <a:solidFill>
                  <a:srgbClr val="1367A2"/>
                </a:solidFill>
                <a:latin typeface="+mn-lt"/>
                <a:cs typeface="Trebuchet MS"/>
              </a:rPr>
              <a:t>dining</a:t>
            </a:r>
            <a:r>
              <a:rPr sz="2400" spc="-225" dirty="0">
                <a:solidFill>
                  <a:srgbClr val="1367A2"/>
                </a:solidFill>
                <a:latin typeface="+mn-lt"/>
                <a:cs typeface="Trebuchet MS"/>
              </a:rPr>
              <a:t> </a:t>
            </a:r>
            <a:r>
              <a:rPr sz="2400" spc="65" dirty="0">
                <a:solidFill>
                  <a:srgbClr val="1367A2"/>
                </a:solidFill>
                <a:latin typeface="+mn-lt"/>
                <a:cs typeface="Trebuchet MS"/>
              </a:rPr>
              <a:t>options.</a:t>
            </a:r>
            <a:endParaRPr sz="2400" dirty="0">
              <a:latin typeface="+mn-lt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250933"/>
            <a:ext cx="16383000" cy="5762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512645"/>
            <a:ext cx="124968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3200" spc="130" dirty="0">
                <a:latin typeface="+mn-lt"/>
              </a:rPr>
              <a:t>Top</a:t>
            </a:r>
            <a:r>
              <a:rPr sz="3200" u="none" spc="-445" dirty="0">
                <a:latin typeface="+mn-lt"/>
              </a:rPr>
              <a:t> </a:t>
            </a:r>
            <a:r>
              <a:rPr sz="3200" spc="210" dirty="0">
                <a:latin typeface="+mn-lt"/>
              </a:rPr>
              <a:t>Cuisines</a:t>
            </a:r>
            <a:r>
              <a:rPr sz="3200" spc="-445" dirty="0">
                <a:latin typeface="+mn-lt"/>
              </a:rPr>
              <a:t> </a:t>
            </a:r>
            <a:r>
              <a:rPr sz="3200" spc="165" dirty="0">
                <a:latin typeface="+mn-lt"/>
              </a:rPr>
              <a:t>Analysis:</a:t>
            </a:r>
            <a:endParaRPr sz="3200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652368"/>
            <a:ext cx="16840200" cy="1271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900"/>
              </a:lnSpc>
              <a:spcBef>
                <a:spcPts val="95"/>
              </a:spcBef>
              <a:tabLst>
                <a:tab pos="15295244" algn="l"/>
              </a:tabLst>
            </a:pP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American,</a:t>
            </a:r>
            <a:r>
              <a:rPr sz="2400" spc="-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80" dirty="0">
                <a:solidFill>
                  <a:srgbClr val="446FBD"/>
                </a:solidFill>
                <a:latin typeface="+mn-lt"/>
                <a:cs typeface="Lucida Sans Unicode"/>
              </a:rPr>
              <a:t>BBQ,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Sandwich,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70" dirty="0">
                <a:solidFill>
                  <a:srgbClr val="446FBD"/>
                </a:solidFill>
                <a:latin typeface="+mn-lt"/>
                <a:cs typeface="Lucida Sans Unicode"/>
              </a:rPr>
              <a:t>Burger,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Grill,</a:t>
            </a:r>
            <a:r>
              <a:rPr sz="2400" spc="-20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50" dirty="0">
                <a:solidFill>
                  <a:srgbClr val="446FBD"/>
                </a:solidFill>
                <a:latin typeface="+mn-lt"/>
                <a:cs typeface="Lucida Sans Unicode"/>
              </a:rPr>
              <a:t>Caribbean,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Seafood,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40" dirty="0">
                <a:solidFill>
                  <a:srgbClr val="446FBD"/>
                </a:solidFill>
                <a:latin typeface="+mn-lt"/>
                <a:cs typeface="Lucida Sans Unicode"/>
              </a:rPr>
              <a:t>Coffee,</a:t>
            </a:r>
            <a:r>
              <a:rPr sz="2400" spc="-19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0" dirty="0">
                <a:solidFill>
                  <a:srgbClr val="446FBD"/>
                </a:solidFill>
                <a:latin typeface="+mn-lt"/>
                <a:cs typeface="Lucida Sans Unicode"/>
              </a:rPr>
              <a:t>Tea,</a:t>
            </a:r>
            <a:r>
              <a:rPr lang="en-US" sz="2400" spc="-2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30" dirty="0">
                <a:solidFill>
                  <a:srgbClr val="446FBD"/>
                </a:solidFill>
                <a:latin typeface="+mn-lt"/>
                <a:cs typeface="Lucida Sans Unicode"/>
              </a:rPr>
              <a:t>Breakfast, </a:t>
            </a:r>
            <a:r>
              <a:rPr sz="2400" spc="-50" dirty="0">
                <a:solidFill>
                  <a:srgbClr val="446FBD"/>
                </a:solidFill>
                <a:latin typeface="+mn-lt"/>
                <a:cs typeface="Lucida Sans Unicode"/>
              </a:rPr>
              <a:t>Southern,</a:t>
            </a:r>
            <a:r>
              <a:rPr sz="2400" spc="-2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70" dirty="0">
                <a:solidFill>
                  <a:srgbClr val="446FBD"/>
                </a:solidFill>
                <a:latin typeface="+mn-lt"/>
                <a:cs typeface="Lucida Sans Unicode"/>
              </a:rPr>
              <a:t>Burger,</a:t>
            </a:r>
            <a:r>
              <a:rPr sz="2400" spc="-2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00" dirty="0">
                <a:solidFill>
                  <a:srgbClr val="446FBD"/>
                </a:solidFill>
                <a:latin typeface="+mn-lt"/>
                <a:cs typeface="Lucida Sans Unicode"/>
              </a:rPr>
              <a:t>Bar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95" dirty="0">
                <a:solidFill>
                  <a:srgbClr val="446FBD"/>
                </a:solidFill>
                <a:latin typeface="+mn-lt"/>
                <a:cs typeface="Lucida Sans Unicode"/>
              </a:rPr>
              <a:t>Food,</a:t>
            </a:r>
            <a:r>
              <a:rPr sz="2400" spc="-2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35" dirty="0">
                <a:solidFill>
                  <a:srgbClr val="446FBD"/>
                </a:solidFill>
                <a:latin typeface="+mn-lt"/>
                <a:cs typeface="Lucida Sans Unicode"/>
              </a:rPr>
              <a:t>Steak,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25" dirty="0">
                <a:solidFill>
                  <a:srgbClr val="446FBD"/>
                </a:solidFill>
                <a:latin typeface="+mn-lt"/>
                <a:cs typeface="Lucida Sans Unicode"/>
              </a:rPr>
              <a:t>Continental,</a:t>
            </a:r>
            <a:r>
              <a:rPr sz="2400" spc="-2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55" dirty="0">
                <a:solidFill>
                  <a:srgbClr val="446FBD"/>
                </a:solidFill>
                <a:latin typeface="+mn-lt"/>
                <a:cs typeface="Lucida Sans Unicode"/>
              </a:rPr>
              <a:t>Indian,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European,</a:t>
            </a:r>
            <a:r>
              <a:rPr sz="2400" spc="-2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Asian,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Contemporary,</a:t>
            </a:r>
            <a:r>
              <a:rPr sz="2400" spc="-17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50" dirty="0">
                <a:solidFill>
                  <a:srgbClr val="446FBD"/>
                </a:solidFill>
                <a:latin typeface="+mn-lt"/>
                <a:cs typeface="Lucida Sans Unicode"/>
              </a:rPr>
              <a:t>German,</a:t>
            </a:r>
            <a:r>
              <a:rPr sz="2400" spc="-17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Hawaiian,</a:t>
            </a:r>
            <a:r>
              <a:rPr sz="2400" spc="-17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Seafood,</a:t>
            </a:r>
            <a:r>
              <a:rPr sz="2400" spc="-17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60" dirty="0">
                <a:solidFill>
                  <a:srgbClr val="446FBD"/>
                </a:solidFill>
                <a:latin typeface="+mn-lt"/>
                <a:cs typeface="Lucida Sans Unicode"/>
              </a:rPr>
              <a:t>Italian,</a:t>
            </a:r>
            <a:r>
              <a:rPr sz="2400" spc="-17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85" dirty="0">
                <a:solidFill>
                  <a:srgbClr val="446FBD"/>
                </a:solidFill>
                <a:latin typeface="+mn-lt"/>
                <a:cs typeface="Lucida Sans Unicode"/>
              </a:rPr>
              <a:t>Deli,</a:t>
            </a:r>
            <a:r>
              <a:rPr sz="2400" spc="-17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lang="en-US" sz="2400" spc="-17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Lucknowi</a:t>
            </a:r>
            <a:r>
              <a:rPr lang="en-US" sz="2400" dirty="0">
                <a:latin typeface="+mn-lt"/>
                <a:cs typeface="Lucida Sans Unicode"/>
              </a:rPr>
              <a:t> </a:t>
            </a:r>
            <a:r>
              <a:rPr sz="2400" spc="-85" dirty="0">
                <a:solidFill>
                  <a:srgbClr val="446FBD"/>
                </a:solidFill>
                <a:latin typeface="+mn-lt"/>
                <a:cs typeface="Lucida Sans Unicode"/>
              </a:rPr>
              <a:t>North</a:t>
            </a:r>
            <a:r>
              <a:rPr sz="2400" spc="-2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55" dirty="0">
                <a:solidFill>
                  <a:srgbClr val="446FBD"/>
                </a:solidFill>
                <a:latin typeface="+mn-lt"/>
                <a:cs typeface="Lucida Sans Unicode"/>
              </a:rPr>
              <a:t>Indian,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South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55" dirty="0">
                <a:solidFill>
                  <a:srgbClr val="446FBD"/>
                </a:solidFill>
                <a:latin typeface="+mn-lt"/>
                <a:cs typeface="Lucida Sans Unicode"/>
              </a:rPr>
              <a:t>Indian,</a:t>
            </a:r>
            <a:r>
              <a:rPr sz="2400" spc="-2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Mughlai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130" dirty="0">
                <a:solidFill>
                  <a:srgbClr val="446FBD"/>
                </a:solidFill>
                <a:latin typeface="+mn-lt"/>
                <a:cs typeface="Lucida Sans Unicode"/>
              </a:rPr>
              <a:t>are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50" dirty="0">
                <a:solidFill>
                  <a:srgbClr val="446FBD"/>
                </a:solidFill>
                <a:latin typeface="+mn-lt"/>
                <a:cs typeface="Lucida Sans Unicode"/>
              </a:rPr>
              <a:t>the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45" dirty="0">
                <a:solidFill>
                  <a:srgbClr val="446FBD"/>
                </a:solidFill>
                <a:latin typeface="+mn-lt"/>
                <a:cs typeface="Lucida Sans Unicode"/>
              </a:rPr>
              <a:t>top-</a:t>
            </a:r>
            <a:r>
              <a:rPr sz="2400" spc="80" dirty="0">
                <a:solidFill>
                  <a:srgbClr val="446FBD"/>
                </a:solidFill>
                <a:latin typeface="+mn-lt"/>
                <a:cs typeface="Lucida Sans Unicode"/>
              </a:rPr>
              <a:t>rated</a:t>
            </a:r>
            <a:r>
              <a:rPr sz="2400" spc="-265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dirty="0">
                <a:solidFill>
                  <a:srgbClr val="446FBD"/>
                </a:solidFill>
                <a:latin typeface="+mn-lt"/>
                <a:cs typeface="Lucida Sans Unicode"/>
              </a:rPr>
              <a:t>cuisines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80" dirty="0">
                <a:solidFill>
                  <a:srgbClr val="446FBD"/>
                </a:solidFill>
                <a:latin typeface="+mn-lt"/>
                <a:cs typeface="Lucida Sans Unicode"/>
              </a:rPr>
              <a:t>across</a:t>
            </a:r>
            <a:r>
              <a:rPr sz="2400" spc="-260" dirty="0">
                <a:solidFill>
                  <a:srgbClr val="446FBD"/>
                </a:solidFill>
                <a:latin typeface="+mn-lt"/>
                <a:cs typeface="Lucida Sans Unicode"/>
              </a:rPr>
              <a:t> </a:t>
            </a:r>
            <a:r>
              <a:rPr sz="2400" spc="-10" dirty="0">
                <a:solidFill>
                  <a:srgbClr val="446FBD"/>
                </a:solidFill>
                <a:latin typeface="+mn-lt"/>
                <a:cs typeface="Lucida Sans Unicode"/>
              </a:rPr>
              <a:t>countries.</a:t>
            </a:r>
            <a:endParaRPr sz="2400" dirty="0">
              <a:latin typeface="+mn-lt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Words>975</Words>
  <Application>Microsoft Office PowerPoint</Application>
  <PresentationFormat>Custom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Lucida Sans Unicode</vt:lpstr>
      <vt:lpstr>Trebuchet MS</vt:lpstr>
      <vt:lpstr>Office Theme</vt:lpstr>
      <vt:lpstr>ZOMATO RESTURANT ANALYSIS</vt:lpstr>
      <vt:lpstr>PROBLEM STATEMENT:</vt:lpstr>
      <vt:lpstr>PowerPoint Presentation</vt:lpstr>
      <vt:lpstr>PowerPoint Presentation</vt:lpstr>
      <vt:lpstr>Quality of restaurant ratings in the recommended countries:</vt:lpstr>
      <vt:lpstr>PowerPoint Presentation</vt:lpstr>
      <vt:lpstr>PowerPoint Presentation</vt:lpstr>
      <vt:lpstr>PowerPoint Presentation</vt:lpstr>
      <vt:lpstr>Top Cuisines Analysis:</vt:lpstr>
      <vt:lpstr>PowerPoint Presentation</vt:lpstr>
      <vt:lpstr>PowerPoint Presentation</vt:lpstr>
      <vt:lpstr>Dashboard:</vt:lpstr>
      <vt:lpstr>Recommendations: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Indian Restaurant Presentation</dc:title>
  <dc:creator>Ankita roy</dc:creator>
  <cp:keywords>DAGRfAh_kQM,BAGQnp8f6vk</cp:keywords>
  <cp:lastModifiedBy>ANKITA ROY</cp:lastModifiedBy>
  <cp:revision>3</cp:revision>
  <dcterms:created xsi:type="dcterms:W3CDTF">2024-10-08T17:50:30Z</dcterms:created>
  <dcterms:modified xsi:type="dcterms:W3CDTF">2024-10-14T05:02:20Z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2024-10-08T00:00:00Z</vt:filetime>
  </property>
  <property fmtid="{D5CDD505-2E9C-101B-9397-08002B2CF9AE}" pid="3" name="Creator">
    <vt:lpwstr>Canva</vt:lpwstr>
  </property>
  <property fmtid="{D5CDD505-2E9C-101B-9397-08002B2CF9AE}" pid="4" name="LastSaved">
    <vt:filetime>2024-10-08T00:00:00Z</vt:filetime>
  </property>
  <property fmtid="{D5CDD505-2E9C-101B-9397-08002B2CF9AE}" pid="5" name="Producer">
    <vt:lpwstr>Canva</vt:lpwstr>
  </property>
</Properties>
</file>