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70" r:id="rId6"/>
    <p:sldId id="271" r:id="rId7"/>
    <p:sldId id="262" r:id="rId8"/>
    <p:sldId id="272" r:id="rId9"/>
    <p:sldId id="27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28-10-2019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28-10-2019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28-10-2019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28-10-2019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28-10-2019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Ankit Agrawal</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256869"/>
            <a:ext cx="11168742" cy="4344261"/>
          </a:xfrm>
        </p:spPr>
        <p:txBody>
          <a:bodyPr>
            <a:normAutofit/>
          </a:bodyPr>
          <a:lstStyle/>
          <a:p>
            <a:pPr marL="342900" indent="-342900">
              <a:buAutoNum type="arabicPeriod"/>
            </a:pPr>
            <a:r>
              <a:rPr lang="en-IN" sz="1400" dirty="0"/>
              <a:t>Since Spark Funds is targeting to enter the </a:t>
            </a:r>
            <a:r>
              <a:rPr lang="en-IN" sz="1400" dirty="0" err="1"/>
              <a:t>startup</a:t>
            </a:r>
            <a:r>
              <a:rPr lang="en-IN" sz="1400" dirty="0"/>
              <a:t> funding business with a 5 -15 million USD budget per round, looking into the average USD received by </a:t>
            </a:r>
            <a:r>
              <a:rPr lang="en-IN" sz="1400" dirty="0" err="1"/>
              <a:t>startups</a:t>
            </a:r>
            <a:r>
              <a:rPr lang="en-IN" sz="1400" dirty="0"/>
              <a:t> globally, Spark Fund may target </a:t>
            </a:r>
            <a:r>
              <a:rPr lang="en-IN" sz="1400" dirty="0" err="1"/>
              <a:t>startups</a:t>
            </a:r>
            <a:r>
              <a:rPr lang="en-IN" sz="1400" dirty="0"/>
              <a:t> targeting “Venture” funding and not necessarily enter into extremely early stage funding like Seed funding seeking </a:t>
            </a:r>
            <a:r>
              <a:rPr lang="en-IN" sz="1400" dirty="0" err="1"/>
              <a:t>startups</a:t>
            </a:r>
            <a:r>
              <a:rPr lang="en-IN" sz="1400" dirty="0"/>
              <a:t>.</a:t>
            </a:r>
          </a:p>
          <a:p>
            <a:pPr marL="342900" indent="-342900">
              <a:buAutoNum type="arabicPeriod"/>
            </a:pPr>
            <a:r>
              <a:rPr lang="en-IN" sz="1400" dirty="0"/>
              <a:t>For </a:t>
            </a:r>
            <a:r>
              <a:rPr lang="en-IN" sz="1400" dirty="0" err="1"/>
              <a:t>startups</a:t>
            </a:r>
            <a:r>
              <a:rPr lang="en-IN" sz="1400" dirty="0"/>
              <a:t> setup in English speaking countries, data clearly shows the Top countries which have most active </a:t>
            </a:r>
            <a:r>
              <a:rPr lang="en-IN" sz="1400" dirty="0" err="1"/>
              <a:t>startups</a:t>
            </a:r>
            <a:r>
              <a:rPr lang="en-IN" sz="1400" dirty="0"/>
              <a:t> seeking Venture round funding, and as clearly stated in business strategy laid down for investment profile by Spark Funds business team, we strongly suggest Spark Funds to focus on </a:t>
            </a:r>
            <a:r>
              <a:rPr lang="en-IN" sz="1400" dirty="0" err="1"/>
              <a:t>startups</a:t>
            </a:r>
            <a:r>
              <a:rPr lang="en-IN" sz="1400" dirty="0"/>
              <a:t> in United States, United Kingdom, and India. </a:t>
            </a:r>
          </a:p>
          <a:p>
            <a:pPr marL="342900" indent="-342900">
              <a:buAutoNum type="arabicPeriod"/>
            </a:pPr>
            <a:r>
              <a:rPr lang="en-IN" sz="1400" dirty="0"/>
              <a:t>Based on data analysis and looking into business constraints set by Spark Funds, we suggest following investment sectors :</a:t>
            </a:r>
          </a:p>
          <a:p>
            <a:pPr lvl="1">
              <a:buFont typeface="Wingdings" panose="05000000000000000000" pitchFamily="2" charset="2"/>
              <a:buChar char="ü"/>
            </a:pPr>
            <a:r>
              <a:rPr lang="en-IN" sz="1200" dirty="0"/>
              <a:t>Cleantech/Semiconductors</a:t>
            </a:r>
          </a:p>
          <a:p>
            <a:pPr lvl="1">
              <a:buFont typeface="Wingdings" panose="05000000000000000000" pitchFamily="2" charset="2"/>
              <a:buChar char="ü"/>
            </a:pPr>
            <a:r>
              <a:rPr lang="en-IN" sz="1200" dirty="0"/>
              <a:t>Social,  Finance, Analytics, Advertising</a:t>
            </a:r>
          </a:p>
          <a:p>
            <a:pPr lvl="1">
              <a:buFont typeface="Wingdings" panose="05000000000000000000" pitchFamily="2" charset="2"/>
              <a:buChar char="ü"/>
            </a:pPr>
            <a:r>
              <a:rPr lang="en-IN" sz="1200" dirty="0"/>
              <a:t>News, Search &amp; Messaging</a:t>
            </a:r>
          </a:p>
          <a:p>
            <a:pPr lvl="1">
              <a:buFont typeface="Wingdings" panose="05000000000000000000" pitchFamily="2" charset="2"/>
              <a:buChar char="ü"/>
            </a:pPr>
            <a:r>
              <a:rPr lang="en-IN" sz="1200" dirty="0"/>
              <a:t>Others</a:t>
            </a:r>
          </a:p>
          <a:p>
            <a:pPr lvl="1">
              <a:buFont typeface="Wingdings" panose="05000000000000000000" pitchFamily="2" charset="2"/>
              <a:buChar char="ü"/>
            </a:pPr>
            <a:endParaRPr lang="en-IN" sz="1200" dirty="0"/>
          </a:p>
        </p:txBody>
      </p:sp>
      <p:sp>
        <p:nvSpPr>
          <p:cNvPr id="5" name="Title 1"/>
          <p:cNvSpPr>
            <a:spLocks noGrp="1"/>
          </p:cNvSpPr>
          <p:nvPr>
            <p:ph type="title"/>
          </p:nvPr>
        </p:nvSpPr>
        <p:spPr>
          <a:xfrm>
            <a:off x="1065448" y="230744"/>
            <a:ext cx="9313817" cy="856138"/>
          </a:xfrm>
        </p:spPr>
        <p:txBody>
          <a:bodyPr/>
          <a:lstStyle/>
          <a:p>
            <a:pPr algn="ctr"/>
            <a:r>
              <a:rPr lang="en-IN" sz="2400" dirty="0"/>
              <a:t>Summary </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300" b="1" dirty="0"/>
              <a:t>Business Objectives: </a:t>
            </a:r>
          </a:p>
          <a:p>
            <a:pPr>
              <a:buFont typeface="Wingdings" panose="05000000000000000000" pitchFamily="2" charset="2"/>
              <a:buChar char="ü"/>
            </a:pPr>
            <a:r>
              <a:rPr lang="en-IN" sz="1100" dirty="0"/>
              <a:t>Spark Funds has two minor constraints for investments:</a:t>
            </a:r>
          </a:p>
          <a:p>
            <a:pPr lvl="1">
              <a:buFont typeface="Wingdings" panose="05000000000000000000" pitchFamily="2" charset="2"/>
              <a:buChar char="§"/>
            </a:pPr>
            <a:r>
              <a:rPr lang="en-IN" sz="1100" dirty="0"/>
              <a:t>It wants to invest between </a:t>
            </a:r>
            <a:r>
              <a:rPr lang="en-IN" sz="1100" b="1" dirty="0"/>
              <a:t>5 to 15 million USD</a:t>
            </a:r>
            <a:r>
              <a:rPr lang="en-IN" sz="1100" dirty="0"/>
              <a:t> per round of investment</a:t>
            </a:r>
          </a:p>
          <a:p>
            <a:pPr lvl="1">
              <a:buFont typeface="Wingdings" panose="05000000000000000000" pitchFamily="2" charset="2"/>
              <a:buChar char="§"/>
            </a:pPr>
            <a:r>
              <a:rPr lang="en-IN" sz="1100" dirty="0"/>
              <a:t>It wants to invest only in </a:t>
            </a:r>
            <a:r>
              <a:rPr lang="en-IN" sz="1100" b="1" dirty="0"/>
              <a:t>English-speaking countries</a:t>
            </a:r>
            <a:r>
              <a:rPr lang="en-IN" sz="1100" dirty="0"/>
              <a:t> because of the ease of communication with the companies it would invest in</a:t>
            </a:r>
            <a:endParaRPr lang="en-IN" sz="1300" b="1" dirty="0"/>
          </a:p>
          <a:p>
            <a:pPr>
              <a:buFont typeface="Wingdings" panose="05000000000000000000" pitchFamily="2" charset="2"/>
              <a:buChar char="ü"/>
            </a:pPr>
            <a:r>
              <a:rPr lang="en-IN" sz="1100" dirty="0"/>
              <a:t>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a:buFont typeface="Wingdings" panose="05000000000000000000" pitchFamily="2" charset="2"/>
              <a:buChar char="ü"/>
            </a:pPr>
            <a:endParaRPr lang="en-IN" sz="1100" dirty="0"/>
          </a:p>
          <a:p>
            <a:pPr marL="0" indent="0">
              <a:buNone/>
            </a:pPr>
            <a:r>
              <a:rPr lang="en-IN" sz="1300" b="1" dirty="0"/>
              <a:t>Goals of data analysis</a:t>
            </a:r>
            <a:r>
              <a:rPr lang="en-IN" sz="1300" dirty="0"/>
              <a:t>: </a:t>
            </a:r>
            <a:r>
              <a:rPr lang="en-IN" sz="1100" dirty="0"/>
              <a:t>goals are divided into three sub-goals:</a:t>
            </a:r>
          </a:p>
          <a:p>
            <a:pPr lvl="1"/>
            <a:r>
              <a:rPr lang="en-IN" sz="1100" b="1" dirty="0"/>
              <a:t>Investment type analysis</a:t>
            </a:r>
            <a:r>
              <a:rPr lang="en-IN" sz="1100" dirty="0"/>
              <a:t>: Comparing the typical investment amounts in the venture, seed, angel, private equity etc. so that Spark Funds can choose the type that is best suited for their strategy.</a:t>
            </a:r>
          </a:p>
          <a:p>
            <a:pPr lvl="1"/>
            <a:r>
              <a:rPr lang="en-IN" sz="1100" b="1" dirty="0"/>
              <a:t>Country analysis</a:t>
            </a:r>
            <a:r>
              <a:rPr lang="en-IN" sz="1100" dirty="0"/>
              <a:t>: Identifying the countries which have been the most heavily invested in the past. These will be Spark Funds’ favourites as well.</a:t>
            </a:r>
          </a:p>
          <a:p>
            <a:pPr lvl="1"/>
            <a:r>
              <a:rPr lang="en-IN" sz="1100" b="1" dirty="0"/>
              <a:t>Sector analysis</a:t>
            </a:r>
            <a:r>
              <a:rPr lang="en-IN" sz="1100" dirty="0"/>
              <a:t>: Understanding the distribution of investments across the eight main sectors. (Note that we are interested in the eight 'main sectors' provided in the </a:t>
            </a:r>
            <a:r>
              <a:rPr lang="en-IN" sz="1100" b="1" dirty="0"/>
              <a:t>mapping file</a:t>
            </a:r>
            <a:r>
              <a:rPr lang="en-IN" sz="1100" dirty="0"/>
              <a:t>. The two files — </a:t>
            </a:r>
            <a:r>
              <a:rPr lang="en-IN" sz="1100" b="1" dirty="0"/>
              <a:t>companies and rounds2</a:t>
            </a:r>
            <a:r>
              <a:rPr lang="en-IN" sz="1100" dirty="0"/>
              <a:t> — have numerous sub-sector names; hence, you will need to map each sub-sector to its main sector.)</a:t>
            </a:r>
          </a:p>
          <a:p>
            <a:pPr marL="0" indent="0">
              <a:buNone/>
            </a:pPr>
            <a:endParaRPr lang="en-IN" sz="1100" dirty="0"/>
          </a:p>
          <a:p>
            <a:pPr marL="0" indent="0">
              <a:buNone/>
            </a:pPr>
            <a:endParaRPr lang="en-IN" sz="1100" dirty="0"/>
          </a:p>
        </p:txBody>
      </p:sp>
      <p:sp>
        <p:nvSpPr>
          <p:cNvPr id="5" name="Title 1"/>
          <p:cNvSpPr>
            <a:spLocks noGrp="1"/>
          </p:cNvSpPr>
          <p:nvPr>
            <p:ph type="title"/>
          </p:nvPr>
        </p:nvSpPr>
        <p:spPr>
          <a:xfrm>
            <a:off x="1269634" y="151808"/>
            <a:ext cx="9313817" cy="856138"/>
          </a:xfrm>
        </p:spPr>
        <p:txBody>
          <a:bodyPr/>
          <a:lstStyle/>
          <a:p>
            <a:pPr algn="ctr"/>
            <a:r>
              <a:rPr lang="en-IN" b="1" dirty="0"/>
              <a:t> </a:t>
            </a:r>
            <a:r>
              <a:rPr lang="en-IN" sz="2400" b="1" dirty="0"/>
              <a:t>Business Objectives &amp; Strategic Goals</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8613" y="107420"/>
            <a:ext cx="9313817" cy="856138"/>
          </a:xfrm>
        </p:spPr>
        <p:txBody>
          <a:bodyPr>
            <a:normAutofit/>
          </a:bodyPr>
          <a:lstStyle/>
          <a:p>
            <a:pPr algn="ctr"/>
            <a:r>
              <a:rPr lang="en-IN" sz="2400" b="1" dirty="0"/>
              <a:t>Data Analysis Methodology</a:t>
            </a:r>
          </a:p>
        </p:txBody>
      </p:sp>
      <p:sp>
        <p:nvSpPr>
          <p:cNvPr id="6" name="Rectangle 5">
            <a:extLst>
              <a:ext uri="{FF2B5EF4-FFF2-40B4-BE49-F238E27FC236}">
                <a16:creationId xmlns:a16="http://schemas.microsoft.com/office/drawing/2014/main" id="{68C062E0-516E-4986-AF67-C182480F659D}"/>
              </a:ext>
            </a:extLst>
          </p:cNvPr>
          <p:cNvSpPr/>
          <p:nvPr/>
        </p:nvSpPr>
        <p:spPr>
          <a:xfrm>
            <a:off x="1305017" y="656557"/>
            <a:ext cx="1322773" cy="772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Load Companies &amp; Rounds Data</a:t>
            </a:r>
          </a:p>
        </p:txBody>
      </p:sp>
      <p:cxnSp>
        <p:nvCxnSpPr>
          <p:cNvPr id="9" name="Straight Arrow Connector 8">
            <a:extLst>
              <a:ext uri="{FF2B5EF4-FFF2-40B4-BE49-F238E27FC236}">
                <a16:creationId xmlns:a16="http://schemas.microsoft.com/office/drawing/2014/main" id="{731BFEE7-E9F9-4A87-A0C3-557EC1448E5F}"/>
              </a:ext>
            </a:extLst>
          </p:cNvPr>
          <p:cNvCxnSpPr>
            <a:cxnSpLocks/>
            <a:stCxn id="6" idx="2"/>
            <a:endCxn id="10" idx="0"/>
          </p:cNvCxnSpPr>
          <p:nvPr/>
        </p:nvCxnSpPr>
        <p:spPr>
          <a:xfrm>
            <a:off x="1966404" y="1428914"/>
            <a:ext cx="0" cy="483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73C9B5-F9E4-4C5B-97F9-1937DF01A5FF}"/>
              </a:ext>
            </a:extLst>
          </p:cNvPr>
          <p:cNvSpPr/>
          <p:nvPr/>
        </p:nvSpPr>
        <p:spPr>
          <a:xfrm>
            <a:off x="1305017" y="1912027"/>
            <a:ext cx="1322773" cy="1324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Find if all the companies in rounds data are present in Companies data or not</a:t>
            </a:r>
          </a:p>
        </p:txBody>
      </p:sp>
      <p:sp>
        <p:nvSpPr>
          <p:cNvPr id="15" name="Rectangle 14">
            <a:extLst>
              <a:ext uri="{FF2B5EF4-FFF2-40B4-BE49-F238E27FC236}">
                <a16:creationId xmlns:a16="http://schemas.microsoft.com/office/drawing/2014/main" id="{4FE3120B-65B5-4DEC-AEE2-77175159973D}"/>
              </a:ext>
            </a:extLst>
          </p:cNvPr>
          <p:cNvSpPr/>
          <p:nvPr/>
        </p:nvSpPr>
        <p:spPr>
          <a:xfrm>
            <a:off x="1305016" y="3720134"/>
            <a:ext cx="1322773" cy="1056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Merge Companies and Rounds data to create a Master </a:t>
            </a:r>
            <a:r>
              <a:rPr lang="en-IN" sz="1400" dirty="0" err="1">
                <a:solidFill>
                  <a:schemeClr val="tx1"/>
                </a:solidFill>
                <a:latin typeface="Times New Roman" panose="02020603050405020304" pitchFamily="18" charset="0"/>
                <a:cs typeface="Times New Roman" panose="02020603050405020304" pitchFamily="18" charset="0"/>
              </a:rPr>
              <a:t>dataframe</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5100E5F9-EF7C-4B8E-BAE5-AF0B7F829B2B}"/>
              </a:ext>
            </a:extLst>
          </p:cNvPr>
          <p:cNvCxnSpPr>
            <a:cxnSpLocks/>
            <a:stCxn id="10" idx="2"/>
          </p:cNvCxnSpPr>
          <p:nvPr/>
        </p:nvCxnSpPr>
        <p:spPr>
          <a:xfrm flipH="1">
            <a:off x="1966403" y="3237021"/>
            <a:ext cx="1" cy="46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1D2DAC3-B265-45A5-B8BC-1A0D6C10745F}"/>
              </a:ext>
            </a:extLst>
          </p:cNvPr>
          <p:cNvCxnSpPr>
            <a:cxnSpLocks/>
            <a:stCxn id="15" idx="2"/>
            <a:endCxn id="26" idx="3"/>
          </p:cNvCxnSpPr>
          <p:nvPr/>
        </p:nvCxnSpPr>
        <p:spPr>
          <a:xfrm>
            <a:off x="1966403" y="4776572"/>
            <a:ext cx="0" cy="310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Single Corner Snipped 25">
            <a:extLst>
              <a:ext uri="{FF2B5EF4-FFF2-40B4-BE49-F238E27FC236}">
                <a16:creationId xmlns:a16="http://schemas.microsoft.com/office/drawing/2014/main" id="{6BC44042-A871-4CCC-8611-A323057CAC8E}"/>
              </a:ext>
            </a:extLst>
          </p:cNvPr>
          <p:cNvSpPr/>
          <p:nvPr/>
        </p:nvSpPr>
        <p:spPr>
          <a:xfrm>
            <a:off x="1023149" y="5086970"/>
            <a:ext cx="1886507" cy="1597915"/>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Data Cleaning, Messaging to find out Average funding in Funding Types</a:t>
            </a:r>
          </a:p>
        </p:txBody>
      </p:sp>
      <p:cxnSp>
        <p:nvCxnSpPr>
          <p:cNvPr id="34" name="Straight Connector 33">
            <a:extLst>
              <a:ext uri="{FF2B5EF4-FFF2-40B4-BE49-F238E27FC236}">
                <a16:creationId xmlns:a16="http://schemas.microsoft.com/office/drawing/2014/main" id="{F1D6099D-6D91-472F-AD80-36D05AD41170}"/>
              </a:ext>
            </a:extLst>
          </p:cNvPr>
          <p:cNvCxnSpPr>
            <a:cxnSpLocks/>
            <a:stCxn id="15" idx="3"/>
            <a:endCxn id="35" idx="1"/>
          </p:cNvCxnSpPr>
          <p:nvPr/>
        </p:nvCxnSpPr>
        <p:spPr>
          <a:xfrm>
            <a:off x="2627789" y="4248353"/>
            <a:ext cx="59480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257D347-E37E-496E-9DEA-B7189911F945}"/>
              </a:ext>
            </a:extLst>
          </p:cNvPr>
          <p:cNvSpPr/>
          <p:nvPr/>
        </p:nvSpPr>
        <p:spPr>
          <a:xfrm>
            <a:off x="3222592" y="3720134"/>
            <a:ext cx="1322773" cy="1056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Create a copy of Master Frame as df1 for venture funding type</a:t>
            </a:r>
          </a:p>
        </p:txBody>
      </p:sp>
      <p:sp>
        <p:nvSpPr>
          <p:cNvPr id="37" name="Rectangle 36">
            <a:extLst>
              <a:ext uri="{FF2B5EF4-FFF2-40B4-BE49-F238E27FC236}">
                <a16:creationId xmlns:a16="http://schemas.microsoft.com/office/drawing/2014/main" id="{E18C3AE2-A377-4164-A18A-005D0CEC2773}"/>
              </a:ext>
            </a:extLst>
          </p:cNvPr>
          <p:cNvSpPr/>
          <p:nvPr/>
        </p:nvSpPr>
        <p:spPr>
          <a:xfrm>
            <a:off x="3588058" y="963558"/>
            <a:ext cx="1836196" cy="1451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Download &amp; Load English Speaking Countries data</a:t>
            </a:r>
          </a:p>
          <a:p>
            <a:pPr algn="ctr"/>
            <a:r>
              <a:rPr lang="en-IN" sz="1400" dirty="0">
                <a:solidFill>
                  <a:schemeClr val="tx1"/>
                </a:solidFill>
                <a:latin typeface="Times New Roman" panose="02020603050405020304" pitchFamily="18" charset="0"/>
                <a:cs typeface="Times New Roman" panose="02020603050405020304" pitchFamily="18" charset="0"/>
              </a:rPr>
              <a:t>And UN country code data and merge them </a:t>
            </a:r>
          </a:p>
        </p:txBody>
      </p:sp>
      <p:cxnSp>
        <p:nvCxnSpPr>
          <p:cNvPr id="41" name="Connector: Elbow 40">
            <a:extLst>
              <a:ext uri="{FF2B5EF4-FFF2-40B4-BE49-F238E27FC236}">
                <a16:creationId xmlns:a16="http://schemas.microsoft.com/office/drawing/2014/main" id="{1928E295-0083-4F5E-B9F7-A8B21B81578B}"/>
              </a:ext>
            </a:extLst>
          </p:cNvPr>
          <p:cNvCxnSpPr>
            <a:stCxn id="35" idx="3"/>
          </p:cNvCxnSpPr>
          <p:nvPr/>
        </p:nvCxnSpPr>
        <p:spPr>
          <a:xfrm flipV="1">
            <a:off x="4545365" y="2192784"/>
            <a:ext cx="3586581" cy="20555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5835A10-C874-4C5E-A0F3-BD17200F83FF}"/>
              </a:ext>
            </a:extLst>
          </p:cNvPr>
          <p:cNvCxnSpPr>
            <a:stCxn id="37" idx="3"/>
          </p:cNvCxnSpPr>
          <p:nvPr/>
        </p:nvCxnSpPr>
        <p:spPr>
          <a:xfrm>
            <a:off x="5424254" y="1689142"/>
            <a:ext cx="2610037" cy="5036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6A957B3-C13B-4BE0-BEB3-57AAE504B500}"/>
              </a:ext>
            </a:extLst>
          </p:cNvPr>
          <p:cNvSpPr/>
          <p:nvPr/>
        </p:nvSpPr>
        <p:spPr>
          <a:xfrm>
            <a:off x="8131946" y="963558"/>
            <a:ext cx="2885242" cy="1757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u="sng" dirty="0">
                <a:solidFill>
                  <a:schemeClr val="tx1"/>
                </a:solidFill>
                <a:latin typeface="Times New Roman" panose="02020603050405020304" pitchFamily="18" charset="0"/>
                <a:cs typeface="Times New Roman" panose="02020603050405020304" pitchFamily="18" charset="0"/>
              </a:rPr>
              <a:t>Country Analysis</a:t>
            </a:r>
          </a:p>
          <a:p>
            <a:pPr algn="ctr"/>
            <a:r>
              <a:rPr lang="en-IN" sz="1400" dirty="0">
                <a:solidFill>
                  <a:schemeClr val="tx1"/>
                </a:solidFill>
                <a:latin typeface="Times New Roman" panose="02020603050405020304" pitchFamily="18" charset="0"/>
                <a:cs typeface="Times New Roman" panose="02020603050405020304" pitchFamily="18" charset="0"/>
              </a:rPr>
              <a:t>Merge the two dataset, perform data cleaning and wrangling to form a dataset top9 to find out Top 3 Countries receiving maximum investments in Venture Funding</a:t>
            </a:r>
          </a:p>
        </p:txBody>
      </p:sp>
      <p:cxnSp>
        <p:nvCxnSpPr>
          <p:cNvPr id="45" name="Straight Arrow Connector 44">
            <a:extLst>
              <a:ext uri="{FF2B5EF4-FFF2-40B4-BE49-F238E27FC236}">
                <a16:creationId xmlns:a16="http://schemas.microsoft.com/office/drawing/2014/main" id="{7550859C-F52E-4030-956F-5B0B8B763D2D}"/>
              </a:ext>
            </a:extLst>
          </p:cNvPr>
          <p:cNvCxnSpPr>
            <a:cxnSpLocks/>
          </p:cNvCxnSpPr>
          <p:nvPr/>
        </p:nvCxnSpPr>
        <p:spPr>
          <a:xfrm>
            <a:off x="4545366" y="4210791"/>
            <a:ext cx="2858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BE2FFF1D-A443-4AD7-BB71-FB32807F2CD6}"/>
              </a:ext>
            </a:extLst>
          </p:cNvPr>
          <p:cNvSpPr/>
          <p:nvPr/>
        </p:nvSpPr>
        <p:spPr>
          <a:xfrm>
            <a:off x="7412855" y="3469504"/>
            <a:ext cx="2885242" cy="1757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u="sng" dirty="0">
                <a:solidFill>
                  <a:schemeClr val="tx1"/>
                </a:solidFill>
                <a:latin typeface="Times New Roman" panose="02020603050405020304" pitchFamily="18" charset="0"/>
                <a:cs typeface="Times New Roman" panose="02020603050405020304" pitchFamily="18" charset="0"/>
              </a:rPr>
              <a:t>Sector Analysis</a:t>
            </a:r>
          </a:p>
          <a:p>
            <a:pPr algn="ctr"/>
            <a:r>
              <a:rPr lang="en-IN" sz="1400" dirty="0">
                <a:solidFill>
                  <a:schemeClr val="tx1"/>
                </a:solidFill>
                <a:latin typeface="Times New Roman" panose="02020603050405020304" pitchFamily="18" charset="0"/>
                <a:cs typeface="Times New Roman" panose="02020603050405020304" pitchFamily="18" charset="0"/>
              </a:rPr>
              <a:t>Data Wrangling, Data Cleaning to analyse data to find out Best sectors to invest for Venture Funding, in </a:t>
            </a:r>
            <a:r>
              <a:rPr lang="en-IN" sz="1400" dirty="0" err="1">
                <a:solidFill>
                  <a:schemeClr val="tx1"/>
                </a:solidFill>
                <a:latin typeface="Times New Roman" panose="02020603050405020304" pitchFamily="18" charset="0"/>
                <a:cs typeface="Times New Roman" panose="02020603050405020304" pitchFamily="18" charset="0"/>
              </a:rPr>
              <a:t>startups</a:t>
            </a:r>
            <a:r>
              <a:rPr lang="en-IN" sz="1400" dirty="0">
                <a:solidFill>
                  <a:schemeClr val="tx1"/>
                </a:solidFill>
                <a:latin typeface="Times New Roman" panose="02020603050405020304" pitchFamily="18" charset="0"/>
                <a:cs typeface="Times New Roman" panose="02020603050405020304" pitchFamily="18" charset="0"/>
              </a:rPr>
              <a:t> set up in </a:t>
            </a:r>
            <a:r>
              <a:rPr lang="en-IN" sz="1400" dirty="0" err="1">
                <a:solidFill>
                  <a:schemeClr val="tx1"/>
                </a:solidFill>
                <a:latin typeface="Times New Roman" panose="02020603050405020304" pitchFamily="18" charset="0"/>
                <a:cs typeface="Times New Roman" panose="02020603050405020304" pitchFamily="18" charset="0"/>
              </a:rPr>
              <a:t>Senglish</a:t>
            </a:r>
            <a:r>
              <a:rPr lang="en-IN" sz="1400" dirty="0">
                <a:solidFill>
                  <a:schemeClr val="tx1"/>
                </a:solidFill>
                <a:latin typeface="Times New Roman" panose="02020603050405020304" pitchFamily="18" charset="0"/>
                <a:cs typeface="Times New Roman" panose="02020603050405020304" pitchFamily="18" charset="0"/>
              </a:rPr>
              <a:t> Speaking </a:t>
            </a:r>
            <a:r>
              <a:rPr lang="en-IN" sz="1400" dirty="0" err="1">
                <a:solidFill>
                  <a:schemeClr val="tx1"/>
                </a:solidFill>
                <a:latin typeface="Times New Roman" panose="02020603050405020304" pitchFamily="18" charset="0"/>
                <a:cs typeface="Times New Roman" panose="02020603050405020304" pitchFamily="18" charset="0"/>
              </a:rPr>
              <a:t>Counries</a:t>
            </a:r>
            <a:r>
              <a:rPr lang="en-IN" sz="1400" dirty="0">
                <a:solidFill>
                  <a:schemeClr val="tx1"/>
                </a:solidFill>
                <a:latin typeface="Times New Roman" panose="02020603050405020304" pitchFamily="18" charset="0"/>
                <a:cs typeface="Times New Roman" panose="02020603050405020304" pitchFamily="18" charset="0"/>
              </a:rPr>
              <a:t> and funding range in 5 -15 mil USD</a:t>
            </a:r>
          </a:p>
        </p:txBody>
      </p:sp>
      <p:cxnSp>
        <p:nvCxnSpPr>
          <p:cNvPr id="51" name="Connector: Curved 50">
            <a:extLst>
              <a:ext uri="{FF2B5EF4-FFF2-40B4-BE49-F238E27FC236}">
                <a16:creationId xmlns:a16="http://schemas.microsoft.com/office/drawing/2014/main" id="{666CD6B6-0F8A-4420-9353-462DB3DFC2C2}"/>
              </a:ext>
            </a:extLst>
          </p:cNvPr>
          <p:cNvCxnSpPr>
            <a:stCxn id="15" idx="2"/>
          </p:cNvCxnSpPr>
          <p:nvPr/>
        </p:nvCxnSpPr>
        <p:spPr>
          <a:xfrm rot="16200000" flipH="1">
            <a:off x="2932043" y="3810932"/>
            <a:ext cx="381354" cy="231263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034D982F-7B0E-4597-B980-6DF76F838D42}"/>
              </a:ext>
            </a:extLst>
          </p:cNvPr>
          <p:cNvSpPr/>
          <p:nvPr/>
        </p:nvSpPr>
        <p:spPr>
          <a:xfrm>
            <a:off x="4334525" y="4993135"/>
            <a:ext cx="2885242" cy="1757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u="sng" dirty="0">
                <a:solidFill>
                  <a:schemeClr val="tx1"/>
                </a:solidFill>
                <a:latin typeface="Times New Roman" panose="02020603050405020304" pitchFamily="18" charset="0"/>
                <a:cs typeface="Times New Roman" panose="02020603050405020304" pitchFamily="18" charset="0"/>
              </a:rPr>
              <a:t>Data Visualization</a:t>
            </a:r>
          </a:p>
          <a:p>
            <a:pPr algn="ctr"/>
            <a:r>
              <a:rPr lang="en-IN" sz="1400" dirty="0">
                <a:solidFill>
                  <a:schemeClr val="tx1"/>
                </a:solidFill>
                <a:latin typeface="Times New Roman" panose="02020603050405020304" pitchFamily="18" charset="0"/>
                <a:cs typeface="Times New Roman" panose="02020603050405020304" pitchFamily="18" charset="0"/>
              </a:rPr>
              <a:t>Use master Frame to create visuals to Show CEO which funding type, countries, and sectors could be best for Spark Fund investment</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958" y="196196"/>
            <a:ext cx="9313817" cy="856138"/>
          </a:xfrm>
        </p:spPr>
        <p:txBody>
          <a:bodyPr>
            <a:normAutofit/>
          </a:bodyPr>
          <a:lstStyle/>
          <a:p>
            <a:pPr algn="ctr"/>
            <a:r>
              <a:rPr lang="en-IN" sz="2400" b="1" dirty="0"/>
              <a:t> </a:t>
            </a:r>
            <a:r>
              <a:rPr lang="en-IN" sz="2400" dirty="0"/>
              <a:t>Funding Type Analysis</a:t>
            </a:r>
          </a:p>
        </p:txBody>
      </p:sp>
      <p:pic>
        <p:nvPicPr>
          <p:cNvPr id="4" name="Content Placeholder 3">
            <a:extLst>
              <a:ext uri="{FF2B5EF4-FFF2-40B4-BE49-F238E27FC236}">
                <a16:creationId xmlns:a16="http://schemas.microsoft.com/office/drawing/2014/main" id="{9A7065C6-F028-4514-806A-E829118B1D8B}"/>
              </a:ext>
            </a:extLst>
          </p:cNvPr>
          <p:cNvPicPr>
            <a:picLocks noGrp="1" noChangeAspect="1"/>
          </p:cNvPicPr>
          <p:nvPr>
            <p:ph idx="1"/>
          </p:nvPr>
        </p:nvPicPr>
        <p:blipFill>
          <a:blip r:embed="rId2"/>
          <a:stretch>
            <a:fillRect/>
          </a:stretch>
        </p:blipFill>
        <p:spPr>
          <a:xfrm>
            <a:off x="656948" y="1052513"/>
            <a:ext cx="11535051" cy="3572753"/>
          </a:xfrm>
          <a:prstGeom prst="rect">
            <a:avLst/>
          </a:prstGeom>
        </p:spPr>
      </p:pic>
      <p:sp>
        <p:nvSpPr>
          <p:cNvPr id="5" name="TextBox 4">
            <a:extLst>
              <a:ext uri="{FF2B5EF4-FFF2-40B4-BE49-F238E27FC236}">
                <a16:creationId xmlns:a16="http://schemas.microsoft.com/office/drawing/2014/main" id="{9FA5A951-A710-400C-99EC-2F0328D02DBC}"/>
              </a:ext>
            </a:extLst>
          </p:cNvPr>
          <p:cNvSpPr txBox="1"/>
          <p:nvPr/>
        </p:nvSpPr>
        <p:spPr>
          <a:xfrm>
            <a:off x="790113" y="4971495"/>
            <a:ext cx="10011139"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Clearly , based on the average funding received by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in various funding types, we can deduce that </a:t>
            </a:r>
          </a:p>
          <a:p>
            <a:r>
              <a:rPr lang="en-IN" dirty="0">
                <a:latin typeface="Times New Roman" panose="02020603050405020304" pitchFamily="18" charset="0"/>
                <a:cs typeface="Times New Roman" panose="02020603050405020304" pitchFamily="18" charset="0"/>
              </a:rPr>
              <a:t>Venture type funding falls in the 5 – 15 million USD investment budget profile set by Spark Funds</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958" y="196196"/>
            <a:ext cx="9313817" cy="856138"/>
          </a:xfrm>
        </p:spPr>
        <p:txBody>
          <a:bodyPr>
            <a:normAutofit/>
          </a:bodyPr>
          <a:lstStyle/>
          <a:p>
            <a:pPr algn="ctr"/>
            <a:r>
              <a:rPr lang="en-IN" sz="2400" b="1" dirty="0"/>
              <a:t> </a:t>
            </a:r>
            <a:r>
              <a:rPr lang="en-IN" sz="2400" dirty="0"/>
              <a:t>Country Analysis</a:t>
            </a:r>
          </a:p>
        </p:txBody>
      </p:sp>
      <p:sp>
        <p:nvSpPr>
          <p:cNvPr id="5" name="TextBox 4">
            <a:extLst>
              <a:ext uri="{FF2B5EF4-FFF2-40B4-BE49-F238E27FC236}">
                <a16:creationId xmlns:a16="http://schemas.microsoft.com/office/drawing/2014/main" id="{9FA5A951-A710-400C-99EC-2F0328D02DBC}"/>
              </a:ext>
            </a:extLst>
          </p:cNvPr>
          <p:cNvSpPr txBox="1"/>
          <p:nvPr/>
        </p:nvSpPr>
        <p:spPr>
          <a:xfrm>
            <a:off x="790113" y="4971495"/>
            <a:ext cx="11033662" cy="923330"/>
          </a:xfrm>
          <a:prstGeom prst="rect">
            <a:avLst/>
          </a:prstGeom>
          <a:noFill/>
        </p:spPr>
        <p:txBody>
          <a:bodyPr wrap="non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Above table displays Top 9 English speaking countries that have received maximum investments in </a:t>
            </a:r>
          </a:p>
          <a:p>
            <a:r>
              <a:rPr lang="en-IN" dirty="0">
                <a:latin typeface="Times New Roman" panose="02020603050405020304" pitchFamily="18" charset="0"/>
                <a:cs typeface="Times New Roman" panose="02020603050405020304" pitchFamily="18" charset="0"/>
              </a:rPr>
              <a:t>      Venture funding round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Clearly United States, United Kingdom, and India are most active countries for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receiving venture funding</a:t>
            </a:r>
          </a:p>
        </p:txBody>
      </p:sp>
      <p:pic>
        <p:nvPicPr>
          <p:cNvPr id="7" name="Picture 6">
            <a:extLst>
              <a:ext uri="{FF2B5EF4-FFF2-40B4-BE49-F238E27FC236}">
                <a16:creationId xmlns:a16="http://schemas.microsoft.com/office/drawing/2014/main" id="{BCCEBF50-6608-4215-AF0D-07A292976F3B}"/>
              </a:ext>
            </a:extLst>
          </p:cNvPr>
          <p:cNvPicPr>
            <a:picLocks noChangeAspect="1"/>
          </p:cNvPicPr>
          <p:nvPr/>
        </p:nvPicPr>
        <p:blipFill>
          <a:blip r:embed="rId2"/>
          <a:stretch>
            <a:fillRect/>
          </a:stretch>
        </p:blipFill>
        <p:spPr>
          <a:xfrm>
            <a:off x="790113" y="1159553"/>
            <a:ext cx="10096500" cy="3562350"/>
          </a:xfrm>
          <a:prstGeom prst="rect">
            <a:avLst/>
          </a:prstGeom>
        </p:spPr>
      </p:pic>
    </p:spTree>
    <p:extLst>
      <p:ext uri="{BB962C8B-B14F-4D97-AF65-F5344CB8AC3E}">
        <p14:creationId xmlns:p14="http://schemas.microsoft.com/office/powerpoint/2010/main" val="345086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958" y="196196"/>
            <a:ext cx="9313817" cy="856138"/>
          </a:xfrm>
        </p:spPr>
        <p:txBody>
          <a:bodyPr>
            <a:normAutofit/>
          </a:bodyPr>
          <a:lstStyle/>
          <a:p>
            <a:pPr algn="ctr"/>
            <a:r>
              <a:rPr lang="en-IN" sz="2400" b="1" dirty="0"/>
              <a:t> </a:t>
            </a:r>
            <a:r>
              <a:rPr lang="en-IN" sz="2400" dirty="0"/>
              <a:t>Sector Analysis</a:t>
            </a:r>
          </a:p>
        </p:txBody>
      </p:sp>
      <p:sp>
        <p:nvSpPr>
          <p:cNvPr id="5" name="TextBox 4">
            <a:extLst>
              <a:ext uri="{FF2B5EF4-FFF2-40B4-BE49-F238E27FC236}">
                <a16:creationId xmlns:a16="http://schemas.microsoft.com/office/drawing/2014/main" id="{9FA5A951-A710-400C-99EC-2F0328D02DBC}"/>
              </a:ext>
            </a:extLst>
          </p:cNvPr>
          <p:cNvSpPr txBox="1"/>
          <p:nvPr/>
        </p:nvSpPr>
        <p:spPr>
          <a:xfrm>
            <a:off x="790113" y="4971495"/>
            <a:ext cx="11176136"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D1, D2, D3 datasets are used to find out 3 Best Sectors in Top 3 Countries : USD, GBR, and IND for Venture Funding </a:t>
            </a:r>
          </a:p>
          <a:p>
            <a:r>
              <a:rPr lang="en-IN" dirty="0">
                <a:latin typeface="Times New Roman" panose="02020603050405020304" pitchFamily="18" charset="0"/>
                <a:cs typeface="Times New Roman" panose="02020603050405020304" pitchFamily="18" charset="0"/>
              </a:rPr>
              <a:t>In 5 -1 5 million USD investments range</a:t>
            </a:r>
          </a:p>
        </p:txBody>
      </p:sp>
      <p:sp>
        <p:nvSpPr>
          <p:cNvPr id="7" name="Rectangle 6">
            <a:extLst>
              <a:ext uri="{FF2B5EF4-FFF2-40B4-BE49-F238E27FC236}">
                <a16:creationId xmlns:a16="http://schemas.microsoft.com/office/drawing/2014/main" id="{D03EBA84-8226-4388-BB09-84B9F57CCFFF}"/>
              </a:ext>
            </a:extLst>
          </p:cNvPr>
          <p:cNvSpPr/>
          <p:nvPr/>
        </p:nvSpPr>
        <p:spPr>
          <a:xfrm>
            <a:off x="1670482" y="955569"/>
            <a:ext cx="11424082" cy="3785652"/>
          </a:xfrm>
          <a:prstGeom prst="rect">
            <a:avLst/>
          </a:prstGeom>
        </p:spPr>
        <p:txBody>
          <a:bodyPr wrap="square">
            <a:spAutoFit/>
          </a:bodyPr>
          <a:lstStyle/>
          <a:p>
            <a:r>
              <a:rPr lang="en-IN" sz="1200" dirty="0">
                <a:latin typeface="Times New Roman" panose="02020603050405020304" pitchFamily="18" charset="0"/>
                <a:cs typeface="Times New Roman" panose="02020603050405020304" pitchFamily="18" charset="0"/>
              </a:rPr>
              <a:t>D1.groupby('</a:t>
            </a:r>
            <a:r>
              <a:rPr lang="en-IN" sz="1200" dirty="0" err="1">
                <a:latin typeface="Times New Roman" panose="02020603050405020304" pitchFamily="18" charset="0"/>
                <a:cs typeface="Times New Roman" panose="02020603050405020304" pitchFamily="18" charset="0"/>
              </a:rPr>
              <a:t>main_sector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as_index</a:t>
            </a:r>
            <a:r>
              <a:rPr lang="en-IN" sz="1200" dirty="0">
                <a:latin typeface="Times New Roman" panose="02020603050405020304" pitchFamily="18" charset="0"/>
                <a:cs typeface="Times New Roman" panose="02020603050405020304" pitchFamily="18" charset="0"/>
              </a:rPr>
              <a:t>=False).</a:t>
            </a:r>
            <a:r>
              <a:rPr lang="en-IN" sz="1200" dirty="0" err="1">
                <a:latin typeface="Times New Roman" panose="02020603050405020304" pitchFamily="18" charset="0"/>
                <a:cs typeface="Times New Roman" panose="02020603050405020304" pitchFamily="18" charset="0"/>
              </a:rPr>
              <a:t>agg</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company_permalink':'first','funding_round_permalink':'first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funding_round_type':'first','funding_round_code':'first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funded_at':'first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'name':'first','homepage_</a:t>
            </a:r>
            <a:r>
              <a:rPr lang="en-IN" sz="1200" dirty="0" err="1">
                <a:latin typeface="Times New Roman" panose="02020603050405020304" pitchFamily="18" charset="0"/>
                <a:cs typeface="Times New Roman" panose="02020603050405020304" pitchFamily="18" charset="0"/>
              </a:rPr>
              <a:t>url</a:t>
            </a:r>
            <a:r>
              <a:rPr lang="en-IN" sz="1200" dirty="0">
                <a:latin typeface="Times New Roman" panose="02020603050405020304" pitchFamily="18" charset="0"/>
                <a:cs typeface="Times New Roman" panose="02020603050405020304" pitchFamily="18" charset="0"/>
              </a:rPr>
              <a:t>':'first', '</a:t>
            </a:r>
            <a:r>
              <a:rPr lang="en-IN" sz="1200" dirty="0" err="1">
                <a:latin typeface="Times New Roman" panose="02020603050405020304" pitchFamily="18" charset="0"/>
                <a:cs typeface="Times New Roman" panose="02020603050405020304" pitchFamily="18" charset="0"/>
              </a:rPr>
              <a:t>category_list':'first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status':'first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country_code':'first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state_code':'first','region':'first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city':'first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founded_at':'first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Country':'first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primary_sector':'first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raised_amount_usd</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count','sum</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D2.groupby('</a:t>
            </a:r>
            <a:r>
              <a:rPr lang="en-IN" sz="1200" dirty="0" err="1">
                <a:latin typeface="Times New Roman" panose="02020603050405020304" pitchFamily="18" charset="0"/>
                <a:cs typeface="Times New Roman" panose="02020603050405020304" pitchFamily="18" charset="0"/>
              </a:rPr>
              <a:t>main_sector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as_index</a:t>
            </a:r>
            <a:r>
              <a:rPr lang="en-IN" sz="1200" dirty="0">
                <a:latin typeface="Times New Roman" panose="02020603050405020304" pitchFamily="18" charset="0"/>
                <a:cs typeface="Times New Roman" panose="02020603050405020304" pitchFamily="18" charset="0"/>
              </a:rPr>
              <a:t>=False).</a:t>
            </a:r>
            <a:r>
              <a:rPr lang="en-IN" sz="1200" dirty="0" err="1">
                <a:latin typeface="Times New Roman" panose="02020603050405020304" pitchFamily="18" charset="0"/>
                <a:cs typeface="Times New Roman" panose="02020603050405020304" pitchFamily="18" charset="0"/>
              </a:rPr>
              <a:t>agg</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company_permalink':'first','funding_round_permalink':'first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funding_round_type':'first','funding_round_code':'first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funded_at':'first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'name':'first','homepage_</a:t>
            </a:r>
            <a:r>
              <a:rPr lang="en-IN" sz="1200" dirty="0" err="1">
                <a:latin typeface="Times New Roman" panose="02020603050405020304" pitchFamily="18" charset="0"/>
                <a:cs typeface="Times New Roman" panose="02020603050405020304" pitchFamily="18" charset="0"/>
              </a:rPr>
              <a:t>url</a:t>
            </a:r>
            <a:r>
              <a:rPr lang="en-IN" sz="1200" dirty="0">
                <a:latin typeface="Times New Roman" panose="02020603050405020304" pitchFamily="18" charset="0"/>
                <a:cs typeface="Times New Roman" panose="02020603050405020304" pitchFamily="18" charset="0"/>
              </a:rPr>
              <a:t>':'first', '</a:t>
            </a:r>
            <a:r>
              <a:rPr lang="en-IN" sz="1200" dirty="0" err="1">
                <a:latin typeface="Times New Roman" panose="02020603050405020304" pitchFamily="18" charset="0"/>
                <a:cs typeface="Times New Roman" panose="02020603050405020304" pitchFamily="18" charset="0"/>
              </a:rPr>
              <a:t>category_list':'first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status':'first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country_code':'first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state_code':'first','region':'first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city':'first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founded_at':'first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Country':'first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primary_sector':'first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raised_amount_usd</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count','sum</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D3.groupby('</a:t>
            </a:r>
            <a:r>
              <a:rPr lang="en-IN" sz="1200" dirty="0" err="1">
                <a:latin typeface="Times New Roman" panose="02020603050405020304" pitchFamily="18" charset="0"/>
                <a:cs typeface="Times New Roman" panose="02020603050405020304" pitchFamily="18" charset="0"/>
              </a:rPr>
              <a:t>main_sector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as_index</a:t>
            </a:r>
            <a:r>
              <a:rPr lang="en-IN" sz="1200" dirty="0">
                <a:latin typeface="Times New Roman" panose="02020603050405020304" pitchFamily="18" charset="0"/>
                <a:cs typeface="Times New Roman" panose="02020603050405020304" pitchFamily="18" charset="0"/>
              </a:rPr>
              <a:t>=False).</a:t>
            </a:r>
            <a:r>
              <a:rPr lang="en-IN" sz="1200" dirty="0" err="1">
                <a:latin typeface="Times New Roman" panose="02020603050405020304" pitchFamily="18" charset="0"/>
                <a:cs typeface="Times New Roman" panose="02020603050405020304" pitchFamily="18" charset="0"/>
              </a:rPr>
              <a:t>agg</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company_permalink':'first','funding_round_permalink':'first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funding_round_type':'first','funding_round_code':'first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funded_at':'first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'name':'first','homepage_</a:t>
            </a:r>
            <a:r>
              <a:rPr lang="en-IN" sz="1200" dirty="0" err="1">
                <a:latin typeface="Times New Roman" panose="02020603050405020304" pitchFamily="18" charset="0"/>
                <a:cs typeface="Times New Roman" panose="02020603050405020304" pitchFamily="18" charset="0"/>
              </a:rPr>
              <a:t>url</a:t>
            </a:r>
            <a:r>
              <a:rPr lang="en-IN" sz="1200" dirty="0">
                <a:latin typeface="Times New Roman" panose="02020603050405020304" pitchFamily="18" charset="0"/>
                <a:cs typeface="Times New Roman" panose="02020603050405020304" pitchFamily="18" charset="0"/>
              </a:rPr>
              <a:t>':'first', '</a:t>
            </a:r>
            <a:r>
              <a:rPr lang="en-IN" sz="1200" dirty="0" err="1">
                <a:latin typeface="Times New Roman" panose="02020603050405020304" pitchFamily="18" charset="0"/>
                <a:cs typeface="Times New Roman" panose="02020603050405020304" pitchFamily="18" charset="0"/>
              </a:rPr>
              <a:t>category_list':'first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status':'first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country_code':'first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state_code':'first','region':'first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city':'first</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founded_at':'first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Country':'first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primary_sector':'first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raised_amount_usd</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count','sum</a:t>
            </a:r>
            <a:r>
              <a:rPr lang="en-IN"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549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61161" y="212011"/>
            <a:ext cx="9313817" cy="856138"/>
          </a:xfrm>
        </p:spPr>
        <p:txBody>
          <a:bodyPr/>
          <a:lstStyle/>
          <a:p>
            <a:pPr algn="ctr"/>
            <a:r>
              <a:rPr lang="en-IN" b="1" dirty="0"/>
              <a:t> </a:t>
            </a:r>
            <a:r>
              <a:rPr lang="en-IN" sz="2400" dirty="0"/>
              <a:t>Average Investments by Funding Types</a:t>
            </a:r>
          </a:p>
        </p:txBody>
      </p:sp>
      <p:pic>
        <p:nvPicPr>
          <p:cNvPr id="5" name="Picture 4">
            <a:extLst>
              <a:ext uri="{FF2B5EF4-FFF2-40B4-BE49-F238E27FC236}">
                <a16:creationId xmlns:a16="http://schemas.microsoft.com/office/drawing/2014/main" id="{8C05E519-6B21-4581-8F08-9B3838F8C76C}"/>
              </a:ext>
            </a:extLst>
          </p:cNvPr>
          <p:cNvPicPr>
            <a:picLocks noChangeAspect="1"/>
          </p:cNvPicPr>
          <p:nvPr/>
        </p:nvPicPr>
        <p:blipFill>
          <a:blip r:embed="rId2"/>
          <a:stretch>
            <a:fillRect/>
          </a:stretch>
        </p:blipFill>
        <p:spPr>
          <a:xfrm>
            <a:off x="239824" y="1773638"/>
            <a:ext cx="4891469" cy="3648075"/>
          </a:xfrm>
          <a:prstGeom prst="rect">
            <a:avLst/>
          </a:prstGeom>
        </p:spPr>
      </p:pic>
      <p:pic>
        <p:nvPicPr>
          <p:cNvPr id="7" name="Picture 6">
            <a:extLst>
              <a:ext uri="{FF2B5EF4-FFF2-40B4-BE49-F238E27FC236}">
                <a16:creationId xmlns:a16="http://schemas.microsoft.com/office/drawing/2014/main" id="{0AE17A9E-6006-4468-8C52-F74A23037247}"/>
              </a:ext>
            </a:extLst>
          </p:cNvPr>
          <p:cNvPicPr>
            <a:picLocks noChangeAspect="1"/>
          </p:cNvPicPr>
          <p:nvPr/>
        </p:nvPicPr>
        <p:blipFill>
          <a:blip r:embed="rId3"/>
          <a:stretch>
            <a:fillRect/>
          </a:stretch>
        </p:blipFill>
        <p:spPr>
          <a:xfrm>
            <a:off x="4889655" y="1575786"/>
            <a:ext cx="7302345" cy="5282214"/>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61161" y="212011"/>
            <a:ext cx="9313817" cy="856138"/>
          </a:xfrm>
        </p:spPr>
        <p:txBody>
          <a:bodyPr/>
          <a:lstStyle/>
          <a:p>
            <a:pPr algn="ctr"/>
            <a:r>
              <a:rPr lang="en-IN" b="1" dirty="0"/>
              <a:t> </a:t>
            </a:r>
            <a:r>
              <a:rPr lang="en-IN" sz="2400" dirty="0"/>
              <a:t>Total Investments by Countries for Funding Type-Venture</a:t>
            </a:r>
          </a:p>
        </p:txBody>
      </p:sp>
      <p:pic>
        <p:nvPicPr>
          <p:cNvPr id="2" name="Picture 1">
            <a:extLst>
              <a:ext uri="{FF2B5EF4-FFF2-40B4-BE49-F238E27FC236}">
                <a16:creationId xmlns:a16="http://schemas.microsoft.com/office/drawing/2014/main" id="{81456B6C-C3E5-4976-B54E-ED90556F7D46}"/>
              </a:ext>
            </a:extLst>
          </p:cNvPr>
          <p:cNvPicPr>
            <a:picLocks noChangeAspect="1"/>
          </p:cNvPicPr>
          <p:nvPr/>
        </p:nvPicPr>
        <p:blipFill>
          <a:blip r:embed="rId2"/>
          <a:stretch>
            <a:fillRect/>
          </a:stretch>
        </p:blipFill>
        <p:spPr>
          <a:xfrm>
            <a:off x="523875" y="1068149"/>
            <a:ext cx="11144250" cy="5551726"/>
          </a:xfrm>
          <a:prstGeom prst="rect">
            <a:avLst/>
          </a:prstGeom>
        </p:spPr>
      </p:pic>
    </p:spTree>
    <p:extLst>
      <p:ext uri="{BB962C8B-B14F-4D97-AF65-F5344CB8AC3E}">
        <p14:creationId xmlns:p14="http://schemas.microsoft.com/office/powerpoint/2010/main" val="182697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61161" y="212011"/>
            <a:ext cx="9313817" cy="856138"/>
          </a:xfrm>
        </p:spPr>
        <p:txBody>
          <a:bodyPr/>
          <a:lstStyle/>
          <a:p>
            <a:pPr algn="ctr"/>
            <a:r>
              <a:rPr lang="en-IN" b="1" dirty="0"/>
              <a:t> </a:t>
            </a:r>
            <a:r>
              <a:rPr lang="en-IN" sz="2400" dirty="0"/>
              <a:t>Average Investments by Funding Types</a:t>
            </a:r>
          </a:p>
        </p:txBody>
      </p:sp>
      <p:pic>
        <p:nvPicPr>
          <p:cNvPr id="2" name="Picture 1">
            <a:extLst>
              <a:ext uri="{FF2B5EF4-FFF2-40B4-BE49-F238E27FC236}">
                <a16:creationId xmlns:a16="http://schemas.microsoft.com/office/drawing/2014/main" id="{324C11D9-E20F-48F8-AA71-608838F03D69}"/>
              </a:ext>
            </a:extLst>
          </p:cNvPr>
          <p:cNvPicPr>
            <a:picLocks noChangeAspect="1"/>
          </p:cNvPicPr>
          <p:nvPr/>
        </p:nvPicPr>
        <p:blipFill>
          <a:blip r:embed="rId2"/>
          <a:stretch>
            <a:fillRect/>
          </a:stretch>
        </p:blipFill>
        <p:spPr>
          <a:xfrm>
            <a:off x="887767" y="1311721"/>
            <a:ext cx="10875146" cy="4396620"/>
          </a:xfrm>
          <a:prstGeom prst="rect">
            <a:avLst/>
          </a:prstGeom>
        </p:spPr>
      </p:pic>
    </p:spTree>
    <p:extLst>
      <p:ext uri="{BB962C8B-B14F-4D97-AF65-F5344CB8AC3E}">
        <p14:creationId xmlns:p14="http://schemas.microsoft.com/office/powerpoint/2010/main" val="40960062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844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INVESTMENT ASSIGNMENT  SUBMISSION </vt:lpstr>
      <vt:lpstr> Business Objectives &amp; Strategic Goals</vt:lpstr>
      <vt:lpstr>Data Analysis Methodology</vt:lpstr>
      <vt:lpstr> Funding Type Analysis</vt:lpstr>
      <vt:lpstr> Country Analysis</vt:lpstr>
      <vt:lpstr> Sector Analysis</vt:lpstr>
      <vt:lpstr> Average Investments by Funding Types</vt:lpstr>
      <vt:lpstr> Total Investments by Countries for Funding Type-Venture</vt:lpstr>
      <vt:lpstr> Average Investments by Funding Types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Ankit Agrawal</cp:lastModifiedBy>
  <cp:revision>32</cp:revision>
  <dcterms:created xsi:type="dcterms:W3CDTF">2016-06-09T08:16:28Z</dcterms:created>
  <dcterms:modified xsi:type="dcterms:W3CDTF">2019-10-28T18:23:38Z</dcterms:modified>
</cp:coreProperties>
</file>