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2" r:id="rId3"/>
    <p:sldId id="266" r:id="rId4"/>
    <p:sldId id="271" r:id="rId5"/>
    <p:sldId id="280" r:id="rId6"/>
    <p:sldId id="272" r:id="rId7"/>
    <p:sldId id="283" r:id="rId8"/>
    <p:sldId id="284" r:id="rId9"/>
    <p:sldId id="273" r:id="rId10"/>
    <p:sldId id="279" r:id="rId11"/>
    <p:sldId id="276" r:id="rId12"/>
    <p:sldId id="285" r:id="rId13"/>
    <p:sldId id="274" r:id="rId14"/>
    <p:sldId id="277" r:id="rId15"/>
    <p:sldId id="289" r:id="rId16"/>
    <p:sldId id="287" r:id="rId17"/>
    <p:sldId id="281" r:id="rId18"/>
    <p:sldId id="282" r:id="rId19"/>
    <p:sldId id="278" r:id="rId20"/>
    <p:sldId id="270" r:id="rId21"/>
  </p:sldIdLst>
  <p:sldSz cx="9144000" cy="5143500" type="screen16x9"/>
  <p:notesSz cx="9144000" cy="6858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94670"/>
  </p:normalViewPr>
  <p:slideViewPr>
    <p:cSldViewPr snapToGrid="0" snapToObjects="1">
      <p:cViewPr varScale="1">
        <p:scale>
          <a:sx n="126" d="100"/>
          <a:sy n="126" d="100"/>
        </p:scale>
        <p:origin x="144" y="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644D5-EB0A-430C-AF18-49C29CAFF61C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zh-CN" altLang="en-US"/>
        </a:p>
      </dgm:t>
    </dgm:pt>
    <dgm:pt modelId="{5B8455B0-8266-42F9-851E-76C5B79B3D20}">
      <dgm:prSet/>
      <dgm:spPr/>
      <dgm:t>
        <a:bodyPr/>
        <a:lstStyle/>
        <a:p>
          <a:r>
            <a:rPr lang="en-US" dirty="0"/>
            <a:t>Learnability is better in researcher group.</a:t>
          </a:r>
          <a:endParaRPr lang="zh-CN" dirty="0"/>
        </a:p>
      </dgm:t>
    </dgm:pt>
    <dgm:pt modelId="{90220792-E5B8-4F0F-B3F4-A4BDEBE805BF}" type="parTrans" cxnId="{B038B1BA-C4BD-4769-983A-FDF063DD3B1C}">
      <dgm:prSet/>
      <dgm:spPr/>
      <dgm:t>
        <a:bodyPr/>
        <a:lstStyle/>
        <a:p>
          <a:endParaRPr lang="zh-CN" altLang="en-US"/>
        </a:p>
      </dgm:t>
    </dgm:pt>
    <dgm:pt modelId="{FD56C3D3-857E-4B80-9B7E-B26BA9FA715D}" type="sibTrans" cxnId="{B038B1BA-C4BD-4769-983A-FDF063DD3B1C}">
      <dgm:prSet/>
      <dgm:spPr/>
      <dgm:t>
        <a:bodyPr/>
        <a:lstStyle/>
        <a:p>
          <a:endParaRPr lang="zh-CN" altLang="en-US"/>
        </a:p>
      </dgm:t>
    </dgm:pt>
    <dgm:pt modelId="{01A5D03D-B405-4C13-9F26-A553A65614CD}">
      <dgm:prSet/>
      <dgm:spPr/>
      <dgm:t>
        <a:bodyPr/>
        <a:lstStyle/>
        <a:p>
          <a:r>
            <a:rPr lang="en-US" dirty="0"/>
            <a:t>Researcher group is more active in emotion test.</a:t>
          </a:r>
          <a:endParaRPr lang="zh-CN" dirty="0"/>
        </a:p>
      </dgm:t>
    </dgm:pt>
    <dgm:pt modelId="{C5C9B1D7-6EE4-4192-9F81-E96C3AADD35D}" type="parTrans" cxnId="{49EC0C69-508A-4CF8-98C2-29CF7F928055}">
      <dgm:prSet/>
      <dgm:spPr/>
      <dgm:t>
        <a:bodyPr/>
        <a:lstStyle/>
        <a:p>
          <a:endParaRPr lang="zh-CN" altLang="en-US"/>
        </a:p>
      </dgm:t>
    </dgm:pt>
    <dgm:pt modelId="{5EF5D391-AEEA-4E34-A209-D1C101831B08}" type="sibTrans" cxnId="{49EC0C69-508A-4CF8-98C2-29CF7F928055}">
      <dgm:prSet/>
      <dgm:spPr/>
      <dgm:t>
        <a:bodyPr/>
        <a:lstStyle/>
        <a:p>
          <a:endParaRPr lang="zh-CN" altLang="en-US"/>
        </a:p>
      </dgm:t>
    </dgm:pt>
    <dgm:pt modelId="{9A8C081B-590F-4DEC-8033-7EF382ABF011}" type="pres">
      <dgm:prSet presAssocID="{B73644D5-EB0A-430C-AF18-49C29CAFF61C}" presName="linear" presStyleCnt="0">
        <dgm:presLayoutVars>
          <dgm:animLvl val="lvl"/>
          <dgm:resizeHandles val="exact"/>
        </dgm:presLayoutVars>
      </dgm:prSet>
      <dgm:spPr/>
    </dgm:pt>
    <dgm:pt modelId="{5145774F-EB88-4F50-A86B-29872BDDDB81}" type="pres">
      <dgm:prSet presAssocID="{5B8455B0-8266-42F9-851E-76C5B79B3D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AC6AAF-1347-4750-938F-C7DAAD1989E3}" type="pres">
      <dgm:prSet presAssocID="{FD56C3D3-857E-4B80-9B7E-B26BA9FA715D}" presName="spacer" presStyleCnt="0"/>
      <dgm:spPr/>
    </dgm:pt>
    <dgm:pt modelId="{0A037F04-79B9-4945-AC67-B013FEB455C2}" type="pres">
      <dgm:prSet presAssocID="{01A5D03D-B405-4C13-9F26-A553A65614C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C6E8D25-864E-440B-AA36-62A6DC93DEA7}" type="presOf" srcId="{B73644D5-EB0A-430C-AF18-49C29CAFF61C}" destId="{9A8C081B-590F-4DEC-8033-7EF382ABF011}" srcOrd="0" destOrd="0" presId="urn:microsoft.com/office/officeart/2005/8/layout/vList2"/>
    <dgm:cxn modelId="{745A7929-1555-42A9-BB8B-5F346D95DEA8}" type="presOf" srcId="{01A5D03D-B405-4C13-9F26-A553A65614CD}" destId="{0A037F04-79B9-4945-AC67-B013FEB455C2}" srcOrd="0" destOrd="0" presId="urn:microsoft.com/office/officeart/2005/8/layout/vList2"/>
    <dgm:cxn modelId="{49EC0C69-508A-4CF8-98C2-29CF7F928055}" srcId="{B73644D5-EB0A-430C-AF18-49C29CAFF61C}" destId="{01A5D03D-B405-4C13-9F26-A553A65614CD}" srcOrd="1" destOrd="0" parTransId="{C5C9B1D7-6EE4-4192-9F81-E96C3AADD35D}" sibTransId="{5EF5D391-AEEA-4E34-A209-D1C101831B08}"/>
    <dgm:cxn modelId="{B038B1BA-C4BD-4769-983A-FDF063DD3B1C}" srcId="{B73644D5-EB0A-430C-AF18-49C29CAFF61C}" destId="{5B8455B0-8266-42F9-851E-76C5B79B3D20}" srcOrd="0" destOrd="0" parTransId="{90220792-E5B8-4F0F-B3F4-A4BDEBE805BF}" sibTransId="{FD56C3D3-857E-4B80-9B7E-B26BA9FA715D}"/>
    <dgm:cxn modelId="{C04681DA-FC9D-4D5C-B9CC-93EAA6B027A3}" type="presOf" srcId="{5B8455B0-8266-42F9-851E-76C5B79B3D20}" destId="{5145774F-EB88-4F50-A86B-29872BDDDB81}" srcOrd="0" destOrd="0" presId="urn:microsoft.com/office/officeart/2005/8/layout/vList2"/>
    <dgm:cxn modelId="{21F74D40-091D-47F2-A4F4-B0AF6AED34E4}" type="presParOf" srcId="{9A8C081B-590F-4DEC-8033-7EF382ABF011}" destId="{5145774F-EB88-4F50-A86B-29872BDDDB81}" srcOrd="0" destOrd="0" presId="urn:microsoft.com/office/officeart/2005/8/layout/vList2"/>
    <dgm:cxn modelId="{9EECF368-353F-4E66-B9BE-AF8FC847590F}" type="presParOf" srcId="{9A8C081B-590F-4DEC-8033-7EF382ABF011}" destId="{74AC6AAF-1347-4750-938F-C7DAAD1989E3}" srcOrd="1" destOrd="0" presId="urn:microsoft.com/office/officeart/2005/8/layout/vList2"/>
    <dgm:cxn modelId="{6EA40114-DED5-4F96-8137-A215F32DCD85}" type="presParOf" srcId="{9A8C081B-590F-4DEC-8033-7EF382ABF011}" destId="{0A037F04-79B9-4945-AC67-B013FEB455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5774F-EB88-4F50-A86B-29872BDDDB81}">
      <dsp:nvSpPr>
        <dsp:cNvPr id="0" name=""/>
        <dsp:cNvSpPr/>
      </dsp:nvSpPr>
      <dsp:spPr>
        <a:xfrm>
          <a:off x="0" y="18130"/>
          <a:ext cx="8326799" cy="159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Learnability is better in researcher group.</a:t>
          </a:r>
          <a:endParaRPr lang="zh-CN" sz="4000" kern="1200" dirty="0"/>
        </a:p>
      </dsp:txBody>
      <dsp:txXfrm>
        <a:off x="77676" y="95806"/>
        <a:ext cx="8171447" cy="1435848"/>
      </dsp:txXfrm>
    </dsp:sp>
    <dsp:sp modelId="{0A037F04-79B9-4945-AC67-B013FEB455C2}">
      <dsp:nvSpPr>
        <dsp:cNvPr id="0" name=""/>
        <dsp:cNvSpPr/>
      </dsp:nvSpPr>
      <dsp:spPr>
        <a:xfrm>
          <a:off x="0" y="1724531"/>
          <a:ext cx="8326799" cy="1591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Researcher group is more active in emotion test.</a:t>
          </a:r>
          <a:endParaRPr lang="zh-CN" sz="4000" kern="1200" dirty="0"/>
        </a:p>
      </dsp:txBody>
      <dsp:txXfrm>
        <a:off x="77676" y="1802207"/>
        <a:ext cx="8171447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C369-13E3-C04F-AA91-3C19CF4D27E6}" type="datetimeFigureOut">
              <a:rPr lang="nl-NL" smtClean="0"/>
              <a:t>7-4-2023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B745-3CC2-3B46-A8BC-FE1F07A083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82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D42C8-A255-5F4D-A951-1B90F54B60E2}" type="datetimeFigureOut">
              <a:rPr lang="nl-NL" smtClean="0"/>
              <a:t>7-4-2023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5814-5E86-5743-808B-FA33B96378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88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75814-5E86-5743-808B-FA33B96378E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112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75814-5E86-5743-808B-FA33B96378E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52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75814-5E86-5743-808B-FA33B96378E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08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75814-5E86-5743-808B-FA33B96378E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18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75814-5E86-5743-808B-FA33B96378E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27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75814-5E86-5743-808B-FA33B96378E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04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75814-5E86-5743-808B-FA33B96378E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03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1" y="310695"/>
            <a:ext cx="3934625" cy="1174423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001" y="1485117"/>
            <a:ext cx="3934624" cy="2857572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95043" y="4738971"/>
            <a:ext cx="550734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45252" y="4738971"/>
            <a:ext cx="3449951" cy="273844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95205" y="4738800"/>
            <a:ext cx="569977" cy="273844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4595044" y="0"/>
            <a:ext cx="4548957" cy="51435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nl-NL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5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3234468" y="4738971"/>
            <a:ext cx="914465" cy="273844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359967" y="4738800"/>
            <a:ext cx="3741885" cy="273844"/>
          </a:xfrm>
          <a:noFill/>
        </p:spPr>
        <p:txBody>
          <a:bodyPr/>
          <a:lstStyle>
            <a:lvl1pPr algn="r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jdelijke aanduiding voor tekst 6">
            <a:extLst>
              <a:ext uri="{FF2B5EF4-FFF2-40B4-BE49-F238E27FC236}">
                <a16:creationId xmlns:a16="http://schemas.microsoft.com/office/drawing/2014/main" id="{65C5AF04-DC40-0847-A150-8AD1FF135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00" y="4686937"/>
            <a:ext cx="1533600" cy="2333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800"/>
            </a:lvl1pPr>
            <a:lvl2pPr marL="358775" indent="0">
              <a:buNone/>
              <a:defRPr sz="800"/>
            </a:lvl2pPr>
            <a:lvl3pPr marL="715962" indent="0">
              <a:buNone/>
              <a:defRPr sz="800"/>
            </a:lvl3pPr>
            <a:lvl4pPr marL="1074738" indent="0">
              <a:buNone/>
              <a:defRPr sz="800"/>
            </a:lvl4pPr>
            <a:lvl5pPr marL="1433512" indent="0">
              <a:buNone/>
              <a:defRPr sz="800"/>
            </a:lvl5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82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360364" y="972000"/>
            <a:ext cx="8326437" cy="3231923"/>
          </a:xfrm>
        </p:spPr>
        <p:txBody>
          <a:bodyPr/>
          <a:lstStyle/>
          <a:p>
            <a:endParaRPr lang="nl-NL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+ illustra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  <p:pic>
        <p:nvPicPr>
          <p:cNvPr id="5" name="Afbeelding 4" descr="Future loo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8" y="1884997"/>
            <a:ext cx="3532883" cy="32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Randwij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7" y="189852"/>
            <a:ext cx="7377145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7" name="Afbeelding 6" descr="UM40_RGB_B_diap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hoto inner cit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3948145" cy="1384948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64588" y="1702639"/>
            <a:ext cx="3948145" cy="1314450"/>
          </a:xfr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7" name="Afbeelding 6" descr="UM40_RGB_B_diap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499"/>
            <a:ext cx="1590638" cy="38185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7169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0"/>
          <a:stretch/>
        </p:blipFill>
        <p:spPr>
          <a:xfrm>
            <a:off x="360001" y="4630499"/>
            <a:ext cx="1578484" cy="381853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64588" y="189852"/>
            <a:ext cx="6598342" cy="1653944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564588" y="1829639"/>
            <a:ext cx="419661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4886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r="19769"/>
          <a:stretch/>
        </p:blipFill>
        <p:spPr>
          <a:xfrm>
            <a:off x="360001" y="4630216"/>
            <a:ext cx="1602792" cy="3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dark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35"/>
          <a:stretch/>
        </p:blipFill>
        <p:spPr>
          <a:xfrm>
            <a:off x="360001" y="4630499"/>
            <a:ext cx="157240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Afbeelding 9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1"/>
          <a:stretch/>
        </p:blipFill>
        <p:spPr>
          <a:xfrm>
            <a:off x="360001" y="4630501"/>
            <a:ext cx="1590638" cy="3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60000" y="310695"/>
            <a:ext cx="8326799" cy="567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60000" y="972000"/>
            <a:ext cx="8326799" cy="3333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234468" y="4738971"/>
            <a:ext cx="914465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73246" y="4738971"/>
            <a:ext cx="3977658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16142" y="4738800"/>
            <a:ext cx="370657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8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73" r:id="rId4"/>
    <p:sldLayoutId id="2147483660" r:id="rId5"/>
    <p:sldLayoutId id="2147483661" r:id="rId6"/>
    <p:sldLayoutId id="2147483650" r:id="rId7"/>
    <p:sldLayoutId id="2147483655" r:id="rId8"/>
    <p:sldLayoutId id="2147483656" r:id="rId9"/>
    <p:sldLayoutId id="2147483663" r:id="rId10"/>
    <p:sldLayoutId id="2147483659" r:id="rId11"/>
    <p:sldLayoutId id="2147483654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0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4588" y="189851"/>
            <a:ext cx="6598342" cy="2529285"/>
          </a:xfrm>
        </p:spPr>
        <p:txBody>
          <a:bodyPr/>
          <a:lstStyle/>
          <a:p>
            <a:r>
              <a:rPr lang="nl-NL" altLang="zh-CN" dirty="0"/>
              <a:t>Search Strategy Builder for Literature Reviews – P</a:t>
            </a:r>
            <a:r>
              <a:rPr lang="en-US" altLang="zh-CN" dirty="0"/>
              <a:t>art 3</a:t>
            </a:r>
            <a:endParaRPr lang="nl-N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64588" y="3099640"/>
            <a:ext cx="4196618" cy="980524"/>
          </a:xfrm>
        </p:spPr>
        <p:txBody>
          <a:bodyPr/>
          <a:lstStyle/>
          <a:p>
            <a:r>
              <a:rPr lang="nl-NL" dirty="0"/>
              <a:t>Ankie Fan</a:t>
            </a:r>
          </a:p>
        </p:txBody>
      </p:sp>
    </p:spTree>
    <p:extLst>
      <p:ext uri="{BB962C8B-B14F-4D97-AF65-F5344CB8AC3E}">
        <p14:creationId xmlns:p14="http://schemas.microsoft.com/office/powerpoint/2010/main" val="297462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4220-35C1-5927-B5FE-7C2A4A99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Assumption of learnability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71991-9A47-E455-FE84-35F8F43A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34036"/>
            <a:ext cx="8326799" cy="2271714"/>
          </a:xfrm>
        </p:spPr>
        <p:txBody>
          <a:bodyPr/>
          <a:lstStyle/>
          <a:p>
            <a:r>
              <a:rPr lang="en-US" altLang="zh-CN" dirty="0"/>
              <a:t>Although students have a greater need for this application, the researchers' experience with literature reviews gives them a higher level of learnability.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07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DB076-2747-A04E-1823-921AB33A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Learnability test part 1: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1ED378C-6D7D-D72B-5D17-EACEC2DAD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72000"/>
            <a:ext cx="3956931" cy="2550846"/>
          </a:xfrm>
        </p:spPr>
        <p:txBody>
          <a:bodyPr/>
          <a:lstStyle/>
          <a:p>
            <a:r>
              <a:rPr lang="en-US" altLang="zh-CN" dirty="0"/>
              <a:t>Test users if they can use this application smoothly in four main steps</a:t>
            </a:r>
          </a:p>
          <a:p>
            <a:pPr lvl="1"/>
            <a:r>
              <a:rPr lang="en-US" altLang="zh-CN" dirty="0"/>
              <a:t>Range: [1,5]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6BA20C-8484-A22C-B60B-A045EE7C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471" y="877695"/>
            <a:ext cx="3856162" cy="39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3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D523E5-3C5C-B29D-CB53-0C8DBE5A565C}"/>
              </a:ext>
            </a:extLst>
          </p:cNvPr>
          <p:cNvSpPr txBox="1">
            <a:spLocks/>
          </p:cNvSpPr>
          <p:nvPr/>
        </p:nvSpPr>
        <p:spPr>
          <a:xfrm>
            <a:off x="360001" y="978952"/>
            <a:ext cx="3913616" cy="3782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endParaRPr lang="zh-CN" altLang="en-US" sz="20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B93293F-02C4-DD00-6AE8-C52473AE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09259"/>
              </p:ext>
            </p:extLst>
          </p:nvPr>
        </p:nvGraphicFramePr>
        <p:xfrm>
          <a:off x="325979" y="1510333"/>
          <a:ext cx="8482081" cy="2271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6481">
                  <a:extLst>
                    <a:ext uri="{9D8B030D-6E8A-4147-A177-3AD203B41FA5}">
                      <a16:colId xmlns:a16="http://schemas.microsoft.com/office/drawing/2014/main" val="409722028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755789130"/>
                    </a:ext>
                  </a:extLst>
                </a:gridCol>
                <a:gridCol w="2117700">
                  <a:extLst>
                    <a:ext uri="{9D8B030D-6E8A-4147-A177-3AD203B41FA5}">
                      <a16:colId xmlns:a16="http://schemas.microsoft.com/office/drawing/2014/main" val="733096178"/>
                    </a:ext>
                  </a:extLst>
                </a:gridCol>
              </a:tblGrid>
              <a:tr h="8086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Question: I feel confident while…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score of student group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score of researcher group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07342"/>
                  </a:ext>
                </a:extLst>
              </a:tr>
              <a:tr h="326606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Starting to create a new project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3.5652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4.4167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25292"/>
                  </a:ext>
                </a:extLst>
              </a:tr>
              <a:tr h="326606">
                <a:tc>
                  <a:txBody>
                    <a:bodyPr/>
                    <a:lstStyle/>
                    <a:p>
                      <a:r>
                        <a:rPr lang="en-GB" altLang="zh-CN" dirty="0"/>
                        <a:t>Filling in basic information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3.6522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4.6667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68543"/>
                  </a:ext>
                </a:extLst>
              </a:tr>
              <a:tr h="326606">
                <a:tc>
                  <a:txBody>
                    <a:bodyPr/>
                    <a:lstStyle/>
                    <a:p>
                      <a:r>
                        <a:rPr lang="en-GB" altLang="zh-CN" dirty="0"/>
                        <a:t>Uploading samples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3.6087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29571"/>
                  </a:ext>
                </a:extLst>
              </a:tr>
              <a:tr h="326606">
                <a:tc>
                  <a:txBody>
                    <a:bodyPr/>
                    <a:lstStyle/>
                    <a:p>
                      <a:r>
                        <a:rPr lang="en-GB" altLang="zh-CN" dirty="0"/>
                        <a:t>Constructing the query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3.3478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2488"/>
                  </a:ext>
                </a:extLst>
              </a:tr>
            </a:tbl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D10C216B-610F-BA97-2E77-24905D497741}"/>
              </a:ext>
            </a:extLst>
          </p:cNvPr>
          <p:cNvSpPr txBox="1">
            <a:spLocks/>
          </p:cNvSpPr>
          <p:nvPr/>
        </p:nvSpPr>
        <p:spPr>
          <a:xfrm>
            <a:off x="360000" y="943333"/>
            <a:ext cx="8723039" cy="567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altLang="zh-CN" sz="2400" b="0" dirty="0">
                <a:solidFill>
                  <a:srgbClr val="002060"/>
                </a:solidFill>
              </a:rPr>
              <a:t>Null hypothesis: Two groups perform the same in the </a:t>
            </a:r>
            <a:r>
              <a:rPr lang="en-US" altLang="zh-CN" sz="2400" dirty="0">
                <a:solidFill>
                  <a:srgbClr val="002060"/>
                </a:solidFill>
              </a:rPr>
              <a:t>overall process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58ECD8-6D5E-281B-FCDD-FDA79A93F668}"/>
              </a:ext>
            </a:extLst>
          </p:cNvPr>
          <p:cNvSpPr txBox="1"/>
          <p:nvPr/>
        </p:nvSpPr>
        <p:spPr>
          <a:xfrm>
            <a:off x="810399" y="3906837"/>
            <a:ext cx="2558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/>
              <a:t>t-statistic: -3.2272</a:t>
            </a:r>
          </a:p>
          <a:p>
            <a:r>
              <a:rPr lang="en-GB" altLang="zh-CN" b="1" dirty="0"/>
              <a:t>p-value: 0.0483 &lt; 0.05 </a:t>
            </a:r>
            <a:endParaRPr lang="zh-CN" altLang="en-US" b="1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E8EF76C-0D59-93A2-0792-E0FD01180F52}"/>
              </a:ext>
            </a:extLst>
          </p:cNvPr>
          <p:cNvSpPr/>
          <p:nvPr/>
        </p:nvSpPr>
        <p:spPr>
          <a:xfrm>
            <a:off x="3535680" y="4124126"/>
            <a:ext cx="2050871" cy="2117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9DC01D-FB6F-0BFB-7921-241C9E90787F}"/>
              </a:ext>
            </a:extLst>
          </p:cNvPr>
          <p:cNvSpPr txBox="1"/>
          <p:nvPr/>
        </p:nvSpPr>
        <p:spPr>
          <a:xfrm>
            <a:off x="5920195" y="4045338"/>
            <a:ext cx="2418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Reject null hypothesis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FD595B8-16D0-8E1D-F391-C3D9DBD5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10695"/>
            <a:ext cx="8326799" cy="567000"/>
          </a:xfrm>
        </p:spPr>
        <p:txBody>
          <a:bodyPr/>
          <a:lstStyle/>
          <a:p>
            <a:r>
              <a:rPr lang="en-US" altLang="zh-CN" dirty="0"/>
              <a:t>Paired t-test: CI = 95%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86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C99BF-0D55-C114-CB7B-35119A2F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Two-sample t-test (one-tailed): CI = 95%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7D523E5-3C5C-B29D-CB53-0C8DBE5A565C}"/>
              </a:ext>
            </a:extLst>
          </p:cNvPr>
          <p:cNvSpPr txBox="1">
            <a:spLocks/>
          </p:cNvSpPr>
          <p:nvPr/>
        </p:nvSpPr>
        <p:spPr>
          <a:xfrm>
            <a:off x="360001" y="978952"/>
            <a:ext cx="3913616" cy="3782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endParaRPr lang="zh-CN" altLang="en-US" sz="20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B93293F-02C4-DD00-6AE8-C52473AE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28157"/>
              </p:ext>
            </p:extLst>
          </p:nvPr>
        </p:nvGraphicFramePr>
        <p:xfrm>
          <a:off x="297744" y="1955683"/>
          <a:ext cx="8389055" cy="2266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7188">
                  <a:extLst>
                    <a:ext uri="{9D8B030D-6E8A-4147-A177-3AD203B41FA5}">
                      <a16:colId xmlns:a16="http://schemas.microsoft.com/office/drawing/2014/main" val="4097220280"/>
                    </a:ext>
                  </a:extLst>
                </a:gridCol>
                <a:gridCol w="1807485">
                  <a:extLst>
                    <a:ext uri="{9D8B030D-6E8A-4147-A177-3AD203B41FA5}">
                      <a16:colId xmlns:a16="http://schemas.microsoft.com/office/drawing/2014/main" val="2606030237"/>
                    </a:ext>
                  </a:extLst>
                </a:gridCol>
                <a:gridCol w="2584382">
                  <a:extLst>
                    <a:ext uri="{9D8B030D-6E8A-4147-A177-3AD203B41FA5}">
                      <a16:colId xmlns:a16="http://schemas.microsoft.com/office/drawing/2014/main" val="476251656"/>
                    </a:ext>
                  </a:extLst>
                </a:gridCol>
              </a:tblGrid>
              <a:tr h="553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Question: I feel confident while…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Two sample t-test p-value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Reject null hypothesis?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07342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Starting to create a new project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0.0109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Success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25292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r>
                        <a:rPr lang="en-GB" altLang="zh-CN" dirty="0"/>
                        <a:t>Filling in basic information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Success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68543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r>
                        <a:rPr lang="en-GB" altLang="zh-CN" dirty="0"/>
                        <a:t>Uploading samples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Success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29571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r>
                        <a:rPr lang="en-GB" altLang="zh-CN" dirty="0"/>
                        <a:t>Constructing the query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0.3357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Fail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2488"/>
                  </a:ext>
                </a:extLst>
              </a:tr>
            </a:tbl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D10C216B-610F-BA97-2E77-24905D497741}"/>
              </a:ext>
            </a:extLst>
          </p:cNvPr>
          <p:cNvSpPr txBox="1">
            <a:spLocks/>
          </p:cNvSpPr>
          <p:nvPr/>
        </p:nvSpPr>
        <p:spPr>
          <a:xfrm>
            <a:off x="359999" y="975882"/>
            <a:ext cx="8639219" cy="567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altLang="zh-CN" sz="2400" b="0" dirty="0">
                <a:solidFill>
                  <a:srgbClr val="002060"/>
                </a:solidFill>
              </a:rPr>
              <a:t>Null hypothesis(for</a:t>
            </a:r>
            <a:r>
              <a:rPr lang="zh-CN" altLang="en-US" sz="2400" b="0" dirty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each</a:t>
            </a:r>
            <a:r>
              <a:rPr lang="zh-CN" altLang="en-US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task</a:t>
            </a:r>
            <a:r>
              <a:rPr lang="en-US" altLang="zh-CN" sz="2400" b="0" dirty="0">
                <a:solidFill>
                  <a:srgbClr val="002060"/>
                </a:solidFill>
              </a:rPr>
              <a:t>): Student group has a better use</a:t>
            </a:r>
          </a:p>
          <a:p>
            <a:r>
              <a:rPr lang="en-US" altLang="zh-CN" sz="1600" b="0" dirty="0">
                <a:solidFill>
                  <a:srgbClr val="002060"/>
                </a:solidFill>
              </a:rPr>
              <a:t>(the mean of the distribution underlying the student group is greater than the mean of the distribution underlying the research group*)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480F599-7888-0532-AC98-70ED32E982B0}"/>
              </a:ext>
            </a:extLst>
          </p:cNvPr>
          <p:cNvSpPr txBox="1">
            <a:spLocks/>
          </p:cNvSpPr>
          <p:nvPr/>
        </p:nvSpPr>
        <p:spPr>
          <a:xfrm>
            <a:off x="360001" y="4218551"/>
            <a:ext cx="8639219" cy="405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altLang="zh-CN" sz="2400" dirty="0">
                <a:solidFill>
                  <a:srgbClr val="00A2DB"/>
                </a:solidFill>
              </a:rPr>
              <a:t>Researchers has a better use in step 1, 2 and 3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07C035-A8B6-D9F6-3ECF-4D16BEE16662}"/>
              </a:ext>
            </a:extLst>
          </p:cNvPr>
          <p:cNvSpPr txBox="1"/>
          <p:nvPr/>
        </p:nvSpPr>
        <p:spPr>
          <a:xfrm>
            <a:off x="5490809" y="4741365"/>
            <a:ext cx="350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*</a:t>
            </a:r>
            <a:r>
              <a:rPr lang="en-GB" altLang="zh-CN" sz="600" dirty="0">
                <a:effectLst/>
              </a:rPr>
              <a:t>“</a:t>
            </a:r>
            <a:r>
              <a:rPr lang="en-GB" altLang="zh-CN" sz="600" dirty="0" err="1">
                <a:effectLst/>
              </a:rPr>
              <a:t>Scipy.stats.ttest_ind</a:t>
            </a:r>
            <a:r>
              <a:rPr lang="en-GB" altLang="zh-CN" sz="600" dirty="0">
                <a:effectLst/>
              </a:rPr>
              <a:t>,” </a:t>
            </a:r>
            <a:r>
              <a:rPr lang="en-GB" altLang="zh-CN" sz="600" dirty="0" err="1">
                <a:effectLst/>
              </a:rPr>
              <a:t>scipy.stats.ttest_ind</a:t>
            </a:r>
            <a:r>
              <a:rPr lang="en-GB" altLang="zh-CN" sz="600" dirty="0">
                <a:effectLst/>
              </a:rPr>
              <a:t> - SciPy v1.10.1 Manual. [Online]. Available: https://docs.scipy.org/doc/scipy/reference/generated/scipy.stats.ttest_ind.html. [Accessed: 26-Mar-2023]. </a:t>
            </a:r>
          </a:p>
          <a:p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8152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97B82-612C-38CB-6122-99979476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Learnability test part 2: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7690C-E3E3-D740-BB15-14345FBA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1" y="972000"/>
            <a:ext cx="3586358" cy="3333862"/>
          </a:xfrm>
        </p:spPr>
        <p:txBody>
          <a:bodyPr/>
          <a:lstStyle/>
          <a:p>
            <a:r>
              <a:rPr lang="en-US" altLang="zh-CN" dirty="0"/>
              <a:t>Ask about the learnability from the from the learnability properties</a:t>
            </a:r>
          </a:p>
          <a:p>
            <a:pPr lvl="1"/>
            <a:r>
              <a:rPr lang="en-US" altLang="zh-CN" dirty="0"/>
              <a:t>Range: [1,5]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9FB88A-48FB-0BF3-7E97-99E71504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04" y="877695"/>
            <a:ext cx="3671103" cy="38007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63D9E0-26C7-1CFF-8CFA-05E9F09E6CB7}"/>
              </a:ext>
            </a:extLst>
          </p:cNvPr>
          <p:cNvSpPr txBox="1"/>
          <p:nvPr/>
        </p:nvSpPr>
        <p:spPr>
          <a:xfrm>
            <a:off x="6997564" y="1910614"/>
            <a:ext cx="158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0" i="0" dirty="0">
                <a:effectLst/>
                <a:latin typeface="Arial" panose="020B0604020202020204" pitchFamily="34" charset="0"/>
              </a:rPr>
              <a:t>Predictability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C50443-E8B9-87E7-018E-2528EFFCE9F5}"/>
              </a:ext>
            </a:extLst>
          </p:cNvPr>
          <p:cNvSpPr txBox="1"/>
          <p:nvPr/>
        </p:nvSpPr>
        <p:spPr>
          <a:xfrm>
            <a:off x="6997564" y="2928839"/>
            <a:ext cx="214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0" i="0" dirty="0">
                <a:effectLst/>
                <a:latin typeface="Arial" panose="020B0604020202020204" pitchFamily="34" charset="0"/>
              </a:rPr>
              <a:t>Operation visibility</a:t>
            </a:r>
            <a:br>
              <a:rPr lang="en-GB" altLang="zh-CN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E7DE0B-D33A-2536-EFD4-617CCED55478}"/>
              </a:ext>
            </a:extLst>
          </p:cNvPr>
          <p:cNvSpPr txBox="1"/>
          <p:nvPr/>
        </p:nvSpPr>
        <p:spPr>
          <a:xfrm>
            <a:off x="6997564" y="894185"/>
            <a:ext cx="158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0" i="0" dirty="0">
                <a:effectLst/>
                <a:latin typeface="Arial" panose="020B0604020202020204" pitchFamily="34" charset="0"/>
              </a:rPr>
              <a:t>Familiarity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DC8EFA-BF29-B6E1-EB7F-C001DF8BCF34}"/>
              </a:ext>
            </a:extLst>
          </p:cNvPr>
          <p:cNvSpPr txBox="1"/>
          <p:nvPr/>
        </p:nvSpPr>
        <p:spPr>
          <a:xfrm>
            <a:off x="7002378" y="3926149"/>
            <a:ext cx="21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0" i="0" dirty="0">
                <a:effectLst/>
                <a:latin typeface="Arial" panose="020B0604020202020204" pitchFamily="34" charset="0"/>
              </a:rPr>
              <a:t>Consistency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20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D523E5-3C5C-B29D-CB53-0C8DBE5A565C}"/>
              </a:ext>
            </a:extLst>
          </p:cNvPr>
          <p:cNvSpPr txBox="1">
            <a:spLocks/>
          </p:cNvSpPr>
          <p:nvPr/>
        </p:nvSpPr>
        <p:spPr>
          <a:xfrm>
            <a:off x="360001" y="978952"/>
            <a:ext cx="3913616" cy="3782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endParaRPr lang="zh-CN" altLang="en-US" sz="20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B93293F-02C4-DD00-6AE8-C52473AE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93728"/>
              </p:ext>
            </p:extLst>
          </p:nvPr>
        </p:nvGraphicFramePr>
        <p:xfrm>
          <a:off x="325979" y="1510333"/>
          <a:ext cx="8482081" cy="22716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6481">
                  <a:extLst>
                    <a:ext uri="{9D8B030D-6E8A-4147-A177-3AD203B41FA5}">
                      <a16:colId xmlns:a16="http://schemas.microsoft.com/office/drawing/2014/main" val="409722028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755789130"/>
                    </a:ext>
                  </a:extLst>
                </a:gridCol>
                <a:gridCol w="2117700">
                  <a:extLst>
                    <a:ext uri="{9D8B030D-6E8A-4147-A177-3AD203B41FA5}">
                      <a16:colId xmlns:a16="http://schemas.microsoft.com/office/drawing/2014/main" val="733096178"/>
                    </a:ext>
                  </a:extLst>
                </a:gridCol>
              </a:tblGrid>
              <a:tr h="8086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Learnability properties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score of student group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Average score of researcher group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07342"/>
                  </a:ext>
                </a:extLst>
              </a:tr>
              <a:tr h="326606">
                <a:tc>
                  <a:txBody>
                    <a:bodyPr/>
                    <a:lstStyle/>
                    <a:p>
                      <a:r>
                        <a:rPr lang="en-GB" altLang="zh-CN" b="0" i="0" dirty="0">
                          <a:effectLst/>
                          <a:latin typeface="Arial" panose="020B0604020202020204" pitchFamily="34" charset="0"/>
                        </a:rPr>
                        <a:t>Familiarity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3.4348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4.1667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25292"/>
                  </a:ext>
                </a:extLst>
              </a:tr>
              <a:tr h="326606">
                <a:tc>
                  <a:txBody>
                    <a:bodyPr/>
                    <a:lstStyle/>
                    <a:p>
                      <a:r>
                        <a:rPr lang="en-GB" altLang="zh-CN" b="0" i="0" dirty="0">
                          <a:effectLst/>
                          <a:latin typeface="Arial" panose="020B0604020202020204" pitchFamily="34" charset="0"/>
                        </a:rPr>
                        <a:t>Predictability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3.6957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4.4167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68543"/>
                  </a:ext>
                </a:extLst>
              </a:tr>
              <a:tr h="326606">
                <a:tc>
                  <a:txBody>
                    <a:bodyPr/>
                    <a:lstStyle/>
                    <a:p>
                      <a:r>
                        <a:rPr lang="en-GB" altLang="zh-CN" b="0" i="0" dirty="0">
                          <a:effectLst/>
                          <a:latin typeface="Arial" panose="020B0604020202020204" pitchFamily="34" charset="0"/>
                        </a:rPr>
                        <a:t>Operation visibility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3.6087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4.3333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29571"/>
                  </a:ext>
                </a:extLst>
              </a:tr>
              <a:tr h="326606">
                <a:tc>
                  <a:txBody>
                    <a:bodyPr/>
                    <a:lstStyle/>
                    <a:p>
                      <a:r>
                        <a:rPr lang="en-GB" altLang="zh-CN" b="0" i="0" dirty="0">
                          <a:effectLst/>
                          <a:latin typeface="Arial" panose="020B0604020202020204" pitchFamily="34" charset="0"/>
                        </a:rPr>
                        <a:t>Consistency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3.4348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3.5833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2488"/>
                  </a:ext>
                </a:extLst>
              </a:tr>
            </a:tbl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D10C216B-610F-BA97-2E77-24905D497741}"/>
              </a:ext>
            </a:extLst>
          </p:cNvPr>
          <p:cNvSpPr txBox="1">
            <a:spLocks/>
          </p:cNvSpPr>
          <p:nvPr/>
        </p:nvSpPr>
        <p:spPr>
          <a:xfrm>
            <a:off x="360000" y="943333"/>
            <a:ext cx="8723039" cy="567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altLang="zh-CN" sz="2000" b="0" dirty="0">
                <a:solidFill>
                  <a:srgbClr val="002060"/>
                </a:solidFill>
              </a:rPr>
              <a:t>Null hypothesis: Two groups have the same level of </a:t>
            </a:r>
            <a:r>
              <a:rPr lang="en-US" altLang="zh-CN" sz="2000" dirty="0">
                <a:solidFill>
                  <a:srgbClr val="002060"/>
                </a:solidFill>
              </a:rPr>
              <a:t>overall</a:t>
            </a:r>
            <a:r>
              <a:rPr lang="en-US" altLang="zh-CN" sz="2000" b="0" dirty="0">
                <a:solidFill>
                  <a:srgbClr val="002060"/>
                </a:solidFill>
              </a:rPr>
              <a:t> learnability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58ECD8-6D5E-281B-FCDD-FDA79A93F668}"/>
              </a:ext>
            </a:extLst>
          </p:cNvPr>
          <p:cNvSpPr txBox="1"/>
          <p:nvPr/>
        </p:nvSpPr>
        <p:spPr>
          <a:xfrm>
            <a:off x="878819" y="3935203"/>
            <a:ext cx="2558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/>
              <a:t>t-statistic: -4.1456</a:t>
            </a:r>
          </a:p>
          <a:p>
            <a:r>
              <a:rPr lang="en-GB" altLang="zh-CN" b="1" dirty="0"/>
              <a:t>p-value: 0.0254 &lt; 0.05 </a:t>
            </a:r>
            <a:endParaRPr lang="zh-CN" altLang="en-US" b="1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DE8EF76C-0D59-93A2-0792-E0FD01180F52}"/>
              </a:ext>
            </a:extLst>
          </p:cNvPr>
          <p:cNvSpPr/>
          <p:nvPr/>
        </p:nvSpPr>
        <p:spPr>
          <a:xfrm>
            <a:off x="3551466" y="4094289"/>
            <a:ext cx="1752055" cy="2117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9DC01D-FB6F-0BFB-7921-241C9E90787F}"/>
              </a:ext>
            </a:extLst>
          </p:cNvPr>
          <p:cNvSpPr txBox="1"/>
          <p:nvPr/>
        </p:nvSpPr>
        <p:spPr>
          <a:xfrm>
            <a:off x="5592535" y="4015501"/>
            <a:ext cx="2418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Reject null hypothesis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FD595B8-16D0-8E1D-F391-C3D9DBD5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10695"/>
            <a:ext cx="8326799" cy="567000"/>
          </a:xfrm>
        </p:spPr>
        <p:txBody>
          <a:bodyPr/>
          <a:lstStyle/>
          <a:p>
            <a:r>
              <a:rPr lang="en-US" altLang="zh-CN" dirty="0"/>
              <a:t>Paired t-test: CI = 95%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97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C99BF-0D55-C114-CB7B-35119A2F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Two-sample t-test (one-tailed): CI = 95%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7D523E5-3C5C-B29D-CB53-0C8DBE5A565C}"/>
              </a:ext>
            </a:extLst>
          </p:cNvPr>
          <p:cNvSpPr txBox="1">
            <a:spLocks/>
          </p:cNvSpPr>
          <p:nvPr/>
        </p:nvSpPr>
        <p:spPr>
          <a:xfrm>
            <a:off x="360001" y="978952"/>
            <a:ext cx="3913616" cy="3782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endParaRPr lang="zh-CN" altLang="en-US" sz="20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B93293F-02C4-DD00-6AE8-C52473AE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22384"/>
              </p:ext>
            </p:extLst>
          </p:nvPr>
        </p:nvGraphicFramePr>
        <p:xfrm>
          <a:off x="328871" y="1673436"/>
          <a:ext cx="8389055" cy="2266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97188">
                  <a:extLst>
                    <a:ext uri="{9D8B030D-6E8A-4147-A177-3AD203B41FA5}">
                      <a16:colId xmlns:a16="http://schemas.microsoft.com/office/drawing/2014/main" val="4097220280"/>
                    </a:ext>
                  </a:extLst>
                </a:gridCol>
                <a:gridCol w="1807485">
                  <a:extLst>
                    <a:ext uri="{9D8B030D-6E8A-4147-A177-3AD203B41FA5}">
                      <a16:colId xmlns:a16="http://schemas.microsoft.com/office/drawing/2014/main" val="2606030237"/>
                    </a:ext>
                  </a:extLst>
                </a:gridCol>
                <a:gridCol w="2584382">
                  <a:extLst>
                    <a:ext uri="{9D8B030D-6E8A-4147-A177-3AD203B41FA5}">
                      <a16:colId xmlns:a16="http://schemas.microsoft.com/office/drawing/2014/main" val="476251656"/>
                    </a:ext>
                  </a:extLst>
                </a:gridCol>
              </a:tblGrid>
              <a:tr h="553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Learnability properties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Two sample t-test p-value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Reject null hypothesis?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07342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r>
                        <a:rPr lang="en-GB" altLang="zh-CN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Familiarity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25292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r>
                        <a:rPr lang="en-GB" altLang="zh-CN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Predictability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68543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r>
                        <a:rPr lang="en-GB" altLang="zh-CN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Operation visibility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Success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29571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r>
                        <a:rPr lang="en-GB" altLang="zh-CN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Consistency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0.3235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832488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E480F599-7888-0532-AC98-70ED32E982B0}"/>
              </a:ext>
            </a:extLst>
          </p:cNvPr>
          <p:cNvSpPr txBox="1">
            <a:spLocks/>
          </p:cNvSpPr>
          <p:nvPr/>
        </p:nvSpPr>
        <p:spPr>
          <a:xfrm>
            <a:off x="360000" y="3939135"/>
            <a:ext cx="8639219" cy="9157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altLang="zh-CN" sz="2400" dirty="0">
                <a:solidFill>
                  <a:srgbClr val="00A2DB"/>
                </a:solidFill>
              </a:rPr>
              <a:t>Researchers has higher level of learnability in Predictability and Operation visibility</a:t>
            </a:r>
            <a:endParaRPr lang="zh-CN" altLang="en-US" sz="24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F19F14-9321-A21E-3426-496BDE527556}"/>
              </a:ext>
            </a:extLst>
          </p:cNvPr>
          <p:cNvSpPr txBox="1">
            <a:spLocks/>
          </p:cNvSpPr>
          <p:nvPr/>
        </p:nvSpPr>
        <p:spPr>
          <a:xfrm>
            <a:off x="359999" y="832898"/>
            <a:ext cx="8639219" cy="567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altLang="zh-CN" sz="2000" b="0" dirty="0">
                <a:solidFill>
                  <a:srgbClr val="002060"/>
                </a:solidFill>
              </a:rPr>
              <a:t>Null hypothesis(for</a:t>
            </a:r>
            <a:r>
              <a:rPr lang="zh-CN" altLang="en-US" sz="2000" b="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each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2060"/>
                </a:solidFill>
              </a:rPr>
              <a:t>property</a:t>
            </a:r>
            <a:r>
              <a:rPr lang="en-US" altLang="zh-CN" sz="2000" b="0" dirty="0">
                <a:solidFill>
                  <a:srgbClr val="002060"/>
                </a:solidFill>
              </a:rPr>
              <a:t>): Student group has higher level of learnability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(the mean of the distribution underlying the student group is greater than the mean of the distribution underlying the research group*)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75398B-142F-ED28-84F5-E9F267834239}"/>
              </a:ext>
            </a:extLst>
          </p:cNvPr>
          <p:cNvSpPr txBox="1"/>
          <p:nvPr/>
        </p:nvSpPr>
        <p:spPr>
          <a:xfrm>
            <a:off x="5490809" y="4741365"/>
            <a:ext cx="350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*</a:t>
            </a:r>
            <a:r>
              <a:rPr lang="en-GB" altLang="zh-CN" sz="600" dirty="0">
                <a:effectLst/>
              </a:rPr>
              <a:t>“</a:t>
            </a:r>
            <a:r>
              <a:rPr lang="en-GB" altLang="zh-CN" sz="600" dirty="0" err="1">
                <a:effectLst/>
              </a:rPr>
              <a:t>Scipy.stats.ttest_ind</a:t>
            </a:r>
            <a:r>
              <a:rPr lang="en-GB" altLang="zh-CN" sz="600" dirty="0">
                <a:effectLst/>
              </a:rPr>
              <a:t>,” </a:t>
            </a:r>
            <a:r>
              <a:rPr lang="en-GB" altLang="zh-CN" sz="600" dirty="0" err="1">
                <a:effectLst/>
              </a:rPr>
              <a:t>scipy.stats.ttest_ind</a:t>
            </a:r>
            <a:r>
              <a:rPr lang="en-GB" altLang="zh-CN" sz="600" dirty="0">
                <a:effectLst/>
              </a:rPr>
              <a:t> - SciPy v1.10.1 Manual. [Online]. Available: https://docs.scipy.org/doc/scipy/reference/generated/scipy.stats.ttest_ind.html. [Accessed: 26-Mar-2023]. </a:t>
            </a:r>
          </a:p>
          <a:p>
            <a:endParaRPr lang="zh-CN" altLang="en-US" sz="600" dirty="0"/>
          </a:p>
        </p:txBody>
      </p:sp>
    </p:spTree>
    <p:extLst>
      <p:ext uri="{BB962C8B-B14F-4D97-AF65-F5344CB8AC3E}">
        <p14:creationId xmlns:p14="http://schemas.microsoft.com/office/powerpoint/2010/main" val="150022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F257F8-A827-A687-FE92-7E49297A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918" y="1446251"/>
            <a:ext cx="5182788" cy="24155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8C9CE5-DC1D-31AE-9B17-E93CFDB9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Emotions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3C8AFD3-8811-0D39-40B6-DA59B7A5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281741"/>
            <a:ext cx="4108678" cy="2704851"/>
          </a:xfrm>
        </p:spPr>
        <p:txBody>
          <a:bodyPr/>
          <a:lstStyle/>
          <a:p>
            <a:r>
              <a:rPr lang="en-US" altLang="zh-CN" sz="2400" dirty="0"/>
              <a:t>Emotions appear in all 34 response are all positive</a:t>
            </a:r>
          </a:p>
          <a:p>
            <a:r>
              <a:rPr lang="en-US" altLang="zh-CN" sz="2400" dirty="0"/>
              <a:t>Sort them by activeness:</a:t>
            </a:r>
          </a:p>
          <a:p>
            <a:pPr lvl="1"/>
            <a:r>
              <a:rPr lang="en-US" altLang="zh-CN" sz="1800" dirty="0"/>
              <a:t>Surprised - 5</a:t>
            </a:r>
          </a:p>
          <a:p>
            <a:pPr lvl="1"/>
            <a:r>
              <a:rPr lang="en-US" altLang="zh-CN" sz="1800" dirty="0"/>
              <a:t>Joy - 4</a:t>
            </a:r>
          </a:p>
          <a:p>
            <a:pPr lvl="1"/>
            <a:r>
              <a:rPr lang="en-US" altLang="zh-CN" sz="1800" dirty="0"/>
              <a:t>Anticipate - 3</a:t>
            </a:r>
          </a:p>
          <a:p>
            <a:pPr lvl="1"/>
            <a:r>
              <a:rPr lang="en-US" altLang="zh-CN" sz="1800" dirty="0"/>
              <a:t>Acceptant - 2</a:t>
            </a:r>
          </a:p>
          <a:p>
            <a:pPr lvl="1"/>
            <a:r>
              <a:rPr lang="en-US" altLang="zh-CN" sz="1800" dirty="0"/>
              <a:t>None – 0</a:t>
            </a:r>
          </a:p>
        </p:txBody>
      </p:sp>
    </p:spTree>
    <p:extLst>
      <p:ext uri="{BB962C8B-B14F-4D97-AF65-F5344CB8AC3E}">
        <p14:creationId xmlns:p14="http://schemas.microsoft.com/office/powerpoint/2010/main" val="365984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A1C2F-1D80-3C5D-8C3D-7C4B432A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Two-sample t-test (Welch's t-test)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575986A-1A59-BD64-CA94-5FAD298D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972000"/>
            <a:ext cx="8326799" cy="1415065"/>
          </a:xfrm>
        </p:spPr>
        <p:txBody>
          <a:bodyPr/>
          <a:lstStyle/>
          <a:p>
            <a:r>
              <a:rPr lang="en-US" altLang="zh-CN" sz="2400" dirty="0"/>
              <a:t>Student: [3, 0, 3, 4, 2, 2, 4, 2, 5, 4, 3, 0, 2, 2, 4, 0, 4, 5, 2, 2, 3, 2, 2]</a:t>
            </a:r>
          </a:p>
          <a:p>
            <a:pPr lvl="1"/>
            <a:r>
              <a:rPr lang="en-US" altLang="zh-CN" sz="2000" dirty="0"/>
              <a:t>Average: 2.6</a:t>
            </a:r>
          </a:p>
          <a:p>
            <a:r>
              <a:rPr lang="en-US" altLang="zh-CN" sz="2400" dirty="0"/>
              <a:t>Researcher: [2, 4, 0, 5, 5, 2, 2, 5, 5, 2, 2]</a:t>
            </a:r>
          </a:p>
          <a:p>
            <a:pPr lvl="1"/>
            <a:r>
              <a:rPr lang="en-US" altLang="zh-CN" sz="2000" dirty="0"/>
              <a:t>Average: 3.1 -&gt; more active</a:t>
            </a:r>
            <a:endParaRPr lang="zh-CN" altLang="en-US" sz="20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3D19EB7-51A3-1037-D107-C4F5DC3EB3CC}"/>
              </a:ext>
            </a:extLst>
          </p:cNvPr>
          <p:cNvSpPr txBox="1">
            <a:spLocks/>
          </p:cNvSpPr>
          <p:nvPr/>
        </p:nvSpPr>
        <p:spPr>
          <a:xfrm>
            <a:off x="360001" y="2398928"/>
            <a:ext cx="8639219" cy="567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altLang="zh-CN" sz="2400" dirty="0">
                <a:solidFill>
                  <a:srgbClr val="00A2DB"/>
                </a:solidFill>
              </a:rPr>
              <a:t>Null hypothesis: </a:t>
            </a:r>
            <a:r>
              <a:rPr lang="en-US" altLang="zh-CN" sz="2400" dirty="0"/>
              <a:t>There is no significant difference in the emotions when using the app between the two groups of users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06B881-7BC1-8E74-A3EB-AA269DB89023}"/>
              </a:ext>
            </a:extLst>
          </p:cNvPr>
          <p:cNvSpPr txBox="1"/>
          <p:nvPr/>
        </p:nvSpPr>
        <p:spPr>
          <a:xfrm>
            <a:off x="360000" y="3258885"/>
            <a:ext cx="2418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/>
              <a:t>t-statistic: -0.7918</a:t>
            </a:r>
          </a:p>
          <a:p>
            <a:r>
              <a:rPr lang="en-GB" altLang="zh-CN" b="1" dirty="0"/>
              <a:t>p-value: 0.4396 &gt; 0.05 </a:t>
            </a:r>
            <a:endParaRPr lang="zh-CN" altLang="en-US" b="1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75D2069-9088-EA87-06D0-183807EF266E}"/>
              </a:ext>
            </a:extLst>
          </p:cNvPr>
          <p:cNvSpPr/>
          <p:nvPr/>
        </p:nvSpPr>
        <p:spPr>
          <a:xfrm>
            <a:off x="2778493" y="3476172"/>
            <a:ext cx="1145407" cy="21175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16D72E-7415-3E86-EFBD-13816CF82855}"/>
              </a:ext>
            </a:extLst>
          </p:cNvPr>
          <p:cNvSpPr txBox="1"/>
          <p:nvPr/>
        </p:nvSpPr>
        <p:spPr>
          <a:xfrm>
            <a:off x="4198877" y="3397383"/>
            <a:ext cx="2418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/>
              <a:t>Deny null hypothesis</a:t>
            </a:r>
            <a:endParaRPr lang="zh-CN" altLang="en-US" b="1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2A44C91-24B3-86FC-DC96-1565E33CC0F4}"/>
              </a:ext>
            </a:extLst>
          </p:cNvPr>
          <p:cNvSpPr txBox="1">
            <a:spLocks/>
          </p:cNvSpPr>
          <p:nvPr/>
        </p:nvSpPr>
        <p:spPr>
          <a:xfrm>
            <a:off x="360001" y="4122503"/>
            <a:ext cx="6109381" cy="567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altLang="zh-CN" sz="2400" dirty="0"/>
              <a:t>And researcher group has a higher average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751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90B4F-1B80-CCA3-A561-46EC083D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DFDFB50-1420-BA3E-D71D-E7565F5F9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585166"/>
              </p:ext>
            </p:extLst>
          </p:nvPr>
        </p:nvGraphicFramePr>
        <p:xfrm>
          <a:off x="360000" y="972000"/>
          <a:ext cx="8326799" cy="3333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310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do:</a:t>
            </a:r>
            <a:endParaRPr lang="nl-NL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60000" y="972000"/>
            <a:ext cx="3155295" cy="3333862"/>
          </a:xfrm>
        </p:spPr>
        <p:txBody>
          <a:bodyPr/>
          <a:lstStyle/>
          <a:p>
            <a:r>
              <a:rPr lang="nl-NL" sz="2800" dirty="0"/>
              <a:t>Produce user search </a:t>
            </a:r>
            <a:r>
              <a:rPr lang="nl-NL" sz="2800" dirty="0" err="1"/>
              <a:t>terms</a:t>
            </a:r>
            <a:r>
              <a:rPr lang="nl-NL" sz="2800" dirty="0"/>
              <a:t> (</a:t>
            </a:r>
            <a:r>
              <a:rPr lang="nl-NL" sz="2800" dirty="0" err="1"/>
              <a:t>keywords</a:t>
            </a:r>
            <a:r>
              <a:rPr lang="nl-NL" sz="2800" dirty="0"/>
              <a:t>)</a:t>
            </a:r>
          </a:p>
          <a:p>
            <a:r>
              <a:rPr lang="nl-NL" sz="2800" dirty="0"/>
              <a:t>Provide a graphical interface for user to easily construct a search strategy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5DC56-D99C-D165-A5FA-1C4228AA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2</a:t>
            </a:fld>
            <a:endParaRPr lang="nl-NL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92" y="877695"/>
            <a:ext cx="5094918" cy="39487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977713-92FB-9B86-6F88-74A90423BEEC}"/>
              </a:ext>
            </a:extLst>
          </p:cNvPr>
          <p:cNvSpPr txBox="1"/>
          <p:nvPr/>
        </p:nvSpPr>
        <p:spPr>
          <a:xfrm>
            <a:off x="7898862" y="4204316"/>
            <a:ext cx="711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dirty="0"/>
              <a:t>Figure 3</a:t>
            </a:r>
            <a:endParaRPr lang="zh-CN" altLang="en-US" sz="1050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4094018" y="1059872"/>
            <a:ext cx="2639291" cy="962892"/>
          </a:xfrm>
          <a:prstGeom prst="round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62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E95B4B-8243-70BC-A306-086C741F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4454" y="1971351"/>
            <a:ext cx="3965921" cy="1200798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75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1A908-3549-79A6-88A4-B55C4648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3A92D-4899-8D91-130A-341488D71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49" y="1951183"/>
            <a:ext cx="8706998" cy="1353027"/>
          </a:xfrm>
        </p:spPr>
        <p:txBody>
          <a:bodyPr/>
          <a:lstStyle/>
          <a:p>
            <a:r>
              <a:rPr lang="en-US" altLang="zh-CN" dirty="0"/>
              <a:t>First stage: 2 versions (click/drag)</a:t>
            </a:r>
          </a:p>
          <a:p>
            <a:r>
              <a:rPr lang="en-US" altLang="zh-CN" b="1" dirty="0"/>
              <a:t>Second stage: 2 groups</a:t>
            </a:r>
          </a:p>
        </p:txBody>
      </p:sp>
    </p:spTree>
    <p:extLst>
      <p:ext uri="{BB962C8B-B14F-4D97-AF65-F5344CB8AC3E}">
        <p14:creationId xmlns:p14="http://schemas.microsoft.com/office/powerpoint/2010/main" val="66452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C82B-62A8-F759-9DBB-42ED9C15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stage feedback: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A2FDD-9CC9-1807-AA70-DCA460D6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sz="3200" dirty="0"/>
              <a:t>Uploading file step: add more instruction</a:t>
            </a:r>
          </a:p>
          <a:p>
            <a:pPr marL="457200" indent="-457200">
              <a:buAutoNum type="arabicPeriod"/>
            </a:pPr>
            <a:r>
              <a:rPr lang="en-US" altLang="zh-CN" sz="3200" dirty="0"/>
              <a:t>Result: drag words between group</a:t>
            </a:r>
          </a:p>
          <a:p>
            <a:pPr marL="457200" indent="-457200">
              <a:buAutoNum type="arabicPeriod"/>
            </a:pPr>
            <a:r>
              <a:rPr lang="en-US" altLang="zh-CN" sz="3200" dirty="0"/>
              <a:t>Result: add bin(drag to throw the words)</a:t>
            </a:r>
          </a:p>
          <a:p>
            <a:pPr marL="457200" indent="-457200">
              <a:buAutoNum type="arabicPeriod"/>
            </a:pPr>
            <a:r>
              <a:rPr lang="en-US" altLang="zh-CN" sz="3200" dirty="0"/>
              <a:t>Result: automatically construct (OR in a group, AND/NOT between groups)</a:t>
            </a:r>
          </a:p>
          <a:p>
            <a:pPr marL="457200" indent="-457200">
              <a:buAutoNum type="arabicPeriod"/>
            </a:pPr>
            <a:r>
              <a:rPr lang="en-US" altLang="zh-CN" sz="3200" dirty="0"/>
              <a:t>Result: choose the database in formulating </a:t>
            </a:r>
            <a:endParaRPr lang="nl-NL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9996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BFD3-7C97-518A-717B-1C1BF779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prototype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39DA16-8BF5-9D9F-4B6B-EC35FC634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327" y="877695"/>
            <a:ext cx="5945686" cy="3762178"/>
          </a:xfrm>
        </p:spPr>
      </p:pic>
    </p:spTree>
    <p:extLst>
      <p:ext uri="{BB962C8B-B14F-4D97-AF65-F5344CB8AC3E}">
        <p14:creationId xmlns:p14="http://schemas.microsoft.com/office/powerpoint/2010/main" val="372047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BF42-4E1B-2254-6169-B6FD2AAF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Second stage: 2 groups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314A4-73BD-6C15-655A-815D5947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66" y="1144123"/>
            <a:ext cx="5028852" cy="2922551"/>
          </a:xfrm>
        </p:spPr>
        <p:txBody>
          <a:bodyPr/>
          <a:lstStyle/>
          <a:p>
            <a:pPr lvl="1"/>
            <a:r>
              <a:rPr lang="en-US" altLang="zh-CN" sz="2000" b="1" dirty="0"/>
              <a:t>34 responses</a:t>
            </a:r>
          </a:p>
          <a:p>
            <a:pPr lvl="1"/>
            <a:r>
              <a:rPr lang="en-US" altLang="zh-CN" sz="2000" b="1" dirty="0"/>
              <a:t>Bias Elimination:</a:t>
            </a:r>
            <a:r>
              <a:rPr lang="zh-CN" altLang="en-US" sz="2000" b="1" dirty="0"/>
              <a:t> </a:t>
            </a:r>
            <a:r>
              <a:rPr lang="en-US" altLang="zh-CN" sz="2000" dirty="0"/>
              <a:t>Those who had participated in the first stage test did not participate in this test</a:t>
            </a:r>
          </a:p>
          <a:p>
            <a:pPr lvl="1"/>
            <a:r>
              <a:rPr lang="en-US" altLang="zh-CN" sz="2000" b="1" dirty="0"/>
              <a:t>Group 1: Students </a:t>
            </a:r>
            <a:r>
              <a:rPr lang="en-US" altLang="zh-CN" sz="2000" dirty="0"/>
              <a:t>(Undergraduate, graduate </a:t>
            </a:r>
            <a:r>
              <a:rPr lang="en-US" altLang="zh-CN" sz="2000"/>
              <a:t>students)</a:t>
            </a:r>
            <a:endParaRPr lang="en-US" altLang="zh-CN" sz="2000" b="1" dirty="0"/>
          </a:p>
          <a:p>
            <a:pPr lvl="1"/>
            <a:r>
              <a:rPr lang="en-US" altLang="zh-CN" sz="2000" b="1" dirty="0"/>
              <a:t>Group 2: Researchers </a:t>
            </a:r>
            <a:r>
              <a:rPr lang="en-US" altLang="zh-CN" sz="2000" dirty="0"/>
              <a:t>(PhD, </a:t>
            </a:r>
            <a:r>
              <a:rPr lang="en-US" altLang="zh-CN" sz="2000" dirty="0" err="1"/>
              <a:t>PostDoc</a:t>
            </a:r>
            <a:r>
              <a:rPr lang="en-US" altLang="zh-CN" sz="2000" dirty="0"/>
              <a:t> or other researchers)</a:t>
            </a: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2C7B2-EA90-3D18-28F2-96A7D72F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50" y="955949"/>
            <a:ext cx="3467584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3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0" y="990601"/>
            <a:ext cx="4191218" cy="27054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57" y="990601"/>
            <a:ext cx="4144260" cy="2639290"/>
          </a:xfrm>
          <a:prstGeom prst="rect">
            <a:avLst/>
          </a:prstGeom>
        </p:spPr>
      </p:pic>
      <p:sp>
        <p:nvSpPr>
          <p:cNvPr id="6" name="内容占位符 7">
            <a:extLst>
              <a:ext uri="{FF2B5EF4-FFF2-40B4-BE49-F238E27FC236}">
                <a16:creationId xmlns:a16="http://schemas.microsoft.com/office/drawing/2014/main" id="{C1ED378C-6D7D-D72B-5D17-EACEC2DAD3C8}"/>
              </a:ext>
            </a:extLst>
          </p:cNvPr>
          <p:cNvSpPr txBox="1">
            <a:spLocks/>
          </p:cNvSpPr>
          <p:nvPr/>
        </p:nvSpPr>
        <p:spPr>
          <a:xfrm>
            <a:off x="438603" y="3699950"/>
            <a:ext cx="8638308" cy="8304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1. Starting to create a new project         2.</a:t>
            </a:r>
            <a:r>
              <a:rPr lang="en-GB" altLang="zh-CN" sz="2400" dirty="0"/>
              <a:t> Filling in basic information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3600" dirty="0"/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5389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1" y="999139"/>
            <a:ext cx="3901124" cy="2444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97" y="938867"/>
            <a:ext cx="3945902" cy="2504421"/>
          </a:xfrm>
          <a:prstGeom prst="rect">
            <a:avLst/>
          </a:prstGeom>
        </p:spPr>
      </p:pic>
      <p:sp>
        <p:nvSpPr>
          <p:cNvPr id="6" name="内容占位符 7">
            <a:extLst>
              <a:ext uri="{FF2B5EF4-FFF2-40B4-BE49-F238E27FC236}">
                <a16:creationId xmlns:a16="http://schemas.microsoft.com/office/drawing/2014/main" id="{C1ED378C-6D7D-D72B-5D17-EACEC2DAD3C8}"/>
              </a:ext>
            </a:extLst>
          </p:cNvPr>
          <p:cNvSpPr txBox="1">
            <a:spLocks/>
          </p:cNvSpPr>
          <p:nvPr/>
        </p:nvSpPr>
        <p:spPr>
          <a:xfrm>
            <a:off x="438603" y="3699950"/>
            <a:ext cx="8638308" cy="8304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en-GB" altLang="zh-CN" sz="2400" dirty="0"/>
              <a:t>Uploading samples</a:t>
            </a:r>
            <a:r>
              <a:rPr lang="zh-CN" altLang="nl-NL" sz="2400" dirty="0"/>
              <a:t>                         </a:t>
            </a:r>
            <a:r>
              <a:rPr lang="en-US" altLang="zh-CN" sz="2400" dirty="0"/>
              <a:t>4. Constructing the query</a:t>
            </a:r>
            <a:r>
              <a:rPr lang="en-GB" altLang="zh-CN" sz="2400" dirty="0"/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4164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FACD9F3-B18C-7BAB-D241-90571C67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523" y="3155477"/>
            <a:ext cx="1779578" cy="19892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D973820-64F8-5200-3141-0DCE39EE4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48" y="3216098"/>
            <a:ext cx="1964138" cy="18680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8920B2-FEB6-5E70-87EF-D446B4B0F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98" y="621755"/>
            <a:ext cx="2168100" cy="1970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6BD754-A2CB-1C02-62DA-46CED89E2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905" y="703797"/>
            <a:ext cx="1796560" cy="18883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5B1EB3-CB38-3602-9506-C3216D6F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A2DB"/>
                </a:solidFill>
              </a:rPr>
              <a:t>Question</a:t>
            </a:r>
            <a:r>
              <a:rPr lang="en-US" altLang="zh-CN" sz="2400" dirty="0"/>
              <a:t>: Do you have experience writing a literature review?</a:t>
            </a:r>
            <a:endParaRPr lang="zh-CN" altLang="en-US" sz="24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561EC4-4B0A-CF22-261E-F77A6E7EA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785281"/>
            <a:ext cx="1873062" cy="706635"/>
          </a:xfrm>
        </p:spPr>
        <p:txBody>
          <a:bodyPr/>
          <a:lstStyle/>
          <a:p>
            <a:r>
              <a:rPr lang="en-US" altLang="zh-CN" dirty="0"/>
              <a:t>Student: </a:t>
            </a: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0A04140-A9F5-1C37-071B-499C27F24379}"/>
              </a:ext>
            </a:extLst>
          </p:cNvPr>
          <p:cNvSpPr txBox="1">
            <a:spLocks/>
          </p:cNvSpPr>
          <p:nvPr/>
        </p:nvSpPr>
        <p:spPr>
          <a:xfrm>
            <a:off x="4020809" y="699806"/>
            <a:ext cx="2623832" cy="1543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Researcher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8993E41-2D42-A123-E25E-4BD296E68E98}"/>
              </a:ext>
            </a:extLst>
          </p:cNvPr>
          <p:cNvSpPr txBox="1">
            <a:spLocks/>
          </p:cNvSpPr>
          <p:nvPr/>
        </p:nvSpPr>
        <p:spPr>
          <a:xfrm>
            <a:off x="359999" y="2465149"/>
            <a:ext cx="8326799" cy="567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altLang="zh-CN" sz="2400" dirty="0">
                <a:solidFill>
                  <a:srgbClr val="00A2DB"/>
                </a:solidFill>
              </a:rPr>
              <a:t>Question</a:t>
            </a:r>
            <a:r>
              <a:rPr lang="en-US" altLang="zh-CN" sz="2400" dirty="0"/>
              <a:t>: Do you have trouble developing an appropriate search query when starting to write a literature review?</a:t>
            </a:r>
            <a:endParaRPr lang="zh-CN" altLang="en-US" sz="2400" dirty="0"/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8FF23655-3441-5717-6F9B-AFE99503016E}"/>
              </a:ext>
            </a:extLst>
          </p:cNvPr>
          <p:cNvSpPr txBox="1">
            <a:spLocks/>
          </p:cNvSpPr>
          <p:nvPr/>
        </p:nvSpPr>
        <p:spPr>
          <a:xfrm>
            <a:off x="360000" y="3209344"/>
            <a:ext cx="1829748" cy="567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Student:</a:t>
            </a:r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B39846B9-1997-631A-4E43-51DB70DF495E}"/>
              </a:ext>
            </a:extLst>
          </p:cNvPr>
          <p:cNvSpPr txBox="1">
            <a:spLocks/>
          </p:cNvSpPr>
          <p:nvPr/>
        </p:nvSpPr>
        <p:spPr>
          <a:xfrm>
            <a:off x="4153886" y="3291812"/>
            <a:ext cx="2623832" cy="1543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1pPr>
            <a:lvl2pPr marL="717550" indent="-358775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8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2pPr>
            <a:lvl3pPr marL="1073150" indent="-357188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4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3pPr>
            <a:lvl4pPr marL="1430338" indent="-355600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4pPr>
            <a:lvl5pPr marL="1793875" indent="-360363" algn="l" defTabSz="457200" rtl="0" eaLnBrk="1" latinLnBrk="0" hangingPunct="1">
              <a:spcBef>
                <a:spcPts val="0"/>
              </a:spcBef>
              <a:buFont typeface="Lucida Grande"/>
              <a:buChar char="-"/>
              <a:defRPr sz="2000" kern="1200">
                <a:solidFill>
                  <a:schemeClr val="tx1"/>
                </a:solidFill>
                <a:latin typeface="+mj-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Researcher</a:t>
            </a:r>
            <a:r>
              <a:rPr lang="zh-CN" altLang="en-US" dirty="0"/>
              <a:t>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9267455"/>
      </p:ext>
    </p:extLst>
  </p:cSld>
  <p:clrMapOvr>
    <a:masterClrMapping/>
  </p:clrMapOvr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902</Words>
  <Application>Microsoft Office PowerPoint</Application>
  <PresentationFormat>全屏显示(16:9)</PresentationFormat>
  <Paragraphs>154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Lucida Grande</vt:lpstr>
      <vt:lpstr>Arial</vt:lpstr>
      <vt:lpstr>Calibri</vt:lpstr>
      <vt:lpstr>Maastricht University</vt:lpstr>
      <vt:lpstr>Search Strategy Builder for Literature Reviews – Part 3</vt:lpstr>
      <vt:lpstr>What are we going to do:</vt:lpstr>
      <vt:lpstr>User Test</vt:lpstr>
      <vt:lpstr>First stage feedback:</vt:lpstr>
      <vt:lpstr>Final prototype</vt:lpstr>
      <vt:lpstr>Second stage: 2 groups</vt:lpstr>
      <vt:lpstr>Tasks</vt:lpstr>
      <vt:lpstr>Tasks</vt:lpstr>
      <vt:lpstr>Question: Do you have experience writing a literature review?</vt:lpstr>
      <vt:lpstr>Assumption of learnability</vt:lpstr>
      <vt:lpstr>Learnability test part 1:</vt:lpstr>
      <vt:lpstr>Paired t-test: CI = 95%</vt:lpstr>
      <vt:lpstr>Two-sample t-test (one-tailed): CI = 95%</vt:lpstr>
      <vt:lpstr>Learnability test part 2:</vt:lpstr>
      <vt:lpstr>Paired t-test: CI = 95%</vt:lpstr>
      <vt:lpstr>Two-sample t-test (one-tailed): CI = 95%</vt:lpstr>
      <vt:lpstr>Emotions</vt:lpstr>
      <vt:lpstr>Two-sample t-test (Welch's t-test)</vt:lpstr>
      <vt:lpstr>Conclusion</vt:lpstr>
      <vt:lpstr>Thank you</vt:lpstr>
    </vt:vector>
  </TitlesOfParts>
  <Company>Zuiderlicht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Jochen Lennertz</dc:creator>
  <cp:lastModifiedBy>Fan Ankie</cp:lastModifiedBy>
  <cp:revision>129</cp:revision>
  <cp:lastPrinted>2016-01-22T13:02:05Z</cp:lastPrinted>
  <dcterms:created xsi:type="dcterms:W3CDTF">2016-01-20T13:07:02Z</dcterms:created>
  <dcterms:modified xsi:type="dcterms:W3CDTF">2023-04-07T08:13:25Z</dcterms:modified>
</cp:coreProperties>
</file>