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66" r:id="rId4"/>
    <p:sldId id="267" r:id="rId5"/>
    <p:sldId id="259" r:id="rId6"/>
    <p:sldId id="260" r:id="rId7"/>
    <p:sldId id="261" r:id="rId8"/>
    <p:sldId id="262" r:id="rId9"/>
    <p:sldId id="263" r:id="rId10"/>
    <p:sldId id="264"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49" autoAdjust="0"/>
    <p:restoredTop sz="94660"/>
  </p:normalViewPr>
  <p:slideViewPr>
    <p:cSldViewPr snapToGrid="0">
      <p:cViewPr varScale="1">
        <p:scale>
          <a:sx n="68" d="100"/>
          <a:sy n="68" d="100"/>
        </p:scale>
        <p:origin x="3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78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97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401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87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668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541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956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07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05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30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76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55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4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3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50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78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9626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4572F-294D-4F7D-BD71-0BAD49A24260}"/>
              </a:ext>
            </a:extLst>
          </p:cNvPr>
          <p:cNvSpPr>
            <a:spLocks noGrp="1"/>
          </p:cNvSpPr>
          <p:nvPr>
            <p:ph type="title"/>
          </p:nvPr>
        </p:nvSpPr>
        <p:spPr>
          <a:xfrm>
            <a:off x="501776" y="183475"/>
            <a:ext cx="10351673" cy="3245525"/>
          </a:xfrm>
        </p:spPr>
        <p:txBody>
          <a:bodyPr/>
          <a:lstStyle/>
          <a:p>
            <a:pPr algn="ctr"/>
            <a:r>
              <a:rPr lang="en-IN" dirty="0"/>
              <a:t>                  </a:t>
            </a:r>
            <a:br>
              <a:rPr lang="en-IN" dirty="0"/>
            </a:br>
            <a:r>
              <a:rPr lang="en-IN" dirty="0"/>
              <a:t>Power Consumption Prediction Model</a:t>
            </a:r>
            <a:br>
              <a:rPr lang="en-IN" dirty="0"/>
            </a:br>
            <a:endParaRPr lang="en-IN" sz="7200" b="1" u="sng" dirty="0"/>
          </a:p>
        </p:txBody>
      </p:sp>
      <p:sp>
        <p:nvSpPr>
          <p:cNvPr id="7" name="Content Placeholder 6">
            <a:extLst>
              <a:ext uri="{FF2B5EF4-FFF2-40B4-BE49-F238E27FC236}">
                <a16:creationId xmlns:a16="http://schemas.microsoft.com/office/drawing/2014/main" id="{0FA021AC-D755-4A23-AA61-9E56BCF6EC93}"/>
              </a:ext>
            </a:extLst>
          </p:cNvPr>
          <p:cNvSpPr>
            <a:spLocks noGrp="1"/>
          </p:cNvSpPr>
          <p:nvPr>
            <p:ph idx="1"/>
          </p:nvPr>
        </p:nvSpPr>
        <p:spPr>
          <a:xfrm>
            <a:off x="501776" y="2049516"/>
            <a:ext cx="11067289" cy="4625009"/>
          </a:xfrm>
        </p:spPr>
        <p:txBody>
          <a:bodyPr>
            <a:normAutofit/>
          </a:bodyPr>
          <a:lstStyle/>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SUBMITTED TO:-                                                            SUBMITTED BY:-</a:t>
            </a:r>
          </a:p>
          <a:p>
            <a:pPr marL="0" indent="0">
              <a:buNone/>
            </a:pPr>
            <a:r>
              <a:rPr lang="en-IN" sz="2400" b="1" dirty="0"/>
              <a:t>SAGAR                                                                           ANKIT KUMAR</a:t>
            </a:r>
          </a:p>
        </p:txBody>
      </p:sp>
    </p:spTree>
    <p:extLst>
      <p:ext uri="{BB962C8B-B14F-4D97-AF65-F5344CB8AC3E}">
        <p14:creationId xmlns:p14="http://schemas.microsoft.com/office/powerpoint/2010/main" val="173726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FF01-5568-918A-9F87-F82F3F0E8C94}"/>
              </a:ext>
            </a:extLst>
          </p:cNvPr>
          <p:cNvSpPr>
            <a:spLocks noGrp="1"/>
          </p:cNvSpPr>
          <p:nvPr>
            <p:ph type="title"/>
          </p:nvPr>
        </p:nvSpPr>
        <p:spPr>
          <a:xfrm>
            <a:off x="677333" y="138953"/>
            <a:ext cx="10837331" cy="1320800"/>
          </a:xfrm>
        </p:spPr>
        <p:txBody>
          <a:bodyPr/>
          <a:lstStyle/>
          <a:p>
            <a:pPr algn="ctr"/>
            <a:r>
              <a:rPr lang="en-US" dirty="0"/>
              <a:t> </a:t>
            </a:r>
            <a:r>
              <a:rPr lang="en-US" sz="40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MODEL TRAINING &amp; TESTING</a:t>
            </a:r>
          </a:p>
        </p:txBody>
      </p:sp>
      <p:sp>
        <p:nvSpPr>
          <p:cNvPr id="3" name="Content Placeholder 2">
            <a:extLst>
              <a:ext uri="{FF2B5EF4-FFF2-40B4-BE49-F238E27FC236}">
                <a16:creationId xmlns:a16="http://schemas.microsoft.com/office/drawing/2014/main" id="{F3531F3D-1CFD-7081-0296-5048E3806A5E}"/>
              </a:ext>
            </a:extLst>
          </p:cNvPr>
          <p:cNvSpPr>
            <a:spLocks noGrp="1"/>
          </p:cNvSpPr>
          <p:nvPr>
            <p:ph idx="1"/>
          </p:nvPr>
        </p:nvSpPr>
        <p:spPr>
          <a:xfrm>
            <a:off x="677332" y="1054847"/>
            <a:ext cx="10837332" cy="4982882"/>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Training Process</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Train-Test Split</a:t>
            </a:r>
            <a:r>
              <a:rPr lang="en-US" sz="1800" dirty="0">
                <a:latin typeface="Calibri" panose="020F0502020204030204" pitchFamily="34" charset="0"/>
                <a:ea typeface="Calibri" panose="020F0502020204030204" pitchFamily="34" charset="0"/>
                <a:cs typeface="Calibri" panose="020F0502020204030204" pitchFamily="34" charset="0"/>
              </a:rPr>
              <a:t>: The dataset was divided into </a:t>
            </a:r>
            <a:r>
              <a:rPr lang="en-US" sz="1800" b="1" dirty="0">
                <a:latin typeface="Calibri" panose="020F0502020204030204" pitchFamily="34" charset="0"/>
                <a:ea typeface="Calibri" panose="020F0502020204030204" pitchFamily="34" charset="0"/>
                <a:cs typeface="Calibri" panose="020F0502020204030204" pitchFamily="34" charset="0"/>
              </a:rPr>
              <a:t>training (80%)</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testing (20%)</a:t>
            </a:r>
            <a:r>
              <a:rPr lang="en-US" sz="1800" dirty="0">
                <a:latin typeface="Calibri" panose="020F0502020204030204" pitchFamily="34" charset="0"/>
                <a:ea typeface="Calibri" panose="020F0502020204030204" pitchFamily="34" charset="0"/>
                <a:cs typeface="Calibri" panose="020F0502020204030204" pitchFamily="34" charset="0"/>
              </a:rPr>
              <a:t> sets.</a:t>
            </a:r>
          </a:p>
          <a:p>
            <a:pPr lvl="1"/>
            <a:r>
              <a:rPr lang="en-US" sz="1800" b="1" dirty="0">
                <a:latin typeface="Calibri" panose="020F0502020204030204" pitchFamily="34" charset="0"/>
                <a:ea typeface="Calibri" panose="020F0502020204030204" pitchFamily="34" charset="0"/>
                <a:cs typeface="Calibri" panose="020F0502020204030204" pitchFamily="34" charset="0"/>
              </a:rPr>
              <a:t>Cross-Validation</a:t>
            </a:r>
            <a:r>
              <a:rPr lang="en-US" sz="1800" dirty="0">
                <a:latin typeface="Calibri" panose="020F0502020204030204" pitchFamily="34" charset="0"/>
                <a:ea typeface="Calibri" panose="020F0502020204030204" pitchFamily="34" charset="0"/>
                <a:cs typeface="Calibri" panose="020F0502020204030204" pitchFamily="34" charset="0"/>
              </a:rPr>
              <a:t>: Applied to ensure the model generalizes well to unseen data.</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Random Forest Training</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Trained the Random Forest model on the training set using environmental factors as predictors.</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Testing Results</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The Random Forest model performed well on the testing set, capturing the non-linear relationships more effectively than Linear Regression.</a:t>
            </a:r>
          </a:p>
          <a:p>
            <a:pPr lvl="1"/>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091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CACE-FA11-40BD-8A18-DC54B3592765}"/>
              </a:ext>
            </a:extLst>
          </p:cNvPr>
          <p:cNvSpPr>
            <a:spLocks noGrp="1"/>
          </p:cNvSpPr>
          <p:nvPr>
            <p:ph type="title"/>
          </p:nvPr>
        </p:nvSpPr>
        <p:spPr>
          <a:xfrm>
            <a:off x="677334" y="156238"/>
            <a:ext cx="10658536" cy="1320800"/>
          </a:xfrm>
        </p:spPr>
        <p:txBody>
          <a:bodyPr>
            <a:normAutofit/>
          </a:bodyPr>
          <a:lstStyle/>
          <a:p>
            <a:pPr algn="ctr"/>
            <a:r>
              <a:rPr lang="en-US"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PERFORMANCE EVALUATION</a:t>
            </a:r>
          </a:p>
        </p:txBody>
      </p:sp>
      <p:sp>
        <p:nvSpPr>
          <p:cNvPr id="3" name="Content Placeholder 2">
            <a:extLst>
              <a:ext uri="{FF2B5EF4-FFF2-40B4-BE49-F238E27FC236}">
                <a16:creationId xmlns:a16="http://schemas.microsoft.com/office/drawing/2014/main" id="{AB3958D8-BE83-4A79-B0D4-A80251C44DBD}"/>
              </a:ext>
            </a:extLst>
          </p:cNvPr>
          <p:cNvSpPr>
            <a:spLocks noGrp="1"/>
          </p:cNvSpPr>
          <p:nvPr>
            <p:ph idx="1"/>
          </p:nvPr>
        </p:nvSpPr>
        <p:spPr>
          <a:xfrm>
            <a:off x="677333" y="1085202"/>
            <a:ext cx="10658537" cy="4952528"/>
          </a:xfrm>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Evaluation Metrics</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Mean Squared Error (MSE)</a:t>
            </a:r>
            <a:r>
              <a:rPr lang="en-US" sz="1800" dirty="0">
                <a:latin typeface="Calibri" panose="020F0502020204030204" pitchFamily="34" charset="0"/>
                <a:ea typeface="Calibri" panose="020F0502020204030204" pitchFamily="34" charset="0"/>
                <a:cs typeface="Calibri" panose="020F0502020204030204" pitchFamily="34" charset="0"/>
              </a:rPr>
              <a:t>: Measures the average squared difference between actual and predicted values. Lower MSE indicates better model performance.</a:t>
            </a:r>
          </a:p>
          <a:p>
            <a:pPr lvl="2"/>
            <a:r>
              <a:rPr lang="en-US" sz="1600" b="1" dirty="0">
                <a:latin typeface="Calibri" panose="020F0502020204030204" pitchFamily="34" charset="0"/>
                <a:ea typeface="Calibri" panose="020F0502020204030204" pitchFamily="34" charset="0"/>
                <a:cs typeface="Calibri" panose="020F0502020204030204" pitchFamily="34" charset="0"/>
              </a:rPr>
              <a:t>MSE for Random Forest</a:t>
            </a:r>
            <a:r>
              <a:rPr lang="en-US" sz="1600" dirty="0">
                <a:latin typeface="Calibri" panose="020F0502020204030204" pitchFamily="34" charset="0"/>
                <a:ea typeface="Calibri" panose="020F0502020204030204" pitchFamily="34" charset="0"/>
                <a:cs typeface="Calibri" panose="020F0502020204030204" pitchFamily="34" charset="0"/>
              </a:rPr>
              <a:t>: 23438194.98</a:t>
            </a:r>
          </a:p>
          <a:p>
            <a:pPr marL="749300" lvl="2" indent="-285750"/>
            <a:r>
              <a:rPr lang="en-US" sz="1800" b="1" dirty="0">
                <a:latin typeface="Calibri" panose="020F0502020204030204" pitchFamily="34" charset="0"/>
                <a:ea typeface="Calibri" panose="020F0502020204030204" pitchFamily="34" charset="0"/>
                <a:cs typeface="Calibri" panose="020F0502020204030204" pitchFamily="34" charset="0"/>
              </a:rPr>
              <a:t>R-squared (R²)</a:t>
            </a:r>
            <a:r>
              <a:rPr lang="en-US" sz="1800" dirty="0">
                <a:latin typeface="Calibri" panose="020F0502020204030204" pitchFamily="34" charset="0"/>
                <a:ea typeface="Calibri" panose="020F0502020204030204" pitchFamily="34" charset="0"/>
                <a:cs typeface="Calibri" panose="020F0502020204030204" pitchFamily="34" charset="0"/>
              </a:rPr>
              <a:t>: Indicates the proportion of variance in the target variable explained by the model. Values closer to 1 show a better fit.</a:t>
            </a:r>
          </a:p>
          <a:p>
            <a:pPr marL="1206500" lvl="3" indent="-285750"/>
            <a:r>
              <a:rPr lang="en-US" sz="1600" b="1" dirty="0">
                <a:latin typeface="Calibri" panose="020F0502020204030204" pitchFamily="34" charset="0"/>
                <a:ea typeface="Calibri" panose="020F0502020204030204" pitchFamily="34" charset="0"/>
                <a:cs typeface="Calibri" panose="020F0502020204030204" pitchFamily="34" charset="0"/>
              </a:rPr>
              <a:t>R² for Random Forest</a:t>
            </a:r>
            <a:r>
              <a:rPr lang="en-US" sz="1600" dirty="0">
                <a:latin typeface="Calibri" panose="020F0502020204030204" pitchFamily="34" charset="0"/>
                <a:ea typeface="Calibri" panose="020F0502020204030204" pitchFamily="34" charset="0"/>
                <a:cs typeface="Calibri" panose="020F0502020204030204" pitchFamily="34" charset="0"/>
              </a:rPr>
              <a:t>: 0.6371</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Results</a:t>
            </a:r>
            <a:r>
              <a:rPr lang="en-US" sz="2000"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The Random Forest model demonstrated low MSE and high R², indicating it effectively captured the relationship between environmental factors and power consumption.</a:t>
            </a:r>
          </a:p>
          <a:p>
            <a:pPr marL="1206500" lvl="3" indent="-285750"/>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860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5534-690B-433E-8181-9F4396CEE4DE}"/>
              </a:ext>
            </a:extLst>
          </p:cNvPr>
          <p:cNvSpPr>
            <a:spLocks noGrp="1"/>
          </p:cNvSpPr>
          <p:nvPr>
            <p:ph type="title"/>
          </p:nvPr>
        </p:nvSpPr>
        <p:spPr>
          <a:xfrm>
            <a:off x="677331" y="151183"/>
            <a:ext cx="10745632" cy="1320800"/>
          </a:xfrm>
        </p:spPr>
        <p:txBody>
          <a:bodyPr>
            <a:normAutofit/>
          </a:bodyPr>
          <a:lstStyle/>
          <a:p>
            <a:pPr algn="ctr"/>
            <a:r>
              <a:rPr lang="en-US"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FEATURE IMPORTANCE</a:t>
            </a:r>
          </a:p>
        </p:txBody>
      </p:sp>
      <p:sp>
        <p:nvSpPr>
          <p:cNvPr id="3" name="Content Placeholder 2">
            <a:extLst>
              <a:ext uri="{FF2B5EF4-FFF2-40B4-BE49-F238E27FC236}">
                <a16:creationId xmlns:a16="http://schemas.microsoft.com/office/drawing/2014/main" id="{1FB9E7C2-609B-4B45-B3F8-9F58FEDDBFE4}"/>
              </a:ext>
            </a:extLst>
          </p:cNvPr>
          <p:cNvSpPr>
            <a:spLocks noGrp="1"/>
          </p:cNvSpPr>
          <p:nvPr>
            <p:ph idx="1"/>
          </p:nvPr>
        </p:nvSpPr>
        <p:spPr>
          <a:xfrm>
            <a:off x="723184" y="1038447"/>
            <a:ext cx="10745631" cy="5668370"/>
          </a:xfrm>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Feature Importance Analysis</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Random Forest</a:t>
            </a:r>
            <a:r>
              <a:rPr lang="en-US" sz="1800" dirty="0">
                <a:latin typeface="Calibri" panose="020F0502020204030204" pitchFamily="34" charset="0"/>
                <a:ea typeface="Calibri" panose="020F0502020204030204" pitchFamily="34" charset="0"/>
                <a:cs typeface="Calibri" panose="020F0502020204030204" pitchFamily="34" charset="0"/>
              </a:rPr>
              <a:t> provides insights into which features most impact the prediction of power consumption.</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Top Features</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Temperature</a:t>
            </a:r>
            <a:r>
              <a:rPr lang="en-US" sz="1800" dirty="0">
                <a:latin typeface="Calibri" panose="020F0502020204030204" pitchFamily="34" charset="0"/>
                <a:ea typeface="Calibri" panose="020F0502020204030204" pitchFamily="34" charset="0"/>
                <a:cs typeface="Calibri" panose="020F0502020204030204" pitchFamily="34" charset="0"/>
              </a:rPr>
              <a:t>: 46.2% importance – the most influential factor in predicting power consumption.</a:t>
            </a:r>
          </a:p>
          <a:p>
            <a:pPr lvl="1"/>
            <a:r>
              <a:rPr lang="en-US" sz="1800" b="1" dirty="0">
                <a:latin typeface="Calibri" panose="020F0502020204030204" pitchFamily="34" charset="0"/>
                <a:ea typeface="Calibri" panose="020F0502020204030204" pitchFamily="34" charset="0"/>
                <a:cs typeface="Calibri" panose="020F0502020204030204" pitchFamily="34" charset="0"/>
              </a:rPr>
              <a:t>Humidity</a:t>
            </a:r>
            <a:r>
              <a:rPr lang="en-US" sz="1800" dirty="0">
                <a:latin typeface="Calibri" panose="020F0502020204030204" pitchFamily="34" charset="0"/>
                <a:ea typeface="Calibri" panose="020F0502020204030204" pitchFamily="34" charset="0"/>
                <a:cs typeface="Calibri" panose="020F0502020204030204" pitchFamily="34" charset="0"/>
              </a:rPr>
              <a:t>: 17.1% importance.</a:t>
            </a:r>
          </a:p>
          <a:p>
            <a:pPr lvl="1"/>
            <a:r>
              <a:rPr lang="en-US" sz="1800" b="1" dirty="0">
                <a:latin typeface="Calibri" panose="020F0502020204030204" pitchFamily="34" charset="0"/>
                <a:ea typeface="Calibri" panose="020F0502020204030204" pitchFamily="34" charset="0"/>
                <a:cs typeface="Calibri" panose="020F0502020204030204" pitchFamily="34" charset="0"/>
              </a:rPr>
              <a:t>General Diffuse Flows</a:t>
            </a:r>
            <a:r>
              <a:rPr lang="en-US" sz="1800" dirty="0">
                <a:latin typeface="Calibri" panose="020F0502020204030204" pitchFamily="34" charset="0"/>
                <a:ea typeface="Calibri" panose="020F0502020204030204" pitchFamily="34" charset="0"/>
                <a:cs typeface="Calibri" panose="020F0502020204030204" pitchFamily="34" charset="0"/>
              </a:rPr>
              <a:t>: 11.4% importance.</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Other Features</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Wind Speed</a:t>
            </a:r>
            <a:r>
              <a:rPr lang="en-US" sz="1800" dirty="0">
                <a:latin typeface="Calibri" panose="020F0502020204030204" pitchFamily="34" charset="0"/>
                <a:ea typeface="Calibri" panose="020F0502020204030204" pitchFamily="34" charset="0"/>
                <a:cs typeface="Calibri" panose="020F0502020204030204" pitchFamily="34" charset="0"/>
              </a:rPr>
              <a:t>: 11.3%</a:t>
            </a:r>
          </a:p>
          <a:p>
            <a:pPr lvl="1"/>
            <a:r>
              <a:rPr lang="en-US" sz="1800" b="1" dirty="0">
                <a:latin typeface="Calibri" panose="020F0502020204030204" pitchFamily="34" charset="0"/>
                <a:ea typeface="Calibri" panose="020F0502020204030204" pitchFamily="34" charset="0"/>
                <a:cs typeface="Calibri" panose="020F0502020204030204" pitchFamily="34" charset="0"/>
              </a:rPr>
              <a:t>Diffuse Flows</a:t>
            </a:r>
            <a:r>
              <a:rPr lang="en-US" sz="1800" dirty="0">
                <a:latin typeface="Calibri" panose="020F0502020204030204" pitchFamily="34" charset="0"/>
                <a:ea typeface="Calibri" panose="020F0502020204030204" pitchFamily="34" charset="0"/>
                <a:cs typeface="Calibri" panose="020F0502020204030204" pitchFamily="34" charset="0"/>
              </a:rPr>
              <a:t>: 9.7%</a:t>
            </a:r>
          </a:p>
          <a:p>
            <a:pPr lvl="1"/>
            <a:r>
              <a:rPr lang="en-US" sz="1800" b="1" dirty="0">
                <a:latin typeface="Calibri" panose="020F0502020204030204" pitchFamily="34" charset="0"/>
                <a:ea typeface="Calibri" panose="020F0502020204030204" pitchFamily="34" charset="0"/>
                <a:cs typeface="Calibri" panose="020F0502020204030204" pitchFamily="34" charset="0"/>
              </a:rPr>
              <a:t>Air Quality Index (PM)</a:t>
            </a:r>
            <a:r>
              <a:rPr lang="en-US" sz="1800" dirty="0">
                <a:latin typeface="Calibri" panose="020F0502020204030204" pitchFamily="34" charset="0"/>
                <a:ea typeface="Calibri" panose="020F0502020204030204" pitchFamily="34" charset="0"/>
                <a:cs typeface="Calibri" panose="020F0502020204030204" pitchFamily="34" charset="0"/>
              </a:rPr>
              <a:t>: 3.6%</a:t>
            </a:r>
          </a:p>
          <a:p>
            <a:pPr lvl="1"/>
            <a:r>
              <a:rPr lang="en-US" sz="1800" b="1" dirty="0">
                <a:latin typeface="Calibri" panose="020F0502020204030204" pitchFamily="34" charset="0"/>
                <a:ea typeface="Calibri" panose="020F0502020204030204" pitchFamily="34" charset="0"/>
                <a:cs typeface="Calibri" panose="020F0502020204030204" pitchFamily="34" charset="0"/>
              </a:rPr>
              <a:t>Cloudiness</a:t>
            </a:r>
            <a:r>
              <a:rPr lang="en-US" sz="1800" dirty="0">
                <a:latin typeface="Calibri" panose="020F0502020204030204" pitchFamily="34" charset="0"/>
                <a:ea typeface="Calibri" panose="020F0502020204030204" pitchFamily="34" charset="0"/>
                <a:cs typeface="Calibri" panose="020F0502020204030204" pitchFamily="34" charset="0"/>
              </a:rPr>
              <a:t>: 0.6%</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Conclusion</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Temperature</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Humidity</a:t>
            </a:r>
            <a:r>
              <a:rPr lang="en-US" sz="1800" dirty="0">
                <a:latin typeface="Calibri" panose="020F0502020204030204" pitchFamily="34" charset="0"/>
                <a:ea typeface="Calibri" panose="020F0502020204030204" pitchFamily="34" charset="0"/>
                <a:cs typeface="Calibri" panose="020F0502020204030204" pitchFamily="34" charset="0"/>
              </a:rPr>
              <a:t> are the key drivers of power consumption, while </a:t>
            </a:r>
            <a:r>
              <a:rPr lang="en-US" sz="1800" b="1" dirty="0">
                <a:latin typeface="Calibri" panose="020F0502020204030204" pitchFamily="34" charset="0"/>
                <a:ea typeface="Calibri" panose="020F0502020204030204" pitchFamily="34" charset="0"/>
                <a:cs typeface="Calibri" panose="020F0502020204030204" pitchFamily="34" charset="0"/>
              </a:rPr>
              <a:t>Cloudiness</a:t>
            </a:r>
            <a:r>
              <a:rPr lang="en-US" sz="1800" dirty="0">
                <a:latin typeface="Calibri" panose="020F0502020204030204" pitchFamily="34" charset="0"/>
                <a:ea typeface="Calibri" panose="020F0502020204030204" pitchFamily="34" charset="0"/>
                <a:cs typeface="Calibri" panose="020F0502020204030204" pitchFamily="34" charset="0"/>
              </a:rPr>
              <a:t> has minimal impact.</a:t>
            </a:r>
          </a:p>
          <a:p>
            <a:endParaRPr lang="en-US" dirty="0"/>
          </a:p>
        </p:txBody>
      </p:sp>
    </p:spTree>
    <p:extLst>
      <p:ext uri="{BB962C8B-B14F-4D97-AF65-F5344CB8AC3E}">
        <p14:creationId xmlns:p14="http://schemas.microsoft.com/office/powerpoint/2010/main" val="183925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D105-2073-408D-972C-3E7093C11B59}"/>
              </a:ext>
            </a:extLst>
          </p:cNvPr>
          <p:cNvSpPr>
            <a:spLocks noGrp="1"/>
          </p:cNvSpPr>
          <p:nvPr>
            <p:ph type="title"/>
          </p:nvPr>
        </p:nvSpPr>
        <p:spPr>
          <a:xfrm>
            <a:off x="677332" y="225083"/>
            <a:ext cx="10787835" cy="1083212"/>
          </a:xfrm>
        </p:spPr>
        <p:txBody>
          <a:bodyPr>
            <a:normAutofit/>
          </a:bodyPr>
          <a:lstStyle/>
          <a:p>
            <a:pPr algn="ctr"/>
            <a:r>
              <a:rPr lang="en-US"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795010F7-A946-4DB7-918F-FAA50098D7B1}"/>
              </a:ext>
            </a:extLst>
          </p:cNvPr>
          <p:cNvSpPr>
            <a:spLocks noGrp="1"/>
          </p:cNvSpPr>
          <p:nvPr>
            <p:ph idx="1"/>
          </p:nvPr>
        </p:nvSpPr>
        <p:spPr>
          <a:xfrm>
            <a:off x="677332" y="1055076"/>
            <a:ext cx="10787834" cy="506437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Random Forest</a:t>
            </a:r>
            <a:r>
              <a:rPr lang="en-US" dirty="0">
                <a:latin typeface="Calibri" panose="020F0502020204030204" pitchFamily="34" charset="0"/>
                <a:ea typeface="Calibri" panose="020F0502020204030204" pitchFamily="34" charset="0"/>
                <a:cs typeface="Calibri" panose="020F0502020204030204" pitchFamily="34" charset="0"/>
              </a:rPr>
              <a:t> model outperformed Linear Regression in predicting power consumption, effectively handling the non-linear relationships in the data.</a:t>
            </a:r>
          </a:p>
          <a:p>
            <a:r>
              <a:rPr lang="en-US" dirty="0">
                <a:latin typeface="Calibri" panose="020F0502020204030204" pitchFamily="34" charset="0"/>
                <a:ea typeface="Calibri" panose="020F0502020204030204" pitchFamily="34" charset="0"/>
                <a:cs typeface="Calibri" panose="020F0502020204030204" pitchFamily="34" charset="0"/>
              </a:rPr>
              <a:t>Key environmental factors such as </a:t>
            </a:r>
            <a:r>
              <a:rPr lang="en-US" b="1" dirty="0">
                <a:latin typeface="Calibri" panose="020F0502020204030204" pitchFamily="34" charset="0"/>
                <a:ea typeface="Calibri" panose="020F0502020204030204" pitchFamily="34" charset="0"/>
                <a:cs typeface="Calibri" panose="020F0502020204030204" pitchFamily="34" charset="0"/>
              </a:rPr>
              <a:t>Temperature</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Humidity</a:t>
            </a:r>
            <a:r>
              <a:rPr lang="en-US" dirty="0">
                <a:latin typeface="Calibri" panose="020F0502020204030204" pitchFamily="34" charset="0"/>
                <a:ea typeface="Calibri" panose="020F0502020204030204" pitchFamily="34" charset="0"/>
                <a:cs typeface="Calibri" panose="020F0502020204030204" pitchFamily="34" charset="0"/>
              </a:rPr>
              <a:t> were found to have the most significant impact on power consumption.</a:t>
            </a:r>
          </a:p>
          <a:p>
            <a:r>
              <a:rPr lang="en-US" dirty="0">
                <a:latin typeface="Calibri" panose="020F0502020204030204" pitchFamily="34" charset="0"/>
                <a:ea typeface="Calibri" panose="020F0502020204030204" pitchFamily="34" charset="0"/>
                <a:cs typeface="Calibri" panose="020F0502020204030204" pitchFamily="34" charset="0"/>
              </a:rPr>
              <a:t>This model can assist in </a:t>
            </a:r>
            <a:r>
              <a:rPr lang="en-US" b="1" dirty="0">
                <a:latin typeface="Calibri" panose="020F0502020204030204" pitchFamily="34" charset="0"/>
                <a:ea typeface="Calibri" panose="020F0502020204030204" pitchFamily="34" charset="0"/>
                <a:cs typeface="Calibri" panose="020F0502020204030204" pitchFamily="34" charset="0"/>
              </a:rPr>
              <a:t>efficient energy management</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resource optimization</a:t>
            </a:r>
            <a:r>
              <a:rPr lang="en-US" dirty="0">
                <a:latin typeface="Calibri" panose="020F0502020204030204" pitchFamily="34" charset="0"/>
                <a:ea typeface="Calibri" panose="020F0502020204030204" pitchFamily="34" charset="0"/>
                <a:cs typeface="Calibri" panose="020F0502020204030204" pitchFamily="34" charset="0"/>
              </a:rPr>
              <a:t> in Wellington, New Zealand.</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Closing Statement</a:t>
            </a:r>
            <a:r>
              <a:rPr lang="en-US" sz="2000"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The developed model demonstrates the potential of machine learning in improving energy forecasting, leading to better decision-making and resource allocation.</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299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2847-0ADF-4B07-A5E8-5BF062F2100C}"/>
              </a:ext>
            </a:extLst>
          </p:cNvPr>
          <p:cNvSpPr>
            <a:spLocks noGrp="1"/>
          </p:cNvSpPr>
          <p:nvPr>
            <p:ph type="title"/>
          </p:nvPr>
        </p:nvSpPr>
        <p:spPr>
          <a:xfrm>
            <a:off x="0" y="366704"/>
            <a:ext cx="10722734" cy="1659834"/>
          </a:xfrm>
        </p:spPr>
        <p:txBody>
          <a:bodyPr/>
          <a:lstStyle/>
          <a:p>
            <a:pPr algn="ctr"/>
            <a:r>
              <a:rPr lang="en-IN" dirty="0"/>
              <a:t>      </a:t>
            </a:r>
            <a:r>
              <a:rPr lang="en-IN"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AE9F6BF-FA38-4DD6-87FA-C23D49BFD3F9}"/>
              </a:ext>
            </a:extLst>
          </p:cNvPr>
          <p:cNvSpPr>
            <a:spLocks noGrp="1"/>
          </p:cNvSpPr>
          <p:nvPr>
            <p:ph idx="1"/>
          </p:nvPr>
        </p:nvSpPr>
        <p:spPr>
          <a:xfrm>
            <a:off x="833162" y="1196621"/>
            <a:ext cx="11358838" cy="4969565"/>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Overview : </a:t>
            </a:r>
            <a:br>
              <a:rPr lang="en-US" sz="2800"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In today's energy-dependent world, efficient power consumption management is crucial for sustainable growth. Wellington, New Zealand, faces challenges in optimizing energy usage due to fluctuating demand driven by environmental and meteorological conditions. By predicting power consumption based on these factors, we can enhance energy resource management and ensure efficient distribution.</a:t>
            </a:r>
          </a:p>
          <a:p>
            <a:r>
              <a:rPr lang="en-US" sz="2000" b="1" dirty="0">
                <a:latin typeface="Calibri" panose="020F0502020204030204" pitchFamily="34" charset="0"/>
                <a:ea typeface="Calibri" panose="020F0502020204030204" pitchFamily="34" charset="0"/>
                <a:cs typeface="Calibri" panose="020F0502020204030204" pitchFamily="34" charset="0"/>
              </a:rPr>
              <a:t>Objective</a:t>
            </a:r>
            <a:r>
              <a:rPr lang="en-US" sz="2000"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primary objective of this project is to develop a machine learning model that can accurately predict the power consumption in Zone 1 of Wellington, New Zealand. The model uses environmental and meteorological factors such as temperature, humidity, wind speed, cloudiness, air quality index, and solar radiation data. The ultimate goal is to help optimize power consumption and improve energy resource allocation in the city.</a:t>
            </a:r>
          </a:p>
          <a:p>
            <a:r>
              <a:rPr lang="en-US" sz="2000" b="1" dirty="0">
                <a:latin typeface="Calibri" panose="020F0502020204030204" pitchFamily="34" charset="0"/>
                <a:ea typeface="Calibri" panose="020F0502020204030204" pitchFamily="34" charset="0"/>
                <a:cs typeface="Calibri" panose="020F0502020204030204" pitchFamily="34" charset="0"/>
              </a:rPr>
              <a:t>Significance</a:t>
            </a:r>
            <a:r>
              <a:rPr lang="en-US" sz="2000"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Accurately predicting power consumption can:</a:t>
            </a:r>
          </a:p>
          <a:p>
            <a:pPr lvl="1"/>
            <a:r>
              <a:rPr lang="en-US" dirty="0">
                <a:latin typeface="Calibri" panose="020F0502020204030204" pitchFamily="34" charset="0"/>
                <a:ea typeface="Calibri" panose="020F0502020204030204" pitchFamily="34" charset="0"/>
                <a:cs typeface="Calibri" panose="020F0502020204030204" pitchFamily="34" charset="0"/>
              </a:rPr>
              <a:t>Reduce energy waste.</a:t>
            </a:r>
          </a:p>
          <a:p>
            <a:pPr lvl="1"/>
            <a:r>
              <a:rPr lang="en-US" dirty="0">
                <a:latin typeface="Calibri" panose="020F0502020204030204" pitchFamily="34" charset="0"/>
                <a:ea typeface="Calibri" panose="020F0502020204030204" pitchFamily="34" charset="0"/>
                <a:cs typeface="Calibri" panose="020F0502020204030204" pitchFamily="34" charset="0"/>
              </a:rPr>
              <a:t>Improve demand response strategies.</a:t>
            </a:r>
          </a:p>
          <a:p>
            <a:pPr lvl="1"/>
            <a:r>
              <a:rPr lang="en-US" dirty="0">
                <a:latin typeface="Calibri" panose="020F0502020204030204" pitchFamily="34" charset="0"/>
                <a:ea typeface="Calibri" panose="020F0502020204030204" pitchFamily="34" charset="0"/>
                <a:cs typeface="Calibri" panose="020F0502020204030204" pitchFamily="34" charset="0"/>
              </a:rPr>
              <a:t>Ensure a more reliable power supply system.</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48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59B9-1499-482E-B99E-F2B817A2CA1A}"/>
              </a:ext>
            </a:extLst>
          </p:cNvPr>
          <p:cNvSpPr>
            <a:spLocks noGrp="1"/>
          </p:cNvSpPr>
          <p:nvPr>
            <p:ph type="title"/>
          </p:nvPr>
        </p:nvSpPr>
        <p:spPr>
          <a:xfrm>
            <a:off x="729508" y="291193"/>
            <a:ext cx="11211479" cy="1280890"/>
          </a:xfrm>
        </p:spPr>
        <p:txBody>
          <a:bodyPr>
            <a:normAutofit/>
          </a:bodyPr>
          <a:lstStyle/>
          <a:p>
            <a:pPr algn="ctr"/>
            <a:r>
              <a:rPr lang="en-US"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PROBLEM STATEMENT</a:t>
            </a:r>
            <a:endParaRPr lang="en-IN"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9AD50C9-7633-41A0-AB0E-9D0C2FD3298F}"/>
              </a:ext>
            </a:extLst>
          </p:cNvPr>
          <p:cNvSpPr>
            <a:spLocks noGrp="1"/>
          </p:cNvSpPr>
          <p:nvPr>
            <p:ph idx="1"/>
          </p:nvPr>
        </p:nvSpPr>
        <p:spPr>
          <a:xfrm>
            <a:off x="729508" y="1222459"/>
            <a:ext cx="11211479" cy="5016976"/>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Problem Context</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Wellington's Zone 1 experiences varying power consumption patterns due to changing weather conditions and environmental factors. Efficient energy management in this region requires a system that can anticipate power demands and allocate resources accordingly.</a:t>
            </a:r>
          </a:p>
          <a:p>
            <a:r>
              <a:rPr lang="en-US" sz="2000" b="1" dirty="0"/>
              <a:t>Challenges</a:t>
            </a:r>
            <a:r>
              <a:rPr lang="en-US" sz="2000" dirty="0"/>
              <a:t>:</a:t>
            </a:r>
          </a:p>
          <a:p>
            <a:pPr lvl="1"/>
            <a:r>
              <a:rPr lang="en-US" sz="1800" dirty="0">
                <a:latin typeface="Calibri" panose="020F0502020204030204" pitchFamily="34" charset="0"/>
                <a:ea typeface="Calibri" panose="020F0502020204030204" pitchFamily="34" charset="0"/>
                <a:cs typeface="Calibri" panose="020F0502020204030204" pitchFamily="34" charset="0"/>
              </a:rPr>
              <a:t>Unpredictable Power Demand: Power consumption is heavily influenced by factors such as temperature, humidity, wind speed, cloudiness, and air quality, making it difficult to predict future demand accurately.</a:t>
            </a:r>
          </a:p>
          <a:p>
            <a:pPr lvl="1"/>
            <a:r>
              <a:rPr lang="en-US" sz="1800" dirty="0">
                <a:latin typeface="Calibri" panose="020F0502020204030204" pitchFamily="34" charset="0"/>
                <a:ea typeface="Calibri" panose="020F0502020204030204" pitchFamily="34" charset="0"/>
                <a:cs typeface="Calibri" panose="020F0502020204030204" pitchFamily="34" charset="0"/>
              </a:rPr>
              <a:t>Linear Models Struggle with Complexity: Linear regression models, commonly used for predictive analytics, fail to capture the non-linear relationships between power consumption and these meteorological variables, leading to poor predictive performance</a:t>
            </a:r>
            <a:r>
              <a:rPr lang="en-US" sz="21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Need for Better Predictive Models: With limited success using traditional linear methods, more robust machine learning models like Random Forest are needed to improve accuracy, capture complex interactions, and offer better energy management solutions.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87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4DD788-867F-4874-A0B4-0E179C432244}"/>
              </a:ext>
            </a:extLst>
          </p:cNvPr>
          <p:cNvSpPr>
            <a:spLocks noGrp="1"/>
          </p:cNvSpPr>
          <p:nvPr>
            <p:ph idx="1"/>
          </p:nvPr>
        </p:nvSpPr>
        <p:spPr>
          <a:xfrm>
            <a:off x="677863" y="712788"/>
            <a:ext cx="10836275" cy="5432425"/>
          </a:xfrm>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Problem Statement</a:t>
            </a:r>
            <a:r>
              <a:rPr lang="en-US" sz="2000"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How can we accurately predict power consumption in Wellington’s Zone 1, given the complex and non-linear relationships between various environmental and meteorological factors? Solving this problem would help optimize energy resource management and reduce energy inefficiencies.</a:t>
            </a:r>
          </a:p>
        </p:txBody>
      </p:sp>
    </p:spTree>
    <p:extLst>
      <p:ext uri="{BB962C8B-B14F-4D97-AF65-F5344CB8AC3E}">
        <p14:creationId xmlns:p14="http://schemas.microsoft.com/office/powerpoint/2010/main" val="168629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1A33-2975-2C13-84A4-F23AA2E08C99}"/>
              </a:ext>
            </a:extLst>
          </p:cNvPr>
          <p:cNvSpPr>
            <a:spLocks noGrp="1"/>
          </p:cNvSpPr>
          <p:nvPr>
            <p:ph type="title"/>
          </p:nvPr>
        </p:nvSpPr>
        <p:spPr>
          <a:xfrm>
            <a:off x="658132" y="329609"/>
            <a:ext cx="10875736" cy="1575391"/>
          </a:xfrm>
        </p:spPr>
        <p:txBody>
          <a:bodyPr>
            <a:normAutofit/>
          </a:bodyPr>
          <a:lstStyle/>
          <a:p>
            <a:pPr algn="ctr"/>
            <a:r>
              <a:rPr lang="en-US"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DATA DESCRIPTION</a:t>
            </a:r>
          </a:p>
        </p:txBody>
      </p:sp>
      <p:sp>
        <p:nvSpPr>
          <p:cNvPr id="3" name="Content Placeholder 2">
            <a:extLst>
              <a:ext uri="{FF2B5EF4-FFF2-40B4-BE49-F238E27FC236}">
                <a16:creationId xmlns:a16="http://schemas.microsoft.com/office/drawing/2014/main" id="{C272492D-F137-9780-CC59-C3291A442CBC}"/>
              </a:ext>
            </a:extLst>
          </p:cNvPr>
          <p:cNvSpPr>
            <a:spLocks noGrp="1"/>
          </p:cNvSpPr>
          <p:nvPr>
            <p:ph idx="1"/>
          </p:nvPr>
        </p:nvSpPr>
        <p:spPr>
          <a:xfrm>
            <a:off x="658132" y="1117304"/>
            <a:ext cx="11121491" cy="5552437"/>
          </a:xfrm>
        </p:spPr>
        <p:txBody>
          <a:bodyPr>
            <a:normAutofit fontScale="70000" lnSpcReduction="20000"/>
          </a:bodyPr>
          <a:lstStyle/>
          <a:p>
            <a:pPr marL="0" indent="0">
              <a:buNone/>
            </a:pPr>
            <a:r>
              <a:rPr lang="en-US" sz="2900" b="1" dirty="0">
                <a:latin typeface="Calibri" panose="020F0502020204030204" pitchFamily="34" charset="0"/>
                <a:ea typeface="Calibri" panose="020F0502020204030204" pitchFamily="34" charset="0"/>
                <a:cs typeface="Calibri" panose="020F0502020204030204" pitchFamily="34" charset="0"/>
              </a:rPr>
              <a:t>Dataset Overview:</a:t>
            </a:r>
          </a:p>
          <a:p>
            <a:r>
              <a:rPr lang="en-US" sz="2600" dirty="0">
                <a:latin typeface="Calibri" panose="020F0502020204030204" pitchFamily="34" charset="0"/>
                <a:ea typeface="Calibri" panose="020F0502020204030204" pitchFamily="34" charset="0"/>
                <a:cs typeface="Calibri" panose="020F0502020204030204" pitchFamily="34" charset="0"/>
              </a:rPr>
              <a:t>Total Records: 52,583 observations.</a:t>
            </a:r>
          </a:p>
          <a:p>
            <a:r>
              <a:rPr lang="en-US" sz="2600" dirty="0">
                <a:latin typeface="Calibri" panose="020F0502020204030204" pitchFamily="34" charset="0"/>
                <a:ea typeface="Calibri" panose="020F0502020204030204" pitchFamily="34" charset="0"/>
                <a:cs typeface="Calibri" panose="020F0502020204030204" pitchFamily="34" charset="0"/>
              </a:rPr>
              <a:t>Features: The dataset consists of 9 columns representing environmental and meteorological factors, along with power consumption data for Wellington's Zone 1.</a:t>
            </a:r>
          </a:p>
          <a:p>
            <a:pPr marL="0" indent="0">
              <a:buNone/>
            </a:pPr>
            <a:r>
              <a:rPr lang="en-US" sz="2900" b="1" dirty="0">
                <a:latin typeface="Calibri" panose="020F0502020204030204" pitchFamily="34" charset="0"/>
                <a:ea typeface="Calibri" panose="020F0502020204030204" pitchFamily="34" charset="0"/>
                <a:cs typeface="Calibri" panose="020F0502020204030204" pitchFamily="34" charset="0"/>
              </a:rPr>
              <a:t>Key Features:</a:t>
            </a:r>
          </a:p>
          <a:p>
            <a:r>
              <a:rPr lang="en-US" sz="2600" dirty="0">
                <a:latin typeface="Calibri" panose="020F0502020204030204" pitchFamily="34" charset="0"/>
                <a:ea typeface="Calibri" panose="020F0502020204030204" pitchFamily="34" charset="0"/>
                <a:cs typeface="Calibri" panose="020F0502020204030204" pitchFamily="34" charset="0"/>
              </a:rPr>
              <a:t>Temperature (°C): Continuous variable representing the temperature. Some missing values are present.</a:t>
            </a:r>
          </a:p>
          <a:p>
            <a:r>
              <a:rPr lang="en-US" sz="2600" dirty="0">
                <a:latin typeface="Calibri" panose="020F0502020204030204" pitchFamily="34" charset="0"/>
                <a:ea typeface="Calibri" panose="020F0502020204030204" pitchFamily="34" charset="0"/>
                <a:cs typeface="Calibri" panose="020F0502020204030204" pitchFamily="34" charset="0"/>
              </a:rPr>
              <a:t>Humidity (%): The percentage of humidity, recorded as a continuous variable, with almost complete data.</a:t>
            </a:r>
          </a:p>
          <a:p>
            <a:r>
              <a:rPr lang="en-US" sz="2600" dirty="0">
                <a:latin typeface="Calibri" panose="020F0502020204030204" pitchFamily="34" charset="0"/>
                <a:ea typeface="Calibri" panose="020F0502020204030204" pitchFamily="34" charset="0"/>
                <a:cs typeface="Calibri" panose="020F0502020204030204" pitchFamily="34" charset="0"/>
              </a:rPr>
              <a:t>Wind Speed (m/s): Indicates the speed of the wind, with minimal missing entries.</a:t>
            </a:r>
          </a:p>
          <a:p>
            <a:r>
              <a:rPr lang="en-US" sz="2600" dirty="0">
                <a:latin typeface="Calibri" panose="020F0502020204030204" pitchFamily="34" charset="0"/>
                <a:ea typeface="Calibri" panose="020F0502020204030204" pitchFamily="34" charset="0"/>
                <a:cs typeface="Calibri" panose="020F0502020204030204" pitchFamily="34" charset="0"/>
              </a:rPr>
              <a:t>General Diffuse Flows (W/m²): Measures solar radiation, with a few missing values.</a:t>
            </a:r>
          </a:p>
          <a:p>
            <a:r>
              <a:rPr lang="en-US" sz="2600" dirty="0">
                <a:latin typeface="Calibri" panose="020F0502020204030204" pitchFamily="34" charset="0"/>
                <a:ea typeface="Calibri" panose="020F0502020204030204" pitchFamily="34" charset="0"/>
                <a:cs typeface="Calibri" panose="020F0502020204030204" pitchFamily="34" charset="0"/>
              </a:rPr>
              <a:t>Diffuse Flows (W/m²): A second measure of solar radiation, largely complete.</a:t>
            </a:r>
          </a:p>
          <a:p>
            <a:r>
              <a:rPr lang="en-US" sz="2600" dirty="0">
                <a:latin typeface="Calibri" panose="020F0502020204030204" pitchFamily="34" charset="0"/>
                <a:ea typeface="Calibri" panose="020F0502020204030204" pitchFamily="34" charset="0"/>
                <a:cs typeface="Calibri" panose="020F0502020204030204" pitchFamily="34" charset="0"/>
              </a:rPr>
              <a:t>Air Quality Index (PM): Represents particulate matter levels, which are important for understanding air quality.</a:t>
            </a:r>
          </a:p>
          <a:p>
            <a:r>
              <a:rPr lang="en-US" sz="2600" dirty="0">
                <a:latin typeface="Calibri" panose="020F0502020204030204" pitchFamily="34" charset="0"/>
                <a:ea typeface="Calibri" panose="020F0502020204030204" pitchFamily="34" charset="0"/>
                <a:cs typeface="Calibri" panose="020F0502020204030204" pitchFamily="34" charset="0"/>
              </a:rPr>
              <a:t>Cloudiness (0-1): Categorical data indicating cloud cover, where 1 represents full cloudiness.</a:t>
            </a:r>
          </a:p>
          <a:p>
            <a:r>
              <a:rPr lang="en-US" sz="2600" dirty="0">
                <a:latin typeface="Calibri" panose="020F0502020204030204" pitchFamily="34" charset="0"/>
                <a:ea typeface="Calibri" panose="020F0502020204030204" pitchFamily="34" charset="0"/>
                <a:cs typeface="Calibri" panose="020F0502020204030204" pitchFamily="34" charset="0"/>
              </a:rPr>
              <a:t>Power Consumption in A Zone (kW): Target variable, representing power consumption in Zone 1, Wellington.</a:t>
            </a:r>
          </a:p>
          <a:p>
            <a:pPr marL="0" indent="0">
              <a:buNone/>
            </a:pPr>
            <a:endParaRPr lang="en-US" sz="2400" dirty="0">
              <a:solidFill>
                <a:schemeClr val="tx1">
                  <a:lumMod val="85000"/>
                  <a:lumOff val="15000"/>
                </a:schemeClr>
              </a:solidFill>
            </a:endParaRPr>
          </a:p>
          <a:p>
            <a:pPr>
              <a:buFont typeface="Arial" panose="020B0604020202020204" pitchFamily="34" charset="0"/>
              <a:buChar char="•"/>
            </a:pPr>
            <a:endParaRPr lang="en-US" sz="2400" dirty="0">
              <a:solidFill>
                <a:schemeClr val="tx1">
                  <a:lumMod val="85000"/>
                  <a:lumOff val="15000"/>
                </a:schemeClr>
              </a:solidFill>
            </a:endParaRPr>
          </a:p>
          <a:p>
            <a:pPr>
              <a:buFont typeface="Arial" panose="020B0604020202020204" pitchFamily="34" charset="0"/>
              <a:buChar char="•"/>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396563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FEBC-6D68-F2B6-C0F1-0D5B3780C0AC}"/>
              </a:ext>
            </a:extLst>
          </p:cNvPr>
          <p:cNvSpPr>
            <a:spLocks noGrp="1"/>
          </p:cNvSpPr>
          <p:nvPr>
            <p:ph type="title"/>
          </p:nvPr>
        </p:nvSpPr>
        <p:spPr>
          <a:xfrm>
            <a:off x="668321" y="375605"/>
            <a:ext cx="10855358" cy="958098"/>
          </a:xfrm>
        </p:spPr>
        <p:txBody>
          <a:bodyPr>
            <a:normAutofit fontScale="90000"/>
          </a:bodyPr>
          <a:lstStyle/>
          <a:p>
            <a:pPr algn="ctr"/>
            <a:r>
              <a:rPr lang="en-IN" sz="44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DATA PREPROCESSING</a:t>
            </a:r>
            <a:br>
              <a:rPr lang="en-IN"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AD71F0F-0E38-9364-679C-99C9FBB5126D}"/>
              </a:ext>
            </a:extLst>
          </p:cNvPr>
          <p:cNvSpPr>
            <a:spLocks noGrp="1"/>
          </p:cNvSpPr>
          <p:nvPr>
            <p:ph idx="1"/>
          </p:nvPr>
        </p:nvSpPr>
        <p:spPr>
          <a:xfrm>
            <a:off x="668321" y="1078209"/>
            <a:ext cx="11084408" cy="5027669"/>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Handling Missing Values :</a:t>
            </a:r>
          </a:p>
          <a:p>
            <a:pPr lvl="1"/>
            <a:r>
              <a:rPr lang="en-US" sz="1800" dirty="0">
                <a:latin typeface="Calibri" panose="020F0502020204030204" pitchFamily="34" charset="0"/>
                <a:ea typeface="Calibri" panose="020F0502020204030204" pitchFamily="34" charset="0"/>
                <a:cs typeface="Calibri" panose="020F0502020204030204" pitchFamily="34" charset="0"/>
              </a:rPr>
              <a:t>Temperature, Humidity, wind speed, general diffuse flow, diffuse flow and AQI had missing entries.</a:t>
            </a:r>
          </a:p>
          <a:p>
            <a:pPr lvl="1"/>
            <a:r>
              <a:rPr lang="en-US" sz="1800" dirty="0">
                <a:latin typeface="Calibri" panose="020F0502020204030204" pitchFamily="34" charset="0"/>
                <a:ea typeface="Calibri" panose="020F0502020204030204" pitchFamily="34" charset="0"/>
                <a:cs typeface="Calibri" panose="020F0502020204030204" pitchFamily="34" charset="0"/>
              </a:rPr>
              <a:t>Approaches used: filling the mean</a:t>
            </a:r>
          </a:p>
          <a:p>
            <a:r>
              <a:rPr lang="en-US" sz="2000" b="1" dirty="0">
                <a:latin typeface="Calibri" panose="020F0502020204030204" pitchFamily="34" charset="0"/>
                <a:ea typeface="Calibri" panose="020F0502020204030204" pitchFamily="34" charset="0"/>
                <a:cs typeface="Calibri" panose="020F0502020204030204" pitchFamily="34" charset="0"/>
              </a:rPr>
              <a:t>Data Type Conversion</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Variables like </a:t>
            </a:r>
            <a:r>
              <a:rPr lang="en-US" sz="1800" b="1" dirty="0">
                <a:latin typeface="Calibri" panose="020F0502020204030204" pitchFamily="34" charset="0"/>
                <a:ea typeface="Calibri" panose="020F0502020204030204" pitchFamily="34" charset="0"/>
                <a:cs typeface="Calibri" panose="020F0502020204030204" pitchFamily="34" charset="0"/>
              </a:rPr>
              <a:t>Temperature</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Humidity</a:t>
            </a:r>
            <a:r>
              <a:rPr lang="en-US" sz="1800" dirty="0">
                <a:latin typeface="Calibri" panose="020F0502020204030204" pitchFamily="34" charset="0"/>
                <a:ea typeface="Calibri" panose="020F0502020204030204" pitchFamily="34" charset="0"/>
                <a:cs typeface="Calibri" panose="020F0502020204030204" pitchFamily="34" charset="0"/>
              </a:rPr>
              <a:t>, which were originally in object format, were converted to numeric types for analysis.</a:t>
            </a:r>
          </a:p>
          <a:p>
            <a:r>
              <a:rPr lang="en-US" sz="2000" b="1" dirty="0">
                <a:latin typeface="Calibri" panose="020F0502020204030204" pitchFamily="34" charset="0"/>
                <a:ea typeface="Calibri" panose="020F0502020204030204" pitchFamily="34" charset="0"/>
                <a:cs typeface="Calibri" panose="020F0502020204030204" pitchFamily="34" charset="0"/>
              </a:rPr>
              <a:t>Scaling and Normalization</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Standard Scaling</a:t>
            </a:r>
            <a:r>
              <a:rPr lang="en-US" sz="1800" dirty="0">
                <a:latin typeface="Calibri" panose="020F0502020204030204" pitchFamily="34" charset="0"/>
                <a:ea typeface="Calibri" panose="020F0502020204030204" pitchFamily="34" charset="0"/>
                <a:cs typeface="Calibri" panose="020F0502020204030204" pitchFamily="34" charset="0"/>
              </a:rPr>
              <a:t> was applied to continuous variables (e.g., </a:t>
            </a:r>
            <a:r>
              <a:rPr lang="en-US" sz="1800" b="1" dirty="0">
                <a:latin typeface="Calibri" panose="020F0502020204030204" pitchFamily="34" charset="0"/>
                <a:ea typeface="Calibri" panose="020F0502020204030204" pitchFamily="34" charset="0"/>
                <a:cs typeface="Calibri" panose="020F0502020204030204" pitchFamily="34" charset="0"/>
              </a:rPr>
              <a:t>Wind Speed</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Diffuse Flows</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Air Quality Index</a:t>
            </a:r>
            <a:r>
              <a:rPr lang="en-US" sz="1800" dirty="0">
                <a:latin typeface="Calibri" panose="020F0502020204030204" pitchFamily="34" charset="0"/>
                <a:ea typeface="Calibri" panose="020F0502020204030204" pitchFamily="34" charset="0"/>
                <a:cs typeface="Calibri" panose="020F0502020204030204" pitchFamily="34" charset="0"/>
              </a:rPr>
              <a:t>) to normalize their distributions, ensuring all features are on the same scale for model training.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94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6A13-3323-4D1C-62FA-91DBC80FD17F}"/>
              </a:ext>
            </a:extLst>
          </p:cNvPr>
          <p:cNvSpPr>
            <a:spLocks noGrp="1"/>
          </p:cNvSpPr>
          <p:nvPr>
            <p:ph type="title"/>
          </p:nvPr>
        </p:nvSpPr>
        <p:spPr>
          <a:xfrm>
            <a:off x="791134" y="218065"/>
            <a:ext cx="10609731" cy="800653"/>
          </a:xfrm>
        </p:spPr>
        <p:txBody>
          <a:bodyPr>
            <a:normAutofit/>
          </a:bodyPr>
          <a:lstStyle/>
          <a:p>
            <a:pPr algn="ctr"/>
            <a:r>
              <a:rPr lang="en-US"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MODEL SELECTION</a:t>
            </a:r>
          </a:p>
        </p:txBody>
      </p:sp>
      <p:sp>
        <p:nvSpPr>
          <p:cNvPr id="3" name="Content Placeholder 2">
            <a:extLst>
              <a:ext uri="{FF2B5EF4-FFF2-40B4-BE49-F238E27FC236}">
                <a16:creationId xmlns:a16="http://schemas.microsoft.com/office/drawing/2014/main" id="{98066BA4-BC89-88F7-5D50-F2B8C912287A}"/>
              </a:ext>
            </a:extLst>
          </p:cNvPr>
          <p:cNvSpPr>
            <a:spLocks noGrp="1"/>
          </p:cNvSpPr>
          <p:nvPr>
            <p:ph idx="1"/>
          </p:nvPr>
        </p:nvSpPr>
        <p:spPr>
          <a:xfrm>
            <a:off x="791134" y="1268885"/>
            <a:ext cx="10975041" cy="4809127"/>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Initial Model: Linear Regression</a:t>
            </a:r>
          </a:p>
          <a:p>
            <a:pPr lvl="1"/>
            <a:r>
              <a:rPr lang="en-US" sz="1800" dirty="0">
                <a:latin typeface="Calibri" panose="020F0502020204030204" pitchFamily="34" charset="0"/>
                <a:ea typeface="Calibri" panose="020F0502020204030204" pitchFamily="34" charset="0"/>
                <a:cs typeface="Calibri" panose="020F0502020204030204" pitchFamily="34" charset="0"/>
              </a:rPr>
              <a:t>Chosen for its simplicity and interpretability.</a:t>
            </a:r>
          </a:p>
          <a:p>
            <a:pPr lvl="1"/>
            <a:r>
              <a:rPr lang="en-US" sz="1800" dirty="0">
                <a:latin typeface="Calibri" panose="020F0502020204030204" pitchFamily="34" charset="0"/>
                <a:ea typeface="Calibri" panose="020F0502020204030204" pitchFamily="34" charset="0"/>
                <a:cs typeface="Calibri" panose="020F0502020204030204" pitchFamily="34" charset="0"/>
              </a:rPr>
              <a:t>Assumes a linear relationship between environmental factors and power consumption.</a:t>
            </a:r>
          </a:p>
          <a:p>
            <a:pPr lvl="1"/>
            <a:r>
              <a:rPr lang="en-US" sz="1800" b="1" dirty="0">
                <a:latin typeface="Calibri" panose="020F0502020204030204" pitchFamily="34" charset="0"/>
                <a:ea typeface="Calibri" panose="020F0502020204030204" pitchFamily="34" charset="0"/>
                <a:cs typeface="Calibri" panose="020F0502020204030204" pitchFamily="34" charset="0"/>
              </a:rPr>
              <a:t>Limitations</a:t>
            </a:r>
            <a:r>
              <a:rPr lang="en-US" sz="1800" dirty="0">
                <a:latin typeface="Calibri" panose="020F0502020204030204" pitchFamily="34" charset="0"/>
                <a:ea typeface="Calibri" panose="020F0502020204030204" pitchFamily="34" charset="0"/>
                <a:cs typeface="Calibri" panose="020F0502020204030204" pitchFamily="34" charset="0"/>
              </a:rPr>
              <a:t>: Performed poorly due to the complex, non-linear nature of the data.</a:t>
            </a:r>
          </a:p>
          <a:p>
            <a:r>
              <a:rPr lang="en-US" sz="2000" b="1" dirty="0">
                <a:latin typeface="Calibri" panose="020F0502020204030204" pitchFamily="34" charset="0"/>
                <a:ea typeface="Calibri" panose="020F0502020204030204" pitchFamily="34" charset="0"/>
                <a:cs typeface="Calibri" panose="020F0502020204030204" pitchFamily="34" charset="0"/>
              </a:rPr>
              <a:t>Final Model: Random Forest</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Chosen for its ability to handle non-linear relationships and complex interactions.</a:t>
            </a:r>
          </a:p>
          <a:p>
            <a:pPr lvl="1"/>
            <a:r>
              <a:rPr lang="en-US" sz="1800" b="1" dirty="0">
                <a:latin typeface="Calibri" panose="020F0502020204030204" pitchFamily="34" charset="0"/>
                <a:ea typeface="Calibri" panose="020F0502020204030204" pitchFamily="34" charset="0"/>
                <a:cs typeface="Calibri" panose="020F0502020204030204" pitchFamily="34" charset="0"/>
              </a:rPr>
              <a:t>Advantages</a:t>
            </a:r>
            <a:r>
              <a:rPr lang="en-US" sz="1800" dirty="0">
                <a:latin typeface="Calibri" panose="020F0502020204030204" pitchFamily="34" charset="0"/>
                <a:ea typeface="Calibri" panose="020F0502020204030204" pitchFamily="34" charset="0"/>
                <a:cs typeface="Calibri" panose="020F0502020204030204" pitchFamily="34" charset="0"/>
              </a:rPr>
              <a:t>:</a:t>
            </a:r>
          </a:p>
          <a:p>
            <a:pPr lvl="2"/>
            <a:r>
              <a:rPr lang="en-US" sz="1600" dirty="0">
                <a:latin typeface="Calibri" panose="020F0502020204030204" pitchFamily="34" charset="0"/>
                <a:ea typeface="Calibri" panose="020F0502020204030204" pitchFamily="34" charset="0"/>
                <a:cs typeface="Calibri" panose="020F0502020204030204" pitchFamily="34" charset="0"/>
              </a:rPr>
              <a:t>Handles non-linearity better.</a:t>
            </a:r>
          </a:p>
          <a:p>
            <a:pPr lvl="2"/>
            <a:r>
              <a:rPr lang="en-US" sz="1600" dirty="0">
                <a:latin typeface="Calibri" panose="020F0502020204030204" pitchFamily="34" charset="0"/>
                <a:ea typeface="Calibri" panose="020F0502020204030204" pitchFamily="34" charset="0"/>
                <a:cs typeface="Calibri" panose="020F0502020204030204" pitchFamily="34" charset="0"/>
              </a:rPr>
              <a:t>Provides feature importance insights.</a:t>
            </a:r>
          </a:p>
          <a:p>
            <a:pPr lvl="2"/>
            <a:r>
              <a:rPr lang="en-US" sz="1600" dirty="0">
                <a:latin typeface="Calibri" panose="020F0502020204030204" pitchFamily="34" charset="0"/>
                <a:ea typeface="Calibri" panose="020F0502020204030204" pitchFamily="34" charset="0"/>
                <a:cs typeface="Calibri" panose="020F0502020204030204" pitchFamily="34" charset="0"/>
              </a:rPr>
              <a:t>More robust and accurate than linear regression.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48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A1D9-EA24-8A54-F4EF-26C25E4E8CF6}"/>
              </a:ext>
            </a:extLst>
          </p:cNvPr>
          <p:cNvSpPr>
            <a:spLocks noGrp="1"/>
          </p:cNvSpPr>
          <p:nvPr>
            <p:ph type="title"/>
          </p:nvPr>
        </p:nvSpPr>
        <p:spPr>
          <a:xfrm>
            <a:off x="739588" y="160739"/>
            <a:ext cx="10712823" cy="1127051"/>
          </a:xfrm>
        </p:spPr>
        <p:txBody>
          <a:bodyPr>
            <a:normAutofit/>
          </a:bodyPr>
          <a:lstStyle/>
          <a:p>
            <a:pPr algn="ctr"/>
            <a:r>
              <a:rPr lang="en-US" sz="4000" b="1" dirty="0">
                <a:solidFill>
                  <a:schemeClr val="accent2">
                    <a:lumMod val="75000"/>
                  </a:schemeClr>
                </a:solidFill>
                <a:latin typeface="Times New Roman" panose="02020603050405020304" pitchFamily="18" charset="0"/>
                <a:cs typeface="Times New Roman" panose="02020603050405020304" pitchFamily="18" charset="0"/>
              </a:rPr>
              <a:t>LINEAR REGRESSION MODEL</a:t>
            </a:r>
          </a:p>
        </p:txBody>
      </p:sp>
      <p:sp>
        <p:nvSpPr>
          <p:cNvPr id="3" name="Content Placeholder 2">
            <a:extLst>
              <a:ext uri="{FF2B5EF4-FFF2-40B4-BE49-F238E27FC236}">
                <a16:creationId xmlns:a16="http://schemas.microsoft.com/office/drawing/2014/main" id="{4F194C36-80A1-9337-0FBF-725AB3106374}"/>
              </a:ext>
            </a:extLst>
          </p:cNvPr>
          <p:cNvSpPr>
            <a:spLocks noGrp="1"/>
          </p:cNvSpPr>
          <p:nvPr>
            <p:ph idx="1"/>
          </p:nvPr>
        </p:nvSpPr>
        <p:spPr>
          <a:xfrm>
            <a:off x="739588" y="909709"/>
            <a:ext cx="10712822" cy="5477644"/>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Overview of Linear Regression</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A simple and widely used regression algorithm that assumes a </a:t>
            </a:r>
            <a:r>
              <a:rPr lang="en-US" sz="1800" b="1" dirty="0">
                <a:latin typeface="Calibri" panose="020F0502020204030204" pitchFamily="34" charset="0"/>
                <a:ea typeface="Calibri" panose="020F0502020204030204" pitchFamily="34" charset="0"/>
                <a:cs typeface="Calibri" panose="020F0502020204030204" pitchFamily="34" charset="0"/>
              </a:rPr>
              <a:t>linear relationship</a:t>
            </a:r>
            <a:r>
              <a:rPr lang="en-US" sz="1800" dirty="0">
                <a:latin typeface="Calibri" panose="020F0502020204030204" pitchFamily="34" charset="0"/>
                <a:ea typeface="Calibri" panose="020F0502020204030204" pitchFamily="34" charset="0"/>
                <a:cs typeface="Calibri" panose="020F0502020204030204" pitchFamily="34" charset="0"/>
              </a:rPr>
              <a:t> between the dependent variable (power consumption) and independent variables (environmental factors).</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Why Linear Regression?</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Interpretability</a:t>
            </a:r>
            <a:r>
              <a:rPr lang="en-US" sz="1800" dirty="0">
                <a:latin typeface="Calibri" panose="020F0502020204030204" pitchFamily="34" charset="0"/>
                <a:ea typeface="Calibri" panose="020F0502020204030204" pitchFamily="34" charset="0"/>
                <a:cs typeface="Calibri" panose="020F0502020204030204" pitchFamily="34" charset="0"/>
              </a:rPr>
              <a:t>: Easy to understand and implement.</a:t>
            </a:r>
          </a:p>
          <a:p>
            <a:pPr lvl="1"/>
            <a:r>
              <a:rPr lang="en-US" sz="1800" b="1" dirty="0">
                <a:latin typeface="Calibri" panose="020F0502020204030204" pitchFamily="34" charset="0"/>
                <a:ea typeface="Calibri" panose="020F0502020204030204" pitchFamily="34" charset="0"/>
                <a:cs typeface="Calibri" panose="020F0502020204030204" pitchFamily="34" charset="0"/>
              </a:rPr>
              <a:t>Simplicity</a:t>
            </a:r>
            <a:r>
              <a:rPr lang="en-US" sz="1800" dirty="0">
                <a:latin typeface="Calibri" panose="020F0502020204030204" pitchFamily="34" charset="0"/>
                <a:ea typeface="Calibri" panose="020F0502020204030204" pitchFamily="34" charset="0"/>
                <a:cs typeface="Calibri" panose="020F0502020204030204" pitchFamily="34" charset="0"/>
              </a:rPr>
              <a:t>: Suitable for small datasets and straightforward problems.</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Limitations</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Assumes Linearity</a:t>
            </a:r>
            <a:r>
              <a:rPr lang="en-US" sz="1800" dirty="0">
                <a:latin typeface="Calibri" panose="020F0502020204030204" pitchFamily="34" charset="0"/>
                <a:ea typeface="Calibri" panose="020F0502020204030204" pitchFamily="34" charset="0"/>
                <a:cs typeface="Calibri" panose="020F0502020204030204" pitchFamily="34" charset="0"/>
              </a:rPr>
              <a:t>: Struggled to capture the complex, non-linear interactions between power consumption and meteorological factors.</a:t>
            </a:r>
          </a:p>
          <a:p>
            <a:pPr lvl="1"/>
            <a:r>
              <a:rPr lang="en-US" sz="1800" b="1" dirty="0">
                <a:latin typeface="Calibri" panose="020F0502020204030204" pitchFamily="34" charset="0"/>
                <a:ea typeface="Calibri" panose="020F0502020204030204" pitchFamily="34" charset="0"/>
                <a:cs typeface="Calibri" panose="020F0502020204030204" pitchFamily="34" charset="0"/>
              </a:rPr>
              <a:t>Low Accuracy</a:t>
            </a:r>
            <a:r>
              <a:rPr lang="en-US" sz="1800" dirty="0">
                <a:latin typeface="Calibri" panose="020F0502020204030204" pitchFamily="34" charset="0"/>
                <a:ea typeface="Calibri" panose="020F0502020204030204" pitchFamily="34" charset="0"/>
                <a:cs typeface="Calibri" panose="020F0502020204030204" pitchFamily="34" charset="0"/>
              </a:rPr>
              <a:t>: Performed poorly on this dataset, leading to high error rates and underfitting.</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Outcome</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Due to the non-linear nature of the data, linear regression was insufficient, prompting the need for a more complex model.</a:t>
            </a:r>
          </a:p>
          <a:p>
            <a:pPr marL="457200" lvl="1"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786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BEAA-6344-3F10-A452-2046EE9E3714}"/>
              </a:ext>
            </a:extLst>
          </p:cNvPr>
          <p:cNvSpPr>
            <a:spLocks noGrp="1"/>
          </p:cNvSpPr>
          <p:nvPr>
            <p:ph type="title"/>
          </p:nvPr>
        </p:nvSpPr>
        <p:spPr>
          <a:xfrm>
            <a:off x="677333" y="340659"/>
            <a:ext cx="10739219" cy="1320800"/>
          </a:xfrm>
        </p:spPr>
        <p:txBody>
          <a:bodyPr/>
          <a:lstStyle/>
          <a:p>
            <a:pPr algn="ctr"/>
            <a:r>
              <a:rPr lang="en-IN" sz="40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RANDOM FOREST MODEL</a:t>
            </a:r>
            <a:b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4372D8EC-DCD3-E32D-5FF8-1CE84B78EC72}"/>
              </a:ext>
            </a:extLst>
          </p:cNvPr>
          <p:cNvSpPr>
            <a:spLocks noGrp="1"/>
          </p:cNvSpPr>
          <p:nvPr>
            <p:ph idx="1"/>
          </p:nvPr>
        </p:nvSpPr>
        <p:spPr>
          <a:xfrm>
            <a:off x="677333" y="1108294"/>
            <a:ext cx="10739218" cy="5077353"/>
          </a:xfrm>
        </p:spPr>
        <p:txBody>
          <a:bodyPr>
            <a:norm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Overview of Random Forest</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An ensemble learning method that combines multiple decision trees to improve prediction accuracy.</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Why Random Forest?</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b="1" dirty="0">
                <a:latin typeface="Calibri" panose="020F0502020204030204" pitchFamily="34" charset="0"/>
                <a:ea typeface="Calibri" panose="020F0502020204030204" pitchFamily="34" charset="0"/>
                <a:cs typeface="Calibri" panose="020F0502020204030204" pitchFamily="34" charset="0"/>
              </a:rPr>
              <a:t>Handles Non-Linearity</a:t>
            </a:r>
            <a:r>
              <a:rPr lang="en-US" sz="1800" dirty="0">
                <a:latin typeface="Calibri" panose="020F0502020204030204" pitchFamily="34" charset="0"/>
                <a:ea typeface="Calibri" panose="020F0502020204030204" pitchFamily="34" charset="0"/>
                <a:cs typeface="Calibri" panose="020F0502020204030204" pitchFamily="34" charset="0"/>
              </a:rPr>
              <a:t>: Captures complex relationships between power consumption and environmental factors.</a:t>
            </a:r>
          </a:p>
          <a:p>
            <a:pPr lvl="1"/>
            <a:r>
              <a:rPr lang="en-US" sz="1800" b="1" dirty="0">
                <a:latin typeface="Calibri" panose="020F0502020204030204" pitchFamily="34" charset="0"/>
                <a:ea typeface="Calibri" panose="020F0502020204030204" pitchFamily="34" charset="0"/>
                <a:cs typeface="Calibri" panose="020F0502020204030204" pitchFamily="34" charset="0"/>
              </a:rPr>
              <a:t>Feature Importance</a:t>
            </a:r>
            <a:r>
              <a:rPr lang="en-US" sz="1800" dirty="0">
                <a:latin typeface="Calibri" panose="020F0502020204030204" pitchFamily="34" charset="0"/>
                <a:ea typeface="Calibri" panose="020F0502020204030204" pitchFamily="34" charset="0"/>
                <a:cs typeface="Calibri" panose="020F0502020204030204" pitchFamily="34" charset="0"/>
              </a:rPr>
              <a:t>: Identifies the most influential factors affecting power consumption.</a:t>
            </a:r>
          </a:p>
          <a:p>
            <a:pPr marL="0" indent="0">
              <a:buNone/>
            </a:pPr>
            <a:r>
              <a:rPr lang="en-US" sz="2200" b="1" dirty="0">
                <a:latin typeface="Calibri" panose="020F0502020204030204" pitchFamily="34" charset="0"/>
                <a:ea typeface="Calibri" panose="020F0502020204030204" pitchFamily="34" charset="0"/>
                <a:cs typeface="Calibri" panose="020F0502020204030204" pitchFamily="34" charset="0"/>
              </a:rPr>
              <a:t>Advantages</a:t>
            </a:r>
            <a:r>
              <a:rPr lang="en-US" sz="2200" dirty="0">
                <a:latin typeface="Calibri" panose="020F0502020204030204" pitchFamily="34" charset="0"/>
                <a:ea typeface="Calibri" panose="020F0502020204030204" pitchFamily="34" charset="0"/>
                <a:cs typeface="Calibri" panose="020F0502020204030204" pitchFamily="34" charset="0"/>
              </a:rPr>
              <a:t>:</a:t>
            </a:r>
          </a:p>
          <a:p>
            <a:pPr lvl="1"/>
            <a:r>
              <a:rPr lang="en-US" sz="1900" b="1" dirty="0">
                <a:latin typeface="Calibri" panose="020F0502020204030204" pitchFamily="34" charset="0"/>
                <a:ea typeface="Calibri" panose="020F0502020204030204" pitchFamily="34" charset="0"/>
                <a:cs typeface="Calibri" panose="020F0502020204030204" pitchFamily="34" charset="0"/>
              </a:rPr>
              <a:t>High Accuracy</a:t>
            </a:r>
            <a:r>
              <a:rPr lang="en-US" sz="1900" dirty="0">
                <a:latin typeface="Calibri" panose="020F0502020204030204" pitchFamily="34" charset="0"/>
                <a:ea typeface="Calibri" panose="020F0502020204030204" pitchFamily="34" charset="0"/>
                <a:cs typeface="Calibri" panose="020F0502020204030204" pitchFamily="34" charset="0"/>
              </a:rPr>
              <a:t>: Outperformed linear regression by handling the dataset's complexity.</a:t>
            </a:r>
          </a:p>
          <a:p>
            <a:pPr lvl="1"/>
            <a:r>
              <a:rPr lang="en-US" sz="1900" b="1" dirty="0">
                <a:latin typeface="Calibri" panose="020F0502020204030204" pitchFamily="34" charset="0"/>
                <a:ea typeface="Calibri" panose="020F0502020204030204" pitchFamily="34" charset="0"/>
                <a:cs typeface="Calibri" panose="020F0502020204030204" pitchFamily="34" charset="0"/>
              </a:rPr>
              <a:t>Robust to Overfitting</a:t>
            </a:r>
            <a:r>
              <a:rPr lang="en-US" sz="1900" dirty="0">
                <a:latin typeface="Calibri" panose="020F0502020204030204" pitchFamily="34" charset="0"/>
                <a:ea typeface="Calibri" panose="020F0502020204030204" pitchFamily="34" charset="0"/>
                <a:cs typeface="Calibri" panose="020F0502020204030204" pitchFamily="34" charset="0"/>
              </a:rPr>
              <a:t>: Reduces overfitting through averaging across trees.</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Outcome</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Selected as the final model due to its superior performance and ability to manage non-linear interactions.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604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954</TotalTime>
  <Words>1307</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                   Power Consumption Prediction Model </vt:lpstr>
      <vt:lpstr>      INTRODUCTION</vt:lpstr>
      <vt:lpstr>PROBLEM STATEMENT</vt:lpstr>
      <vt:lpstr>PowerPoint Presentation</vt:lpstr>
      <vt:lpstr>DATA DESCRIPTION</vt:lpstr>
      <vt:lpstr>DATA PREPROCESSING </vt:lpstr>
      <vt:lpstr>MODEL SELECTION</vt:lpstr>
      <vt:lpstr>LINEAR REGRESSION MODEL</vt:lpstr>
      <vt:lpstr>RANDOM FOREST MODEL </vt:lpstr>
      <vt:lpstr> MODEL TRAINING &amp; TESTING</vt:lpstr>
      <vt:lpstr>PERFORMANCE EVALUATION</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PTC</dc:creator>
  <cp:lastModifiedBy>PTC-SW3</cp:lastModifiedBy>
  <cp:revision>34</cp:revision>
  <dcterms:created xsi:type="dcterms:W3CDTF">2024-01-05T04:25:00Z</dcterms:created>
  <dcterms:modified xsi:type="dcterms:W3CDTF">2024-10-24T12:02:37Z</dcterms:modified>
</cp:coreProperties>
</file>