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80" r:id="rId3"/>
    <p:sldId id="257" r:id="rId4"/>
    <p:sldId id="258" r:id="rId5"/>
    <p:sldId id="259" r:id="rId6"/>
    <p:sldId id="262" r:id="rId7"/>
    <p:sldId id="263" r:id="rId8"/>
    <p:sldId id="264" r:id="rId9"/>
    <p:sldId id="267" r:id="rId10"/>
    <p:sldId id="265" r:id="rId11"/>
    <p:sldId id="266" r:id="rId12"/>
    <p:sldId id="271" r:id="rId13"/>
    <p:sldId id="279" r:id="rId14"/>
    <p:sldId id="268" r:id="rId15"/>
    <p:sldId id="270" r:id="rId16"/>
    <p:sldId id="269" r:id="rId17"/>
    <p:sldId id="272" r:id="rId18"/>
    <p:sldId id="273" r:id="rId19"/>
    <p:sldId id="274" r:id="rId20"/>
    <p:sldId id="275" r:id="rId21"/>
    <p:sldId id="276" r:id="rId22"/>
    <p:sldId id="277" r:id="rId23"/>
    <p:sldId id="285" r:id="rId24"/>
    <p:sldId id="281" r:id="rId25"/>
    <p:sldId id="282" r:id="rId26"/>
    <p:sldId id="284" r:id="rId27"/>
    <p:sldId id="283"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3F1D0-DF2F-4146-8197-7429BF971C4D}"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C0B33-B7FB-497B-8C88-C005424656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48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3F1D0-DF2F-4146-8197-7429BF971C4D}"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271639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3F1D0-DF2F-4146-8197-7429BF971C4D}"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27348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A3F1D0-DF2F-4146-8197-7429BF971C4D}"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77626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A3F1D0-DF2F-4146-8197-7429BF971C4D}" type="datetimeFigureOut">
              <a:rPr lang="en-IN" smtClean="0"/>
              <a:t>11-10-2020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CC0B33-B7FB-497B-8C88-C0054246569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46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A3F1D0-DF2F-4146-8197-7429BF971C4D}"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300961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A3F1D0-DF2F-4146-8197-7429BF971C4D}" type="datetimeFigureOut">
              <a:rPr lang="en-IN" smtClean="0"/>
              <a:t>11-10-2020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195875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A3F1D0-DF2F-4146-8197-7429BF971C4D}" type="datetimeFigureOut">
              <a:rPr lang="en-IN" smtClean="0"/>
              <a:t>11-10-2020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2236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8A3F1D0-DF2F-4146-8197-7429BF971C4D}" type="datetimeFigureOut">
              <a:rPr lang="en-IN" smtClean="0"/>
              <a:t>11-10-2020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305887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8A3F1D0-DF2F-4146-8197-7429BF971C4D}" type="datetimeFigureOut">
              <a:rPr lang="en-IN" smtClean="0"/>
              <a:t>11-10-2020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CC0B33-B7FB-497B-8C88-C00542465696}" type="slidenum">
              <a:rPr lang="en-IN" smtClean="0"/>
              <a:t>‹#›</a:t>
            </a:fld>
            <a:endParaRPr lang="en-IN"/>
          </a:p>
        </p:txBody>
      </p:sp>
    </p:spTree>
    <p:extLst>
      <p:ext uri="{BB962C8B-B14F-4D97-AF65-F5344CB8AC3E}">
        <p14:creationId xmlns:p14="http://schemas.microsoft.com/office/powerpoint/2010/main" val="398330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8A3F1D0-DF2F-4146-8197-7429BF971C4D}" type="datetimeFigureOut">
              <a:rPr lang="en-IN" smtClean="0"/>
              <a:t>11-10-2020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CC0B33-B7FB-497B-8C88-C00542465696}" type="slidenum">
              <a:rPr lang="en-IN" smtClean="0"/>
              <a:t>‹#›</a:t>
            </a:fld>
            <a:endParaRPr lang="en-IN"/>
          </a:p>
        </p:txBody>
      </p:sp>
    </p:spTree>
    <p:extLst>
      <p:ext uri="{BB962C8B-B14F-4D97-AF65-F5344CB8AC3E}">
        <p14:creationId xmlns:p14="http://schemas.microsoft.com/office/powerpoint/2010/main" val="259544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8A3F1D0-DF2F-4146-8197-7429BF971C4D}" type="datetimeFigureOut">
              <a:rPr lang="en-IN" smtClean="0"/>
              <a:t>11-10-2020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CC0B33-B7FB-497B-8C88-C0054246569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0371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693" y="923827"/>
            <a:ext cx="10746556" cy="1153261"/>
          </a:xfrm>
        </p:spPr>
        <p:txBody>
          <a:bodyPr>
            <a:normAutofit fontScale="90000"/>
          </a:bodyPr>
          <a:lstStyle/>
          <a:p>
            <a:r>
              <a:rPr lang="en-US" sz="6600" dirty="0" smtClean="0">
                <a:effectLst>
                  <a:outerShdw blurRad="38100" dist="38100" dir="2700000" algn="tl">
                    <a:srgbClr val="000000">
                      <a:alpha val="43137"/>
                    </a:srgbClr>
                  </a:outerShdw>
                </a:effectLst>
                <a:latin typeface="Eras Light ITC" panose="020B0402030504020804" pitchFamily="34" charset="0"/>
              </a:rPr>
              <a:t>ONLINE EXAMINATION SYSTEM</a:t>
            </a:r>
            <a:endParaRPr lang="en-IN" sz="6600" dirty="0">
              <a:effectLst>
                <a:outerShdw blurRad="38100" dist="38100" dir="2700000" algn="tl">
                  <a:srgbClr val="000000">
                    <a:alpha val="43137"/>
                  </a:srgbClr>
                </a:outerShdw>
              </a:effectLst>
              <a:latin typeface="Eras Light ITC" panose="020B0402030504020804" pitchFamily="34" charset="0"/>
            </a:endParaRPr>
          </a:p>
        </p:txBody>
      </p:sp>
      <p:sp>
        <p:nvSpPr>
          <p:cNvPr id="3" name="Subtitle 2"/>
          <p:cNvSpPr>
            <a:spLocks noGrp="1"/>
          </p:cNvSpPr>
          <p:nvPr>
            <p:ph type="subTitle" idx="1"/>
          </p:nvPr>
        </p:nvSpPr>
        <p:spPr>
          <a:xfrm>
            <a:off x="8436989" y="3751870"/>
            <a:ext cx="3186260" cy="2203514"/>
          </a:xfrm>
        </p:spPr>
        <p:txBody>
          <a:bodyPr>
            <a:normAutofit fontScale="77500" lnSpcReduction="20000"/>
          </a:bodyPr>
          <a:lstStyle/>
          <a:p>
            <a:r>
              <a:rPr lang="en-US" sz="3300" b="1" dirty="0" smtClean="0">
                <a:solidFill>
                  <a:schemeClr val="tx1">
                    <a:lumMod val="85000"/>
                  </a:schemeClr>
                </a:solidFill>
                <a:effectLst>
                  <a:outerShdw blurRad="38100" dist="38100" dir="2700000" algn="tl">
                    <a:srgbClr val="000000">
                      <a:alpha val="43137"/>
                    </a:srgbClr>
                  </a:outerShdw>
                </a:effectLst>
              </a:rPr>
              <a:t>Submitted to: </a:t>
            </a:r>
            <a:br>
              <a:rPr lang="en-US" sz="3300" b="1" dirty="0" smtClean="0">
                <a:solidFill>
                  <a:schemeClr val="tx1">
                    <a:lumMod val="85000"/>
                  </a:schemeClr>
                </a:solidFill>
                <a:effectLst>
                  <a:outerShdw blurRad="38100" dist="38100" dir="2700000" algn="tl">
                    <a:srgbClr val="000000">
                      <a:alpha val="43137"/>
                    </a:srgbClr>
                  </a:outerShdw>
                </a:effectLst>
              </a:rPr>
            </a:br>
            <a:r>
              <a:rPr lang="en-US" sz="3300" b="1" dirty="0" smtClean="0">
                <a:solidFill>
                  <a:schemeClr val="tx1">
                    <a:lumMod val="85000"/>
                  </a:schemeClr>
                </a:solidFill>
                <a:effectLst>
                  <a:outerShdw blurRad="38100" dist="38100" dir="2700000" algn="tl">
                    <a:srgbClr val="000000">
                      <a:alpha val="43137"/>
                    </a:srgbClr>
                  </a:outerShdw>
                </a:effectLst>
              </a:rPr>
              <a:t>Govind upadhyay</a:t>
            </a:r>
          </a:p>
          <a:p>
            <a:endParaRPr lang="en-US" dirty="0"/>
          </a:p>
          <a:p>
            <a:r>
              <a:rPr lang="en-US" dirty="0" smtClean="0"/>
              <a:t>by</a:t>
            </a:r>
          </a:p>
          <a:p>
            <a:r>
              <a:rPr lang="en-US" dirty="0" smtClean="0"/>
              <a:t>Devanshi </a:t>
            </a:r>
            <a:r>
              <a:rPr lang="en-US" dirty="0"/>
              <a:t>T</a:t>
            </a:r>
            <a:r>
              <a:rPr lang="en-US" dirty="0" smtClean="0"/>
              <a:t>yagi- 029</a:t>
            </a:r>
          </a:p>
          <a:p>
            <a:r>
              <a:rPr lang="en-US" dirty="0" smtClean="0"/>
              <a:t>Ankit Mishra- 015</a:t>
            </a:r>
            <a:endParaRPr lang="en-IN" dirty="0"/>
          </a:p>
        </p:txBody>
      </p:sp>
    </p:spTree>
    <p:extLst>
      <p:ext uri="{BB962C8B-B14F-4D97-AF65-F5344CB8AC3E}">
        <p14:creationId xmlns:p14="http://schemas.microsoft.com/office/powerpoint/2010/main" val="3724278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0628" y="4543393"/>
            <a:ext cx="1545996" cy="782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effectLst>
                  <a:outerShdw blurRad="38100" dist="38100" dir="2700000" algn="tl">
                    <a:srgbClr val="000000">
                      <a:alpha val="43137"/>
                    </a:srgbClr>
                  </a:outerShdw>
                </a:effectLst>
              </a:rPr>
              <a:t>EXAMINATION</a:t>
            </a:r>
            <a:endParaRPr lang="en-IN" dirty="0">
              <a:effectLst>
                <a:outerShdw blurRad="38100" dist="38100" dir="2700000" algn="tl">
                  <a:srgbClr val="000000">
                    <a:alpha val="43137"/>
                  </a:srgbClr>
                </a:outerShdw>
              </a:effectLst>
            </a:endParaRPr>
          </a:p>
        </p:txBody>
      </p:sp>
      <p:cxnSp>
        <p:nvCxnSpPr>
          <p:cNvPr id="6" name="Straight Connector 5"/>
          <p:cNvCxnSpPr>
            <a:stCxn id="13" idx="3"/>
          </p:cNvCxnSpPr>
          <p:nvPr/>
        </p:nvCxnSpPr>
        <p:spPr>
          <a:xfrm>
            <a:off x="6453238" y="1736342"/>
            <a:ext cx="779124" cy="1932"/>
          </a:xfrm>
          <a:prstGeom prst="line">
            <a:avLst/>
          </a:prstGeom>
        </p:spPr>
        <p:style>
          <a:lnRef idx="1">
            <a:schemeClr val="accent4"/>
          </a:lnRef>
          <a:fillRef idx="2">
            <a:schemeClr val="accent4"/>
          </a:fillRef>
          <a:effectRef idx="1">
            <a:schemeClr val="accent4"/>
          </a:effectRef>
          <a:fontRef idx="minor">
            <a:schemeClr val="dk1"/>
          </a:fontRef>
        </p:style>
      </p:cxnSp>
      <p:sp>
        <p:nvSpPr>
          <p:cNvPr id="7" name="Flowchart: Decision 6"/>
          <p:cNvSpPr/>
          <p:nvPr/>
        </p:nvSpPr>
        <p:spPr>
          <a:xfrm>
            <a:off x="7251434" y="4435918"/>
            <a:ext cx="1899501" cy="101809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Perform</a:t>
            </a:r>
            <a:endParaRPr lang="en-IN" dirty="0"/>
          </a:p>
        </p:txBody>
      </p:sp>
      <p:cxnSp>
        <p:nvCxnSpPr>
          <p:cNvPr id="9" name="Straight Connector 8"/>
          <p:cNvCxnSpPr>
            <a:stCxn id="7" idx="0"/>
            <a:endCxn id="11" idx="2"/>
          </p:cNvCxnSpPr>
          <p:nvPr/>
        </p:nvCxnSpPr>
        <p:spPr>
          <a:xfrm flipH="1" flipV="1">
            <a:off x="8191892" y="3780474"/>
            <a:ext cx="9293" cy="655444"/>
          </a:xfrm>
          <a:prstGeom prst="line">
            <a:avLst/>
          </a:prstGeom>
        </p:spPr>
        <p:style>
          <a:lnRef idx="1">
            <a:schemeClr val="accent4"/>
          </a:lnRef>
          <a:fillRef idx="2">
            <a:schemeClr val="accent4"/>
          </a:fillRef>
          <a:effectRef idx="1">
            <a:schemeClr val="accent4"/>
          </a:effectRef>
          <a:fontRef idx="minor">
            <a:schemeClr val="dk1"/>
          </a:fontRef>
        </p:style>
      </p:cxnSp>
      <p:sp>
        <p:nvSpPr>
          <p:cNvPr id="11" name="Content Placeholder 10"/>
          <p:cNvSpPr>
            <a:spLocks noGrp="1"/>
          </p:cNvSpPr>
          <p:nvPr>
            <p:ph idx="1"/>
          </p:nvPr>
        </p:nvSpPr>
        <p:spPr>
          <a:xfrm>
            <a:off x="7046339" y="3080484"/>
            <a:ext cx="2291106" cy="6999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indent="0" algn="ctr">
              <a:buNone/>
            </a:pPr>
            <a:r>
              <a:rPr lang="en-US" dirty="0" smtClean="0">
                <a:effectLst>
                  <a:outerShdw blurRad="38100" dist="38100" dir="2700000" algn="tl">
                    <a:srgbClr val="000000">
                      <a:alpha val="43137"/>
                    </a:srgbClr>
                  </a:outerShdw>
                </a:effectLst>
              </a:rPr>
              <a:t>Registration</a:t>
            </a:r>
            <a:endParaRPr lang="en-IN" dirty="0">
              <a:effectLst>
                <a:outerShdw blurRad="38100" dist="38100" dir="2700000" algn="tl">
                  <a:srgbClr val="000000">
                    <a:alpha val="43137"/>
                  </a:srgbClr>
                </a:outerShdw>
              </a:effectLst>
            </a:endParaRPr>
          </a:p>
        </p:txBody>
      </p:sp>
      <p:sp>
        <p:nvSpPr>
          <p:cNvPr id="12" name="Rectangle 11"/>
          <p:cNvSpPr/>
          <p:nvPr/>
        </p:nvSpPr>
        <p:spPr>
          <a:xfrm>
            <a:off x="1866719" y="3015332"/>
            <a:ext cx="1585275" cy="7651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effectLst>
                  <a:outerShdw blurRad="38100" dist="38100" dir="2700000" algn="tl">
                    <a:srgbClr val="000000">
                      <a:alpha val="43137"/>
                    </a:srgbClr>
                  </a:outerShdw>
                </a:effectLst>
              </a:rPr>
              <a:t>EXAM RESULT</a:t>
            </a:r>
            <a:endParaRPr lang="en-IN" dirty="0">
              <a:effectLst>
                <a:outerShdw blurRad="38100" dist="38100" dir="2700000" algn="tl">
                  <a:srgbClr val="000000">
                    <a:alpha val="43137"/>
                  </a:srgbClr>
                </a:outerShdw>
              </a:effectLst>
            </a:endParaRPr>
          </a:p>
        </p:txBody>
      </p:sp>
      <p:sp>
        <p:nvSpPr>
          <p:cNvPr id="13" name="Rectangle 12"/>
          <p:cNvSpPr/>
          <p:nvPr/>
        </p:nvSpPr>
        <p:spPr>
          <a:xfrm>
            <a:off x="4907242" y="1345130"/>
            <a:ext cx="1545996" cy="7824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effectLst>
                  <a:outerShdw blurRad="38100" dist="38100" dir="2700000" algn="tl">
                    <a:srgbClr val="000000">
                      <a:alpha val="43137"/>
                    </a:srgbClr>
                  </a:outerShdw>
                </a:effectLst>
              </a:rPr>
              <a:t>LOGIN</a:t>
            </a:r>
            <a:endParaRPr lang="en-IN" dirty="0">
              <a:effectLst>
                <a:outerShdw blurRad="38100" dist="38100" dir="2700000" algn="tl">
                  <a:srgbClr val="000000">
                    <a:alpha val="43137"/>
                  </a:srgbClr>
                </a:outerShdw>
              </a:effectLst>
            </a:endParaRPr>
          </a:p>
        </p:txBody>
      </p:sp>
      <p:cxnSp>
        <p:nvCxnSpPr>
          <p:cNvPr id="14" name="Straight Connector 13"/>
          <p:cNvCxnSpPr>
            <a:stCxn id="17" idx="7"/>
          </p:cNvCxnSpPr>
          <p:nvPr/>
        </p:nvCxnSpPr>
        <p:spPr>
          <a:xfrm flipV="1">
            <a:off x="4378199" y="5792667"/>
            <a:ext cx="654668" cy="294110"/>
          </a:xfrm>
          <a:prstGeom prst="line">
            <a:avLst/>
          </a:prstGeom>
        </p:spPr>
        <p:style>
          <a:lnRef idx="1">
            <a:schemeClr val="accent4"/>
          </a:lnRef>
          <a:fillRef idx="2">
            <a:schemeClr val="accent4"/>
          </a:fillRef>
          <a:effectRef idx="1">
            <a:schemeClr val="accent4"/>
          </a:effectRef>
          <a:fontRef idx="minor">
            <a:schemeClr val="dk1"/>
          </a:fontRef>
        </p:style>
      </p:cxnSp>
      <p:sp>
        <p:nvSpPr>
          <p:cNvPr id="17" name="Oval 16"/>
          <p:cNvSpPr/>
          <p:nvPr/>
        </p:nvSpPr>
        <p:spPr>
          <a:xfrm>
            <a:off x="3643621" y="5979123"/>
            <a:ext cx="860612"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BCA</a:t>
            </a:r>
            <a:endParaRPr lang="en-IN" dirty="0"/>
          </a:p>
        </p:txBody>
      </p:sp>
      <p:sp>
        <p:nvSpPr>
          <p:cNvPr id="19" name="Oval 18"/>
          <p:cNvSpPr/>
          <p:nvPr/>
        </p:nvSpPr>
        <p:spPr>
          <a:xfrm>
            <a:off x="6248137" y="6090620"/>
            <a:ext cx="1064093" cy="62361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BCom</a:t>
            </a:r>
            <a:endParaRPr lang="en-IN" dirty="0"/>
          </a:p>
        </p:txBody>
      </p:sp>
      <p:sp>
        <p:nvSpPr>
          <p:cNvPr id="21" name="Oval 20"/>
          <p:cNvSpPr/>
          <p:nvPr/>
        </p:nvSpPr>
        <p:spPr>
          <a:xfrm>
            <a:off x="4547882" y="6086777"/>
            <a:ext cx="1032786" cy="62745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BTech</a:t>
            </a:r>
            <a:endParaRPr lang="en-IN" dirty="0"/>
          </a:p>
        </p:txBody>
      </p:sp>
      <p:cxnSp>
        <p:nvCxnSpPr>
          <p:cNvPr id="24" name="Straight Connector 23"/>
          <p:cNvCxnSpPr>
            <a:stCxn id="21" idx="0"/>
          </p:cNvCxnSpPr>
          <p:nvPr/>
        </p:nvCxnSpPr>
        <p:spPr>
          <a:xfrm flipV="1">
            <a:off x="5064275" y="6039458"/>
            <a:ext cx="151816" cy="47319"/>
          </a:xfrm>
          <a:prstGeom prst="line">
            <a:avLst/>
          </a:prstGeom>
        </p:spPr>
        <p:style>
          <a:lnRef idx="1">
            <a:schemeClr val="accent4"/>
          </a:lnRef>
          <a:fillRef idx="2">
            <a:schemeClr val="accent4"/>
          </a:fillRef>
          <a:effectRef idx="1">
            <a:schemeClr val="accent4"/>
          </a:effectRef>
          <a:fontRef idx="minor">
            <a:schemeClr val="dk1"/>
          </a:fontRef>
        </p:style>
      </p:cxnSp>
      <p:cxnSp>
        <p:nvCxnSpPr>
          <p:cNvPr id="26" name="Straight Connector 25"/>
          <p:cNvCxnSpPr>
            <a:stCxn id="19" idx="1"/>
          </p:cNvCxnSpPr>
          <p:nvPr/>
        </p:nvCxnSpPr>
        <p:spPr>
          <a:xfrm flipH="1" flipV="1">
            <a:off x="6100777" y="6039458"/>
            <a:ext cx="303193" cy="142488"/>
          </a:xfrm>
          <a:prstGeom prst="line">
            <a:avLst/>
          </a:prstGeom>
        </p:spPr>
        <p:style>
          <a:lnRef idx="1">
            <a:schemeClr val="accent4"/>
          </a:lnRef>
          <a:fillRef idx="2">
            <a:schemeClr val="accent4"/>
          </a:fillRef>
          <a:effectRef idx="1">
            <a:schemeClr val="accent4"/>
          </a:effectRef>
          <a:fontRef idx="minor">
            <a:schemeClr val="dk1"/>
          </a:fontRef>
        </p:style>
      </p:cxnSp>
      <p:sp>
        <p:nvSpPr>
          <p:cNvPr id="51" name="Oval 50"/>
          <p:cNvSpPr/>
          <p:nvPr/>
        </p:nvSpPr>
        <p:spPr>
          <a:xfrm>
            <a:off x="6279578" y="221668"/>
            <a:ext cx="1594173" cy="78558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Password</a:t>
            </a:r>
            <a:endParaRPr lang="en-IN" dirty="0"/>
          </a:p>
        </p:txBody>
      </p:sp>
      <p:sp>
        <p:nvSpPr>
          <p:cNvPr id="52" name="Oval 51"/>
          <p:cNvSpPr/>
          <p:nvPr/>
        </p:nvSpPr>
        <p:spPr>
          <a:xfrm>
            <a:off x="3634544" y="241026"/>
            <a:ext cx="1639941" cy="79146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Username</a:t>
            </a:r>
            <a:endParaRPr lang="en-IN" dirty="0"/>
          </a:p>
        </p:txBody>
      </p:sp>
      <p:sp>
        <p:nvSpPr>
          <p:cNvPr id="53" name="Flowchart: Decision 52"/>
          <p:cNvSpPr/>
          <p:nvPr/>
        </p:nvSpPr>
        <p:spPr>
          <a:xfrm>
            <a:off x="7242142" y="1206654"/>
            <a:ext cx="1899501" cy="1067670"/>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Register</a:t>
            </a:r>
            <a:endParaRPr lang="en-IN" dirty="0"/>
          </a:p>
        </p:txBody>
      </p:sp>
      <p:cxnSp>
        <p:nvCxnSpPr>
          <p:cNvPr id="55" name="Straight Connector 54"/>
          <p:cNvCxnSpPr>
            <a:stCxn id="4" idx="3"/>
            <a:endCxn id="7" idx="1"/>
          </p:cNvCxnSpPr>
          <p:nvPr/>
        </p:nvCxnSpPr>
        <p:spPr>
          <a:xfrm>
            <a:off x="6356624" y="4934605"/>
            <a:ext cx="894810" cy="10360"/>
          </a:xfrm>
          <a:prstGeom prst="line">
            <a:avLst/>
          </a:prstGeom>
        </p:spPr>
        <p:style>
          <a:lnRef idx="1">
            <a:schemeClr val="accent4"/>
          </a:lnRef>
          <a:fillRef idx="2">
            <a:schemeClr val="accent4"/>
          </a:fillRef>
          <a:effectRef idx="1">
            <a:schemeClr val="accent4"/>
          </a:effectRef>
          <a:fontRef idx="minor">
            <a:schemeClr val="dk1"/>
          </a:fontRef>
        </p:style>
      </p:cxnSp>
      <p:cxnSp>
        <p:nvCxnSpPr>
          <p:cNvPr id="56" name="Straight Connector 55"/>
          <p:cNvCxnSpPr>
            <a:endCxn id="52" idx="5"/>
          </p:cNvCxnSpPr>
          <p:nvPr/>
        </p:nvCxnSpPr>
        <p:spPr>
          <a:xfrm flipH="1" flipV="1">
            <a:off x="5034321" y="916584"/>
            <a:ext cx="490934" cy="413097"/>
          </a:xfrm>
          <a:prstGeom prst="line">
            <a:avLst/>
          </a:prstGeom>
        </p:spPr>
        <p:style>
          <a:lnRef idx="1">
            <a:schemeClr val="accent4"/>
          </a:lnRef>
          <a:fillRef idx="2">
            <a:schemeClr val="accent4"/>
          </a:fillRef>
          <a:effectRef idx="1">
            <a:schemeClr val="accent4"/>
          </a:effectRef>
          <a:fontRef idx="minor">
            <a:schemeClr val="dk1"/>
          </a:fontRef>
        </p:style>
      </p:cxnSp>
      <p:cxnSp>
        <p:nvCxnSpPr>
          <p:cNvPr id="64" name="Straight Connector 63"/>
          <p:cNvCxnSpPr>
            <a:endCxn id="51" idx="3"/>
          </p:cNvCxnSpPr>
          <p:nvPr/>
        </p:nvCxnSpPr>
        <p:spPr>
          <a:xfrm flipV="1">
            <a:off x="5787521" y="892203"/>
            <a:ext cx="725518" cy="437477"/>
          </a:xfrm>
          <a:prstGeom prst="line">
            <a:avLst/>
          </a:prstGeom>
        </p:spPr>
        <p:style>
          <a:lnRef idx="1">
            <a:schemeClr val="accent4"/>
          </a:lnRef>
          <a:fillRef idx="2">
            <a:schemeClr val="accent4"/>
          </a:fillRef>
          <a:effectRef idx="1">
            <a:schemeClr val="accent4"/>
          </a:effectRef>
          <a:fontRef idx="minor">
            <a:schemeClr val="dk1"/>
          </a:fontRef>
        </p:style>
      </p:cxnSp>
      <p:cxnSp>
        <p:nvCxnSpPr>
          <p:cNvPr id="68" name="Straight Connector 67"/>
          <p:cNvCxnSpPr>
            <a:stCxn id="11" idx="0"/>
            <a:endCxn id="53" idx="2"/>
          </p:cNvCxnSpPr>
          <p:nvPr/>
        </p:nvCxnSpPr>
        <p:spPr>
          <a:xfrm flipV="1">
            <a:off x="8191892" y="2274324"/>
            <a:ext cx="1" cy="806160"/>
          </a:xfrm>
          <a:prstGeom prst="line">
            <a:avLst/>
          </a:prstGeom>
        </p:spPr>
        <p:style>
          <a:lnRef idx="1">
            <a:schemeClr val="accent4"/>
          </a:lnRef>
          <a:fillRef idx="2">
            <a:schemeClr val="accent4"/>
          </a:fillRef>
          <a:effectRef idx="1">
            <a:schemeClr val="accent4"/>
          </a:effectRef>
          <a:fontRef idx="minor">
            <a:schemeClr val="dk1"/>
          </a:fontRef>
        </p:style>
      </p:cxnSp>
      <p:cxnSp>
        <p:nvCxnSpPr>
          <p:cNvPr id="81" name="Straight Connector 80"/>
          <p:cNvCxnSpPr>
            <a:stCxn id="95" idx="5"/>
            <a:endCxn id="17" idx="1"/>
          </p:cNvCxnSpPr>
          <p:nvPr/>
        </p:nvCxnSpPr>
        <p:spPr>
          <a:xfrm>
            <a:off x="3497298" y="5977398"/>
            <a:ext cx="272357" cy="109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93" idx="5"/>
            <a:endCxn id="17" idx="0"/>
          </p:cNvCxnSpPr>
          <p:nvPr/>
        </p:nvCxnSpPr>
        <p:spPr>
          <a:xfrm flipH="1">
            <a:off x="4073927" y="5698057"/>
            <a:ext cx="50463" cy="281066"/>
          </a:xfrm>
          <a:prstGeom prst="line">
            <a:avLst/>
          </a:prstGeom>
        </p:spPr>
        <p:style>
          <a:lnRef idx="1">
            <a:schemeClr val="accent4"/>
          </a:lnRef>
          <a:fillRef idx="2">
            <a:schemeClr val="accent4"/>
          </a:fillRef>
          <a:effectRef idx="1">
            <a:schemeClr val="accent4"/>
          </a:effectRef>
          <a:fontRef idx="minor">
            <a:schemeClr val="dk1"/>
          </a:fontRef>
        </p:style>
      </p:cxnSp>
      <p:cxnSp>
        <p:nvCxnSpPr>
          <p:cNvPr id="88" name="Straight Connector 87"/>
          <p:cNvCxnSpPr>
            <a:stCxn id="94" idx="6"/>
            <a:endCxn id="17" idx="2"/>
          </p:cNvCxnSpPr>
          <p:nvPr/>
        </p:nvCxnSpPr>
        <p:spPr>
          <a:xfrm>
            <a:off x="3447831" y="6316210"/>
            <a:ext cx="195790" cy="30466"/>
          </a:xfrm>
          <a:prstGeom prst="line">
            <a:avLst/>
          </a:prstGeom>
        </p:spPr>
        <p:style>
          <a:lnRef idx="3">
            <a:schemeClr val="accent2"/>
          </a:lnRef>
          <a:fillRef idx="0">
            <a:schemeClr val="accent2"/>
          </a:fillRef>
          <a:effectRef idx="2">
            <a:schemeClr val="accent2"/>
          </a:effectRef>
          <a:fontRef idx="minor">
            <a:schemeClr val="tx1"/>
          </a:fontRef>
        </p:style>
      </p:cxnSp>
      <p:sp>
        <p:nvSpPr>
          <p:cNvPr id="93" name="Oval 92"/>
          <p:cNvSpPr/>
          <p:nvPr/>
        </p:nvSpPr>
        <p:spPr>
          <a:xfrm>
            <a:off x="3447831" y="5410726"/>
            <a:ext cx="792638" cy="33662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a:t>
            </a:r>
            <a:endParaRPr lang="en-IN" dirty="0"/>
          </a:p>
        </p:txBody>
      </p:sp>
      <p:sp>
        <p:nvSpPr>
          <p:cNvPr id="94" name="Oval 93"/>
          <p:cNvSpPr/>
          <p:nvPr/>
        </p:nvSpPr>
        <p:spPr>
          <a:xfrm>
            <a:off x="2685781" y="6147895"/>
            <a:ext cx="762050" cy="33662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C++</a:t>
            </a:r>
            <a:endParaRPr lang="en-IN" dirty="0"/>
          </a:p>
        </p:txBody>
      </p:sp>
      <p:sp>
        <p:nvSpPr>
          <p:cNvPr id="95" name="Oval 94"/>
          <p:cNvSpPr/>
          <p:nvPr/>
        </p:nvSpPr>
        <p:spPr>
          <a:xfrm>
            <a:off x="2820739" y="5690067"/>
            <a:ext cx="792638" cy="33662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OS</a:t>
            </a:r>
            <a:endParaRPr lang="en-IN" dirty="0"/>
          </a:p>
        </p:txBody>
      </p:sp>
      <p:sp>
        <p:nvSpPr>
          <p:cNvPr id="97" name="Flowchart: Decision 96"/>
          <p:cNvSpPr/>
          <p:nvPr/>
        </p:nvSpPr>
        <p:spPr>
          <a:xfrm>
            <a:off x="1709607" y="4425558"/>
            <a:ext cx="1899501" cy="101809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Result</a:t>
            </a:r>
            <a:endParaRPr lang="en-IN" dirty="0"/>
          </a:p>
        </p:txBody>
      </p:sp>
      <p:cxnSp>
        <p:nvCxnSpPr>
          <p:cNvPr id="99" name="Straight Connector 98"/>
          <p:cNvCxnSpPr>
            <a:stCxn id="97" idx="3"/>
            <a:endCxn id="4" idx="1"/>
          </p:cNvCxnSpPr>
          <p:nvPr/>
        </p:nvCxnSpPr>
        <p:spPr>
          <a:xfrm>
            <a:off x="3609108" y="4934605"/>
            <a:ext cx="1201520"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102" name="Straight Connector 101"/>
          <p:cNvCxnSpPr>
            <a:endCxn id="12" idx="2"/>
          </p:cNvCxnSpPr>
          <p:nvPr/>
        </p:nvCxnSpPr>
        <p:spPr>
          <a:xfrm flipV="1">
            <a:off x="2657822" y="3780474"/>
            <a:ext cx="1535" cy="652366"/>
          </a:xfrm>
          <a:prstGeom prst="line">
            <a:avLst/>
          </a:prstGeom>
        </p:spPr>
        <p:style>
          <a:lnRef idx="1">
            <a:schemeClr val="accent4"/>
          </a:lnRef>
          <a:fillRef idx="2">
            <a:schemeClr val="accent4"/>
          </a:fillRef>
          <a:effectRef idx="1">
            <a:schemeClr val="accent4"/>
          </a:effectRef>
          <a:fontRef idx="minor">
            <a:schemeClr val="dk1"/>
          </a:fontRef>
        </p:style>
      </p:cxnSp>
      <p:sp>
        <p:nvSpPr>
          <p:cNvPr id="110" name="Flowchart: Decision 109"/>
          <p:cNvSpPr/>
          <p:nvPr/>
        </p:nvSpPr>
        <p:spPr>
          <a:xfrm>
            <a:off x="1709607" y="1227295"/>
            <a:ext cx="1899501" cy="1018094"/>
          </a:xfrm>
          <a:prstGeom prst="flowChartDecisi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Receive</a:t>
            </a:r>
            <a:endParaRPr lang="en-IN" dirty="0"/>
          </a:p>
        </p:txBody>
      </p:sp>
      <p:cxnSp>
        <p:nvCxnSpPr>
          <p:cNvPr id="111" name="Straight Connector 110"/>
          <p:cNvCxnSpPr>
            <a:stCxn id="110" idx="3"/>
            <a:endCxn id="13" idx="1"/>
          </p:cNvCxnSpPr>
          <p:nvPr/>
        </p:nvCxnSpPr>
        <p:spPr>
          <a:xfrm>
            <a:off x="3609108" y="1736342"/>
            <a:ext cx="1298134" cy="0"/>
          </a:xfrm>
          <a:prstGeom prst="line">
            <a:avLst/>
          </a:prstGeom>
        </p:spPr>
        <p:style>
          <a:lnRef idx="1">
            <a:schemeClr val="accent4"/>
          </a:lnRef>
          <a:fillRef idx="2">
            <a:schemeClr val="accent4"/>
          </a:fillRef>
          <a:effectRef idx="1">
            <a:schemeClr val="accent4"/>
          </a:effectRef>
          <a:fontRef idx="minor">
            <a:schemeClr val="dk1"/>
          </a:fontRef>
        </p:style>
      </p:cxnSp>
      <p:cxnSp>
        <p:nvCxnSpPr>
          <p:cNvPr id="114" name="Straight Connector 113"/>
          <p:cNvCxnSpPr>
            <a:stCxn id="12" idx="0"/>
            <a:endCxn id="110" idx="2"/>
          </p:cNvCxnSpPr>
          <p:nvPr/>
        </p:nvCxnSpPr>
        <p:spPr>
          <a:xfrm flipV="1">
            <a:off x="2659357" y="2245389"/>
            <a:ext cx="1" cy="769943"/>
          </a:xfrm>
          <a:prstGeom prst="line">
            <a:avLst/>
          </a:prstGeom>
        </p:spPr>
        <p:style>
          <a:lnRef idx="1">
            <a:schemeClr val="accent4"/>
          </a:lnRef>
          <a:fillRef idx="2">
            <a:schemeClr val="accent4"/>
          </a:fillRef>
          <a:effectRef idx="1">
            <a:schemeClr val="accent4"/>
          </a:effectRef>
          <a:fontRef idx="minor">
            <a:schemeClr val="dk1"/>
          </a:fontRef>
        </p:style>
      </p:cxnSp>
      <p:cxnSp>
        <p:nvCxnSpPr>
          <p:cNvPr id="148" name="Straight Connector 147"/>
          <p:cNvCxnSpPr>
            <a:endCxn id="153" idx="3"/>
          </p:cNvCxnSpPr>
          <p:nvPr/>
        </p:nvCxnSpPr>
        <p:spPr>
          <a:xfrm flipV="1">
            <a:off x="9337445" y="2897013"/>
            <a:ext cx="860844" cy="344088"/>
          </a:xfrm>
          <a:prstGeom prst="line">
            <a:avLst/>
          </a:prstGeom>
        </p:spPr>
        <p:style>
          <a:lnRef idx="1">
            <a:schemeClr val="accent4"/>
          </a:lnRef>
          <a:fillRef idx="2">
            <a:schemeClr val="accent4"/>
          </a:fillRef>
          <a:effectRef idx="1">
            <a:schemeClr val="accent4"/>
          </a:effectRef>
          <a:fontRef idx="minor">
            <a:schemeClr val="dk1"/>
          </a:fontRef>
        </p:style>
      </p:cxnSp>
      <p:cxnSp>
        <p:nvCxnSpPr>
          <p:cNvPr id="149" name="Straight Connector 148"/>
          <p:cNvCxnSpPr>
            <a:stCxn id="154" idx="1"/>
          </p:cNvCxnSpPr>
          <p:nvPr/>
        </p:nvCxnSpPr>
        <p:spPr>
          <a:xfrm flipH="1" flipV="1">
            <a:off x="9337445" y="3571964"/>
            <a:ext cx="812910" cy="492635"/>
          </a:xfrm>
          <a:prstGeom prst="line">
            <a:avLst/>
          </a:prstGeom>
        </p:spPr>
        <p:style>
          <a:lnRef idx="1">
            <a:schemeClr val="accent4"/>
          </a:lnRef>
          <a:fillRef idx="2">
            <a:schemeClr val="accent4"/>
          </a:fillRef>
          <a:effectRef idx="1">
            <a:schemeClr val="accent4"/>
          </a:effectRef>
          <a:fontRef idx="minor">
            <a:schemeClr val="dk1"/>
          </a:fontRef>
        </p:style>
      </p:cxnSp>
      <p:cxnSp>
        <p:nvCxnSpPr>
          <p:cNvPr id="151" name="Straight Connector 150"/>
          <p:cNvCxnSpPr>
            <a:stCxn id="155" idx="2"/>
            <a:endCxn id="11" idx="3"/>
          </p:cNvCxnSpPr>
          <p:nvPr/>
        </p:nvCxnSpPr>
        <p:spPr>
          <a:xfrm flipH="1" flipV="1">
            <a:off x="9337445" y="3430479"/>
            <a:ext cx="724416" cy="19913"/>
          </a:xfrm>
          <a:prstGeom prst="line">
            <a:avLst/>
          </a:prstGeom>
        </p:spPr>
        <p:style>
          <a:lnRef idx="1">
            <a:schemeClr val="accent4"/>
          </a:lnRef>
          <a:fillRef idx="2">
            <a:schemeClr val="accent4"/>
          </a:fillRef>
          <a:effectRef idx="1">
            <a:schemeClr val="accent4"/>
          </a:effectRef>
          <a:fontRef idx="minor">
            <a:schemeClr val="dk1"/>
          </a:fontRef>
        </p:style>
      </p:cxnSp>
      <p:sp>
        <p:nvSpPr>
          <p:cNvPr id="153" name="Oval 152"/>
          <p:cNvSpPr/>
          <p:nvPr/>
        </p:nvSpPr>
        <p:spPr>
          <a:xfrm>
            <a:off x="9965126" y="2269561"/>
            <a:ext cx="1592135"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LastName</a:t>
            </a:r>
            <a:endParaRPr lang="en-IN" dirty="0"/>
          </a:p>
        </p:txBody>
      </p:sp>
      <p:sp>
        <p:nvSpPr>
          <p:cNvPr id="154" name="Oval 153"/>
          <p:cNvSpPr/>
          <p:nvPr/>
        </p:nvSpPr>
        <p:spPr>
          <a:xfrm>
            <a:off x="9961447" y="3956945"/>
            <a:ext cx="1289942"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Gender</a:t>
            </a:r>
            <a:endParaRPr lang="en-IN" dirty="0"/>
          </a:p>
        </p:txBody>
      </p:sp>
      <p:sp>
        <p:nvSpPr>
          <p:cNvPr id="155" name="Oval 154"/>
          <p:cNvSpPr/>
          <p:nvPr/>
        </p:nvSpPr>
        <p:spPr>
          <a:xfrm>
            <a:off x="10061861" y="3082839"/>
            <a:ext cx="1308596"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DOB</a:t>
            </a:r>
            <a:endParaRPr lang="en-IN" dirty="0"/>
          </a:p>
        </p:txBody>
      </p:sp>
      <p:sp>
        <p:nvSpPr>
          <p:cNvPr id="40" name="Oval 39"/>
          <p:cNvSpPr/>
          <p:nvPr/>
        </p:nvSpPr>
        <p:spPr>
          <a:xfrm>
            <a:off x="7355879" y="5982601"/>
            <a:ext cx="1035744"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BBA</a:t>
            </a:r>
            <a:endParaRPr lang="en-IN" dirty="0"/>
          </a:p>
        </p:txBody>
      </p:sp>
      <p:cxnSp>
        <p:nvCxnSpPr>
          <p:cNvPr id="45" name="Straight Connector 44"/>
          <p:cNvCxnSpPr>
            <a:stCxn id="40" idx="1"/>
          </p:cNvCxnSpPr>
          <p:nvPr/>
        </p:nvCxnSpPr>
        <p:spPr>
          <a:xfrm flipH="1" flipV="1">
            <a:off x="6284001" y="5792667"/>
            <a:ext cx="1223559" cy="297588"/>
          </a:xfrm>
          <a:prstGeom prst="line">
            <a:avLst/>
          </a:prstGeom>
        </p:spPr>
        <p:style>
          <a:lnRef idx="1">
            <a:schemeClr val="accent4"/>
          </a:lnRef>
          <a:fillRef idx="2">
            <a:schemeClr val="accent4"/>
          </a:fillRef>
          <a:effectRef idx="1">
            <a:schemeClr val="accent4"/>
          </a:effectRef>
          <a:fontRef idx="minor">
            <a:schemeClr val="dk1"/>
          </a:fontRef>
        </p:style>
      </p:cxnSp>
      <p:cxnSp>
        <p:nvCxnSpPr>
          <p:cNvPr id="48" name="Straight Connector 47"/>
          <p:cNvCxnSpPr>
            <a:endCxn id="50" idx="3"/>
          </p:cNvCxnSpPr>
          <p:nvPr/>
        </p:nvCxnSpPr>
        <p:spPr>
          <a:xfrm flipV="1">
            <a:off x="8819575" y="2137735"/>
            <a:ext cx="1010943" cy="908418"/>
          </a:xfrm>
          <a:prstGeom prst="line">
            <a:avLst/>
          </a:prstGeom>
        </p:spPr>
        <p:style>
          <a:lnRef idx="1">
            <a:schemeClr val="accent4"/>
          </a:lnRef>
          <a:fillRef idx="2">
            <a:schemeClr val="accent4"/>
          </a:fillRef>
          <a:effectRef idx="1">
            <a:schemeClr val="accent4"/>
          </a:effectRef>
          <a:fontRef idx="minor">
            <a:schemeClr val="dk1"/>
          </a:fontRef>
        </p:style>
      </p:cxnSp>
      <p:sp>
        <p:nvSpPr>
          <p:cNvPr id="50" name="Oval 49"/>
          <p:cNvSpPr/>
          <p:nvPr/>
        </p:nvSpPr>
        <p:spPr>
          <a:xfrm>
            <a:off x="9594091" y="1510283"/>
            <a:ext cx="1614424"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FirstName</a:t>
            </a:r>
            <a:endParaRPr lang="en-IN" dirty="0"/>
          </a:p>
        </p:txBody>
      </p:sp>
      <p:cxnSp>
        <p:nvCxnSpPr>
          <p:cNvPr id="54" name="Straight Connector 53"/>
          <p:cNvCxnSpPr>
            <a:endCxn id="60" idx="2"/>
          </p:cNvCxnSpPr>
          <p:nvPr/>
        </p:nvCxnSpPr>
        <p:spPr>
          <a:xfrm>
            <a:off x="8873795" y="3796649"/>
            <a:ext cx="1327483" cy="1272382"/>
          </a:xfrm>
          <a:prstGeom prst="line">
            <a:avLst/>
          </a:prstGeom>
        </p:spPr>
        <p:style>
          <a:lnRef idx="1">
            <a:schemeClr val="accent4"/>
          </a:lnRef>
          <a:fillRef idx="2">
            <a:schemeClr val="accent4"/>
          </a:fillRef>
          <a:effectRef idx="1">
            <a:schemeClr val="accent4"/>
          </a:effectRef>
          <a:fontRef idx="minor">
            <a:schemeClr val="dk1"/>
          </a:fontRef>
        </p:style>
      </p:cxnSp>
      <p:cxnSp>
        <p:nvCxnSpPr>
          <p:cNvPr id="57" name="Straight Connector 56"/>
          <p:cNvCxnSpPr>
            <a:endCxn id="59" idx="2"/>
          </p:cNvCxnSpPr>
          <p:nvPr/>
        </p:nvCxnSpPr>
        <p:spPr>
          <a:xfrm>
            <a:off x="8457310" y="3801695"/>
            <a:ext cx="1764515" cy="2029687"/>
          </a:xfrm>
          <a:prstGeom prst="line">
            <a:avLst/>
          </a:prstGeom>
        </p:spPr>
        <p:style>
          <a:lnRef idx="1">
            <a:schemeClr val="accent4"/>
          </a:lnRef>
          <a:fillRef idx="2">
            <a:schemeClr val="accent4"/>
          </a:fillRef>
          <a:effectRef idx="1">
            <a:schemeClr val="accent4"/>
          </a:effectRef>
          <a:fontRef idx="minor">
            <a:schemeClr val="dk1"/>
          </a:fontRef>
        </p:style>
      </p:cxnSp>
      <p:sp>
        <p:nvSpPr>
          <p:cNvPr id="59" name="Oval 58"/>
          <p:cNvSpPr/>
          <p:nvPr/>
        </p:nvSpPr>
        <p:spPr>
          <a:xfrm>
            <a:off x="10221825" y="5463829"/>
            <a:ext cx="1561680"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smtClean="0"/>
          </a:p>
          <a:p>
            <a:pPr algn="ctr"/>
            <a:r>
              <a:rPr lang="en-US" dirty="0" smtClean="0"/>
              <a:t>Password</a:t>
            </a:r>
            <a:endParaRPr lang="en-IN" dirty="0"/>
          </a:p>
          <a:p>
            <a:pPr algn="ctr"/>
            <a:endParaRPr lang="en-IN" dirty="0"/>
          </a:p>
        </p:txBody>
      </p:sp>
      <p:sp>
        <p:nvSpPr>
          <p:cNvPr id="60" name="Oval 59"/>
          <p:cNvSpPr/>
          <p:nvPr/>
        </p:nvSpPr>
        <p:spPr>
          <a:xfrm>
            <a:off x="10201278" y="4701478"/>
            <a:ext cx="1427271"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Email-id</a:t>
            </a:r>
            <a:endParaRPr lang="en-IN" dirty="0"/>
          </a:p>
        </p:txBody>
      </p:sp>
      <p:cxnSp>
        <p:nvCxnSpPr>
          <p:cNvPr id="61" name="Straight Connector 60"/>
          <p:cNvCxnSpPr>
            <a:stCxn id="70" idx="7"/>
          </p:cNvCxnSpPr>
          <p:nvPr/>
        </p:nvCxnSpPr>
        <p:spPr>
          <a:xfrm flipV="1">
            <a:off x="1349226" y="3626517"/>
            <a:ext cx="517740" cy="348143"/>
          </a:xfrm>
          <a:prstGeom prst="line">
            <a:avLst/>
          </a:prstGeom>
        </p:spPr>
        <p:style>
          <a:lnRef idx="1">
            <a:schemeClr val="accent4"/>
          </a:lnRef>
          <a:fillRef idx="2">
            <a:schemeClr val="accent4"/>
          </a:fillRef>
          <a:effectRef idx="1">
            <a:schemeClr val="accent4"/>
          </a:effectRef>
          <a:fontRef idx="minor">
            <a:schemeClr val="dk1"/>
          </a:fontRef>
        </p:style>
      </p:cxnSp>
      <p:cxnSp>
        <p:nvCxnSpPr>
          <p:cNvPr id="63" name="Straight Connector 62"/>
          <p:cNvCxnSpPr>
            <a:stCxn id="69" idx="5"/>
          </p:cNvCxnSpPr>
          <p:nvPr/>
        </p:nvCxnSpPr>
        <p:spPr>
          <a:xfrm>
            <a:off x="1369155" y="2727356"/>
            <a:ext cx="492648" cy="357667"/>
          </a:xfrm>
          <a:prstGeom prst="line">
            <a:avLst/>
          </a:prstGeom>
        </p:spPr>
        <p:style>
          <a:lnRef idx="1">
            <a:schemeClr val="accent4"/>
          </a:lnRef>
          <a:fillRef idx="2">
            <a:schemeClr val="accent4"/>
          </a:fillRef>
          <a:effectRef idx="1">
            <a:schemeClr val="accent4"/>
          </a:effectRef>
          <a:fontRef idx="minor">
            <a:schemeClr val="dk1"/>
          </a:fontRef>
        </p:style>
      </p:cxnSp>
      <p:cxnSp>
        <p:nvCxnSpPr>
          <p:cNvPr id="65" name="Straight Connector 64"/>
          <p:cNvCxnSpPr>
            <a:stCxn id="71" idx="6"/>
          </p:cNvCxnSpPr>
          <p:nvPr/>
        </p:nvCxnSpPr>
        <p:spPr>
          <a:xfrm>
            <a:off x="1414540" y="3382885"/>
            <a:ext cx="449721" cy="19015"/>
          </a:xfrm>
          <a:prstGeom prst="line">
            <a:avLst/>
          </a:prstGeom>
        </p:spPr>
        <p:style>
          <a:lnRef idx="1">
            <a:schemeClr val="accent4"/>
          </a:lnRef>
          <a:fillRef idx="2">
            <a:schemeClr val="accent4"/>
          </a:fillRef>
          <a:effectRef idx="1">
            <a:schemeClr val="accent4"/>
          </a:effectRef>
          <a:fontRef idx="minor">
            <a:schemeClr val="dk1"/>
          </a:fontRef>
        </p:style>
      </p:cxnSp>
      <p:sp>
        <p:nvSpPr>
          <p:cNvPr id="69" name="Oval 68"/>
          <p:cNvSpPr/>
          <p:nvPr/>
        </p:nvSpPr>
        <p:spPr>
          <a:xfrm>
            <a:off x="252198" y="2099904"/>
            <a:ext cx="1308596"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Marks</a:t>
            </a:r>
            <a:endParaRPr lang="en-IN" dirty="0"/>
          </a:p>
        </p:txBody>
      </p:sp>
      <p:sp>
        <p:nvSpPr>
          <p:cNvPr id="70" name="Oval 69"/>
          <p:cNvSpPr/>
          <p:nvPr/>
        </p:nvSpPr>
        <p:spPr>
          <a:xfrm>
            <a:off x="232269" y="3867006"/>
            <a:ext cx="1308596"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Result</a:t>
            </a:r>
            <a:endParaRPr lang="en-IN" dirty="0"/>
          </a:p>
        </p:txBody>
      </p:sp>
      <p:sp>
        <p:nvSpPr>
          <p:cNvPr id="71" name="Oval 70"/>
          <p:cNvSpPr/>
          <p:nvPr/>
        </p:nvSpPr>
        <p:spPr>
          <a:xfrm>
            <a:off x="105944" y="3015332"/>
            <a:ext cx="1308596" cy="73510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DOB</a:t>
            </a:r>
            <a:endParaRPr lang="en-IN" dirty="0"/>
          </a:p>
        </p:txBody>
      </p:sp>
      <p:sp>
        <p:nvSpPr>
          <p:cNvPr id="92" name="Donut 91"/>
          <p:cNvSpPr/>
          <p:nvPr/>
        </p:nvSpPr>
        <p:spPr>
          <a:xfrm>
            <a:off x="5032867" y="5443652"/>
            <a:ext cx="1251134" cy="698030"/>
          </a:xfrm>
          <a:prstGeom prst="donut">
            <a:avLst>
              <a:gd name="adj" fmla="val 10042"/>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Subject</a:t>
            </a:r>
            <a:endParaRPr lang="en-IN" dirty="0"/>
          </a:p>
        </p:txBody>
      </p:sp>
      <p:cxnSp>
        <p:nvCxnSpPr>
          <p:cNvPr id="107" name="Straight Connector 106"/>
          <p:cNvCxnSpPr>
            <a:stCxn id="4" idx="2"/>
          </p:cNvCxnSpPr>
          <p:nvPr/>
        </p:nvCxnSpPr>
        <p:spPr>
          <a:xfrm>
            <a:off x="5583626" y="5325817"/>
            <a:ext cx="74808" cy="117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777436" y="1563135"/>
            <a:ext cx="0" cy="325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a:off x="4703975" y="1563135"/>
            <a:ext cx="1558" cy="331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4732133" y="4737378"/>
            <a:ext cx="0" cy="325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a:off x="4658672" y="4737378"/>
            <a:ext cx="1558" cy="331653"/>
          </a:xfrm>
          <a:prstGeom prst="line">
            <a:avLst/>
          </a:prstGeom>
        </p:spPr>
        <p:style>
          <a:lnRef idx="1">
            <a:schemeClr val="accent1"/>
          </a:lnRef>
          <a:fillRef idx="0">
            <a:schemeClr val="accent1"/>
          </a:fillRef>
          <a:effectRef idx="0">
            <a:schemeClr val="accent1"/>
          </a:effectRef>
          <a:fontRef idx="minor">
            <a:schemeClr val="tx1"/>
          </a:fontRef>
        </p:style>
      </p:cxnSp>
      <p:sp>
        <p:nvSpPr>
          <p:cNvPr id="178" name="Flowchart: Connector 177"/>
          <p:cNvSpPr/>
          <p:nvPr/>
        </p:nvSpPr>
        <p:spPr>
          <a:xfrm>
            <a:off x="8148454" y="2441677"/>
            <a:ext cx="119438" cy="110218"/>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cxnSp>
        <p:nvCxnSpPr>
          <p:cNvPr id="183" name="Straight Connector 182"/>
          <p:cNvCxnSpPr/>
          <p:nvPr/>
        </p:nvCxnSpPr>
        <p:spPr>
          <a:xfrm>
            <a:off x="8101318" y="2308655"/>
            <a:ext cx="105007" cy="133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H="1">
            <a:off x="8206325" y="2308655"/>
            <a:ext cx="94724" cy="1330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83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DFD 0 -level</a:t>
            </a:r>
            <a:endParaRPr lang="en-IN" dirty="0">
              <a:latin typeface="Eras Light ITC" panose="020B0402030504020804" pitchFamily="34" charset="0"/>
            </a:endParaRPr>
          </a:p>
        </p:txBody>
      </p:sp>
      <p:pic>
        <p:nvPicPr>
          <p:cNvPr id="1026" name="Picture 2" descr="Draw a DFD upto 2nd level for Online Examination System of an University.  Make necessary assumptions required. | MCA IGNOU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545" y="2417934"/>
            <a:ext cx="8411295" cy="342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0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Eras Light ITC" panose="020B0402030504020804" pitchFamily="34" charset="0"/>
              </a:rPr>
              <a:t>DFD</a:t>
            </a:r>
            <a:endParaRPr lang="en-IN" b="1" dirty="0">
              <a:latin typeface="Eras Light ITC" panose="020B0402030504020804" pitchFamily="34" charset="0"/>
            </a:endParaRPr>
          </a:p>
        </p:txBody>
      </p:sp>
      <p:pic>
        <p:nvPicPr>
          <p:cNvPr id="4" name="Content Placeholder 3" descr="Online exam system"/>
          <p:cNvPicPr>
            <a:picLocks noGrp="1"/>
          </p:cNvPicPr>
          <p:nvPr>
            <p:ph idx="1"/>
          </p:nvPr>
        </p:nvPicPr>
        <p:blipFill rotWithShape="1">
          <a:blip r:embed="rId2">
            <a:extLst>
              <a:ext uri="{28A0092B-C50C-407E-A947-70E740481C1C}">
                <a14:useLocalDpi xmlns:a14="http://schemas.microsoft.com/office/drawing/2010/main" val="0"/>
              </a:ext>
            </a:extLst>
          </a:blip>
          <a:srcRect l="19835" t="22423" r="17636"/>
          <a:stretch/>
        </p:blipFill>
        <p:spPr bwMode="auto">
          <a:xfrm>
            <a:off x="2017336" y="1979875"/>
            <a:ext cx="8565850" cy="360946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99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7738" y="2809187"/>
            <a:ext cx="5576897" cy="1800519"/>
          </a:xfrm>
        </p:spPr>
        <p:txBody>
          <a:bodyPr>
            <a:noAutofit/>
          </a:bodyPr>
          <a:lstStyle/>
          <a:p>
            <a:r>
              <a:rPr lang="en-US" sz="6000" b="1" dirty="0" smtClean="0">
                <a:effectLst>
                  <a:outerShdw blurRad="38100" dist="38100" dir="2700000" algn="tl">
                    <a:srgbClr val="000000">
                      <a:alpha val="43137"/>
                    </a:srgbClr>
                  </a:outerShdw>
                </a:effectLst>
                <a:latin typeface="Eras Light ITC" panose="020B0402030504020804" pitchFamily="34" charset="0"/>
              </a:rPr>
              <a:t>PROJECT SLIDES</a:t>
            </a:r>
            <a:endParaRPr lang="en-IN" sz="6000" b="1" dirty="0">
              <a:effectLst>
                <a:outerShdw blurRad="38100" dist="38100" dir="2700000" algn="tl">
                  <a:srgbClr val="000000">
                    <a:alpha val="43137"/>
                  </a:srgbClr>
                </a:outerShdw>
              </a:effectLst>
              <a:latin typeface="Eras Light ITC" panose="020B0402030504020804" pitchFamily="34" charset="0"/>
            </a:endParaRPr>
          </a:p>
        </p:txBody>
      </p:sp>
    </p:spTree>
    <p:extLst>
      <p:ext uri="{BB962C8B-B14F-4D97-AF65-F5344CB8AC3E}">
        <p14:creationId xmlns:p14="http://schemas.microsoft.com/office/powerpoint/2010/main" val="420820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Login Screen</a:t>
            </a:r>
            <a:endParaRPr lang="en-IN" dirty="0">
              <a:latin typeface="Eras Light ITC" panose="020B0402030504020804" pitchFamily="3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23" t="270" r="816" b="2948"/>
          <a:stretch/>
        </p:blipFill>
        <p:spPr bwMode="auto">
          <a:xfrm>
            <a:off x="2573518" y="1875934"/>
            <a:ext cx="7070104" cy="38932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5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Registration Screen</a:t>
            </a:r>
            <a:endParaRPr lang="en-IN" dirty="0">
              <a:latin typeface="Eras Light ITC" panose="020B0402030504020804" pitchFamily="3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24" t="737" r="288" b="2481"/>
          <a:stretch/>
        </p:blipFill>
        <p:spPr>
          <a:xfrm>
            <a:off x="2573518" y="1875934"/>
            <a:ext cx="7107810" cy="38932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0321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31699"/>
            <a:ext cx="10058400" cy="788053"/>
          </a:xfrm>
        </p:spPr>
        <p:txBody>
          <a:bodyPr/>
          <a:lstStyle/>
          <a:p>
            <a:r>
              <a:rPr lang="en-US" dirty="0" smtClean="0">
                <a:latin typeface="Eras Light ITC" panose="020B0402030504020804" pitchFamily="34" charset="0"/>
              </a:rPr>
              <a:t>MAIN SCREEN :</a:t>
            </a:r>
            <a:endParaRPr lang="en-IN" dirty="0">
              <a:latin typeface="Eras Light ITC" panose="020B04020305040208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7" t="679" r="612" b="10935"/>
          <a:stretch/>
        </p:blipFill>
        <p:spPr>
          <a:xfrm>
            <a:off x="1466811" y="1632229"/>
            <a:ext cx="9319338" cy="4674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720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427" y="452486"/>
            <a:ext cx="10058400" cy="1002069"/>
          </a:xfrm>
        </p:spPr>
        <p:txBody>
          <a:bodyPr/>
          <a:lstStyle/>
          <a:p>
            <a:r>
              <a:rPr lang="en-US" dirty="0" smtClean="0">
                <a:latin typeface="Eras Light ITC" panose="020B0402030504020804" pitchFamily="34" charset="0"/>
              </a:rPr>
              <a:t>Courses</a:t>
            </a:r>
            <a:endParaRPr lang="en-IN" dirty="0">
              <a:latin typeface="Eras Light ITC" panose="020B04020305040208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436" t="2847" r="6403" b="6464"/>
          <a:stretch/>
        </p:blipFill>
        <p:spPr>
          <a:xfrm>
            <a:off x="1300899" y="1954176"/>
            <a:ext cx="9835927" cy="4380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959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Semester</a:t>
            </a:r>
            <a:endParaRPr lang="en-IN" dirty="0">
              <a:latin typeface="Eras Light ITC" panose="020B04020305040208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5" t="504" r="815" b="2481"/>
          <a:stretch/>
        </p:blipFill>
        <p:spPr>
          <a:xfrm>
            <a:off x="1574276" y="1873391"/>
            <a:ext cx="8700939" cy="42257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9137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Subjects</a:t>
            </a:r>
            <a:endParaRPr lang="en-IN" dirty="0">
              <a:latin typeface="Eras Light ITC" panose="020B0402030504020804" pitchFamily="34" charset="0"/>
            </a:endParaRPr>
          </a:p>
        </p:txBody>
      </p:sp>
      <p:pic>
        <p:nvPicPr>
          <p:cNvPr id="4" name="Content Placeholder 3"/>
          <p:cNvPicPr>
            <a:picLocks noGrp="1"/>
          </p:cNvPicPr>
          <p:nvPr>
            <p:ph idx="1"/>
          </p:nvPr>
        </p:nvPicPr>
        <p:blipFill>
          <a:blip r:embed="rId2"/>
          <a:stretch>
            <a:fillRect/>
          </a:stretch>
        </p:blipFill>
        <p:spPr>
          <a:xfrm>
            <a:off x="1611983" y="1888189"/>
            <a:ext cx="9332537" cy="4456049"/>
          </a:xfrm>
          <a:prstGeom prst="rect">
            <a:avLst/>
          </a:prstGeom>
        </p:spPr>
      </p:pic>
    </p:spTree>
    <p:extLst>
      <p:ext uri="{BB962C8B-B14F-4D97-AF65-F5344CB8AC3E}">
        <p14:creationId xmlns:p14="http://schemas.microsoft.com/office/powerpoint/2010/main" val="185300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OUTLINE</a:t>
            </a:r>
            <a:endParaRPr lang="en-IN" dirty="0">
              <a:latin typeface="Eras Light ITC" panose="020B0402030504020804" pitchFamily="34" charset="0"/>
            </a:endParaRP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    Introduction</a:t>
            </a:r>
          </a:p>
          <a:p>
            <a:pPr>
              <a:buFont typeface="Courier New" panose="02070309020205020404" pitchFamily="49" charset="0"/>
              <a:buChar char="o"/>
            </a:pPr>
            <a:r>
              <a:rPr lang="en-US" dirty="0" smtClean="0"/>
              <a:t>    SDLC</a:t>
            </a:r>
            <a:r>
              <a:rPr lang="en-IN" dirty="0" smtClean="0"/>
              <a:t> (Software development life cycle)</a:t>
            </a:r>
          </a:p>
          <a:p>
            <a:pPr>
              <a:buFont typeface="Courier New" panose="02070309020205020404" pitchFamily="49" charset="0"/>
              <a:buChar char="o"/>
            </a:pPr>
            <a:r>
              <a:rPr lang="en-US" dirty="0" smtClean="0">
                <a:solidFill>
                  <a:schemeClr val="tx1"/>
                </a:solidFill>
              </a:rPr>
              <a:t>    Prototype model</a:t>
            </a:r>
          </a:p>
          <a:p>
            <a:pPr>
              <a:buFont typeface="Courier New" panose="02070309020205020404" pitchFamily="49" charset="0"/>
              <a:buChar char="o"/>
            </a:pPr>
            <a:r>
              <a:rPr lang="en-US" dirty="0" smtClean="0">
                <a:solidFill>
                  <a:schemeClr val="tx1"/>
                </a:solidFill>
              </a:rPr>
              <a:t>    Block diagram of the system</a:t>
            </a:r>
          </a:p>
          <a:p>
            <a:pPr>
              <a:buFont typeface="Courier New" panose="02070309020205020404" pitchFamily="49" charset="0"/>
              <a:buChar char="o"/>
            </a:pPr>
            <a:r>
              <a:rPr lang="en-US" dirty="0" smtClean="0">
                <a:solidFill>
                  <a:schemeClr val="tx1"/>
                </a:solidFill>
              </a:rPr>
              <a:t>    Use case diagram</a:t>
            </a:r>
          </a:p>
          <a:p>
            <a:pPr>
              <a:buFont typeface="Courier New" panose="02070309020205020404" pitchFamily="49" charset="0"/>
              <a:buChar char="o"/>
            </a:pPr>
            <a:r>
              <a:rPr lang="en-US" dirty="0" smtClean="0">
                <a:solidFill>
                  <a:schemeClr val="tx1"/>
                </a:solidFill>
              </a:rPr>
              <a:t>    ER diagram</a:t>
            </a:r>
          </a:p>
          <a:p>
            <a:pPr>
              <a:buFont typeface="Courier New" panose="02070309020205020404" pitchFamily="49" charset="0"/>
              <a:buChar char="o"/>
            </a:pPr>
            <a:r>
              <a:rPr lang="en-US" dirty="0" smtClean="0">
                <a:solidFill>
                  <a:schemeClr val="tx1"/>
                </a:solidFill>
              </a:rPr>
              <a:t>    DFD</a:t>
            </a:r>
          </a:p>
          <a:p>
            <a:pPr>
              <a:buFont typeface="Courier New" panose="02070309020205020404" pitchFamily="49" charset="0"/>
              <a:buChar char="o"/>
            </a:pPr>
            <a:r>
              <a:rPr lang="en-US" dirty="0" smtClean="0">
                <a:solidFill>
                  <a:schemeClr val="tx1"/>
                </a:solidFill>
              </a:rPr>
              <a:t>    Project Slides</a:t>
            </a:r>
          </a:p>
          <a:p>
            <a:r>
              <a:rPr lang="en-US" dirty="0" smtClean="0">
                <a:solidFill>
                  <a:schemeClr val="tx1"/>
                </a:solidFill>
              </a:rPr>
              <a:t> </a:t>
            </a:r>
          </a:p>
          <a:p>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2343798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573" y="282804"/>
            <a:ext cx="10058400" cy="888948"/>
          </a:xfrm>
        </p:spPr>
        <p:txBody>
          <a:bodyPr/>
          <a:lstStyle/>
          <a:p>
            <a:r>
              <a:rPr lang="en-US" spc="0" dirty="0" smtClean="0">
                <a:ln w="0"/>
                <a:solidFill>
                  <a:schemeClr val="tx1"/>
                </a:solidFill>
                <a:effectLst>
                  <a:outerShdw blurRad="38100" dist="19050" dir="2700000" algn="tl" rotWithShape="0">
                    <a:schemeClr val="dk1">
                      <a:alpha val="40000"/>
                    </a:schemeClr>
                  </a:outerShdw>
                </a:effectLst>
                <a:latin typeface="Eras Light ITC" panose="020B0402030504020804" pitchFamily="34" charset="0"/>
              </a:rPr>
              <a:t>Test Screen</a:t>
            </a:r>
            <a:endParaRPr lang="en-IN" spc="0" dirty="0">
              <a:ln w="0"/>
              <a:solidFill>
                <a:schemeClr val="tx1"/>
              </a:solidFill>
              <a:effectLst>
                <a:outerShdw blurRad="38100" dist="19050" dir="2700000" algn="tl" rotWithShape="0">
                  <a:schemeClr val="dk1">
                    <a:alpha val="40000"/>
                  </a:schemeClr>
                </a:outerShdw>
              </a:effectLst>
              <a:latin typeface="Eras Light ITC" panose="020B04020305040208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51" t="738" r="551" b="3652"/>
          <a:stretch/>
        </p:blipFill>
        <p:spPr>
          <a:xfrm>
            <a:off x="1345284" y="1263192"/>
            <a:ext cx="9486978" cy="51747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58357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3" t="738" r="947" b="2715"/>
          <a:stretch/>
        </p:blipFill>
        <p:spPr>
          <a:xfrm>
            <a:off x="1595835" y="157281"/>
            <a:ext cx="9209988" cy="5066109"/>
          </a:xfrm>
          <a:prstGeom prst="rect">
            <a:avLst/>
          </a:prstGeom>
          <a:ln>
            <a:noFill/>
          </a:ln>
          <a:effectLst>
            <a:outerShdw blurRad="190500" algn="tl" rotWithShape="0">
              <a:srgbClr val="000000">
                <a:alpha val="70000"/>
              </a:srgbClr>
            </a:outerShdw>
          </a:effectLst>
        </p:spPr>
      </p:pic>
      <p:sp>
        <p:nvSpPr>
          <p:cNvPr id="2" name="Rectangle 1"/>
          <p:cNvSpPr/>
          <p:nvPr/>
        </p:nvSpPr>
        <p:spPr>
          <a:xfrm>
            <a:off x="1765190" y="5223390"/>
            <a:ext cx="8579457" cy="1200329"/>
          </a:xfrm>
          <a:prstGeom prst="rect">
            <a:avLst/>
          </a:prstGeom>
        </p:spPr>
        <p:txBody>
          <a:bodyPr wrap="square">
            <a:spAutoFit/>
          </a:bodyPr>
          <a:lstStyle/>
          <a:p>
            <a:r>
              <a:rPr lang="en-IN" i="1" dirty="0">
                <a:solidFill>
                  <a:schemeClr val="tx1">
                    <a:lumMod val="95000"/>
                  </a:schemeClr>
                </a:solidFill>
                <a:latin typeface="Times New Roman" panose="02020603050405020304" pitchFamily="18" charset="0"/>
                <a:ea typeface="Times New Roman" panose="02020603050405020304" pitchFamily="18" charset="0"/>
              </a:rPr>
              <a:t>Above-stated snapshot is the exam screen where students will be given a required amount of time so as to complete the exam. Questions are based on the subject selected.</a:t>
            </a:r>
            <a:r>
              <a:rPr lang="en-GB" i="1" dirty="0">
                <a:solidFill>
                  <a:schemeClr val="tx1">
                    <a:lumMod val="95000"/>
                  </a:schemeClr>
                </a:solidFill>
                <a:latin typeface="Times New Roman" panose="02020603050405020304" pitchFamily="18" charset="0"/>
                <a:ea typeface="Times New Roman" panose="02020603050405020304" pitchFamily="18" charset="0"/>
              </a:rPr>
              <a:t> After the students are over and done with their test, their result on the basis of attempted , correct and wrong will be shown to </a:t>
            </a:r>
            <a:r>
              <a:rPr lang="en-GB" i="1" dirty="0" smtClean="0">
                <a:solidFill>
                  <a:schemeClr val="tx1">
                    <a:lumMod val="95000"/>
                  </a:schemeClr>
                </a:solidFill>
                <a:latin typeface="Times New Roman" panose="02020603050405020304" pitchFamily="18" charset="0"/>
                <a:ea typeface="Times New Roman" panose="02020603050405020304" pitchFamily="18" charset="0"/>
              </a:rPr>
              <a:t>them just like in the next slide.</a:t>
            </a:r>
            <a:endParaRPr lang="en-IN" dirty="0">
              <a:solidFill>
                <a:schemeClr val="tx1">
                  <a:lumMod val="95000"/>
                </a:schemeClr>
              </a:solidFill>
            </a:endParaRPr>
          </a:p>
        </p:txBody>
      </p:sp>
    </p:spTree>
    <p:extLst>
      <p:ext uri="{BB962C8B-B14F-4D97-AF65-F5344CB8AC3E}">
        <p14:creationId xmlns:p14="http://schemas.microsoft.com/office/powerpoint/2010/main" val="2730321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254" y="292231"/>
            <a:ext cx="10058400" cy="1020923"/>
          </a:xfrm>
        </p:spPr>
        <p:txBody>
          <a:bodyPr>
            <a:normAutofit/>
          </a:bodyPr>
          <a:lstStyle/>
          <a:p>
            <a:r>
              <a:rPr lang="en-US" dirty="0" smtClean="0">
                <a:latin typeface="Eras Light ITC" panose="020B0402030504020804" pitchFamily="34" charset="0"/>
              </a:rPr>
              <a:t>After Completion </a:t>
            </a:r>
            <a:r>
              <a:rPr lang="en-US" dirty="0">
                <a:latin typeface="Eras Light ITC" panose="020B0402030504020804" pitchFamily="34" charset="0"/>
              </a:rPr>
              <a:t>O</a:t>
            </a:r>
            <a:r>
              <a:rPr lang="en-US" dirty="0" smtClean="0">
                <a:latin typeface="Eras Light ITC" panose="020B0402030504020804" pitchFamily="34" charset="0"/>
              </a:rPr>
              <a:t>f The Exam</a:t>
            </a:r>
            <a:endParaRPr lang="en-IN" dirty="0">
              <a:latin typeface="Eras Light ITC" panose="020B04020305040208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23" t="971" r="287" b="3419"/>
          <a:stretch/>
        </p:blipFill>
        <p:spPr>
          <a:xfrm>
            <a:off x="1395167" y="1434249"/>
            <a:ext cx="9389097" cy="5080571"/>
          </a:xfrm>
        </p:spPr>
      </p:pic>
    </p:spTree>
    <p:extLst>
      <p:ext uri="{BB962C8B-B14F-4D97-AF65-F5344CB8AC3E}">
        <p14:creationId xmlns:p14="http://schemas.microsoft.com/office/powerpoint/2010/main" val="1573832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8474" y="2727298"/>
            <a:ext cx="6297432" cy="926327"/>
          </a:xfrm>
        </p:spPr>
        <p:txBody>
          <a:bodyPr>
            <a:noAutofit/>
          </a:bodyPr>
          <a:lstStyle/>
          <a:p>
            <a:r>
              <a:rPr lang="en-US" sz="6000" dirty="0" smtClean="0">
                <a:effectLst>
                  <a:outerShdw blurRad="38100" dist="38100" dir="2700000" algn="tl">
                    <a:srgbClr val="000000">
                      <a:alpha val="43137"/>
                    </a:srgbClr>
                  </a:outerShdw>
                </a:effectLst>
                <a:latin typeface="Eras Light ITC" panose="020B0402030504020804" pitchFamily="34" charset="0"/>
              </a:rPr>
              <a:t>Database tables</a:t>
            </a:r>
            <a:endParaRPr lang="en-IN" sz="6000" dirty="0">
              <a:effectLst>
                <a:outerShdw blurRad="38100" dist="38100" dir="2700000" algn="tl">
                  <a:srgbClr val="000000">
                    <a:alpha val="43137"/>
                  </a:srgbClr>
                </a:outerShdw>
              </a:effectLst>
              <a:latin typeface="Eras Light ITC" panose="020B0402030504020804" pitchFamily="34" charset="0"/>
            </a:endParaRPr>
          </a:p>
        </p:txBody>
      </p:sp>
    </p:spTree>
    <p:extLst>
      <p:ext uri="{BB962C8B-B14F-4D97-AF65-F5344CB8AC3E}">
        <p14:creationId xmlns:p14="http://schemas.microsoft.com/office/powerpoint/2010/main" val="1013823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Login Table </a:t>
            </a:r>
            <a:endParaRPr lang="en-IN" dirty="0">
              <a:latin typeface="Eras Light ITC" panose="020B0402030504020804" pitchFamily="34" charset="0"/>
            </a:endParaRPr>
          </a:p>
        </p:txBody>
      </p:sp>
      <p:pic>
        <p:nvPicPr>
          <p:cNvPr id="4" name="Content Placeholder 3" descr="C:\Users\Dharmendra\Downloads\WhatsApp Image 2020-09-22 at 14.13.10.jpeg"/>
          <p:cNvPicPr>
            <a:picLocks noGrp="1"/>
          </p:cNvPicPr>
          <p:nvPr>
            <p:ph idx="1"/>
          </p:nvPr>
        </p:nvPicPr>
        <p:blipFill rotWithShape="1">
          <a:blip r:embed="rId2">
            <a:extLst>
              <a:ext uri="{28A0092B-C50C-407E-A947-70E740481C1C}">
                <a14:useLocalDpi xmlns:a14="http://schemas.microsoft.com/office/drawing/2010/main" val="0"/>
              </a:ext>
            </a:extLst>
          </a:blip>
          <a:srcRect l="7179" t="2975" r="7673" b="7006"/>
          <a:stretch/>
        </p:blipFill>
        <p:spPr bwMode="auto">
          <a:xfrm>
            <a:off x="2576260" y="1846263"/>
            <a:ext cx="7099806" cy="4022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4879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Registration </a:t>
            </a:r>
            <a:r>
              <a:rPr lang="en-US" dirty="0">
                <a:latin typeface="Eras Light ITC" panose="020B0402030504020804" pitchFamily="34" charset="0"/>
              </a:rPr>
              <a:t>Table </a:t>
            </a:r>
            <a:endParaRPr lang="en-IN" dirty="0">
              <a:latin typeface="Eras Light ITC" panose="020B0402030504020804" pitchFamily="34" charset="0"/>
            </a:endParaRPr>
          </a:p>
        </p:txBody>
      </p:sp>
      <p:pic>
        <p:nvPicPr>
          <p:cNvPr id="4" name="Content Placeholder 3" descr="C:\Users\Dharmendra\Downloads\WhatsApp Image 2020-09-22 at 14.13.10.jpeg"/>
          <p:cNvPicPr>
            <a:picLocks noGrp="1"/>
          </p:cNvPicPr>
          <p:nvPr>
            <p:ph idx="1"/>
          </p:nvPr>
        </p:nvPicPr>
        <p:blipFill rotWithShape="1">
          <a:blip r:embed="rId2">
            <a:extLst>
              <a:ext uri="{28A0092B-C50C-407E-A947-70E740481C1C}">
                <a14:useLocalDpi xmlns:a14="http://schemas.microsoft.com/office/drawing/2010/main" val="0"/>
              </a:ext>
            </a:extLst>
          </a:blip>
          <a:srcRect l="7179" t="2975" r="7673" b="7006"/>
          <a:stretch/>
        </p:blipFill>
        <p:spPr bwMode="auto">
          <a:xfrm>
            <a:off x="2576260" y="1846263"/>
            <a:ext cx="7099806" cy="4022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41969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Question-Answer table</a:t>
            </a:r>
            <a:endParaRPr lang="en-IN" dirty="0">
              <a:latin typeface="Eras Light ITC" panose="020B0402030504020804" pitchFamily="34" charset="0"/>
            </a:endParaRPr>
          </a:p>
        </p:txBody>
      </p:sp>
      <p:pic>
        <p:nvPicPr>
          <p:cNvPr id="4" name="Content Placeholder 3"/>
          <p:cNvPicPr>
            <a:picLocks noGrp="1"/>
          </p:cNvPicPr>
          <p:nvPr>
            <p:ph idx="1"/>
          </p:nvPr>
        </p:nvPicPr>
        <p:blipFill rotWithShape="1">
          <a:blip r:embed="rId2"/>
          <a:srcRect l="967" r="19747" b="10175"/>
          <a:stretch/>
        </p:blipFill>
        <p:spPr bwMode="auto">
          <a:xfrm>
            <a:off x="2969944" y="1846263"/>
            <a:ext cx="6312437"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014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Feedback table</a:t>
            </a:r>
            <a:endParaRPr lang="en-IN" dirty="0">
              <a:latin typeface="Eras Light ITC" panose="020B0402030504020804" pitchFamily="34" charset="0"/>
            </a:endParaRPr>
          </a:p>
        </p:txBody>
      </p:sp>
      <p:pic>
        <p:nvPicPr>
          <p:cNvPr id="4" name="Content Placeholder 3" descr="C:\Users\Dharmendra\Downloads\WhatsApp Image 2020-09-22 at 14.13.20.jpeg"/>
          <p:cNvPicPr>
            <a:picLocks noGrp="1"/>
          </p:cNvPicPr>
          <p:nvPr>
            <p:ph idx="1"/>
          </p:nvPr>
        </p:nvPicPr>
        <p:blipFill rotWithShape="1">
          <a:blip r:embed="rId2">
            <a:extLst>
              <a:ext uri="{28A0092B-C50C-407E-A947-70E740481C1C}">
                <a14:useLocalDpi xmlns:a14="http://schemas.microsoft.com/office/drawing/2010/main" val="0"/>
              </a:ext>
            </a:extLst>
          </a:blip>
          <a:srcRect l="7047" t="2728" r="7444" b="7767"/>
          <a:stretch/>
        </p:blipFill>
        <p:spPr bwMode="auto">
          <a:xfrm>
            <a:off x="2540737" y="1846263"/>
            <a:ext cx="7170851" cy="40227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671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77212" y="2337847"/>
            <a:ext cx="6278251" cy="2029591"/>
          </a:xfrm>
        </p:spPr>
        <p:txBody>
          <a:bodyPr>
            <a:noAutofit/>
          </a:bodyPr>
          <a:lstStyle/>
          <a:p>
            <a:r>
              <a:rPr lang="en-US" sz="9600" i="1" dirty="0" smtClean="0">
                <a:solidFill>
                  <a:schemeClr val="tx1"/>
                </a:solidFill>
                <a:effectLst>
                  <a:outerShdw blurRad="38100" dist="38100" dir="2700000" algn="tl">
                    <a:srgbClr val="000000">
                      <a:alpha val="43137"/>
                    </a:srgbClr>
                  </a:outerShdw>
                </a:effectLst>
                <a:latin typeface="Papyrus" panose="03070502060502030205" pitchFamily="66" charset="0"/>
              </a:rPr>
              <a:t>Thankyou!</a:t>
            </a:r>
            <a:endParaRPr lang="en-IN" sz="11500" i="1" dirty="0">
              <a:solidFill>
                <a:schemeClr val="tx1"/>
              </a:solidFill>
              <a:effectLst>
                <a:outerShdw blurRad="38100" dist="38100" dir="2700000" algn="tl">
                  <a:srgbClr val="000000">
                    <a:alpha val="43137"/>
                  </a:srgbClr>
                </a:outerShdw>
              </a:effectLst>
              <a:latin typeface="Papyrus" panose="03070502060502030205" pitchFamily="66" charset="0"/>
            </a:endParaRPr>
          </a:p>
        </p:txBody>
      </p:sp>
    </p:spTree>
    <p:extLst>
      <p:ext uri="{BB962C8B-B14F-4D97-AF65-F5344CB8AC3E}">
        <p14:creationId xmlns:p14="http://schemas.microsoft.com/office/powerpoint/2010/main" val="283617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INTRODUCTION</a:t>
            </a:r>
            <a:endParaRPr lang="en-IN" dirty="0">
              <a:latin typeface="Eras Light ITC" panose="020B0402030504020804" pitchFamily="34" charset="0"/>
            </a:endParaRPr>
          </a:p>
        </p:txBody>
      </p:sp>
      <p:sp>
        <p:nvSpPr>
          <p:cNvPr id="3" name="Content Placeholder 2"/>
          <p:cNvSpPr>
            <a:spLocks noGrp="1"/>
          </p:cNvSpPr>
          <p:nvPr>
            <p:ph idx="1"/>
          </p:nvPr>
        </p:nvSpPr>
        <p:spPr>
          <a:xfrm>
            <a:off x="906858" y="2331249"/>
            <a:ext cx="10439243" cy="2928908"/>
          </a:xfrm>
        </p:spPr>
        <p:txBody>
          <a:bodyPr/>
          <a:lstStyle/>
          <a:p>
            <a:pPr marL="0" indent="0">
              <a:buNone/>
            </a:pPr>
            <a:r>
              <a:rPr lang="en-GB" dirty="0"/>
              <a:t>During this time of pandemic situation where students are unable to attend their exams, Online Examination System comes into play.</a:t>
            </a:r>
            <a:r>
              <a:rPr lang="en-GB" b="1" dirty="0"/>
              <a:t> </a:t>
            </a:r>
            <a:r>
              <a:rPr lang="en-GB" dirty="0"/>
              <a:t>As it is difficult for colleges to conduct exams Online Examination system makes it easier. Teacher can upload questions for exam purposes according to their subjects.</a:t>
            </a:r>
            <a:r>
              <a:rPr lang="en-GB" b="1" dirty="0"/>
              <a:t> </a:t>
            </a:r>
            <a:r>
              <a:rPr lang="en-GB" dirty="0"/>
              <a:t>This System allows the students to not only appear in the exams but also to take 30 minutes’ quizzes to practice for their exams. Results will be generated at the end of the exam</a:t>
            </a:r>
            <a:r>
              <a:rPr lang="en-GB" dirty="0" smtClean="0"/>
              <a:t>.</a:t>
            </a:r>
            <a:r>
              <a:rPr lang="en-GB" dirty="0"/>
              <a:t> Students don’t have to wait to get their result. As soon as the exam is over the next screen will be the result screen. </a:t>
            </a:r>
            <a:r>
              <a:rPr lang="en-GB" dirty="0" smtClean="0"/>
              <a:t> </a:t>
            </a:r>
            <a:r>
              <a:rPr lang="en-GB" dirty="0"/>
              <a:t>Students will find blogs at the end of the website which will help them to boost themselves for studies. Tips for better marks, self-confidence build up techniques, and interesting facts are all part of the blog. Anyone can ask any question through the </a:t>
            </a:r>
            <a:r>
              <a:rPr lang="en-GB" dirty="0" smtClean="0"/>
              <a:t>feedback. </a:t>
            </a:r>
            <a:endParaRPr lang="en-IN" dirty="0"/>
          </a:p>
        </p:txBody>
      </p:sp>
    </p:spTree>
    <p:extLst>
      <p:ext uri="{BB962C8B-B14F-4D97-AF65-F5344CB8AC3E}">
        <p14:creationId xmlns:p14="http://schemas.microsoft.com/office/powerpoint/2010/main" val="186425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93" y="254798"/>
            <a:ext cx="10058400" cy="1450757"/>
          </a:xfrm>
        </p:spPr>
        <p:txBody>
          <a:bodyPr/>
          <a:lstStyle/>
          <a:p>
            <a:r>
              <a:rPr lang="en-US" dirty="0" smtClean="0">
                <a:latin typeface="Eras Light ITC" panose="020B0402030504020804" pitchFamily="34" charset="0"/>
              </a:rPr>
              <a:t>Software Development Life Cycle(SDLC)</a:t>
            </a:r>
            <a:endParaRPr lang="en-IN" dirty="0">
              <a:latin typeface="Eras Light ITC" panose="020B0402030504020804" pitchFamily="34" charset="0"/>
            </a:endParaRPr>
          </a:p>
        </p:txBody>
      </p:sp>
      <p:sp>
        <p:nvSpPr>
          <p:cNvPr id="3" name="Content Placeholder 2"/>
          <p:cNvSpPr>
            <a:spLocks noGrp="1"/>
          </p:cNvSpPr>
          <p:nvPr>
            <p:ph idx="1"/>
          </p:nvPr>
        </p:nvSpPr>
        <p:spPr>
          <a:xfrm>
            <a:off x="1027522" y="1932495"/>
            <a:ext cx="10869105" cy="4732256"/>
          </a:xfrm>
        </p:spPr>
        <p:txBody>
          <a:bodyPr>
            <a:noAutofit/>
          </a:bodyPr>
          <a:lstStyle/>
          <a:p>
            <a:pPr marL="0" indent="0">
              <a:buNone/>
            </a:pPr>
            <a:endParaRPr lang="en-US" sz="2800" b="1" dirty="0" smtClean="0"/>
          </a:p>
          <a:p>
            <a:pPr marL="0" indent="0">
              <a:buNone/>
            </a:pPr>
            <a:r>
              <a:rPr lang="en-US" sz="2800" b="1" dirty="0" smtClean="0"/>
              <a:t>Software </a:t>
            </a:r>
            <a:r>
              <a:rPr lang="en-US" sz="2800" b="1" dirty="0"/>
              <a:t>Development Life Cycle</a:t>
            </a:r>
            <a:r>
              <a:rPr lang="en-US" sz="2800" dirty="0"/>
              <a:t> (</a:t>
            </a:r>
            <a:r>
              <a:rPr lang="en-US" sz="2800" b="1" dirty="0"/>
              <a:t>SDLC</a:t>
            </a:r>
            <a:r>
              <a:rPr lang="en-US" sz="2800" dirty="0"/>
              <a:t>) is a process used by the software industry to design, develop and test high quality </a:t>
            </a:r>
            <a:r>
              <a:rPr lang="en-US" sz="2800" dirty="0" err="1"/>
              <a:t>softwares</a:t>
            </a:r>
            <a:r>
              <a:rPr lang="en-US" sz="2800" dirty="0"/>
              <a:t>. ... It is also called as Software Development Process. </a:t>
            </a:r>
            <a:r>
              <a:rPr lang="en-US" sz="2800" b="1" dirty="0"/>
              <a:t>SDLC</a:t>
            </a:r>
            <a:r>
              <a:rPr lang="en-US" sz="2800" dirty="0"/>
              <a:t> is a framework defining tasks performed at each step in the software development process.</a:t>
            </a:r>
            <a:endParaRPr lang="en-GB" sz="6000" b="1" dirty="0" smtClean="0">
              <a:effectLst>
                <a:outerShdw blurRad="38100" dist="38100" dir="2700000" algn="tl">
                  <a:srgbClr val="000000">
                    <a:alpha val="43137"/>
                  </a:srgbClr>
                </a:outerShdw>
              </a:effectLst>
            </a:endParaRPr>
          </a:p>
          <a:p>
            <a:pPr marL="0" indent="0">
              <a:buNone/>
            </a:pPr>
            <a:r>
              <a:rPr lang="en-GB" sz="3200" dirty="0" smtClean="0">
                <a:effectLst>
                  <a:outerShdw blurRad="38100" dist="38100" dir="2700000" algn="tl">
                    <a:srgbClr val="000000">
                      <a:alpha val="43137"/>
                    </a:srgbClr>
                  </a:outerShdw>
                </a:effectLst>
              </a:rPr>
              <a:t>Model used in making of this system:</a:t>
            </a:r>
            <a:endParaRPr lang="en-GB" sz="3200" dirty="0">
              <a:effectLst>
                <a:outerShdw blurRad="38100" dist="38100" dir="2700000" algn="tl">
                  <a:srgbClr val="000000">
                    <a:alpha val="43137"/>
                  </a:srgbClr>
                </a:outerShdw>
              </a:effectLst>
            </a:endParaRPr>
          </a:p>
          <a:p>
            <a:pPr marL="0" indent="0">
              <a:buNone/>
            </a:pPr>
            <a:r>
              <a:rPr lang="en-GB" sz="2800" b="1" dirty="0" smtClean="0">
                <a:effectLst>
                  <a:outerShdw blurRad="38100" dist="38100" dir="2700000" algn="tl">
                    <a:srgbClr val="000000">
                      <a:alpha val="43137"/>
                    </a:srgbClr>
                  </a:outerShdw>
                </a:effectLst>
              </a:rPr>
              <a:t>PROTOTYPE </a:t>
            </a:r>
            <a:r>
              <a:rPr lang="en-GB" sz="2800" b="1" dirty="0">
                <a:effectLst>
                  <a:outerShdw blurRad="38100" dist="38100" dir="2700000" algn="tl">
                    <a:srgbClr val="000000">
                      <a:alpha val="43137"/>
                    </a:srgbClr>
                  </a:outerShdw>
                </a:effectLst>
              </a:rPr>
              <a:t>MODEL</a:t>
            </a:r>
            <a:endParaRPr lang="en-IN"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965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13" y="1436189"/>
            <a:ext cx="10098157" cy="778871"/>
          </a:xfrm>
        </p:spPr>
        <p:txBody>
          <a:bodyPr>
            <a:noAutofit/>
          </a:bodyPr>
          <a:lstStyle/>
          <a:p>
            <a:r>
              <a:rPr lang="en-GB" sz="5400" dirty="0" smtClean="0">
                <a:effectLst>
                  <a:outerShdw blurRad="38100" dist="38100" dir="2700000" algn="tl">
                    <a:srgbClr val="000000">
                      <a:alpha val="43137"/>
                    </a:srgbClr>
                  </a:outerShdw>
                </a:effectLst>
                <a:latin typeface="Eras Light ITC" panose="020B0402030504020804" pitchFamily="34" charset="0"/>
              </a:rPr>
              <a:t>PROTOTYPE </a:t>
            </a:r>
            <a:r>
              <a:rPr lang="en-GB" sz="5400" dirty="0">
                <a:effectLst>
                  <a:outerShdw blurRad="38100" dist="38100" dir="2700000" algn="tl">
                    <a:srgbClr val="000000">
                      <a:alpha val="43137"/>
                    </a:srgbClr>
                  </a:outerShdw>
                </a:effectLst>
                <a:latin typeface="Eras Light ITC" panose="020B0402030504020804" pitchFamily="34" charset="0"/>
              </a:rPr>
              <a:t>MODEL</a:t>
            </a:r>
            <a:r>
              <a:rPr lang="en-IN" sz="5400" dirty="0"/>
              <a:t/>
            </a:r>
            <a:br>
              <a:rPr lang="en-IN" sz="5400" dirty="0"/>
            </a:br>
            <a:endParaRPr lang="en-IN" sz="5400" dirty="0"/>
          </a:p>
        </p:txBody>
      </p:sp>
      <p:sp>
        <p:nvSpPr>
          <p:cNvPr id="4" name="Content Placeholder 3"/>
          <p:cNvSpPr>
            <a:spLocks noGrp="1"/>
          </p:cNvSpPr>
          <p:nvPr>
            <p:ph idx="1"/>
          </p:nvPr>
        </p:nvSpPr>
        <p:spPr>
          <a:xfrm>
            <a:off x="1065475" y="2370520"/>
            <a:ext cx="10058400" cy="1899330"/>
          </a:xfrm>
        </p:spPr>
        <p:txBody>
          <a:bodyPr/>
          <a:lstStyle/>
          <a:p>
            <a:r>
              <a:rPr lang="en-US" b="1" dirty="0"/>
              <a:t>Prototyping Model</a:t>
            </a:r>
            <a:r>
              <a:rPr lang="en-US" dirty="0"/>
              <a:t>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endParaRPr lang="en-IN" dirty="0"/>
          </a:p>
        </p:txBody>
      </p:sp>
      <p:pic>
        <p:nvPicPr>
          <p:cNvPr id="1028" name="Picture 4" descr="https://www.guru99.com/images/1/051719_0618_Prototyp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446" y="4039262"/>
            <a:ext cx="876300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4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62406" y="5176299"/>
            <a:ext cx="10515600" cy="1010974"/>
          </a:xfrm>
        </p:spPr>
        <p:txBody>
          <a:bodyPr/>
          <a:lstStyle/>
          <a:p>
            <a:pPr algn="ctr"/>
            <a:r>
              <a:rPr lang="en-US" dirty="0" smtClean="0">
                <a:latin typeface="Eras Light ITC" panose="020B0402030504020804" pitchFamily="34" charset="0"/>
              </a:rPr>
              <a:t>Working of Prototype model</a:t>
            </a:r>
            <a:endParaRPr lang="en-IN" dirty="0">
              <a:latin typeface="Eras Light ITC" panose="020B0402030504020804" pitchFamily="34" charset="0"/>
            </a:endParaRPr>
          </a:p>
        </p:txBody>
      </p:sp>
      <p:pic>
        <p:nvPicPr>
          <p:cNvPr id="2050" name="Picture 2" descr="Prototyping Software Life Cyc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787" y="2027265"/>
            <a:ext cx="9203111" cy="298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682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ras Light ITC" panose="020B0402030504020804" pitchFamily="34" charset="0"/>
              </a:rPr>
              <a:t>Block Diagram of the System</a:t>
            </a:r>
            <a:endParaRPr lang="en-IN" dirty="0">
              <a:latin typeface="Eras Light ITC" panose="020B0402030504020804" pitchFamily="34" charset="0"/>
            </a:endParaRPr>
          </a:p>
        </p:txBody>
      </p:sp>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163" y="2215299"/>
            <a:ext cx="11717708" cy="3179552"/>
          </a:xfrm>
        </p:spPr>
      </p:pic>
    </p:spTree>
    <p:extLst>
      <p:ext uri="{BB962C8B-B14F-4D97-AF65-F5344CB8AC3E}">
        <p14:creationId xmlns:p14="http://schemas.microsoft.com/office/powerpoint/2010/main" val="200564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70" y="2269340"/>
            <a:ext cx="10515600" cy="1325563"/>
          </a:xfrm>
        </p:spPr>
        <p:txBody>
          <a:bodyPr/>
          <a:lstStyle/>
          <a:p>
            <a:r>
              <a:rPr lang="en-US" dirty="0" smtClean="0">
                <a:latin typeface="Eras Light ITC" panose="020B0402030504020804" pitchFamily="34" charset="0"/>
              </a:rPr>
              <a:t>USE-CASE</a:t>
            </a:r>
            <a:endParaRPr lang="en-IN" dirty="0">
              <a:latin typeface="Eras Light ITC" panose="020B0402030504020804" pitchFamily="34" charset="0"/>
            </a:endParaRPr>
          </a:p>
        </p:txBody>
      </p:sp>
      <p:pic>
        <p:nvPicPr>
          <p:cNvPr id="4" name="Content Placeholder 3" descr="Online Examination System | Examination system, Computer generation, Use  case"/>
          <p:cNvPicPr>
            <a:picLocks noGrp="1"/>
          </p:cNvPicPr>
          <p:nvPr>
            <p:ph idx="1"/>
          </p:nvPr>
        </p:nvPicPr>
        <p:blipFill rotWithShape="1">
          <a:blip r:embed="rId2" cstate="print">
            <a:extLst>
              <a:ext uri="{28A0092B-C50C-407E-A947-70E740481C1C}">
                <a14:useLocalDpi xmlns:a14="http://schemas.microsoft.com/office/drawing/2010/main" val="0"/>
              </a:ext>
            </a:extLst>
          </a:blip>
          <a:srcRect r="420" b="10434"/>
          <a:stretch/>
        </p:blipFill>
        <p:spPr bwMode="auto">
          <a:xfrm>
            <a:off x="4242062" y="301658"/>
            <a:ext cx="7607431" cy="62028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1403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2483224"/>
            <a:ext cx="11618259" cy="2348752"/>
          </a:xfrm>
        </p:spPr>
        <p:txBody>
          <a:bodyPr>
            <a:noAutofit/>
          </a:bodyPr>
          <a:lstStyle/>
          <a:p>
            <a:pPr marL="0" indent="0">
              <a:buNone/>
            </a:pPr>
            <a:r>
              <a:rPr lang="en-US" sz="6600" dirty="0" smtClean="0">
                <a:effectLst>
                  <a:outerShdw blurRad="38100" dist="38100" dir="2700000" algn="tl">
                    <a:srgbClr val="000000">
                      <a:alpha val="43137"/>
                    </a:srgbClr>
                  </a:outerShdw>
                </a:effectLst>
                <a:latin typeface="Eras Light ITC" panose="020B0402030504020804" pitchFamily="34" charset="0"/>
              </a:rPr>
              <a:t>ENTITY RELATIONSHIP DIAGRAM</a:t>
            </a:r>
            <a:endParaRPr lang="en-IN" sz="1200" dirty="0">
              <a:effectLst>
                <a:outerShdw blurRad="38100" dist="38100" dir="2700000" algn="tl">
                  <a:srgbClr val="000000">
                    <a:alpha val="43137"/>
                  </a:srgbClr>
                </a:outerShdw>
              </a:effectLst>
              <a:latin typeface="Eras Light ITC" panose="020B0402030504020804" pitchFamily="34" charset="0"/>
            </a:endParaRPr>
          </a:p>
          <a:p>
            <a:pPr marL="0" indent="0">
              <a:buNone/>
            </a:pPr>
            <a:r>
              <a:rPr lang="en-US" dirty="0">
                <a:effectLst>
                  <a:outerShdw blurRad="38100" dist="38100" dir="2700000" algn="tl">
                    <a:srgbClr val="000000">
                      <a:alpha val="43137"/>
                    </a:srgbClr>
                  </a:outerShdw>
                </a:effectLst>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6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2853280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928</TotalTime>
  <Words>359</Words>
  <Application>Microsoft Office PowerPoint</Application>
  <PresentationFormat>Widescreen</PresentationFormat>
  <Paragraphs>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Calibri Light</vt:lpstr>
      <vt:lpstr>Courier New</vt:lpstr>
      <vt:lpstr>Eras Light ITC</vt:lpstr>
      <vt:lpstr>Papyrus</vt:lpstr>
      <vt:lpstr>Times New Roman</vt:lpstr>
      <vt:lpstr>Retrospect</vt:lpstr>
      <vt:lpstr>ONLINE EXAMINATION SYSTEM</vt:lpstr>
      <vt:lpstr>OUTLINE</vt:lpstr>
      <vt:lpstr>INTRODUCTION</vt:lpstr>
      <vt:lpstr>Software Development Life Cycle(SDLC)</vt:lpstr>
      <vt:lpstr>PROTOTYPE MODEL </vt:lpstr>
      <vt:lpstr>Working of Prototype model</vt:lpstr>
      <vt:lpstr>Block Diagram of the System</vt:lpstr>
      <vt:lpstr>USE-CASE</vt:lpstr>
      <vt:lpstr>PowerPoint Presentation</vt:lpstr>
      <vt:lpstr>PowerPoint Presentation</vt:lpstr>
      <vt:lpstr>DFD 0 -level</vt:lpstr>
      <vt:lpstr>DFD</vt:lpstr>
      <vt:lpstr>PowerPoint Presentation</vt:lpstr>
      <vt:lpstr>Login Screen</vt:lpstr>
      <vt:lpstr>Registration Screen</vt:lpstr>
      <vt:lpstr>MAIN SCREEN :</vt:lpstr>
      <vt:lpstr>Courses</vt:lpstr>
      <vt:lpstr>Semester</vt:lpstr>
      <vt:lpstr>Subjects</vt:lpstr>
      <vt:lpstr>Test Screen</vt:lpstr>
      <vt:lpstr>PowerPoint Presentation</vt:lpstr>
      <vt:lpstr>After Completion Of The Exam</vt:lpstr>
      <vt:lpstr>Database tables</vt:lpstr>
      <vt:lpstr>Login Table </vt:lpstr>
      <vt:lpstr>Registration Table </vt:lpstr>
      <vt:lpstr>Question-Answer table</vt:lpstr>
      <vt:lpstr>Feedback table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dc:title>
  <dc:creator>Dharmendra</dc:creator>
  <cp:lastModifiedBy>Dharmendra</cp:lastModifiedBy>
  <cp:revision>50</cp:revision>
  <dcterms:created xsi:type="dcterms:W3CDTF">2020-09-22T05:18:51Z</dcterms:created>
  <dcterms:modified xsi:type="dcterms:W3CDTF">2020-10-11T17:01:21Z</dcterms:modified>
</cp:coreProperties>
</file>