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5"/>
  </p:notesMasterIdLst>
  <p:sldIdLst>
    <p:sldId id="4778" r:id="rId2"/>
    <p:sldId id="1010" r:id="rId3"/>
    <p:sldId id="4780" r:id="rId4"/>
    <p:sldId id="4779" r:id="rId5"/>
    <p:sldId id="4781" r:id="rId6"/>
    <p:sldId id="4782" r:id="rId7"/>
    <p:sldId id="4783" r:id="rId8"/>
    <p:sldId id="4784" r:id="rId9"/>
    <p:sldId id="4785" r:id="rId10"/>
    <p:sldId id="4787" r:id="rId11"/>
    <p:sldId id="4786" r:id="rId12"/>
    <p:sldId id="4788" r:id="rId13"/>
    <p:sldId id="275" r:id="rId14"/>
  </p:sldIdLst>
  <p:sldSz cx="12192000" cy="6858000"/>
  <p:notesSz cx="6858000" cy="9144000"/>
  <p:embeddedFontLst>
    <p:embeddedFont>
      <p:font typeface="Roboto Light" panose="020B0604020202020204" charset="0"/>
      <p:regular r:id="rId16"/>
      <p:italic r:id="rId17"/>
    </p:embeddedFont>
    <p:embeddedFont>
      <p:font typeface="Calibri" panose="020F0502020204030204" pitchFamily="34" charset="0"/>
      <p:regular r:id="rId18"/>
      <p:bold r:id="rId19"/>
      <p:italic r:id="rId20"/>
      <p:boldItalic r:id="rId21"/>
    </p:embeddedFont>
    <p:embeddedFont>
      <p:font typeface="Roboto Medium" panose="020B0604020202020204" charset="0"/>
      <p:regular r:id="rId22"/>
      <p:italic r:id="rId23"/>
    </p:embeddedFont>
    <p:embeddedFont>
      <p:font typeface="Roboto" panose="020B0604020202020204"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7"/>
            <p14:sldId id="4786"/>
            <p14:sldId id="4788"/>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85" d="100"/>
          <a:sy n="85" d="100"/>
        </p:scale>
        <p:origin x="590" y="48"/>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29/04/2023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13</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IN" dirty="0"/>
          </a:p>
        </p:txBody>
      </p:sp>
      <p:pic>
        <p:nvPicPr>
          <p:cNvPr id="3" name="Picture 2"/>
          <p:cNvPicPr>
            <a:picLocks noChangeAspect="1"/>
          </p:cNvPicPr>
          <p:nvPr/>
        </p:nvPicPr>
        <p:blipFill>
          <a:blip r:embed="rId2"/>
          <a:stretch>
            <a:fillRect/>
          </a:stretch>
        </p:blipFill>
        <p:spPr>
          <a:xfrm>
            <a:off x="3059662" y="1577788"/>
            <a:ext cx="6948945" cy="4288492"/>
          </a:xfrm>
          <a:prstGeom prst="rect">
            <a:avLst/>
          </a:prstGeom>
        </p:spPr>
      </p:pic>
    </p:spTree>
    <p:extLst>
      <p:ext uri="{BB962C8B-B14F-4D97-AF65-F5344CB8AC3E}">
        <p14:creationId xmlns:p14="http://schemas.microsoft.com/office/powerpoint/2010/main" val="3580250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1725053"/>
          </a:xfrm>
        </p:spPr>
        <p:txBody>
          <a:bodyPr/>
          <a:lstStyle/>
          <a:p>
            <a:pPr marL="457200" indent="-457200">
              <a:buFont typeface="+mj-lt"/>
              <a:buAutoNum type="arabicPeriod"/>
            </a:pPr>
            <a:r>
              <a:rPr lang="en-US" sz="1400" dirty="0"/>
              <a:t>Trial store 77: Control store 233</a:t>
            </a:r>
          </a:p>
          <a:p>
            <a:pPr marL="457200" indent="-457200">
              <a:buFont typeface="+mj-lt"/>
              <a:buAutoNum type="arabicPeriod"/>
            </a:pPr>
            <a:r>
              <a:rPr lang="en-US" sz="1400" dirty="0"/>
              <a:t>Trial store 86: Control store 155</a:t>
            </a:r>
          </a:p>
          <a:p>
            <a:pPr marL="457200" indent="-457200">
              <a:buFont typeface="+mj-lt"/>
              <a:buAutoNum type="arabicPeriod"/>
            </a:pPr>
            <a:r>
              <a:rPr lang="en-US" sz="1400" dirty="0"/>
              <a:t>Trial store 88: Control store </a:t>
            </a:r>
            <a:r>
              <a:rPr lang="en-US" sz="1400" dirty="0" smtClean="0"/>
              <a:t>237</a:t>
            </a:r>
            <a:endParaRPr lang="en-US" sz="1400" dirty="0"/>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3" name="Picture 2"/>
          <p:cNvPicPr>
            <a:picLocks noChangeAspect="1"/>
          </p:cNvPicPr>
          <p:nvPr/>
        </p:nvPicPr>
        <p:blipFill>
          <a:blip r:embed="rId3"/>
          <a:stretch>
            <a:fillRect/>
          </a:stretch>
        </p:blipFill>
        <p:spPr>
          <a:xfrm>
            <a:off x="901139" y="2178423"/>
            <a:ext cx="5636144" cy="3478306"/>
          </a:xfrm>
          <a:prstGeom prst="rect">
            <a:avLst/>
          </a:prstGeom>
        </p:spPr>
      </p:pic>
      <p:pic>
        <p:nvPicPr>
          <p:cNvPr id="5" name="Picture 4"/>
          <p:cNvPicPr>
            <a:picLocks noChangeAspect="1"/>
          </p:cNvPicPr>
          <p:nvPr/>
        </p:nvPicPr>
        <p:blipFill>
          <a:blip r:embed="rId4"/>
          <a:stretch>
            <a:fillRect/>
          </a:stretch>
        </p:blipFill>
        <p:spPr>
          <a:xfrm>
            <a:off x="6454588" y="2178423"/>
            <a:ext cx="5737412" cy="3489769"/>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81822" y="265112"/>
            <a:ext cx="7131237" cy="487923"/>
          </a:xfrm>
        </p:spPr>
        <p:txBody>
          <a:bodyPr/>
          <a:lstStyle/>
          <a:p>
            <a:endParaRPr lang="en-IN" dirty="0"/>
          </a:p>
        </p:txBody>
      </p:sp>
      <p:sp>
        <p:nvSpPr>
          <p:cNvPr id="4" name="AutoShape 2" descr="http://127.0.0.1:44687/chunk_output/C295A383516d0a1/EFF270B4/ch3gy4z2o6478/000014.png?resize=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2"/>
          <a:stretch>
            <a:fillRect/>
          </a:stretch>
        </p:blipFill>
        <p:spPr>
          <a:xfrm>
            <a:off x="2967316" y="1384278"/>
            <a:ext cx="7082742" cy="4371064"/>
          </a:xfrm>
          <a:prstGeom prst="rect">
            <a:avLst/>
          </a:prstGeom>
        </p:spPr>
      </p:pic>
    </p:spTree>
    <p:extLst>
      <p:ext uri="{BB962C8B-B14F-4D97-AF65-F5344CB8AC3E}">
        <p14:creationId xmlns:p14="http://schemas.microsoft.com/office/powerpoint/2010/main" val="1101574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3719068" y="1808720"/>
            <a:ext cx="7580989" cy="1718742"/>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The Mainstream category of Young and Mid-age Singles/Couples have the highest spending of chips per purchase.</a:t>
            </a:r>
          </a:p>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The Older Families(Budget) have the highest frequency of purchase followed by Young Singles/Couples (Mainstream) and at last Retirees (Mainstream) contributing to a total 25% sales revenue.</a:t>
            </a:r>
          </a:p>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Chips Brand </a:t>
            </a:r>
            <a:r>
              <a:rPr lang="en-IN" sz="1200" dirty="0"/>
              <a:t>Kettle and Doritos</a:t>
            </a:r>
            <a:r>
              <a:rPr lang="en-AU" sz="1200" dirty="0" smtClean="0">
                <a:latin typeface="Roboto Light" panose="02000000000000000000" pitchFamily="2" charset="0"/>
                <a:ea typeface="Roboto Light" panose="02000000000000000000" pitchFamily="2" charset="0"/>
              </a:rPr>
              <a:t> </a:t>
            </a:r>
            <a:r>
              <a:rPr lang="en-AU" sz="1200" dirty="0">
                <a:latin typeface="Roboto Light" panose="02000000000000000000" pitchFamily="2" charset="0"/>
                <a:ea typeface="Roboto Light" panose="02000000000000000000" pitchFamily="2" charset="0"/>
              </a:rPr>
              <a:t>is the most purchased brand in all stores.</a:t>
            </a:r>
          </a:p>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Young and Mid-age Singles/Couples is the only segment having Doritos as the highest purchase brand while Smiths is for other segments.</a:t>
            </a:r>
          </a:p>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Most frequent chip size purchased is 175 gr followed by 150 gr size for all segments.</a:t>
            </a:r>
          </a:p>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Chips transactions increase a lot before Christmas which can be an advantage with the help of promotional offers.</a:t>
            </a:r>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3719068" y="4158465"/>
            <a:ext cx="7580989" cy="1718742"/>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Trial stores 77 and </a:t>
            </a:r>
            <a:r>
              <a:rPr lang="en-AU" sz="1200" dirty="0" smtClean="0">
                <a:latin typeface="Roboto Light" panose="02000000000000000000" pitchFamily="2" charset="0"/>
                <a:ea typeface="Roboto Light" panose="02000000000000000000" pitchFamily="2" charset="0"/>
              </a:rPr>
              <a:t>88 </a:t>
            </a:r>
            <a:r>
              <a:rPr lang="en-AU" sz="1200" dirty="0">
                <a:latin typeface="Roboto Light" panose="02000000000000000000" pitchFamily="2" charset="0"/>
                <a:ea typeface="Roboto Light" panose="02000000000000000000" pitchFamily="2" charset="0"/>
              </a:rPr>
              <a:t>have significant increase in total sales and number of customers during trial as compared to control store.</a:t>
            </a:r>
          </a:p>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Trial store </a:t>
            </a:r>
            <a:r>
              <a:rPr lang="en-AU" sz="1200" dirty="0" smtClean="0">
                <a:latin typeface="Roboto Light" panose="02000000000000000000" pitchFamily="2" charset="0"/>
                <a:ea typeface="Roboto Light" panose="02000000000000000000" pitchFamily="2" charset="0"/>
              </a:rPr>
              <a:t>86 </a:t>
            </a:r>
            <a:r>
              <a:rPr lang="en-AU" sz="1200" dirty="0">
                <a:latin typeface="Roboto Light" panose="02000000000000000000" pitchFamily="2" charset="0"/>
                <a:ea typeface="Roboto Light" panose="02000000000000000000" pitchFamily="2" charset="0"/>
              </a:rPr>
              <a:t>had </a:t>
            </a:r>
            <a:r>
              <a:rPr lang="en-AU" sz="1200" dirty="0" smtClean="0">
                <a:latin typeface="Roboto Light" panose="02000000000000000000" pitchFamily="2" charset="0"/>
                <a:ea typeface="Roboto Light" panose="02000000000000000000" pitchFamily="2" charset="0"/>
              </a:rPr>
              <a:t>increase in number of  customers but not as much in Sales.</a:t>
            </a: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2144423"/>
          </a:xfrm>
        </p:spPr>
        <p:txBody>
          <a:bodyPr/>
          <a:lstStyle/>
          <a:p>
            <a:pPr marL="342900" indent="-342900" algn="just">
              <a:buFont typeface="Arial" panose="020B0604020202020204" pitchFamily="34" charset="0"/>
              <a:buChar char="•"/>
            </a:pPr>
            <a:r>
              <a:rPr lang="en-AU" sz="1400" dirty="0"/>
              <a:t>The day with no transaction is a Christmas day that is when the store is closed hence there is a dip in sales on 25</a:t>
            </a:r>
            <a:r>
              <a:rPr lang="en-AU" sz="1400" baseline="30000" dirty="0"/>
              <a:t>th</a:t>
            </a:r>
            <a:r>
              <a:rPr lang="en-AU" sz="1400" dirty="0"/>
              <a:t> December as shops were non-operational. </a:t>
            </a:r>
          </a:p>
          <a:p>
            <a:pPr marL="342900" indent="-342900" algn="just">
              <a:buFont typeface="Arial" panose="020B0604020202020204" pitchFamily="34" charset="0"/>
              <a:buChar char="•"/>
            </a:pPr>
            <a:r>
              <a:rPr lang="en-AU" sz="1400" dirty="0"/>
              <a:t>Sales increase steadily as the Christmas day approaches and return again to early December sales level during New Year Eve.</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2" name="Picture 1"/>
          <p:cNvPicPr>
            <a:picLocks noChangeAspect="1"/>
          </p:cNvPicPr>
          <p:nvPr/>
        </p:nvPicPr>
        <p:blipFill>
          <a:blip r:embed="rId3"/>
          <a:stretch>
            <a:fillRect/>
          </a:stretch>
        </p:blipFill>
        <p:spPr>
          <a:xfrm>
            <a:off x="2321413" y="1525581"/>
            <a:ext cx="8230723" cy="4584301"/>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1680230"/>
          </a:xfrm>
        </p:spPr>
        <p:txBody>
          <a:bodyPr/>
          <a:lstStyle/>
          <a:p>
            <a:pPr marL="342900" indent="-342900" algn="just">
              <a:buFont typeface="Arial" panose="020B0604020202020204" pitchFamily="34" charset="0"/>
              <a:buChar char="•"/>
            </a:pPr>
            <a:r>
              <a:rPr lang="en-US" sz="1400" dirty="0"/>
              <a:t>Sales mainly came from Budget - older families, Mainstream - young singles/couples, and Mainstream - retirees. In total contributing 25% of sales revenue. </a:t>
            </a:r>
          </a:p>
          <a:p>
            <a:pPr marL="342900" indent="-342900" algn="just">
              <a:buFont typeface="Arial" panose="020B0604020202020204" pitchFamily="34" charset="0"/>
              <a:buChar char="•"/>
            </a:pPr>
            <a:r>
              <a:rPr lang="en-US" sz="1400" dirty="0"/>
              <a:t>Older and Young Family segment have the highest average purchase units per unique customer</a:t>
            </a:r>
            <a:endParaRPr lang="en-IN" sz="1400" dirty="0"/>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481" y="1293486"/>
            <a:ext cx="11026588" cy="4884604"/>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1823664"/>
          </a:xfrm>
        </p:spPr>
        <p:txBody>
          <a:bodyPr/>
          <a:lstStyle/>
          <a:p>
            <a:pPr marL="285750" indent="-285750">
              <a:buFont typeface="Arial" panose="020B0604020202020204" pitchFamily="34" charset="0"/>
              <a:buChar char="•"/>
            </a:pPr>
            <a:r>
              <a:rPr lang="en-US" sz="1400" dirty="0"/>
              <a:t>There's Max number of Customer from Older Families </a:t>
            </a:r>
            <a:r>
              <a:rPr lang="en-US" sz="1400" dirty="0" err="1"/>
              <a:t>Lifestage</a:t>
            </a:r>
            <a:r>
              <a:rPr lang="en-US" sz="1400" dirty="0"/>
              <a:t> of budget category and lowest is New Families. </a:t>
            </a:r>
            <a:endParaRPr lang="en-US" sz="1400" dirty="0" smtClean="0"/>
          </a:p>
          <a:p>
            <a:pPr marL="285750" indent="-285750">
              <a:buFont typeface="Arial" panose="020B0604020202020204" pitchFamily="34" charset="0"/>
              <a:buChar char="•"/>
            </a:pPr>
            <a:r>
              <a:rPr lang="en-US" sz="1400" dirty="0" smtClean="0"/>
              <a:t>There </a:t>
            </a:r>
            <a:r>
              <a:rPr lang="en-US" sz="1400" dirty="0"/>
              <a:t>are more Mainstream - young singles/couples and Mainstream - retirees who buy chips. </a:t>
            </a:r>
            <a:endParaRPr lang="en-US" sz="1400" dirty="0" smtClean="0"/>
          </a:p>
          <a:p>
            <a:pPr marL="285750" indent="-285750">
              <a:buFont typeface="Arial" panose="020B0604020202020204" pitchFamily="34" charset="0"/>
              <a:buChar char="•"/>
            </a:pPr>
            <a:r>
              <a:rPr lang="en-US" sz="1400" dirty="0" smtClean="0"/>
              <a:t>This </a:t>
            </a:r>
            <a:r>
              <a:rPr lang="en-US" sz="1400" dirty="0"/>
              <a:t>contributes to there being more sales to these customer segments but this is not a major driver for the Budget- Older families segment.</a:t>
            </a:r>
            <a:endParaRPr lang="en-AU" sz="1400" dirty="0"/>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612" y="1568824"/>
            <a:ext cx="11241741" cy="4612738"/>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smtClean="0"/>
              <a:t>Trial Store 77 , 88 show a significant positive increase in Sale for the trial period which is Feb to April. On the other hand trial store 86 show an increase in number of customers but not enough sales.</a:t>
            </a:r>
            <a:endParaRPr lang="en-AU" dirty="0"/>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3" name="Picture 2"/>
          <p:cNvPicPr>
            <a:picLocks noChangeAspect="1"/>
          </p:cNvPicPr>
          <p:nvPr/>
        </p:nvPicPr>
        <p:blipFill>
          <a:blip r:embed="rId3"/>
          <a:stretch>
            <a:fillRect/>
          </a:stretch>
        </p:blipFill>
        <p:spPr>
          <a:xfrm>
            <a:off x="914399" y="1822862"/>
            <a:ext cx="5673258" cy="3501211"/>
          </a:xfrm>
          <a:prstGeom prst="rect">
            <a:avLst/>
          </a:prstGeom>
        </p:spPr>
      </p:pic>
      <p:pic>
        <p:nvPicPr>
          <p:cNvPr id="5" name="Picture 4"/>
          <p:cNvPicPr>
            <a:picLocks noChangeAspect="1"/>
          </p:cNvPicPr>
          <p:nvPr/>
        </p:nvPicPr>
        <p:blipFill>
          <a:blip r:embed="rId4"/>
          <a:stretch>
            <a:fillRect/>
          </a:stretch>
        </p:blipFill>
        <p:spPr>
          <a:xfrm>
            <a:off x="6507651" y="1822862"/>
            <a:ext cx="5673258" cy="3501211"/>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6393</TotalTime>
  <Words>632</Words>
  <Application>Microsoft Office PowerPoint</Application>
  <PresentationFormat>Widescreen</PresentationFormat>
  <Paragraphs>48</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Roboto Light</vt:lpstr>
      <vt:lpstr>Calibri</vt:lpstr>
      <vt:lpstr>Roboto Medium</vt:lpstr>
      <vt:lpstr>Arial</vt:lpstr>
      <vt:lpstr>Roboto</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Jonty2112</cp:lastModifiedBy>
  <cp:revision>469</cp:revision>
  <dcterms:created xsi:type="dcterms:W3CDTF">2018-02-07T23:23:24Z</dcterms:created>
  <dcterms:modified xsi:type="dcterms:W3CDTF">2023-04-29T12:52:30Z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