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7" r:id="rId7"/>
    <p:sldId id="261" r:id="rId8"/>
    <p:sldId id="262" r:id="rId9"/>
    <p:sldId id="263"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592"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28B14E60-142D-4554-9952-547E6C513F86}" type="datetimeFigureOut">
              <a:rPr lang="en-IN" smtClean="0"/>
              <a:t>07-04-2023</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7C5CA0C5-11FD-4007-B46E-B233A2021D93}" type="slidenum">
              <a:rPr lang="en-IN" smtClean="0"/>
              <a:t>‹#›</a:t>
            </a:fld>
            <a:endParaRPr lang="en-IN" dirty="0"/>
          </a:p>
        </p:txBody>
      </p:sp>
    </p:spTree>
    <p:extLst>
      <p:ext uri="{BB962C8B-B14F-4D97-AF65-F5344CB8AC3E}">
        <p14:creationId xmlns:p14="http://schemas.microsoft.com/office/powerpoint/2010/main" val="18319854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C5CA0C5-11FD-4007-B46E-B233A2021D93}" type="slidenum">
              <a:rPr lang="en-IN" smtClean="0"/>
              <a:t>2</a:t>
            </a:fld>
            <a:endParaRPr lang="en-IN" dirty="0"/>
          </a:p>
        </p:txBody>
      </p:sp>
    </p:spTree>
    <p:extLst>
      <p:ext uri="{BB962C8B-B14F-4D97-AF65-F5344CB8AC3E}">
        <p14:creationId xmlns:p14="http://schemas.microsoft.com/office/powerpoint/2010/main" val="2975906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4/7/2023</a:t>
            </a:fld>
            <a:endParaRPr lang="en-US" dirty="0"/>
          </a:p>
        </p:txBody>
      </p:sp>
      <p:sp>
        <p:nvSpPr>
          <p:cNvPr id="6" name="Holder 6"/>
          <p:cNvSpPr>
            <a:spLocks noGrp="1"/>
          </p:cNvSpPr>
          <p:nvPr>
            <p:ph type="sldNum" sz="quarter" idx="7"/>
          </p:nvPr>
        </p:nvSpPr>
        <p:spPr/>
        <p:txBody>
          <a:bodyPr lIns="0" tIns="0" rIns="0" bIns="0"/>
          <a:lstStyle>
            <a:lvl1pPr>
              <a:defRPr sz="1100" b="0" i="0">
                <a:solidFill>
                  <a:schemeClr val="tx1"/>
                </a:solidFill>
                <a:latin typeface="Times New Roman"/>
                <a:cs typeface="Times New Roman"/>
              </a:defRPr>
            </a:lvl1pPr>
          </a:lstStyle>
          <a:p>
            <a:pPr marL="38100">
              <a:lnSpc>
                <a:spcPts val="130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4/7/2023</a:t>
            </a:fld>
            <a:endParaRPr lang="en-US" dirty="0"/>
          </a:p>
        </p:txBody>
      </p:sp>
      <p:sp>
        <p:nvSpPr>
          <p:cNvPr id="6" name="Holder 6"/>
          <p:cNvSpPr>
            <a:spLocks noGrp="1"/>
          </p:cNvSpPr>
          <p:nvPr>
            <p:ph type="sldNum" sz="quarter" idx="7"/>
          </p:nvPr>
        </p:nvSpPr>
        <p:spPr/>
        <p:txBody>
          <a:bodyPr lIns="0" tIns="0" rIns="0" bIns="0"/>
          <a:lstStyle>
            <a:lvl1pPr>
              <a:defRPr sz="1100" b="0" i="0">
                <a:solidFill>
                  <a:schemeClr val="tx1"/>
                </a:solidFill>
                <a:latin typeface="Times New Roman"/>
                <a:cs typeface="Times New Roman"/>
              </a:defRPr>
            </a:lvl1pPr>
          </a:lstStyle>
          <a:p>
            <a:pPr marL="38100">
              <a:lnSpc>
                <a:spcPts val="130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952499" y="2656902"/>
            <a:ext cx="4838700" cy="392302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sz="half" idx="3"/>
          </p:nvPr>
        </p:nvSpPr>
        <p:spPr>
          <a:xfrm>
            <a:off x="6248398" y="2656902"/>
            <a:ext cx="4838700" cy="3923029"/>
          </a:xfrm>
          <a:prstGeom prst="rect">
            <a:avLst/>
          </a:prstGeom>
        </p:spPr>
        <p:txBody>
          <a:bodyPr wrap="square" lIns="0" tIns="0" rIns="0" bIns="0">
            <a:spAutoFit/>
          </a:bodyPr>
          <a:lstStyle>
            <a:lvl1pPr>
              <a:defRPr b="0" i="0">
                <a:solidFill>
                  <a:schemeClr val="tx1"/>
                </a:solidFill>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4/7/2023</a:t>
            </a:fld>
            <a:endParaRPr lang="en-US" dirty="0"/>
          </a:p>
        </p:txBody>
      </p:sp>
      <p:sp>
        <p:nvSpPr>
          <p:cNvPr id="7" name="Holder 7"/>
          <p:cNvSpPr>
            <a:spLocks noGrp="1"/>
          </p:cNvSpPr>
          <p:nvPr>
            <p:ph type="sldNum" sz="quarter" idx="7"/>
          </p:nvPr>
        </p:nvSpPr>
        <p:spPr/>
        <p:txBody>
          <a:bodyPr lIns="0" tIns="0" rIns="0" bIns="0"/>
          <a:lstStyle>
            <a:lvl1pPr>
              <a:defRPr sz="1100" b="0" i="0">
                <a:solidFill>
                  <a:schemeClr val="tx1"/>
                </a:solidFill>
                <a:latin typeface="Times New Roman"/>
                <a:cs typeface="Times New Roman"/>
              </a:defRPr>
            </a:lvl1pPr>
          </a:lstStyle>
          <a:p>
            <a:pPr marL="38100">
              <a:lnSpc>
                <a:spcPts val="130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4/7/2023</a:t>
            </a:fld>
            <a:endParaRPr lang="en-US" dirty="0"/>
          </a:p>
        </p:txBody>
      </p:sp>
      <p:sp>
        <p:nvSpPr>
          <p:cNvPr id="5" name="Holder 5"/>
          <p:cNvSpPr>
            <a:spLocks noGrp="1"/>
          </p:cNvSpPr>
          <p:nvPr>
            <p:ph type="sldNum" sz="quarter" idx="7"/>
          </p:nvPr>
        </p:nvSpPr>
        <p:spPr/>
        <p:txBody>
          <a:bodyPr lIns="0" tIns="0" rIns="0" bIns="0"/>
          <a:lstStyle>
            <a:lvl1pPr>
              <a:defRPr sz="1100" b="0" i="0">
                <a:solidFill>
                  <a:schemeClr val="tx1"/>
                </a:solidFill>
                <a:latin typeface="Times New Roman"/>
                <a:cs typeface="Times New Roman"/>
              </a:defRPr>
            </a:lvl1pPr>
          </a:lstStyle>
          <a:p>
            <a:pPr marL="38100">
              <a:lnSpc>
                <a:spcPts val="130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4/7/2023</a:t>
            </a:fld>
            <a:endParaRPr lang="en-US" dirty="0"/>
          </a:p>
        </p:txBody>
      </p:sp>
      <p:sp>
        <p:nvSpPr>
          <p:cNvPr id="4" name="Holder 4"/>
          <p:cNvSpPr>
            <a:spLocks noGrp="1"/>
          </p:cNvSpPr>
          <p:nvPr>
            <p:ph type="sldNum" sz="quarter" idx="7"/>
          </p:nvPr>
        </p:nvSpPr>
        <p:spPr/>
        <p:txBody>
          <a:bodyPr lIns="0" tIns="0" rIns="0" bIns="0"/>
          <a:lstStyle>
            <a:lvl1pPr>
              <a:defRPr sz="1100" b="0" i="0">
                <a:solidFill>
                  <a:schemeClr val="tx1"/>
                </a:solidFill>
                <a:latin typeface="Times New Roman"/>
                <a:cs typeface="Times New Roman"/>
              </a:defRPr>
            </a:lvl1pPr>
          </a:lstStyle>
          <a:p>
            <a:pPr marL="38100">
              <a:lnSpc>
                <a:spcPts val="130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52500" y="1939107"/>
            <a:ext cx="2133600" cy="4445"/>
          </a:xfrm>
          <a:custGeom>
            <a:avLst/>
            <a:gdLst/>
            <a:ahLst/>
            <a:cxnLst/>
            <a:rect l="l" t="t" r="r" b="b"/>
            <a:pathLst>
              <a:path w="2133600" h="4444">
                <a:moveTo>
                  <a:pt x="0" y="0"/>
                </a:moveTo>
                <a:lnTo>
                  <a:pt x="2133599" y="3991"/>
                </a:lnTo>
              </a:path>
            </a:pathLst>
          </a:custGeom>
          <a:ln w="101599">
            <a:solidFill>
              <a:srgbClr val="7BA655"/>
            </a:solidFill>
          </a:ln>
        </p:spPr>
        <p:txBody>
          <a:bodyPr wrap="square" lIns="0" tIns="0" rIns="0" bIns="0" rtlCol="0"/>
          <a:lstStyle/>
          <a:p>
            <a:endParaRPr dirty="0"/>
          </a:p>
        </p:txBody>
      </p:sp>
      <p:sp>
        <p:nvSpPr>
          <p:cNvPr id="17" name="bg object 17"/>
          <p:cNvSpPr/>
          <p:nvPr/>
        </p:nvSpPr>
        <p:spPr>
          <a:xfrm>
            <a:off x="10519530" y="1090922"/>
            <a:ext cx="1672589" cy="2231390"/>
          </a:xfrm>
          <a:custGeom>
            <a:avLst/>
            <a:gdLst/>
            <a:ahLst/>
            <a:cxnLst/>
            <a:rect l="l" t="t" r="r" b="b"/>
            <a:pathLst>
              <a:path w="1672590" h="2231390">
                <a:moveTo>
                  <a:pt x="1672469" y="2231038"/>
                </a:moveTo>
                <a:lnTo>
                  <a:pt x="0" y="559039"/>
                </a:lnTo>
                <a:lnTo>
                  <a:pt x="559196" y="0"/>
                </a:lnTo>
                <a:lnTo>
                  <a:pt x="1672469" y="1112959"/>
                </a:lnTo>
                <a:lnTo>
                  <a:pt x="1672469" y="2231038"/>
                </a:lnTo>
                <a:close/>
              </a:path>
            </a:pathLst>
          </a:custGeom>
          <a:solidFill>
            <a:srgbClr val="4495A2"/>
          </a:solidFill>
        </p:spPr>
        <p:txBody>
          <a:bodyPr wrap="square" lIns="0" tIns="0" rIns="0" bIns="0" rtlCol="0"/>
          <a:lstStyle/>
          <a:p>
            <a:endParaRPr dirty="0"/>
          </a:p>
        </p:txBody>
      </p:sp>
      <p:sp>
        <p:nvSpPr>
          <p:cNvPr id="18" name="bg object 18"/>
          <p:cNvSpPr/>
          <p:nvPr/>
        </p:nvSpPr>
        <p:spPr>
          <a:xfrm>
            <a:off x="11107765" y="936"/>
            <a:ext cx="1084580" cy="1083945"/>
          </a:xfrm>
          <a:custGeom>
            <a:avLst/>
            <a:gdLst/>
            <a:ahLst/>
            <a:cxnLst/>
            <a:rect l="l" t="t" r="r" b="b"/>
            <a:pathLst>
              <a:path w="1084579" h="1083945">
                <a:moveTo>
                  <a:pt x="1084234" y="1083930"/>
                </a:moveTo>
                <a:lnTo>
                  <a:pt x="0" y="0"/>
                </a:lnTo>
                <a:lnTo>
                  <a:pt x="1084234" y="0"/>
                </a:lnTo>
                <a:lnTo>
                  <a:pt x="1084234" y="1083930"/>
                </a:lnTo>
                <a:close/>
              </a:path>
            </a:pathLst>
          </a:custGeom>
          <a:solidFill>
            <a:srgbClr val="7BA655"/>
          </a:solidFill>
        </p:spPr>
        <p:txBody>
          <a:bodyPr wrap="square" lIns="0" tIns="0" rIns="0" bIns="0" rtlCol="0"/>
          <a:lstStyle/>
          <a:p>
            <a:endParaRPr dirty="0"/>
          </a:p>
        </p:txBody>
      </p:sp>
      <p:sp>
        <p:nvSpPr>
          <p:cNvPr id="19" name="bg object 19"/>
          <p:cNvSpPr/>
          <p:nvPr/>
        </p:nvSpPr>
        <p:spPr>
          <a:xfrm>
            <a:off x="8870039" y="936"/>
            <a:ext cx="2181860" cy="1090295"/>
          </a:xfrm>
          <a:custGeom>
            <a:avLst/>
            <a:gdLst/>
            <a:ahLst/>
            <a:cxnLst/>
            <a:rect l="l" t="t" r="r" b="b"/>
            <a:pathLst>
              <a:path w="2181859" h="1090295">
                <a:moveTo>
                  <a:pt x="1090293" y="1089986"/>
                </a:moveTo>
                <a:lnTo>
                  <a:pt x="0" y="0"/>
                </a:lnTo>
                <a:lnTo>
                  <a:pt x="2181523" y="0"/>
                </a:lnTo>
                <a:lnTo>
                  <a:pt x="1090293" y="1089986"/>
                </a:lnTo>
                <a:close/>
              </a:path>
            </a:pathLst>
          </a:custGeom>
          <a:solidFill>
            <a:srgbClr val="F9D448"/>
          </a:solidFill>
        </p:spPr>
        <p:txBody>
          <a:bodyPr wrap="square" lIns="0" tIns="0" rIns="0" bIns="0" rtlCol="0"/>
          <a:lstStyle/>
          <a:p>
            <a:endParaRPr dirty="0"/>
          </a:p>
        </p:txBody>
      </p:sp>
      <p:sp>
        <p:nvSpPr>
          <p:cNvPr id="2" name="Holder 2"/>
          <p:cNvSpPr>
            <a:spLocks noGrp="1"/>
          </p:cNvSpPr>
          <p:nvPr>
            <p:ph type="title"/>
          </p:nvPr>
        </p:nvSpPr>
        <p:spPr>
          <a:xfrm>
            <a:off x="2480774" y="117183"/>
            <a:ext cx="7230450" cy="574040"/>
          </a:xfrm>
          <a:prstGeom prst="rect">
            <a:avLst/>
          </a:prstGeom>
        </p:spPr>
        <p:txBody>
          <a:bodyPr wrap="square" lIns="0" tIns="0" rIns="0" bIns="0">
            <a:spAutoFit/>
          </a:bodyPr>
          <a:lstStyle>
            <a:lvl1pPr>
              <a:defRPr sz="36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1005213" y="2167768"/>
            <a:ext cx="10181572" cy="213106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4/7/2023</a:t>
            </a:fld>
            <a:endParaRPr lang="en-US" dirty="0"/>
          </a:p>
        </p:txBody>
      </p:sp>
      <p:sp>
        <p:nvSpPr>
          <p:cNvPr id="6" name="Holder 6"/>
          <p:cNvSpPr>
            <a:spLocks noGrp="1"/>
          </p:cNvSpPr>
          <p:nvPr>
            <p:ph type="sldNum" sz="quarter" idx="7"/>
          </p:nvPr>
        </p:nvSpPr>
        <p:spPr>
          <a:xfrm>
            <a:off x="933450" y="6329143"/>
            <a:ext cx="215900" cy="180340"/>
          </a:xfrm>
          <a:prstGeom prst="rect">
            <a:avLst/>
          </a:prstGeom>
        </p:spPr>
        <p:txBody>
          <a:bodyPr wrap="square" lIns="0" tIns="0" rIns="0" bIns="0">
            <a:spAutoFit/>
          </a:bodyPr>
          <a:lstStyle>
            <a:lvl1pPr>
              <a:defRPr sz="1100" b="0" i="0">
                <a:solidFill>
                  <a:schemeClr val="tx1"/>
                </a:solidFill>
                <a:latin typeface="Times New Roman"/>
                <a:cs typeface="Times New Roman"/>
              </a:defRPr>
            </a:lvl1pPr>
          </a:lstStyle>
          <a:p>
            <a:pPr marL="38100">
              <a:lnSpc>
                <a:spcPts val="130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 y="758751"/>
            <a:ext cx="8024495" cy="6097905"/>
            <a:chOff x="1" y="758751"/>
            <a:chExt cx="8024495" cy="6097905"/>
          </a:xfrm>
        </p:grpSpPr>
        <p:sp>
          <p:nvSpPr>
            <p:cNvPr id="3" name="object 3"/>
            <p:cNvSpPr/>
            <p:nvPr/>
          </p:nvSpPr>
          <p:spPr>
            <a:xfrm>
              <a:off x="1" y="758751"/>
              <a:ext cx="3074035" cy="4098290"/>
            </a:xfrm>
            <a:custGeom>
              <a:avLst/>
              <a:gdLst/>
              <a:ahLst/>
              <a:cxnLst/>
              <a:rect l="l" t="t" r="r" b="b"/>
              <a:pathLst>
                <a:path w="3074035" h="4098290">
                  <a:moveTo>
                    <a:pt x="2047972" y="4098227"/>
                  </a:moveTo>
                  <a:lnTo>
                    <a:pt x="0" y="2050831"/>
                  </a:lnTo>
                  <a:lnTo>
                    <a:pt x="0" y="0"/>
                  </a:lnTo>
                  <a:lnTo>
                    <a:pt x="3073677" y="3072811"/>
                  </a:lnTo>
                  <a:lnTo>
                    <a:pt x="2047972" y="4098227"/>
                  </a:lnTo>
                  <a:close/>
                </a:path>
              </a:pathLst>
            </a:custGeom>
            <a:solidFill>
              <a:srgbClr val="4495A2"/>
            </a:solidFill>
          </p:spPr>
          <p:txBody>
            <a:bodyPr wrap="square" lIns="0" tIns="0" rIns="0" bIns="0" rtlCol="0"/>
            <a:lstStyle/>
            <a:p>
              <a:endParaRPr dirty="0"/>
            </a:p>
          </p:txBody>
        </p:sp>
        <p:sp>
          <p:nvSpPr>
            <p:cNvPr id="4" name="object 4"/>
            <p:cNvSpPr/>
            <p:nvPr/>
          </p:nvSpPr>
          <p:spPr>
            <a:xfrm>
              <a:off x="1" y="4862132"/>
              <a:ext cx="1995170" cy="1994535"/>
            </a:xfrm>
            <a:custGeom>
              <a:avLst/>
              <a:gdLst/>
              <a:ahLst/>
              <a:cxnLst/>
              <a:rect l="l" t="t" r="r" b="b"/>
              <a:pathLst>
                <a:path w="1995170" h="1994534">
                  <a:moveTo>
                    <a:pt x="1994711" y="1994149"/>
                  </a:moveTo>
                  <a:lnTo>
                    <a:pt x="0" y="1994149"/>
                  </a:lnTo>
                  <a:lnTo>
                    <a:pt x="0" y="0"/>
                  </a:lnTo>
                  <a:lnTo>
                    <a:pt x="1994711" y="1994149"/>
                  </a:lnTo>
                  <a:close/>
                </a:path>
              </a:pathLst>
            </a:custGeom>
            <a:solidFill>
              <a:srgbClr val="7BA655"/>
            </a:solidFill>
          </p:spPr>
          <p:txBody>
            <a:bodyPr wrap="square" lIns="0" tIns="0" rIns="0" bIns="0" rtlCol="0"/>
            <a:lstStyle/>
            <a:p>
              <a:endParaRPr dirty="0"/>
            </a:p>
          </p:txBody>
        </p:sp>
        <p:sp>
          <p:nvSpPr>
            <p:cNvPr id="5" name="object 5"/>
            <p:cNvSpPr/>
            <p:nvPr/>
          </p:nvSpPr>
          <p:spPr>
            <a:xfrm>
              <a:off x="2097798" y="4856979"/>
              <a:ext cx="4001770" cy="1999614"/>
            </a:xfrm>
            <a:custGeom>
              <a:avLst/>
              <a:gdLst/>
              <a:ahLst/>
              <a:cxnLst/>
              <a:rect l="l" t="t" r="r" b="b"/>
              <a:pathLst>
                <a:path w="4001770" h="1999615">
                  <a:moveTo>
                    <a:pt x="4001450" y="1999302"/>
                  </a:moveTo>
                  <a:lnTo>
                    <a:pt x="0" y="1999302"/>
                  </a:lnTo>
                  <a:lnTo>
                    <a:pt x="2001584" y="0"/>
                  </a:lnTo>
                  <a:lnTo>
                    <a:pt x="4001450" y="1999302"/>
                  </a:lnTo>
                  <a:close/>
                </a:path>
              </a:pathLst>
            </a:custGeom>
            <a:solidFill>
              <a:srgbClr val="F9D448"/>
            </a:solidFill>
          </p:spPr>
          <p:txBody>
            <a:bodyPr wrap="square" lIns="0" tIns="0" rIns="0" bIns="0" rtlCol="0"/>
            <a:lstStyle/>
            <a:p>
              <a:endParaRPr dirty="0"/>
            </a:p>
          </p:txBody>
        </p:sp>
        <p:sp>
          <p:nvSpPr>
            <p:cNvPr id="6" name="object 6"/>
            <p:cNvSpPr/>
            <p:nvPr/>
          </p:nvSpPr>
          <p:spPr>
            <a:xfrm>
              <a:off x="5839832" y="5784348"/>
              <a:ext cx="2133600" cy="4445"/>
            </a:xfrm>
            <a:custGeom>
              <a:avLst/>
              <a:gdLst/>
              <a:ahLst/>
              <a:cxnLst/>
              <a:rect l="l" t="t" r="r" b="b"/>
              <a:pathLst>
                <a:path w="2133600" h="4445">
                  <a:moveTo>
                    <a:pt x="0" y="0"/>
                  </a:moveTo>
                  <a:lnTo>
                    <a:pt x="2133599" y="3992"/>
                  </a:lnTo>
                </a:path>
              </a:pathLst>
            </a:custGeom>
            <a:ln w="101599">
              <a:solidFill>
                <a:srgbClr val="7BA655"/>
              </a:solidFill>
            </a:ln>
          </p:spPr>
          <p:txBody>
            <a:bodyPr wrap="square" lIns="0" tIns="0" rIns="0" bIns="0" rtlCol="0"/>
            <a:lstStyle/>
            <a:p>
              <a:endParaRPr dirty="0"/>
            </a:p>
          </p:txBody>
        </p:sp>
      </p:grpSp>
      <p:sp>
        <p:nvSpPr>
          <p:cNvPr id="7" name="object 7"/>
          <p:cNvSpPr txBox="1">
            <a:spLocks noGrp="1"/>
          </p:cNvSpPr>
          <p:nvPr>
            <p:ph type="title"/>
          </p:nvPr>
        </p:nvSpPr>
        <p:spPr>
          <a:xfrm>
            <a:off x="1445414" y="394411"/>
            <a:ext cx="10210800" cy="566822"/>
          </a:xfrm>
          <a:prstGeom prst="rect">
            <a:avLst/>
          </a:prstGeom>
        </p:spPr>
        <p:txBody>
          <a:bodyPr vert="horz" wrap="square" lIns="0" tIns="12700" rIns="0" bIns="0" rtlCol="0">
            <a:spAutoFit/>
          </a:bodyPr>
          <a:lstStyle/>
          <a:p>
            <a:pPr marL="4775200" algn="l">
              <a:lnSpc>
                <a:spcPct val="100000"/>
              </a:lnSpc>
              <a:spcBef>
                <a:spcPts val="100"/>
              </a:spcBef>
            </a:pPr>
            <a:r>
              <a:rPr lang="en-US" spc="-10" dirty="0"/>
              <a:t>Event Management System</a:t>
            </a:r>
            <a:endParaRPr spc="-5" dirty="0"/>
          </a:p>
        </p:txBody>
      </p:sp>
      <p:sp>
        <p:nvSpPr>
          <p:cNvPr id="8" name="object 8"/>
          <p:cNvSpPr txBox="1"/>
          <p:nvPr/>
        </p:nvSpPr>
        <p:spPr>
          <a:xfrm>
            <a:off x="5774912" y="1448417"/>
            <a:ext cx="6228552" cy="843821"/>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7BA655"/>
                </a:solidFill>
                <a:latin typeface="Times New Roman"/>
                <a:cs typeface="Times New Roman"/>
              </a:rPr>
              <a:t>Problem</a:t>
            </a:r>
            <a:r>
              <a:rPr sz="1800" spc="-75" dirty="0">
                <a:solidFill>
                  <a:srgbClr val="7BA655"/>
                </a:solidFill>
                <a:latin typeface="Times New Roman"/>
                <a:cs typeface="Times New Roman"/>
              </a:rPr>
              <a:t> </a:t>
            </a:r>
            <a:r>
              <a:rPr sz="1800" spc="-5" dirty="0">
                <a:solidFill>
                  <a:srgbClr val="7BA655"/>
                </a:solidFill>
                <a:latin typeface="Times New Roman"/>
                <a:cs typeface="Times New Roman"/>
              </a:rPr>
              <a:t>Statement:</a:t>
            </a:r>
            <a:r>
              <a:rPr lang="en-US" sz="1800" spc="-5" dirty="0">
                <a:solidFill>
                  <a:srgbClr val="7BA655"/>
                </a:solidFill>
                <a:latin typeface="Times New Roman"/>
                <a:cs typeface="Times New Roman"/>
              </a:rPr>
              <a:t> </a:t>
            </a:r>
            <a:r>
              <a:rPr lang="en-US" sz="1800" spc="-5" dirty="0">
                <a:latin typeface="Times New Roman"/>
                <a:cs typeface="Times New Roman"/>
              </a:rPr>
              <a:t>An Event Management System is software that helps to plan, organize and manage events. It is designed to make event planning easier and more efficient.</a:t>
            </a:r>
            <a:endParaRPr sz="1800" dirty="0">
              <a:latin typeface="Times New Roman"/>
              <a:cs typeface="Times New Roman"/>
            </a:endParaRPr>
          </a:p>
        </p:txBody>
      </p:sp>
      <p:sp>
        <p:nvSpPr>
          <p:cNvPr id="9" name="object 9"/>
          <p:cNvSpPr txBox="1"/>
          <p:nvPr/>
        </p:nvSpPr>
        <p:spPr>
          <a:xfrm>
            <a:off x="5811048" y="2274780"/>
            <a:ext cx="4094951" cy="579646"/>
          </a:xfrm>
          <a:prstGeom prst="rect">
            <a:avLst/>
          </a:prstGeom>
        </p:spPr>
        <p:txBody>
          <a:bodyPr vert="horz" wrap="square" lIns="0" tIns="12700" rIns="0" bIns="0" rtlCol="0">
            <a:spAutoFit/>
          </a:bodyPr>
          <a:lstStyle/>
          <a:p>
            <a:pPr marL="12700">
              <a:lnSpc>
                <a:spcPct val="100000"/>
              </a:lnSpc>
              <a:spcBef>
                <a:spcPts val="100"/>
              </a:spcBef>
            </a:pPr>
            <a:endParaRPr lang="en-US" sz="1800" spc="-5" dirty="0">
              <a:solidFill>
                <a:srgbClr val="7BA655"/>
              </a:solidFill>
              <a:latin typeface="Times New Roman"/>
              <a:cs typeface="Times New Roman"/>
            </a:endParaRPr>
          </a:p>
          <a:p>
            <a:pPr marL="12700">
              <a:lnSpc>
                <a:spcPct val="100000"/>
              </a:lnSpc>
              <a:spcBef>
                <a:spcPts val="100"/>
              </a:spcBef>
            </a:pPr>
            <a:r>
              <a:rPr sz="1800" spc="-5" dirty="0">
                <a:solidFill>
                  <a:srgbClr val="7BA655"/>
                </a:solidFill>
                <a:latin typeface="Times New Roman"/>
                <a:cs typeface="Times New Roman"/>
              </a:rPr>
              <a:t>Project</a:t>
            </a:r>
            <a:r>
              <a:rPr sz="1800" spc="-45" dirty="0">
                <a:solidFill>
                  <a:srgbClr val="7BA655"/>
                </a:solidFill>
                <a:latin typeface="Times New Roman"/>
                <a:cs typeface="Times New Roman"/>
              </a:rPr>
              <a:t> </a:t>
            </a:r>
            <a:r>
              <a:rPr sz="1800" spc="-5" dirty="0">
                <a:solidFill>
                  <a:srgbClr val="7BA655"/>
                </a:solidFill>
                <a:latin typeface="Times New Roman"/>
                <a:cs typeface="Times New Roman"/>
              </a:rPr>
              <a:t>Group</a:t>
            </a:r>
            <a:r>
              <a:rPr sz="1800" spc="-40" dirty="0">
                <a:solidFill>
                  <a:srgbClr val="7BA655"/>
                </a:solidFill>
                <a:latin typeface="Times New Roman"/>
                <a:cs typeface="Times New Roman"/>
              </a:rPr>
              <a:t> </a:t>
            </a:r>
            <a:r>
              <a:rPr sz="1800" spc="-5" dirty="0">
                <a:solidFill>
                  <a:srgbClr val="7BA655"/>
                </a:solidFill>
                <a:latin typeface="Times New Roman"/>
                <a:cs typeface="Times New Roman"/>
              </a:rPr>
              <a:t>Number:</a:t>
            </a:r>
            <a:r>
              <a:rPr lang="en-US" sz="1800" spc="-5" dirty="0">
                <a:solidFill>
                  <a:srgbClr val="7BA655"/>
                </a:solidFill>
                <a:latin typeface="Times New Roman"/>
                <a:cs typeface="Times New Roman"/>
              </a:rPr>
              <a:t> 13</a:t>
            </a:r>
            <a:endParaRPr sz="1800" dirty="0">
              <a:latin typeface="Times New Roman"/>
              <a:cs typeface="Times New Roman"/>
            </a:endParaRPr>
          </a:p>
        </p:txBody>
      </p:sp>
      <p:sp>
        <p:nvSpPr>
          <p:cNvPr id="10" name="object 10"/>
          <p:cNvSpPr txBox="1"/>
          <p:nvPr/>
        </p:nvSpPr>
        <p:spPr>
          <a:xfrm>
            <a:off x="5791200" y="2893906"/>
            <a:ext cx="6192416" cy="2318583"/>
          </a:xfrm>
          <a:prstGeom prst="rect">
            <a:avLst/>
          </a:prstGeom>
        </p:spPr>
        <p:txBody>
          <a:bodyPr vert="horz" wrap="square" lIns="0" tIns="12700" rIns="0" bIns="0" rtlCol="0">
            <a:spAutoFit/>
          </a:bodyPr>
          <a:lstStyle/>
          <a:p>
            <a:pPr marL="12700">
              <a:lnSpc>
                <a:spcPct val="100000"/>
              </a:lnSpc>
              <a:spcBef>
                <a:spcPts val="100"/>
              </a:spcBef>
            </a:pPr>
            <a:endParaRPr lang="en-US" sz="1800" spc="-5" dirty="0">
              <a:solidFill>
                <a:srgbClr val="7BA655"/>
              </a:solidFill>
              <a:latin typeface="Times New Roman"/>
              <a:cs typeface="Times New Roman"/>
            </a:endParaRPr>
          </a:p>
          <a:p>
            <a:pPr marL="12700">
              <a:lnSpc>
                <a:spcPct val="100000"/>
              </a:lnSpc>
              <a:spcBef>
                <a:spcPts val="100"/>
              </a:spcBef>
            </a:pPr>
            <a:r>
              <a:rPr sz="1800" spc="-5" dirty="0">
                <a:solidFill>
                  <a:srgbClr val="7BA655"/>
                </a:solidFill>
                <a:latin typeface="Times New Roman"/>
                <a:cs typeface="Times New Roman"/>
              </a:rPr>
              <a:t>Group</a:t>
            </a:r>
            <a:r>
              <a:rPr sz="1800" spc="-45" dirty="0">
                <a:solidFill>
                  <a:srgbClr val="7BA655"/>
                </a:solidFill>
                <a:latin typeface="Times New Roman"/>
                <a:cs typeface="Times New Roman"/>
              </a:rPr>
              <a:t> </a:t>
            </a:r>
            <a:r>
              <a:rPr sz="1800" spc="-5" dirty="0">
                <a:solidFill>
                  <a:srgbClr val="7BA655"/>
                </a:solidFill>
                <a:latin typeface="Times New Roman"/>
                <a:cs typeface="Times New Roman"/>
              </a:rPr>
              <a:t>Member</a:t>
            </a:r>
            <a:r>
              <a:rPr sz="1800" spc="-40" dirty="0">
                <a:solidFill>
                  <a:srgbClr val="7BA655"/>
                </a:solidFill>
                <a:latin typeface="Times New Roman"/>
                <a:cs typeface="Times New Roman"/>
              </a:rPr>
              <a:t> </a:t>
            </a:r>
            <a:r>
              <a:rPr sz="1800" spc="-5" dirty="0">
                <a:solidFill>
                  <a:srgbClr val="7BA655"/>
                </a:solidFill>
                <a:latin typeface="Times New Roman"/>
                <a:cs typeface="Times New Roman"/>
              </a:rPr>
              <a:t>Details:</a:t>
            </a:r>
            <a:endParaRPr lang="en-US" spc="-5" dirty="0">
              <a:solidFill>
                <a:srgbClr val="7BA655"/>
              </a:solidFill>
              <a:latin typeface="Times New Roman"/>
              <a:cs typeface="Times New Roman"/>
            </a:endParaRPr>
          </a:p>
          <a:p>
            <a:pPr marL="12700">
              <a:lnSpc>
                <a:spcPct val="100000"/>
              </a:lnSpc>
              <a:spcBef>
                <a:spcPts val="100"/>
              </a:spcBef>
            </a:pPr>
            <a:r>
              <a:rPr lang="en-US" sz="1800" spc="-5" dirty="0">
                <a:latin typeface="Times New Roman"/>
                <a:cs typeface="Times New Roman"/>
              </a:rPr>
              <a:t>Geetanjali Kushwaha	(0187CS191054)</a:t>
            </a:r>
          </a:p>
          <a:p>
            <a:pPr marL="12700">
              <a:lnSpc>
                <a:spcPct val="100000"/>
              </a:lnSpc>
              <a:spcBef>
                <a:spcPts val="100"/>
              </a:spcBef>
            </a:pPr>
            <a:r>
              <a:rPr lang="en-US" spc="-5" dirty="0">
                <a:latin typeface="Times New Roman"/>
                <a:cs typeface="Times New Roman"/>
              </a:rPr>
              <a:t>Divyanshi Pandey		(0187CS191049)</a:t>
            </a:r>
          </a:p>
          <a:p>
            <a:pPr marL="12700">
              <a:lnSpc>
                <a:spcPct val="100000"/>
              </a:lnSpc>
              <a:spcBef>
                <a:spcPts val="100"/>
              </a:spcBef>
            </a:pPr>
            <a:r>
              <a:rPr lang="en-US" sz="1800" spc="-5" dirty="0">
                <a:latin typeface="Times New Roman"/>
                <a:cs typeface="Times New Roman"/>
              </a:rPr>
              <a:t>Ankit Vishwa</a:t>
            </a:r>
            <a:r>
              <a:rPr lang="en-US" spc="-5" dirty="0">
                <a:latin typeface="Times New Roman"/>
                <a:cs typeface="Times New Roman"/>
              </a:rPr>
              <a:t>karma	(0187CS191028)</a:t>
            </a:r>
          </a:p>
          <a:p>
            <a:pPr marL="12700">
              <a:lnSpc>
                <a:spcPct val="100000"/>
              </a:lnSpc>
              <a:spcBef>
                <a:spcPts val="100"/>
              </a:spcBef>
            </a:pPr>
            <a:r>
              <a:rPr lang="en-US" sz="1800" spc="-5" dirty="0">
                <a:latin typeface="Times New Roman"/>
                <a:cs typeface="Times New Roman"/>
              </a:rPr>
              <a:t>Harsh Khare		(018</a:t>
            </a:r>
            <a:r>
              <a:rPr lang="en-US" spc="-5" dirty="0">
                <a:latin typeface="Times New Roman"/>
                <a:cs typeface="Times New Roman"/>
              </a:rPr>
              <a:t>7CS191060)</a:t>
            </a:r>
            <a:endParaRPr lang="en-US" sz="1800" spc="-5" dirty="0">
              <a:latin typeface="Times New Roman"/>
              <a:cs typeface="Times New Roman"/>
            </a:endParaRPr>
          </a:p>
          <a:p>
            <a:pPr marL="12700">
              <a:lnSpc>
                <a:spcPct val="100000"/>
              </a:lnSpc>
              <a:spcBef>
                <a:spcPts val="100"/>
              </a:spcBef>
            </a:pPr>
            <a:endParaRPr lang="en-US" sz="1800" spc="-5" dirty="0">
              <a:solidFill>
                <a:srgbClr val="7BA655"/>
              </a:solidFill>
              <a:latin typeface="Times New Roman"/>
              <a:cs typeface="Times New Roman"/>
            </a:endParaRPr>
          </a:p>
          <a:p>
            <a:pPr marL="12700">
              <a:lnSpc>
                <a:spcPct val="100000"/>
              </a:lnSpc>
              <a:spcBef>
                <a:spcPts val="100"/>
              </a:spcBef>
            </a:pPr>
            <a:endParaRPr sz="1800" dirty="0">
              <a:latin typeface="Times New Roman"/>
              <a:cs typeface="Times New Roman"/>
            </a:endParaRPr>
          </a:p>
        </p:txBody>
      </p:sp>
      <p:sp>
        <p:nvSpPr>
          <p:cNvPr id="12" name="object 12"/>
          <p:cNvSpPr txBox="1"/>
          <p:nvPr/>
        </p:nvSpPr>
        <p:spPr>
          <a:xfrm>
            <a:off x="2097798" y="442636"/>
            <a:ext cx="3532504" cy="1069340"/>
          </a:xfrm>
          <a:prstGeom prst="rect">
            <a:avLst/>
          </a:prstGeom>
        </p:spPr>
        <p:txBody>
          <a:bodyPr vert="horz" wrap="square" lIns="0" tIns="73660" rIns="0" bIns="0" rtlCol="0">
            <a:spAutoFit/>
          </a:bodyPr>
          <a:lstStyle/>
          <a:p>
            <a:pPr marL="1002030" marR="5080" indent="-989965">
              <a:lnSpc>
                <a:spcPts val="3900"/>
              </a:lnSpc>
              <a:spcBef>
                <a:spcPts val="580"/>
              </a:spcBef>
            </a:pPr>
            <a:r>
              <a:rPr sz="3600" b="1" spc="-10" dirty="0">
                <a:latin typeface="Times New Roman"/>
                <a:cs typeface="Times New Roman"/>
              </a:rPr>
              <a:t>Major</a:t>
            </a:r>
            <a:r>
              <a:rPr sz="3600" b="1" spc="-40" dirty="0">
                <a:latin typeface="Times New Roman"/>
                <a:cs typeface="Times New Roman"/>
              </a:rPr>
              <a:t> </a:t>
            </a:r>
            <a:r>
              <a:rPr sz="3600" b="1" spc="-10" dirty="0">
                <a:latin typeface="Times New Roman"/>
                <a:cs typeface="Times New Roman"/>
              </a:rPr>
              <a:t>Project</a:t>
            </a:r>
            <a:r>
              <a:rPr sz="3600" b="1" spc="-35" dirty="0">
                <a:latin typeface="Times New Roman"/>
                <a:cs typeface="Times New Roman"/>
              </a:rPr>
              <a:t> </a:t>
            </a:r>
            <a:r>
              <a:rPr sz="3600" b="1" dirty="0">
                <a:latin typeface="Times New Roman"/>
                <a:cs typeface="Times New Roman"/>
              </a:rPr>
              <a:t>-</a:t>
            </a:r>
            <a:r>
              <a:rPr sz="3600" b="1" spc="-25" dirty="0">
                <a:latin typeface="Times New Roman"/>
                <a:cs typeface="Times New Roman"/>
              </a:rPr>
              <a:t> </a:t>
            </a:r>
            <a:r>
              <a:rPr sz="3600" b="1" spc="-5" dirty="0">
                <a:latin typeface="Times New Roman"/>
                <a:cs typeface="Times New Roman"/>
              </a:rPr>
              <a:t>II </a:t>
            </a:r>
            <a:r>
              <a:rPr sz="3600" b="1" spc="-885" dirty="0">
                <a:latin typeface="Times New Roman"/>
                <a:cs typeface="Times New Roman"/>
              </a:rPr>
              <a:t> </a:t>
            </a:r>
            <a:r>
              <a:rPr sz="3600" b="1" spc="-5" dirty="0">
                <a:latin typeface="Times New Roman"/>
                <a:cs typeface="Times New Roman"/>
              </a:rPr>
              <a:t>CS-</a:t>
            </a:r>
            <a:r>
              <a:rPr sz="3600" b="1" spc="-15" dirty="0">
                <a:latin typeface="Times New Roman"/>
                <a:cs typeface="Times New Roman"/>
              </a:rPr>
              <a:t> </a:t>
            </a:r>
            <a:r>
              <a:rPr sz="3600" b="1" dirty="0">
                <a:latin typeface="Times New Roman"/>
                <a:cs typeface="Times New Roman"/>
              </a:rPr>
              <a:t>805</a:t>
            </a:r>
            <a:endParaRPr sz="3600" dirty="0">
              <a:latin typeface="Times New Roman"/>
              <a:cs typeface="Times New Roman"/>
            </a:endParaRPr>
          </a:p>
        </p:txBody>
      </p:sp>
      <p:pic>
        <p:nvPicPr>
          <p:cNvPr id="13" name="object 13"/>
          <p:cNvPicPr/>
          <p:nvPr/>
        </p:nvPicPr>
        <p:blipFill>
          <a:blip r:embed="rId2" cstate="print"/>
          <a:stretch>
            <a:fillRect/>
          </a:stretch>
        </p:blipFill>
        <p:spPr>
          <a:xfrm>
            <a:off x="964023" y="442636"/>
            <a:ext cx="893351" cy="1132984"/>
          </a:xfrm>
          <a:prstGeom prst="rect">
            <a:avLst/>
          </a:prstGeom>
        </p:spPr>
      </p:pic>
      <p:sp>
        <p:nvSpPr>
          <p:cNvPr id="14" name="object 9">
            <a:extLst>
              <a:ext uri="{FF2B5EF4-FFF2-40B4-BE49-F238E27FC236}">
                <a16:creationId xmlns:a16="http://schemas.microsoft.com/office/drawing/2014/main" id="{671D557C-91BC-FC1B-E1DF-D3F931B32A02}"/>
              </a:ext>
            </a:extLst>
          </p:cNvPr>
          <p:cNvSpPr txBox="1"/>
          <p:nvPr/>
        </p:nvSpPr>
        <p:spPr>
          <a:xfrm>
            <a:off x="5810262" y="4876920"/>
            <a:ext cx="4094951" cy="579646"/>
          </a:xfrm>
          <a:prstGeom prst="rect">
            <a:avLst/>
          </a:prstGeom>
        </p:spPr>
        <p:txBody>
          <a:bodyPr vert="horz" wrap="square" lIns="0" tIns="12700" rIns="0" bIns="0" rtlCol="0">
            <a:spAutoFit/>
          </a:bodyPr>
          <a:lstStyle/>
          <a:p>
            <a:pPr marL="12700">
              <a:lnSpc>
                <a:spcPct val="100000"/>
              </a:lnSpc>
              <a:spcBef>
                <a:spcPts val="100"/>
              </a:spcBef>
            </a:pPr>
            <a:endParaRPr lang="en-US" sz="1800" spc="-5" dirty="0">
              <a:solidFill>
                <a:srgbClr val="7BA655"/>
              </a:solidFill>
              <a:latin typeface="Times New Roman"/>
              <a:cs typeface="Times New Roman"/>
            </a:endParaRPr>
          </a:p>
          <a:p>
            <a:pPr marL="12700">
              <a:lnSpc>
                <a:spcPct val="100000"/>
              </a:lnSpc>
              <a:spcBef>
                <a:spcPts val="100"/>
              </a:spcBef>
            </a:pPr>
            <a:r>
              <a:rPr lang="en-US" spc="-5" dirty="0">
                <a:solidFill>
                  <a:srgbClr val="7BA655"/>
                </a:solidFill>
                <a:latin typeface="Times New Roman"/>
                <a:cs typeface="Times New Roman"/>
              </a:rPr>
              <a:t>G</a:t>
            </a:r>
            <a:r>
              <a:rPr lang="en-US" sz="1800" spc="-5" dirty="0">
                <a:solidFill>
                  <a:srgbClr val="7BA655"/>
                </a:solidFill>
                <a:latin typeface="Times New Roman"/>
                <a:cs typeface="Times New Roman"/>
              </a:rPr>
              <a:t>uide Details</a:t>
            </a:r>
            <a:r>
              <a:rPr sz="1800" spc="-5" dirty="0">
                <a:solidFill>
                  <a:srgbClr val="7BA655"/>
                </a:solidFill>
                <a:latin typeface="Times New Roman"/>
                <a:cs typeface="Times New Roman"/>
              </a:rPr>
              <a:t>:</a:t>
            </a:r>
            <a:r>
              <a:rPr lang="en-US" sz="1800" spc="-5" dirty="0">
                <a:solidFill>
                  <a:srgbClr val="7BA655"/>
                </a:solidFill>
                <a:latin typeface="Times New Roman"/>
                <a:cs typeface="Times New Roman"/>
              </a:rPr>
              <a:t> </a:t>
            </a:r>
            <a:r>
              <a:rPr lang="en-US" sz="1800" spc="-5" dirty="0">
                <a:latin typeface="Times New Roman"/>
                <a:cs typeface="Times New Roman"/>
              </a:rPr>
              <a:t>Prof. Jai Mungi</a:t>
            </a:r>
            <a:endParaRPr sz="1800" dirty="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52500" y="1939107"/>
            <a:ext cx="2133600" cy="4445"/>
          </a:xfrm>
          <a:custGeom>
            <a:avLst/>
            <a:gdLst/>
            <a:ahLst/>
            <a:cxnLst/>
            <a:rect l="l" t="t" r="r" b="b"/>
            <a:pathLst>
              <a:path w="2133600" h="4444">
                <a:moveTo>
                  <a:pt x="0" y="0"/>
                </a:moveTo>
                <a:lnTo>
                  <a:pt x="2133599" y="3991"/>
                </a:lnTo>
              </a:path>
            </a:pathLst>
          </a:custGeom>
          <a:ln w="101599">
            <a:solidFill>
              <a:srgbClr val="7BA655"/>
            </a:solidFill>
          </a:ln>
        </p:spPr>
        <p:txBody>
          <a:bodyPr wrap="square" lIns="0" tIns="0" rIns="0" bIns="0" rtlCol="0"/>
          <a:lstStyle/>
          <a:p>
            <a:endParaRPr dirty="0"/>
          </a:p>
        </p:txBody>
      </p:sp>
      <p:grpSp>
        <p:nvGrpSpPr>
          <p:cNvPr id="3" name="object 3"/>
          <p:cNvGrpSpPr/>
          <p:nvPr/>
        </p:nvGrpSpPr>
        <p:grpSpPr>
          <a:xfrm>
            <a:off x="8870039" y="936"/>
            <a:ext cx="3322320" cy="3321050"/>
            <a:chOff x="8870039" y="936"/>
            <a:chExt cx="3322320" cy="3321050"/>
          </a:xfrm>
        </p:grpSpPr>
        <p:sp>
          <p:nvSpPr>
            <p:cNvPr id="4" name="object 4"/>
            <p:cNvSpPr/>
            <p:nvPr/>
          </p:nvSpPr>
          <p:spPr>
            <a:xfrm>
              <a:off x="10519530" y="1090922"/>
              <a:ext cx="1672589" cy="2231390"/>
            </a:xfrm>
            <a:custGeom>
              <a:avLst/>
              <a:gdLst/>
              <a:ahLst/>
              <a:cxnLst/>
              <a:rect l="l" t="t" r="r" b="b"/>
              <a:pathLst>
                <a:path w="1672590" h="2231390">
                  <a:moveTo>
                    <a:pt x="1672469" y="2231038"/>
                  </a:moveTo>
                  <a:lnTo>
                    <a:pt x="0" y="559039"/>
                  </a:lnTo>
                  <a:lnTo>
                    <a:pt x="559196" y="0"/>
                  </a:lnTo>
                  <a:lnTo>
                    <a:pt x="1672469" y="1112959"/>
                  </a:lnTo>
                  <a:lnTo>
                    <a:pt x="1672469" y="2231038"/>
                  </a:lnTo>
                  <a:close/>
                </a:path>
              </a:pathLst>
            </a:custGeom>
            <a:solidFill>
              <a:srgbClr val="4495A2"/>
            </a:solidFill>
          </p:spPr>
          <p:txBody>
            <a:bodyPr wrap="square" lIns="0" tIns="0" rIns="0" bIns="0" rtlCol="0"/>
            <a:lstStyle/>
            <a:p>
              <a:endParaRPr dirty="0"/>
            </a:p>
          </p:txBody>
        </p:sp>
        <p:sp>
          <p:nvSpPr>
            <p:cNvPr id="5" name="object 5"/>
            <p:cNvSpPr/>
            <p:nvPr/>
          </p:nvSpPr>
          <p:spPr>
            <a:xfrm>
              <a:off x="11107765" y="936"/>
              <a:ext cx="1084580" cy="1083945"/>
            </a:xfrm>
            <a:custGeom>
              <a:avLst/>
              <a:gdLst/>
              <a:ahLst/>
              <a:cxnLst/>
              <a:rect l="l" t="t" r="r" b="b"/>
              <a:pathLst>
                <a:path w="1084579" h="1083945">
                  <a:moveTo>
                    <a:pt x="1084234" y="1083930"/>
                  </a:moveTo>
                  <a:lnTo>
                    <a:pt x="0" y="0"/>
                  </a:lnTo>
                  <a:lnTo>
                    <a:pt x="1084234" y="0"/>
                  </a:lnTo>
                  <a:lnTo>
                    <a:pt x="1084234" y="1083930"/>
                  </a:lnTo>
                  <a:close/>
                </a:path>
              </a:pathLst>
            </a:custGeom>
            <a:solidFill>
              <a:srgbClr val="7BA655"/>
            </a:solidFill>
          </p:spPr>
          <p:txBody>
            <a:bodyPr wrap="square" lIns="0" tIns="0" rIns="0" bIns="0" rtlCol="0"/>
            <a:lstStyle/>
            <a:p>
              <a:endParaRPr dirty="0"/>
            </a:p>
          </p:txBody>
        </p:sp>
        <p:sp>
          <p:nvSpPr>
            <p:cNvPr id="6" name="object 6"/>
            <p:cNvSpPr/>
            <p:nvPr/>
          </p:nvSpPr>
          <p:spPr>
            <a:xfrm>
              <a:off x="8870039" y="936"/>
              <a:ext cx="2181860" cy="1090295"/>
            </a:xfrm>
            <a:custGeom>
              <a:avLst/>
              <a:gdLst/>
              <a:ahLst/>
              <a:cxnLst/>
              <a:rect l="l" t="t" r="r" b="b"/>
              <a:pathLst>
                <a:path w="2181859" h="1090295">
                  <a:moveTo>
                    <a:pt x="1090293" y="1089986"/>
                  </a:moveTo>
                  <a:lnTo>
                    <a:pt x="0" y="0"/>
                  </a:lnTo>
                  <a:lnTo>
                    <a:pt x="2181523" y="0"/>
                  </a:lnTo>
                  <a:lnTo>
                    <a:pt x="1090293" y="1089986"/>
                  </a:lnTo>
                  <a:close/>
                </a:path>
              </a:pathLst>
            </a:custGeom>
            <a:solidFill>
              <a:srgbClr val="F9D448"/>
            </a:solidFill>
          </p:spPr>
          <p:txBody>
            <a:bodyPr wrap="square" lIns="0" tIns="0" rIns="0" bIns="0" rtlCol="0"/>
            <a:lstStyle/>
            <a:p>
              <a:endParaRPr dirty="0"/>
            </a:p>
          </p:txBody>
        </p:sp>
      </p:grpSp>
      <p:pic>
        <p:nvPicPr>
          <p:cNvPr id="7" name="object 7"/>
          <p:cNvPicPr/>
          <p:nvPr/>
        </p:nvPicPr>
        <p:blipFill>
          <a:blip r:embed="rId2" cstate="print"/>
          <a:stretch>
            <a:fillRect/>
          </a:stretch>
        </p:blipFill>
        <p:spPr>
          <a:xfrm>
            <a:off x="495171" y="1173708"/>
            <a:ext cx="9276624" cy="4775248"/>
          </a:xfrm>
          <a:prstGeom prst="rect">
            <a:avLst/>
          </a:prstGeom>
        </p:spPr>
      </p:pic>
      <p:pic>
        <p:nvPicPr>
          <p:cNvPr id="8" name="object 8"/>
          <p:cNvPicPr/>
          <p:nvPr/>
        </p:nvPicPr>
        <p:blipFill>
          <a:blip r:embed="rId3" cstate="print"/>
          <a:stretch>
            <a:fillRect/>
          </a:stretch>
        </p:blipFill>
        <p:spPr>
          <a:xfrm>
            <a:off x="178210" y="51051"/>
            <a:ext cx="757236" cy="960357"/>
          </a:xfrm>
          <a:prstGeom prst="rect">
            <a:avLst/>
          </a:prstGeom>
        </p:spPr>
      </p:pic>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300"/>
              </a:lnSpc>
            </a:pPr>
            <a:fld id="{81D60167-4931-47E6-BA6A-407CBD079E47}" type="slidenum">
              <a:rPr dirty="0"/>
              <a:t>10</a:t>
            </a:fld>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33" y="3900132"/>
            <a:ext cx="2958465" cy="2959735"/>
            <a:chOff x="833" y="3900132"/>
            <a:chExt cx="2958465" cy="2959735"/>
          </a:xfrm>
        </p:grpSpPr>
        <p:sp>
          <p:nvSpPr>
            <p:cNvPr id="3" name="object 3"/>
            <p:cNvSpPr/>
            <p:nvPr/>
          </p:nvSpPr>
          <p:spPr>
            <a:xfrm>
              <a:off x="970852" y="5368075"/>
              <a:ext cx="1988820" cy="1491615"/>
            </a:xfrm>
            <a:custGeom>
              <a:avLst/>
              <a:gdLst/>
              <a:ahLst/>
              <a:cxnLst/>
              <a:rect l="l" t="t" r="r" b="b"/>
              <a:pathLst>
                <a:path w="1988820" h="1491615">
                  <a:moveTo>
                    <a:pt x="1988373" y="1491282"/>
                  </a:moveTo>
                  <a:lnTo>
                    <a:pt x="993353" y="1491282"/>
                  </a:lnTo>
                  <a:lnTo>
                    <a:pt x="0" y="497649"/>
                  </a:lnTo>
                  <a:lnTo>
                    <a:pt x="497509" y="0"/>
                  </a:lnTo>
                  <a:lnTo>
                    <a:pt x="1988373" y="1491282"/>
                  </a:lnTo>
                  <a:close/>
                </a:path>
              </a:pathLst>
            </a:custGeom>
            <a:solidFill>
              <a:srgbClr val="F9D448"/>
            </a:solidFill>
          </p:spPr>
          <p:txBody>
            <a:bodyPr wrap="square" lIns="0" tIns="0" rIns="0" bIns="0" rtlCol="0"/>
            <a:lstStyle/>
            <a:p>
              <a:endParaRPr dirty="0"/>
            </a:p>
          </p:txBody>
        </p:sp>
        <p:sp>
          <p:nvSpPr>
            <p:cNvPr id="4" name="object 4"/>
            <p:cNvSpPr/>
            <p:nvPr/>
          </p:nvSpPr>
          <p:spPr>
            <a:xfrm>
              <a:off x="833" y="5891566"/>
              <a:ext cx="967740" cy="968375"/>
            </a:xfrm>
            <a:custGeom>
              <a:avLst/>
              <a:gdLst/>
              <a:ahLst/>
              <a:cxnLst/>
              <a:rect l="l" t="t" r="r" b="b"/>
              <a:pathLst>
                <a:path w="967740" h="968375">
                  <a:moveTo>
                    <a:pt x="967519" y="967791"/>
                  </a:moveTo>
                  <a:lnTo>
                    <a:pt x="0" y="967791"/>
                  </a:lnTo>
                  <a:lnTo>
                    <a:pt x="0" y="0"/>
                  </a:lnTo>
                  <a:lnTo>
                    <a:pt x="967519" y="967791"/>
                  </a:lnTo>
                  <a:close/>
                </a:path>
              </a:pathLst>
            </a:custGeom>
            <a:solidFill>
              <a:srgbClr val="7BA655"/>
            </a:solidFill>
          </p:spPr>
          <p:txBody>
            <a:bodyPr wrap="square" lIns="0" tIns="0" rIns="0" bIns="0" rtlCol="0"/>
            <a:lstStyle/>
            <a:p>
              <a:endParaRPr dirty="0"/>
            </a:p>
          </p:txBody>
        </p:sp>
        <p:sp>
          <p:nvSpPr>
            <p:cNvPr id="5" name="object 5"/>
            <p:cNvSpPr/>
            <p:nvPr/>
          </p:nvSpPr>
          <p:spPr>
            <a:xfrm>
              <a:off x="833" y="3900132"/>
              <a:ext cx="970280" cy="1941830"/>
            </a:xfrm>
            <a:custGeom>
              <a:avLst/>
              <a:gdLst/>
              <a:ahLst/>
              <a:cxnLst/>
              <a:rect l="l" t="t" r="r" b="b"/>
              <a:pathLst>
                <a:path w="970280" h="1941829">
                  <a:moveTo>
                    <a:pt x="0" y="1941418"/>
                  </a:moveTo>
                  <a:lnTo>
                    <a:pt x="0" y="0"/>
                  </a:lnTo>
                  <a:lnTo>
                    <a:pt x="970019" y="970292"/>
                  </a:lnTo>
                  <a:lnTo>
                    <a:pt x="0" y="1941418"/>
                  </a:lnTo>
                  <a:close/>
                </a:path>
              </a:pathLst>
            </a:custGeom>
            <a:solidFill>
              <a:srgbClr val="4495A2"/>
            </a:solidFill>
          </p:spPr>
          <p:txBody>
            <a:bodyPr wrap="square" lIns="0" tIns="0" rIns="0" bIns="0" rtlCol="0"/>
            <a:lstStyle/>
            <a:p>
              <a:endParaRPr dirty="0"/>
            </a:p>
          </p:txBody>
        </p:sp>
      </p:grpSp>
      <p:sp>
        <p:nvSpPr>
          <p:cNvPr id="6" name="object 6"/>
          <p:cNvSpPr/>
          <p:nvPr/>
        </p:nvSpPr>
        <p:spPr>
          <a:xfrm>
            <a:off x="952500" y="1939107"/>
            <a:ext cx="2133600" cy="4445"/>
          </a:xfrm>
          <a:custGeom>
            <a:avLst/>
            <a:gdLst/>
            <a:ahLst/>
            <a:cxnLst/>
            <a:rect l="l" t="t" r="r" b="b"/>
            <a:pathLst>
              <a:path w="2133600" h="4444">
                <a:moveTo>
                  <a:pt x="0" y="0"/>
                </a:moveTo>
                <a:lnTo>
                  <a:pt x="2133599" y="3991"/>
                </a:lnTo>
              </a:path>
            </a:pathLst>
          </a:custGeom>
          <a:ln w="101599">
            <a:solidFill>
              <a:srgbClr val="7BA655"/>
            </a:solidFill>
          </a:ln>
        </p:spPr>
        <p:txBody>
          <a:bodyPr wrap="square" lIns="0" tIns="0" rIns="0" bIns="0" rtlCol="0"/>
          <a:lstStyle/>
          <a:p>
            <a:endParaRPr dirty="0"/>
          </a:p>
        </p:txBody>
      </p:sp>
      <p:sp>
        <p:nvSpPr>
          <p:cNvPr id="7" name="object 7"/>
          <p:cNvSpPr txBox="1"/>
          <p:nvPr/>
        </p:nvSpPr>
        <p:spPr>
          <a:xfrm>
            <a:off x="951323" y="986898"/>
            <a:ext cx="5408930" cy="695960"/>
          </a:xfrm>
          <a:prstGeom prst="rect">
            <a:avLst/>
          </a:prstGeom>
        </p:spPr>
        <p:txBody>
          <a:bodyPr vert="horz" wrap="square" lIns="0" tIns="12700" rIns="0" bIns="0" rtlCol="0">
            <a:spAutoFit/>
          </a:bodyPr>
          <a:lstStyle/>
          <a:p>
            <a:pPr marL="12700">
              <a:lnSpc>
                <a:spcPct val="100000"/>
              </a:lnSpc>
              <a:spcBef>
                <a:spcPts val="100"/>
              </a:spcBef>
            </a:pPr>
            <a:r>
              <a:rPr sz="4400" b="1" spc="-5" dirty="0">
                <a:latin typeface="Times New Roman"/>
                <a:cs typeface="Times New Roman"/>
              </a:rPr>
              <a:t>Idea/Approach</a:t>
            </a:r>
            <a:r>
              <a:rPr sz="4400" b="1" spc="-90" dirty="0">
                <a:latin typeface="Times New Roman"/>
                <a:cs typeface="Times New Roman"/>
              </a:rPr>
              <a:t> </a:t>
            </a:r>
            <a:r>
              <a:rPr sz="4400" b="1" spc="-5" dirty="0">
                <a:latin typeface="Times New Roman"/>
                <a:cs typeface="Times New Roman"/>
              </a:rPr>
              <a:t>Details</a:t>
            </a:r>
            <a:endParaRPr sz="4400" dirty="0">
              <a:latin typeface="Times New Roman"/>
              <a:cs typeface="Times New Roman"/>
            </a:endParaRPr>
          </a:p>
        </p:txBody>
      </p:sp>
      <p:sp>
        <p:nvSpPr>
          <p:cNvPr id="8" name="object 8"/>
          <p:cNvSpPr txBox="1"/>
          <p:nvPr/>
        </p:nvSpPr>
        <p:spPr>
          <a:xfrm>
            <a:off x="971550" y="2289362"/>
            <a:ext cx="6280597" cy="2731517"/>
          </a:xfrm>
          <a:prstGeom prst="rect">
            <a:avLst/>
          </a:prstGeom>
          <a:ln w="9524">
            <a:solidFill>
              <a:srgbClr val="000000"/>
            </a:solidFill>
          </a:ln>
        </p:spPr>
        <p:txBody>
          <a:bodyPr vert="horz" wrap="square" lIns="0" tIns="0" rIns="0" bIns="0" rtlCol="0">
            <a:spAutoFit/>
          </a:bodyPr>
          <a:lstStyle/>
          <a:p>
            <a:pPr>
              <a:lnSpc>
                <a:spcPts val="2090"/>
              </a:lnSpc>
            </a:pPr>
            <a:r>
              <a:rPr sz="1800" spc="-5" dirty="0">
                <a:solidFill>
                  <a:srgbClr val="7BA655"/>
                </a:solidFill>
                <a:latin typeface="Times New Roman"/>
                <a:cs typeface="Times New Roman"/>
              </a:rPr>
              <a:t>Describe</a:t>
            </a:r>
            <a:r>
              <a:rPr sz="1800" spc="-25" dirty="0">
                <a:solidFill>
                  <a:srgbClr val="7BA655"/>
                </a:solidFill>
                <a:latin typeface="Times New Roman"/>
                <a:cs typeface="Times New Roman"/>
              </a:rPr>
              <a:t> </a:t>
            </a:r>
            <a:r>
              <a:rPr sz="1800" dirty="0">
                <a:solidFill>
                  <a:srgbClr val="7BA655"/>
                </a:solidFill>
                <a:latin typeface="Times New Roman"/>
                <a:cs typeface="Times New Roman"/>
              </a:rPr>
              <a:t>your</a:t>
            </a:r>
            <a:r>
              <a:rPr sz="1800" spc="-15" dirty="0">
                <a:solidFill>
                  <a:srgbClr val="7BA655"/>
                </a:solidFill>
                <a:latin typeface="Times New Roman"/>
                <a:cs typeface="Times New Roman"/>
              </a:rPr>
              <a:t> </a:t>
            </a:r>
            <a:r>
              <a:rPr sz="1800" spc="-5" dirty="0">
                <a:solidFill>
                  <a:srgbClr val="7BA655"/>
                </a:solidFill>
                <a:latin typeface="Times New Roman"/>
                <a:cs typeface="Times New Roman"/>
              </a:rPr>
              <a:t>idea</a:t>
            </a:r>
            <a:r>
              <a:rPr sz="1800" spc="-20" dirty="0">
                <a:solidFill>
                  <a:srgbClr val="7BA655"/>
                </a:solidFill>
                <a:latin typeface="Times New Roman"/>
                <a:cs typeface="Times New Roman"/>
              </a:rPr>
              <a:t> </a:t>
            </a:r>
            <a:r>
              <a:rPr sz="1800" spc="-5" dirty="0">
                <a:solidFill>
                  <a:srgbClr val="7BA655"/>
                </a:solidFill>
                <a:latin typeface="Times New Roman"/>
                <a:cs typeface="Times New Roman"/>
              </a:rPr>
              <a:t>Solution/Prototype</a:t>
            </a:r>
            <a:r>
              <a:rPr sz="1800" spc="-20" dirty="0">
                <a:solidFill>
                  <a:srgbClr val="7BA655"/>
                </a:solidFill>
                <a:latin typeface="Times New Roman"/>
                <a:cs typeface="Times New Roman"/>
              </a:rPr>
              <a:t> </a:t>
            </a:r>
            <a:r>
              <a:rPr sz="1800" dirty="0">
                <a:solidFill>
                  <a:srgbClr val="7BA655"/>
                </a:solidFill>
                <a:latin typeface="Times New Roman"/>
                <a:cs typeface="Times New Roman"/>
              </a:rPr>
              <a:t>here:</a:t>
            </a:r>
            <a:endParaRPr sz="1800" dirty="0">
              <a:latin typeface="Times New Roman"/>
              <a:cs typeface="Times New Roman"/>
            </a:endParaRPr>
          </a:p>
          <a:p>
            <a:pPr marL="285750" indent="-285750">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Event Management System (EMS) is a software application that helps to plan, organize and manage events. </a:t>
            </a:r>
          </a:p>
          <a:p>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EMS is designed in such a way that it makes event planning easier and more efficient. It provides a centralized platform for event organizers to manage their events and keep track of their progress.</a:t>
            </a:r>
          </a:p>
          <a:p>
            <a:pPr marL="285750" indent="-285750">
              <a:buFont typeface="Wingdings" panose="05000000000000000000" pitchFamily="2" charset="2"/>
              <a:buChar char="q"/>
            </a:pPr>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It also helps to ensure that all aspects of the event are taken care of, from venue selection to budgeting.</a:t>
            </a:r>
          </a:p>
          <a:p>
            <a:pPr marL="285750" indent="-285750">
              <a:buFont typeface="Wingdings" panose="05000000000000000000" pitchFamily="2" charset="2"/>
              <a:buChar char="q"/>
            </a:pPr>
            <a:endParaRPr lang="en-US" sz="16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7378575" y="3787259"/>
            <a:ext cx="4737225" cy="1596591"/>
          </a:xfrm>
          <a:prstGeom prst="rect">
            <a:avLst/>
          </a:prstGeom>
          <a:ln w="9524">
            <a:solidFill>
              <a:srgbClr val="000000"/>
            </a:solidFill>
          </a:ln>
        </p:spPr>
        <p:txBody>
          <a:bodyPr vert="horz" wrap="square" lIns="0" tIns="0" rIns="0" bIns="0" rtlCol="0">
            <a:spAutoFit/>
          </a:bodyPr>
          <a:lstStyle/>
          <a:p>
            <a:pPr>
              <a:lnSpc>
                <a:spcPts val="2090"/>
              </a:lnSpc>
            </a:pPr>
            <a:r>
              <a:rPr sz="1800" spc="-5" dirty="0">
                <a:solidFill>
                  <a:srgbClr val="7BA655"/>
                </a:solidFill>
                <a:latin typeface="Times New Roman"/>
                <a:cs typeface="Times New Roman"/>
              </a:rPr>
              <a:t>Describe</a:t>
            </a:r>
            <a:r>
              <a:rPr sz="1800" spc="-20" dirty="0">
                <a:solidFill>
                  <a:srgbClr val="7BA655"/>
                </a:solidFill>
                <a:latin typeface="Times New Roman"/>
                <a:cs typeface="Times New Roman"/>
              </a:rPr>
              <a:t> </a:t>
            </a:r>
            <a:r>
              <a:rPr sz="1800" dirty="0">
                <a:solidFill>
                  <a:srgbClr val="7BA655"/>
                </a:solidFill>
                <a:latin typeface="Times New Roman"/>
                <a:cs typeface="Times New Roman"/>
              </a:rPr>
              <a:t>your</a:t>
            </a:r>
            <a:r>
              <a:rPr sz="1800" spc="-15" dirty="0">
                <a:solidFill>
                  <a:srgbClr val="7BA655"/>
                </a:solidFill>
                <a:latin typeface="Times New Roman"/>
                <a:cs typeface="Times New Roman"/>
              </a:rPr>
              <a:t> </a:t>
            </a:r>
            <a:r>
              <a:rPr sz="1800" spc="-5" dirty="0">
                <a:solidFill>
                  <a:srgbClr val="7BA655"/>
                </a:solidFill>
                <a:latin typeface="Times New Roman"/>
                <a:cs typeface="Times New Roman"/>
              </a:rPr>
              <a:t>Technology</a:t>
            </a:r>
            <a:r>
              <a:rPr sz="1800" spc="-20" dirty="0">
                <a:solidFill>
                  <a:srgbClr val="7BA655"/>
                </a:solidFill>
                <a:latin typeface="Times New Roman"/>
                <a:cs typeface="Times New Roman"/>
              </a:rPr>
              <a:t> </a:t>
            </a:r>
            <a:r>
              <a:rPr sz="1800" spc="-5" dirty="0">
                <a:solidFill>
                  <a:srgbClr val="7BA655"/>
                </a:solidFill>
                <a:latin typeface="Times New Roman"/>
                <a:cs typeface="Times New Roman"/>
              </a:rPr>
              <a:t>stack</a:t>
            </a:r>
            <a:r>
              <a:rPr sz="1800" spc="-20" dirty="0">
                <a:solidFill>
                  <a:srgbClr val="7BA655"/>
                </a:solidFill>
                <a:latin typeface="Times New Roman"/>
                <a:cs typeface="Times New Roman"/>
              </a:rPr>
              <a:t> </a:t>
            </a:r>
            <a:r>
              <a:rPr sz="1800" spc="5" dirty="0">
                <a:solidFill>
                  <a:srgbClr val="7BA655"/>
                </a:solidFill>
                <a:latin typeface="Times New Roman"/>
                <a:cs typeface="Times New Roman"/>
              </a:rPr>
              <a:t>here</a:t>
            </a:r>
            <a:r>
              <a:rPr sz="1600" spc="5" dirty="0">
                <a:latin typeface="Times New Roman"/>
                <a:cs typeface="Times New Roman"/>
              </a:rPr>
              <a:t>:</a:t>
            </a:r>
            <a:endParaRPr lang="en-US" sz="1600" spc="-315" dirty="0">
              <a:latin typeface="Times New Roman" panose="02020603050405020304" pitchFamily="18" charset="0"/>
              <a:cs typeface="Times New Roman" panose="02020603050405020304" pitchFamily="18" charset="0"/>
            </a:endParaRPr>
          </a:p>
          <a:p>
            <a:pPr marL="285750" indent="-285750">
              <a:lnSpc>
                <a:spcPts val="2090"/>
              </a:lnSpc>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FRONTENED-HTML, CSS, JAVASCRIPT</a:t>
            </a:r>
          </a:p>
          <a:p>
            <a:pPr marL="285750" indent="-285750">
              <a:lnSpc>
                <a:spcPts val="2090"/>
              </a:lnSpc>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BACKENED-DJANGO</a:t>
            </a:r>
          </a:p>
          <a:p>
            <a:pPr marL="285750" indent="-285750">
              <a:lnSpc>
                <a:spcPts val="2090"/>
              </a:lnSpc>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DATABASE-SQLite</a:t>
            </a:r>
          </a:p>
          <a:p>
            <a:pPr>
              <a:lnSpc>
                <a:spcPts val="2090"/>
              </a:lnSpc>
            </a:pPr>
            <a:endParaRPr lang="en-US" sz="1600" dirty="0">
              <a:latin typeface="Times New Roman" panose="02020603050405020304" pitchFamily="18" charset="0"/>
              <a:cs typeface="Times New Roman" panose="02020603050405020304" pitchFamily="18" charset="0"/>
            </a:endParaRPr>
          </a:p>
          <a:p>
            <a:pPr marL="285750" indent="-285750">
              <a:lnSpc>
                <a:spcPts val="2090"/>
              </a:lnSpc>
              <a:buFont typeface="Wingdings" panose="05000000000000000000" pitchFamily="2" charset="2"/>
              <a:buChar char="q"/>
            </a:pPr>
            <a:endParaRPr lang="en-US" sz="1600" dirty="0">
              <a:latin typeface="Times New Roman" panose="02020603050405020304" pitchFamily="18" charset="0"/>
              <a:cs typeface="Times New Roman" panose="02020603050405020304" pitchFamily="18" charset="0"/>
            </a:endParaRPr>
          </a:p>
        </p:txBody>
      </p:sp>
      <p:sp>
        <p:nvSpPr>
          <p:cNvPr id="10" name="object 10"/>
          <p:cNvSpPr txBox="1"/>
          <p:nvPr/>
        </p:nvSpPr>
        <p:spPr>
          <a:xfrm>
            <a:off x="7382503" y="1307907"/>
            <a:ext cx="4572000" cy="2121093"/>
          </a:xfrm>
          <a:prstGeom prst="rect">
            <a:avLst/>
          </a:prstGeom>
          <a:ln w="9524">
            <a:solidFill>
              <a:srgbClr val="000000"/>
            </a:solidFill>
          </a:ln>
        </p:spPr>
        <p:txBody>
          <a:bodyPr vert="horz" wrap="square" lIns="0" tIns="0" rIns="0" bIns="0" rtlCol="0">
            <a:spAutoFit/>
          </a:bodyPr>
          <a:lstStyle/>
          <a:p>
            <a:pPr>
              <a:lnSpc>
                <a:spcPts val="2090"/>
              </a:lnSpc>
            </a:pPr>
            <a:r>
              <a:rPr sz="1800" spc="-5" dirty="0">
                <a:solidFill>
                  <a:srgbClr val="7BA655"/>
                </a:solidFill>
                <a:latin typeface="Times New Roman"/>
                <a:cs typeface="Times New Roman"/>
              </a:rPr>
              <a:t>Abstract</a:t>
            </a:r>
            <a:r>
              <a:rPr sz="1600" spc="-5" dirty="0">
                <a:latin typeface="Times New Roman"/>
                <a:cs typeface="Times New Roman"/>
              </a:rPr>
              <a:t>:</a:t>
            </a:r>
            <a:endParaRPr sz="1600" dirty="0">
              <a:latin typeface="Times New Roman"/>
              <a:cs typeface="Times New Roman"/>
            </a:endParaRPr>
          </a:p>
          <a:p>
            <a:pPr algn="just">
              <a:lnSpc>
                <a:spcPct val="100000"/>
              </a:lnSpc>
              <a:spcBef>
                <a:spcPts val="1019"/>
              </a:spcBef>
            </a:pPr>
            <a:r>
              <a:rPr lang="en-US" sz="1600" b="0" i="0" dirty="0">
                <a:effectLst/>
                <a:latin typeface="Times New Roman" panose="02020603050405020304" pitchFamily="18" charset="0"/>
                <a:cs typeface="Times New Roman" panose="02020603050405020304" pitchFamily="18" charset="0"/>
              </a:rPr>
              <a:t>The purpose of the project is to identify </a:t>
            </a:r>
            <a:r>
              <a:rPr lang="en-US" sz="1600" dirty="0">
                <a:latin typeface="Times New Roman" panose="02020603050405020304" pitchFamily="18" charset="0"/>
                <a:cs typeface="Times New Roman" panose="02020603050405020304" pitchFamily="18" charset="0"/>
              </a:rPr>
              <a:t>and tackle </a:t>
            </a:r>
            <a:r>
              <a:rPr lang="en-US" sz="1600" b="0" i="0" dirty="0">
                <a:effectLst/>
                <a:latin typeface="Times New Roman" panose="02020603050405020304" pitchFamily="18" charset="0"/>
                <a:cs typeface="Times New Roman" panose="02020603050405020304" pitchFamily="18" charset="0"/>
              </a:rPr>
              <a:t>the problems that an event manager or planner faces. The research problem that motivates the project is to make the event managing processes smooth for an organization for successful execution. The methods used to address this problem are solved by developing software called Event Management System(EMS).</a:t>
            </a:r>
            <a:endParaRPr sz="1600" dirty="0">
              <a:latin typeface="Times New Roman" panose="02020603050405020304" pitchFamily="18" charset="0"/>
              <a:cs typeface="Times New Roman" panose="02020603050405020304" pitchFamily="18" charset="0"/>
            </a:endParaRPr>
          </a:p>
        </p:txBody>
      </p:sp>
      <p:pic>
        <p:nvPicPr>
          <p:cNvPr id="11" name="object 11"/>
          <p:cNvPicPr/>
          <p:nvPr/>
        </p:nvPicPr>
        <p:blipFill>
          <a:blip r:embed="rId3" cstate="print"/>
          <a:stretch>
            <a:fillRect/>
          </a:stretch>
        </p:blipFill>
        <p:spPr>
          <a:xfrm>
            <a:off x="178210" y="51051"/>
            <a:ext cx="757236" cy="960357"/>
          </a:xfrm>
          <a:prstGeom prst="rect">
            <a:avLst/>
          </a:prstGeom>
        </p:spPr>
      </p:pic>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ts val="1300"/>
              </a:lnSpc>
            </a:pPr>
            <a:fld id="{81D60167-4931-47E6-BA6A-407CBD079E47}" type="slidenum">
              <a:rPr dirty="0"/>
              <a:t>2</a:t>
            </a:fld>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34236" y="216586"/>
            <a:ext cx="4723765" cy="629285"/>
          </a:xfrm>
          <a:prstGeom prst="rect">
            <a:avLst/>
          </a:prstGeom>
        </p:spPr>
        <p:txBody>
          <a:bodyPr vert="horz" wrap="square" lIns="0" tIns="13970" rIns="0" bIns="0" rtlCol="0">
            <a:spAutoFit/>
          </a:bodyPr>
          <a:lstStyle/>
          <a:p>
            <a:pPr marL="12700">
              <a:lnSpc>
                <a:spcPct val="100000"/>
              </a:lnSpc>
              <a:spcBef>
                <a:spcPts val="110"/>
              </a:spcBef>
            </a:pPr>
            <a:r>
              <a:rPr sz="3950" spc="-5" dirty="0"/>
              <a:t>Project</a:t>
            </a:r>
            <a:r>
              <a:rPr sz="3950" spc="-90" dirty="0"/>
              <a:t> </a:t>
            </a:r>
            <a:r>
              <a:rPr sz="3950" dirty="0"/>
              <a:t>Requirements</a:t>
            </a:r>
          </a:p>
        </p:txBody>
      </p:sp>
      <p:sp>
        <p:nvSpPr>
          <p:cNvPr id="3" name="object 3"/>
          <p:cNvSpPr txBox="1"/>
          <p:nvPr/>
        </p:nvSpPr>
        <p:spPr>
          <a:xfrm>
            <a:off x="2590800" y="1483983"/>
            <a:ext cx="3308009" cy="289823"/>
          </a:xfrm>
          <a:prstGeom prst="rect">
            <a:avLst/>
          </a:prstGeom>
        </p:spPr>
        <p:txBody>
          <a:bodyPr vert="horz" wrap="square" lIns="0" tIns="12700" rIns="0" bIns="0" rtlCol="0">
            <a:spAutoFit/>
          </a:bodyPr>
          <a:lstStyle/>
          <a:p>
            <a:pPr marL="12700">
              <a:lnSpc>
                <a:spcPct val="100000"/>
              </a:lnSpc>
              <a:spcBef>
                <a:spcPts val="100"/>
              </a:spcBef>
            </a:pPr>
            <a:r>
              <a:rPr lang="en-IN" dirty="0">
                <a:solidFill>
                  <a:srgbClr val="7BA655"/>
                </a:solidFill>
                <a:latin typeface="Times New Roman"/>
                <a:cs typeface="Times New Roman"/>
              </a:rPr>
              <a:t>F</a:t>
            </a:r>
            <a:r>
              <a:rPr sz="1800" dirty="0">
                <a:solidFill>
                  <a:srgbClr val="7BA655"/>
                </a:solidFill>
                <a:latin typeface="Times New Roman"/>
                <a:cs typeface="Times New Roman"/>
              </a:rPr>
              <a:t>unctional</a:t>
            </a:r>
            <a:r>
              <a:rPr sz="1800" spc="-85" dirty="0">
                <a:solidFill>
                  <a:srgbClr val="7BA655"/>
                </a:solidFill>
                <a:latin typeface="Times New Roman"/>
                <a:cs typeface="Times New Roman"/>
              </a:rPr>
              <a:t> </a:t>
            </a:r>
            <a:r>
              <a:rPr lang="en-IN" spc="-85" dirty="0">
                <a:solidFill>
                  <a:srgbClr val="7BA655"/>
                </a:solidFill>
                <a:latin typeface="Times New Roman"/>
                <a:cs typeface="Times New Roman"/>
              </a:rPr>
              <a:t>R</a:t>
            </a:r>
            <a:r>
              <a:rPr sz="1800" dirty="0">
                <a:solidFill>
                  <a:srgbClr val="7BA655"/>
                </a:solidFill>
                <a:latin typeface="Times New Roman"/>
                <a:cs typeface="Times New Roman"/>
              </a:rPr>
              <a:t>equirements</a:t>
            </a:r>
            <a:endParaRPr sz="1800" dirty="0">
              <a:latin typeface="Times New Roman"/>
              <a:cs typeface="Times New Roman"/>
            </a:endParaRPr>
          </a:p>
        </p:txBody>
      </p:sp>
      <p:sp>
        <p:nvSpPr>
          <p:cNvPr id="4" name="object 4"/>
          <p:cNvSpPr txBox="1"/>
          <p:nvPr/>
        </p:nvSpPr>
        <p:spPr>
          <a:xfrm>
            <a:off x="356857" y="2057400"/>
            <a:ext cx="3308009" cy="4388381"/>
          </a:xfrm>
          <a:prstGeom prst="rect">
            <a:avLst/>
          </a:prstGeom>
          <a:ln w="9524">
            <a:solidFill>
              <a:srgbClr val="000000"/>
            </a:solidFill>
          </a:ln>
        </p:spPr>
        <p:txBody>
          <a:bodyPr vert="horz" wrap="square" lIns="0" tIns="10160" rIns="0" bIns="0" rtlCol="0">
            <a:spAutoFit/>
          </a:bodyPr>
          <a:lstStyle/>
          <a:p>
            <a:pPr marL="351155" indent="-285750">
              <a:lnSpc>
                <a:spcPct val="100000"/>
              </a:lnSpc>
              <a:spcBef>
                <a:spcPts val="80"/>
              </a:spcBef>
              <a:buFont typeface="Wingdings" panose="05000000000000000000" pitchFamily="2" charset="2"/>
              <a:buChar char="q"/>
            </a:pPr>
            <a:r>
              <a:rPr lang="en-US" sz="1600" b="1" dirty="0">
                <a:latin typeface="Times New Roman" panose="02020603050405020304" pitchFamily="18" charset="0"/>
                <a:cs typeface="Times New Roman" panose="02020603050405020304" pitchFamily="18" charset="0"/>
              </a:rPr>
              <a:t>FUNCTION MANAGE ADMIN</a:t>
            </a:r>
          </a:p>
          <a:p>
            <a:pPr marL="808355" lvl="1" indent="-285750">
              <a:spcBef>
                <a:spcPts val="80"/>
              </a:spcBef>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Login/Logout </a:t>
            </a:r>
          </a:p>
          <a:p>
            <a:pPr marL="808355" lvl="1" indent="-285750">
              <a:spcBef>
                <a:spcPts val="80"/>
              </a:spcBef>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Manage participant</a:t>
            </a:r>
          </a:p>
          <a:p>
            <a:pPr marL="808355" lvl="1" indent="-285750">
              <a:spcBef>
                <a:spcPts val="80"/>
              </a:spcBef>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Manage event head</a:t>
            </a:r>
          </a:p>
          <a:p>
            <a:pPr marL="808355" lvl="1" indent="-285750">
              <a:spcBef>
                <a:spcPts val="80"/>
              </a:spcBef>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Manage co-ordinate</a:t>
            </a:r>
          </a:p>
          <a:p>
            <a:pPr marL="808355" lvl="1" indent="-285750">
              <a:spcBef>
                <a:spcPts val="80"/>
              </a:spcBef>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Manage event committee</a:t>
            </a:r>
          </a:p>
          <a:p>
            <a:pPr marL="808355" lvl="1" indent="-285750">
              <a:spcBef>
                <a:spcPts val="80"/>
              </a:spcBef>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Manage Events</a:t>
            </a:r>
          </a:p>
          <a:p>
            <a:pPr marL="808355" lvl="1" indent="-285750">
              <a:spcBef>
                <a:spcPts val="80"/>
              </a:spcBef>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View Payments</a:t>
            </a:r>
          </a:p>
          <a:p>
            <a:pPr marL="808355" lvl="1" indent="-285750">
              <a:spcBef>
                <a:spcPts val="80"/>
              </a:spcBef>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Manage Colleges</a:t>
            </a:r>
          </a:p>
          <a:p>
            <a:pPr marL="808355" lvl="1" indent="-285750">
              <a:spcBef>
                <a:spcPts val="80"/>
              </a:spcBef>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Manage stream</a:t>
            </a:r>
          </a:p>
          <a:p>
            <a:pPr marL="808355" lvl="1" indent="-285750">
              <a:spcBef>
                <a:spcPts val="80"/>
              </a:spcBef>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Manage News</a:t>
            </a:r>
          </a:p>
          <a:p>
            <a:pPr marL="351155" indent="-285750">
              <a:lnSpc>
                <a:spcPct val="100000"/>
              </a:lnSpc>
              <a:spcBef>
                <a:spcPts val="80"/>
              </a:spcBef>
              <a:buFont typeface="Wingdings" panose="05000000000000000000" pitchFamily="2" charset="2"/>
              <a:buChar char="q"/>
            </a:pPr>
            <a:r>
              <a:rPr lang="en-US" sz="1600" b="1" dirty="0">
                <a:latin typeface="Times New Roman" panose="02020603050405020304" pitchFamily="18" charset="0"/>
                <a:cs typeface="Times New Roman" panose="02020603050405020304" pitchFamily="18" charset="0"/>
              </a:rPr>
              <a:t>FUNCTION MANAGE COORDINATOR </a:t>
            </a:r>
          </a:p>
          <a:p>
            <a:pPr marL="808355" lvl="1" indent="-285750">
              <a:spcBef>
                <a:spcPts val="80"/>
              </a:spcBef>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Login/Logout and Register</a:t>
            </a:r>
          </a:p>
          <a:p>
            <a:pPr marL="808355" lvl="1" indent="-285750">
              <a:spcBef>
                <a:spcPts val="80"/>
              </a:spcBef>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Confirm participants</a:t>
            </a:r>
          </a:p>
          <a:p>
            <a:pPr marL="808355" lvl="1" indent="-285750">
              <a:spcBef>
                <a:spcPts val="80"/>
              </a:spcBef>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Participants certificate issue</a:t>
            </a:r>
          </a:p>
          <a:p>
            <a:pPr marL="808355" lvl="1" indent="-285750">
              <a:spcBef>
                <a:spcPts val="80"/>
              </a:spcBef>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Winner certificate issue</a:t>
            </a:r>
          </a:p>
        </p:txBody>
      </p:sp>
      <p:sp>
        <p:nvSpPr>
          <p:cNvPr id="5" name="object 5"/>
          <p:cNvSpPr txBox="1"/>
          <p:nvPr/>
        </p:nvSpPr>
        <p:spPr>
          <a:xfrm>
            <a:off x="7696200" y="1483984"/>
            <a:ext cx="3124200" cy="289823"/>
          </a:xfrm>
          <a:prstGeom prst="rect">
            <a:avLst/>
          </a:prstGeom>
        </p:spPr>
        <p:txBody>
          <a:bodyPr vert="horz" wrap="square" lIns="0" tIns="12700" rIns="0" bIns="0" rtlCol="0">
            <a:spAutoFit/>
          </a:bodyPr>
          <a:lstStyle/>
          <a:p>
            <a:pPr marL="12700">
              <a:lnSpc>
                <a:spcPct val="100000"/>
              </a:lnSpc>
              <a:spcBef>
                <a:spcPts val="100"/>
              </a:spcBef>
            </a:pPr>
            <a:r>
              <a:rPr lang="en-US" dirty="0">
                <a:solidFill>
                  <a:srgbClr val="7BA655"/>
                </a:solidFill>
                <a:latin typeface="Times New Roman"/>
                <a:cs typeface="Times New Roman"/>
              </a:rPr>
              <a:t>N</a:t>
            </a:r>
            <a:r>
              <a:rPr sz="1800" dirty="0">
                <a:solidFill>
                  <a:srgbClr val="7BA655"/>
                </a:solidFill>
                <a:latin typeface="Times New Roman"/>
                <a:cs typeface="Times New Roman"/>
              </a:rPr>
              <a:t>on</a:t>
            </a:r>
            <a:r>
              <a:rPr sz="1800" spc="-45" dirty="0">
                <a:solidFill>
                  <a:srgbClr val="7BA655"/>
                </a:solidFill>
                <a:latin typeface="Times New Roman"/>
                <a:cs typeface="Times New Roman"/>
              </a:rPr>
              <a:t> </a:t>
            </a:r>
            <a:r>
              <a:rPr lang="en-IN" spc="-45" dirty="0">
                <a:solidFill>
                  <a:srgbClr val="7BA655"/>
                </a:solidFill>
                <a:latin typeface="Times New Roman"/>
                <a:cs typeface="Times New Roman"/>
              </a:rPr>
              <a:t>F</a:t>
            </a:r>
            <a:r>
              <a:rPr sz="1800" dirty="0">
                <a:solidFill>
                  <a:srgbClr val="7BA655"/>
                </a:solidFill>
                <a:latin typeface="Times New Roman"/>
                <a:cs typeface="Times New Roman"/>
              </a:rPr>
              <a:t>unctional</a:t>
            </a:r>
            <a:r>
              <a:rPr sz="1800" spc="-45" dirty="0">
                <a:solidFill>
                  <a:srgbClr val="7BA655"/>
                </a:solidFill>
                <a:latin typeface="Times New Roman"/>
                <a:cs typeface="Times New Roman"/>
              </a:rPr>
              <a:t> </a:t>
            </a:r>
            <a:r>
              <a:rPr lang="en-IN" spc="-45" dirty="0">
                <a:solidFill>
                  <a:srgbClr val="7BA655"/>
                </a:solidFill>
                <a:latin typeface="Times New Roman"/>
                <a:cs typeface="Times New Roman"/>
              </a:rPr>
              <a:t>R</a:t>
            </a:r>
            <a:r>
              <a:rPr sz="1800" dirty="0">
                <a:solidFill>
                  <a:srgbClr val="7BA655"/>
                </a:solidFill>
                <a:latin typeface="Times New Roman"/>
                <a:cs typeface="Times New Roman"/>
              </a:rPr>
              <a:t>equirements</a:t>
            </a:r>
            <a:endParaRPr sz="1800" dirty="0">
              <a:latin typeface="Times New Roman"/>
              <a:cs typeface="Times New Roman"/>
            </a:endParaRPr>
          </a:p>
        </p:txBody>
      </p:sp>
      <p:sp>
        <p:nvSpPr>
          <p:cNvPr id="6" name="object 6"/>
          <p:cNvSpPr txBox="1"/>
          <p:nvPr/>
        </p:nvSpPr>
        <p:spPr>
          <a:xfrm>
            <a:off x="6972875" y="2057400"/>
            <a:ext cx="4838700" cy="4578176"/>
          </a:xfrm>
          <a:prstGeom prst="rect">
            <a:avLst/>
          </a:prstGeom>
          <a:ln w="9524">
            <a:solidFill>
              <a:srgbClr val="000000"/>
            </a:solidFill>
          </a:ln>
        </p:spPr>
        <p:txBody>
          <a:bodyPr vert="horz" wrap="square" lIns="0" tIns="0" rIns="0" bIns="0" rtlCol="0">
            <a:spAutoFit/>
          </a:bodyPr>
          <a:lstStyle/>
          <a:p>
            <a:pPr marL="351155" indent="-285750">
              <a:lnSpc>
                <a:spcPts val="1680"/>
              </a:lnSpc>
              <a:buFont typeface="Wingdings" panose="05000000000000000000" pitchFamily="2" charset="2"/>
              <a:buChar char="q"/>
            </a:pPr>
            <a:r>
              <a:rPr lang="en-US" sz="1600" b="1" dirty="0">
                <a:latin typeface="Times New Roman" panose="02020603050405020304" pitchFamily="18" charset="0"/>
                <a:cs typeface="Times New Roman" panose="02020603050405020304" pitchFamily="18" charset="0"/>
              </a:rPr>
              <a:t>Usability:</a:t>
            </a:r>
            <a:r>
              <a:rPr lang="en-US" sz="1600" dirty="0">
                <a:latin typeface="Times New Roman" panose="02020603050405020304" pitchFamily="18" charset="0"/>
                <a:cs typeface="Times New Roman" panose="02020603050405020304" pitchFamily="18" charset="0"/>
              </a:rPr>
              <a:t> In this system, the user experience has very smooth for both the user and admin.</a:t>
            </a:r>
          </a:p>
          <a:p>
            <a:pPr marL="351155" indent="-285750">
              <a:lnSpc>
                <a:spcPts val="1680"/>
              </a:lnSpc>
              <a:buFont typeface="Wingdings" panose="05000000000000000000" pitchFamily="2" charset="2"/>
              <a:buChar char="q"/>
            </a:pPr>
            <a:r>
              <a:rPr lang="en-US" sz="1600" b="1" dirty="0">
                <a:latin typeface="Times New Roman" panose="02020603050405020304" pitchFamily="18" charset="0"/>
                <a:cs typeface="Times New Roman" panose="02020603050405020304" pitchFamily="18" charset="0"/>
              </a:rPr>
              <a:t>Reliability:</a:t>
            </a:r>
            <a:r>
              <a:rPr lang="en-US" sz="1600" dirty="0">
                <a:latin typeface="Times New Roman" panose="02020603050405020304" pitchFamily="18" charset="0"/>
                <a:cs typeface="Times New Roman" panose="02020603050405020304" pitchFamily="18" charset="0"/>
              </a:rPr>
              <a:t> This system has available and satisfies Admin's and user's needs</a:t>
            </a:r>
          </a:p>
          <a:p>
            <a:pPr marL="351155" indent="-285750">
              <a:lnSpc>
                <a:spcPts val="1680"/>
              </a:lnSpc>
              <a:buFont typeface="Wingdings" panose="05000000000000000000" pitchFamily="2" charset="2"/>
              <a:buChar char="q"/>
            </a:pPr>
            <a:r>
              <a:rPr lang="en-US" sz="1600" b="1" dirty="0">
                <a:latin typeface="Times New Roman" panose="02020603050405020304" pitchFamily="18" charset="0"/>
                <a:cs typeface="Times New Roman" panose="02020603050405020304" pitchFamily="18" charset="0"/>
              </a:rPr>
              <a:t>Performance:</a:t>
            </a:r>
            <a:r>
              <a:rPr lang="en-US" sz="1600" dirty="0">
                <a:latin typeface="Times New Roman" panose="02020603050405020304" pitchFamily="18" charset="0"/>
                <a:cs typeface="Times New Roman" panose="02020603050405020304" pitchFamily="18" charset="0"/>
              </a:rPr>
              <a:t> This application has guaranteed a short response time for requests regardless of the number’s users.</a:t>
            </a:r>
          </a:p>
          <a:p>
            <a:pPr marL="351155" indent="-285750">
              <a:lnSpc>
                <a:spcPts val="1680"/>
              </a:lnSpc>
              <a:buFont typeface="Wingdings" panose="05000000000000000000" pitchFamily="2" charset="2"/>
              <a:buChar char="q"/>
            </a:pPr>
            <a:r>
              <a:rPr lang="en-US" sz="1600" b="1" dirty="0">
                <a:latin typeface="Times New Roman" panose="02020603050405020304" pitchFamily="18" charset="0"/>
                <a:cs typeface="Times New Roman" panose="02020603050405020304" pitchFamily="18" charset="0"/>
              </a:rPr>
              <a:t>Availability:</a:t>
            </a:r>
            <a:r>
              <a:rPr lang="en-US" sz="1600" dirty="0">
                <a:latin typeface="Times New Roman" panose="02020603050405020304" pitchFamily="18" charset="0"/>
                <a:cs typeface="Times New Roman" panose="02020603050405020304" pitchFamily="18" charset="0"/>
              </a:rPr>
              <a:t> This system has always available been or the users. The server up-time should be around 99.99% allowing for a small time of downtime.</a:t>
            </a:r>
          </a:p>
          <a:p>
            <a:pPr marL="351155" indent="-285750">
              <a:lnSpc>
                <a:spcPts val="1680"/>
              </a:lnSpc>
              <a:buFont typeface="Wingdings" panose="05000000000000000000" pitchFamily="2" charset="2"/>
              <a:buChar char="q"/>
            </a:pPr>
            <a:r>
              <a:rPr lang="en-US" sz="1600" b="1" dirty="0">
                <a:latin typeface="Times New Roman" panose="02020603050405020304" pitchFamily="18" charset="0"/>
                <a:cs typeface="Times New Roman" panose="02020603050405020304" pitchFamily="18" charset="0"/>
              </a:rPr>
              <a:t>Extensibility:</a:t>
            </a:r>
            <a:r>
              <a:rPr lang="en-US" sz="1600" dirty="0">
                <a:latin typeface="Times New Roman" panose="02020603050405020304" pitchFamily="18" charset="0"/>
                <a:cs typeface="Times New Roman" panose="02020603050405020304" pitchFamily="18" charset="0"/>
              </a:rPr>
              <a:t> This system has designed been in such a way as to accommodate future development across different platforms (platforms, web, desktop) </a:t>
            </a:r>
          </a:p>
          <a:p>
            <a:pPr marL="351155" indent="-285750">
              <a:lnSpc>
                <a:spcPts val="1680"/>
              </a:lnSpc>
              <a:buFont typeface="Wingdings" panose="05000000000000000000" pitchFamily="2" charset="2"/>
              <a:buChar char="q"/>
            </a:pPr>
            <a:r>
              <a:rPr lang="en-US" sz="1600" b="1" dirty="0">
                <a:latin typeface="Times New Roman" panose="02020603050405020304" pitchFamily="18" charset="0"/>
                <a:cs typeface="Times New Roman" panose="02020603050405020304" pitchFamily="18" charset="0"/>
              </a:rPr>
              <a:t>Security:</a:t>
            </a:r>
            <a:r>
              <a:rPr lang="en-US" sz="1600" dirty="0">
                <a:latin typeface="Times New Roman" panose="02020603050405020304" pitchFamily="18" charset="0"/>
                <a:cs typeface="Times New Roman" panose="02020603050405020304" pitchFamily="18" charset="0"/>
              </a:rPr>
              <a:t> This system has offered secure authentication to the platform.</a:t>
            </a:r>
          </a:p>
          <a:p>
            <a:pPr marL="351155" indent="-285750">
              <a:lnSpc>
                <a:spcPts val="1680"/>
              </a:lnSpc>
              <a:buFont typeface="Wingdings" panose="05000000000000000000" pitchFamily="2" charset="2"/>
              <a:buChar char="q"/>
            </a:pPr>
            <a:r>
              <a:rPr lang="en-US" sz="1600" b="1" dirty="0">
                <a:latin typeface="Times New Roman" panose="02020603050405020304" pitchFamily="18" charset="0"/>
                <a:cs typeface="Times New Roman" panose="02020603050405020304" pitchFamily="18" charset="0"/>
              </a:rPr>
              <a:t>Maintainability:</a:t>
            </a:r>
            <a:r>
              <a:rPr lang="en-US" sz="1600" dirty="0">
                <a:latin typeface="Times New Roman" panose="02020603050405020304" pitchFamily="18" charset="0"/>
                <a:cs typeface="Times New Roman" panose="02020603050405020304" pitchFamily="18" charset="0"/>
              </a:rPr>
              <a:t> This system is easy to maintain for admins. This system helps both to make their work easy and simple</a:t>
            </a:r>
          </a:p>
          <a:p>
            <a:pPr marL="351155" indent="-285750">
              <a:lnSpc>
                <a:spcPts val="1680"/>
              </a:lnSpc>
              <a:buFont typeface="Wingdings" panose="05000000000000000000" pitchFamily="2" charset="2"/>
              <a:buChar char="q"/>
            </a:pPr>
            <a:r>
              <a:rPr lang="en-US" sz="1600" b="1" dirty="0">
                <a:latin typeface="Times New Roman" panose="02020603050405020304" pitchFamily="18" charset="0"/>
                <a:cs typeface="Times New Roman" panose="02020603050405020304" pitchFamily="18" charset="0"/>
              </a:rPr>
              <a:t>Supportability:</a:t>
            </a:r>
            <a:r>
              <a:rPr lang="en-US" sz="1600" dirty="0">
                <a:latin typeface="Times New Roman" panose="02020603050405020304" pitchFamily="18" charset="0"/>
                <a:cs typeface="Times New Roman" panose="02020603050405020304" pitchFamily="18" charset="0"/>
              </a:rPr>
              <a:t> The code and supporting modules of this system will be well-documented and easy to understand.</a:t>
            </a:r>
            <a:endParaRPr sz="1600" dirty="0">
              <a:latin typeface="Times New Roman" panose="02020603050405020304" pitchFamily="18" charset="0"/>
              <a:cs typeface="Times New Roman" panose="02020603050405020304" pitchFamily="18" charset="0"/>
            </a:endParaRPr>
          </a:p>
        </p:txBody>
      </p:sp>
      <p:pic>
        <p:nvPicPr>
          <p:cNvPr id="7" name="object 7"/>
          <p:cNvPicPr/>
          <p:nvPr/>
        </p:nvPicPr>
        <p:blipFill>
          <a:blip r:embed="rId2" cstate="print"/>
          <a:stretch>
            <a:fillRect/>
          </a:stretch>
        </p:blipFill>
        <p:spPr>
          <a:xfrm>
            <a:off x="178210" y="51051"/>
            <a:ext cx="757236" cy="960357"/>
          </a:xfrm>
          <a:prstGeom prst="rect">
            <a:avLst/>
          </a:prstGeom>
        </p:spPr>
      </p:pic>
      <p:sp>
        <p:nvSpPr>
          <p:cNvPr id="8" name="object 4">
            <a:extLst>
              <a:ext uri="{FF2B5EF4-FFF2-40B4-BE49-F238E27FC236}">
                <a16:creationId xmlns:a16="http://schemas.microsoft.com/office/drawing/2014/main" id="{CB474698-310D-6DB3-3C8D-3D3623D86398}"/>
              </a:ext>
            </a:extLst>
          </p:cNvPr>
          <p:cNvSpPr txBox="1"/>
          <p:nvPr/>
        </p:nvSpPr>
        <p:spPr>
          <a:xfrm>
            <a:off x="3664866" y="2057400"/>
            <a:ext cx="3308009" cy="3326552"/>
          </a:xfrm>
          <a:prstGeom prst="rect">
            <a:avLst/>
          </a:prstGeom>
          <a:ln w="9524">
            <a:solidFill>
              <a:srgbClr val="000000"/>
            </a:solidFill>
          </a:ln>
        </p:spPr>
        <p:txBody>
          <a:bodyPr vert="horz" wrap="square" lIns="0" tIns="10160" rIns="0" bIns="0" rtlCol="0">
            <a:spAutoFit/>
          </a:bodyPr>
          <a:lstStyle/>
          <a:p>
            <a:pPr marL="351155" indent="-285750">
              <a:lnSpc>
                <a:spcPct val="100000"/>
              </a:lnSpc>
              <a:spcBef>
                <a:spcPts val="80"/>
              </a:spcBef>
              <a:buFont typeface="Wingdings" panose="05000000000000000000" pitchFamily="2" charset="2"/>
              <a:buChar char="q"/>
            </a:pPr>
            <a:r>
              <a:rPr lang="en-US" sz="1600" b="1" dirty="0">
                <a:latin typeface="Times New Roman" panose="02020603050405020304" pitchFamily="18" charset="0"/>
                <a:cs typeface="Times New Roman" panose="02020603050405020304" pitchFamily="18" charset="0"/>
              </a:rPr>
              <a:t>FUNCTION MANAGE EVENT HEAD </a:t>
            </a:r>
          </a:p>
          <a:p>
            <a:pPr marL="808355" lvl="1" indent="-285750">
              <a:spcBef>
                <a:spcPts val="80"/>
              </a:spcBef>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Login/Logout and Register</a:t>
            </a:r>
          </a:p>
          <a:p>
            <a:pPr marL="808355" lvl="1" indent="-285750">
              <a:spcBef>
                <a:spcPts val="80"/>
              </a:spcBef>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Participants list and attendance</a:t>
            </a:r>
          </a:p>
          <a:p>
            <a:pPr marL="808355" lvl="1" indent="-285750">
              <a:spcBef>
                <a:spcPts val="80"/>
              </a:spcBef>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Add result</a:t>
            </a:r>
          </a:p>
          <a:p>
            <a:pPr marL="351155" indent="-285750">
              <a:lnSpc>
                <a:spcPct val="100000"/>
              </a:lnSpc>
              <a:spcBef>
                <a:spcPts val="80"/>
              </a:spcBef>
              <a:buFont typeface="Wingdings" panose="05000000000000000000" pitchFamily="2" charset="2"/>
              <a:buChar char="q"/>
            </a:pPr>
            <a:r>
              <a:rPr lang="en-US" sz="1600" b="1" dirty="0">
                <a:latin typeface="Times New Roman" panose="02020603050405020304" pitchFamily="18" charset="0"/>
                <a:cs typeface="Times New Roman" panose="02020603050405020304" pitchFamily="18" charset="0"/>
              </a:rPr>
              <a:t>FUNCTION MANAGE PARTICIPANT </a:t>
            </a:r>
          </a:p>
          <a:p>
            <a:pPr marL="808355" lvl="1" indent="-285750">
              <a:spcBef>
                <a:spcPts val="80"/>
              </a:spcBef>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Register</a:t>
            </a:r>
          </a:p>
          <a:p>
            <a:pPr marL="808355" lvl="1" indent="-285750">
              <a:spcBef>
                <a:spcPts val="80"/>
              </a:spcBef>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Login/Logout</a:t>
            </a:r>
          </a:p>
          <a:p>
            <a:pPr marL="808355" lvl="1" indent="-285750">
              <a:spcBef>
                <a:spcPts val="80"/>
              </a:spcBef>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View Event status</a:t>
            </a:r>
          </a:p>
          <a:p>
            <a:pPr marL="808355" lvl="1" indent="-285750">
              <a:spcBef>
                <a:spcPts val="80"/>
              </a:spcBef>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Pay fees</a:t>
            </a:r>
          </a:p>
          <a:p>
            <a:pPr marL="808355" lvl="1" indent="-285750">
              <a:spcBef>
                <a:spcPts val="80"/>
              </a:spcBef>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View certificate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0917" y="531229"/>
            <a:ext cx="4723765" cy="629285"/>
          </a:xfrm>
          <a:prstGeom prst="rect">
            <a:avLst/>
          </a:prstGeom>
        </p:spPr>
        <p:txBody>
          <a:bodyPr vert="horz" wrap="square" lIns="0" tIns="13970" rIns="0" bIns="0" rtlCol="0">
            <a:spAutoFit/>
          </a:bodyPr>
          <a:lstStyle/>
          <a:p>
            <a:pPr marL="12700">
              <a:lnSpc>
                <a:spcPct val="100000"/>
              </a:lnSpc>
              <a:spcBef>
                <a:spcPts val="110"/>
              </a:spcBef>
            </a:pPr>
            <a:r>
              <a:rPr sz="3950" spc="-5" dirty="0"/>
              <a:t>Project</a:t>
            </a:r>
            <a:r>
              <a:rPr sz="3950" spc="-90" dirty="0"/>
              <a:t> </a:t>
            </a:r>
            <a:r>
              <a:rPr sz="3950" dirty="0"/>
              <a:t>Requirements</a:t>
            </a:r>
          </a:p>
        </p:txBody>
      </p:sp>
      <p:sp>
        <p:nvSpPr>
          <p:cNvPr id="3" name="object 3"/>
          <p:cNvSpPr txBox="1"/>
          <p:nvPr/>
        </p:nvSpPr>
        <p:spPr>
          <a:xfrm>
            <a:off x="933450" y="1569483"/>
            <a:ext cx="4400550" cy="289823"/>
          </a:xfrm>
          <a:prstGeom prst="rect">
            <a:avLst/>
          </a:prstGeom>
        </p:spPr>
        <p:txBody>
          <a:bodyPr vert="horz" wrap="square" lIns="0" tIns="12700" rIns="0" bIns="0" rtlCol="0">
            <a:spAutoFit/>
          </a:bodyPr>
          <a:lstStyle/>
          <a:p>
            <a:pPr marL="12700">
              <a:lnSpc>
                <a:spcPct val="100000"/>
              </a:lnSpc>
              <a:spcBef>
                <a:spcPts val="100"/>
              </a:spcBef>
            </a:pPr>
            <a:r>
              <a:rPr lang="en-IN" dirty="0">
                <a:solidFill>
                  <a:srgbClr val="7BA655"/>
                </a:solidFill>
                <a:latin typeface="Times New Roman"/>
                <a:cs typeface="Times New Roman"/>
              </a:rPr>
              <a:t>H</a:t>
            </a:r>
            <a:r>
              <a:rPr sz="1800" dirty="0">
                <a:solidFill>
                  <a:srgbClr val="7BA655"/>
                </a:solidFill>
                <a:latin typeface="Times New Roman"/>
                <a:cs typeface="Times New Roman"/>
              </a:rPr>
              <a:t>ardware</a:t>
            </a:r>
            <a:r>
              <a:rPr sz="1800" spc="-30" dirty="0">
                <a:solidFill>
                  <a:srgbClr val="7BA655"/>
                </a:solidFill>
                <a:latin typeface="Times New Roman"/>
                <a:cs typeface="Times New Roman"/>
              </a:rPr>
              <a:t> </a:t>
            </a:r>
            <a:r>
              <a:rPr sz="1800" spc="-5" dirty="0">
                <a:solidFill>
                  <a:srgbClr val="7BA655"/>
                </a:solidFill>
                <a:latin typeface="Times New Roman"/>
                <a:cs typeface="Times New Roman"/>
              </a:rPr>
              <a:t>and</a:t>
            </a:r>
            <a:r>
              <a:rPr sz="1800" spc="-30" dirty="0">
                <a:solidFill>
                  <a:srgbClr val="7BA655"/>
                </a:solidFill>
                <a:latin typeface="Times New Roman"/>
                <a:cs typeface="Times New Roman"/>
              </a:rPr>
              <a:t> </a:t>
            </a:r>
            <a:r>
              <a:rPr lang="en-IN" spc="-5" dirty="0">
                <a:solidFill>
                  <a:srgbClr val="7BA655"/>
                </a:solidFill>
                <a:latin typeface="Times New Roman"/>
                <a:cs typeface="Times New Roman"/>
              </a:rPr>
              <a:t>S</a:t>
            </a:r>
            <a:r>
              <a:rPr sz="1800" spc="-5" dirty="0">
                <a:solidFill>
                  <a:srgbClr val="7BA655"/>
                </a:solidFill>
                <a:latin typeface="Times New Roman"/>
                <a:cs typeface="Times New Roman"/>
              </a:rPr>
              <a:t>oftware</a:t>
            </a:r>
            <a:r>
              <a:rPr sz="1800" spc="-35" dirty="0">
                <a:solidFill>
                  <a:srgbClr val="7BA655"/>
                </a:solidFill>
                <a:latin typeface="Times New Roman"/>
                <a:cs typeface="Times New Roman"/>
              </a:rPr>
              <a:t> </a:t>
            </a:r>
            <a:r>
              <a:rPr lang="en-IN" spc="-35" dirty="0">
                <a:solidFill>
                  <a:srgbClr val="7BA655"/>
                </a:solidFill>
                <a:latin typeface="Times New Roman"/>
                <a:cs typeface="Times New Roman"/>
              </a:rPr>
              <a:t>R</a:t>
            </a:r>
            <a:r>
              <a:rPr sz="1800" dirty="0">
                <a:solidFill>
                  <a:srgbClr val="7BA655"/>
                </a:solidFill>
                <a:latin typeface="Times New Roman"/>
                <a:cs typeface="Times New Roman"/>
              </a:rPr>
              <a:t>equirements</a:t>
            </a:r>
            <a:endParaRPr sz="1800" dirty="0">
              <a:latin typeface="Times New Roman"/>
              <a:cs typeface="Times New Roman"/>
            </a:endParaRPr>
          </a:p>
        </p:txBody>
      </p:sp>
      <p:sp>
        <p:nvSpPr>
          <p:cNvPr id="4" name="object 4"/>
          <p:cNvSpPr txBox="1"/>
          <p:nvPr/>
        </p:nvSpPr>
        <p:spPr>
          <a:xfrm>
            <a:off x="762000" y="2197435"/>
            <a:ext cx="4838700" cy="4129336"/>
          </a:xfrm>
          <a:prstGeom prst="rect">
            <a:avLst/>
          </a:prstGeom>
          <a:ln w="9524">
            <a:solidFill>
              <a:srgbClr val="000000"/>
            </a:solidFill>
          </a:ln>
        </p:spPr>
        <p:txBody>
          <a:bodyPr vert="horz" wrap="square" lIns="0" tIns="10160" rIns="0" bIns="0" rtlCol="0">
            <a:spAutoFit/>
          </a:bodyPr>
          <a:lstStyle/>
          <a:p>
            <a:pPr marL="351155" indent="-285750">
              <a:lnSpc>
                <a:spcPct val="100000"/>
              </a:lnSpc>
              <a:spcBef>
                <a:spcPts val="80"/>
              </a:spcBef>
              <a:buFont typeface="Wingdings" panose="05000000000000000000" pitchFamily="2" charset="2"/>
              <a:buChar char="ü"/>
            </a:pPr>
            <a:r>
              <a:rPr lang="en-US" sz="1600" b="1" dirty="0">
                <a:latin typeface="Times New Roman" panose="02020603050405020304" pitchFamily="18" charset="0"/>
                <a:cs typeface="Times New Roman" panose="02020603050405020304" pitchFamily="18" charset="0"/>
              </a:rPr>
              <a:t>HARDWARE REQUIREMENTS</a:t>
            </a:r>
          </a:p>
          <a:p>
            <a:pPr marL="351155" indent="-285750">
              <a:lnSpc>
                <a:spcPct val="100000"/>
              </a:lnSpc>
              <a:spcBef>
                <a:spcPts val="80"/>
              </a:spcBef>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Operating System Windows XP, Windows 7, Windows 8 and 10</a:t>
            </a:r>
          </a:p>
          <a:p>
            <a:pPr marL="351155" indent="-285750">
              <a:lnSpc>
                <a:spcPct val="100000"/>
              </a:lnSpc>
              <a:spcBef>
                <a:spcPts val="80"/>
              </a:spcBef>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 Processor i3, 2.6GHz</a:t>
            </a:r>
          </a:p>
          <a:p>
            <a:pPr marL="351155" indent="-285750">
              <a:lnSpc>
                <a:spcPct val="100000"/>
              </a:lnSpc>
              <a:spcBef>
                <a:spcPts val="80"/>
              </a:spcBef>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Hard Disk: 150 GB</a:t>
            </a:r>
          </a:p>
          <a:p>
            <a:pPr marL="351155" indent="-285750">
              <a:lnSpc>
                <a:spcPct val="100000"/>
              </a:lnSpc>
              <a:spcBef>
                <a:spcPts val="80"/>
              </a:spcBef>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RAM: 4Gb</a:t>
            </a:r>
          </a:p>
          <a:p>
            <a:pPr marL="351155" indent="-285750">
              <a:lnSpc>
                <a:spcPct val="100000"/>
              </a:lnSpc>
              <a:spcBef>
                <a:spcPts val="80"/>
              </a:spcBef>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Proper Internet Connection</a:t>
            </a:r>
          </a:p>
          <a:p>
            <a:pPr marL="351155" indent="-285750">
              <a:lnSpc>
                <a:spcPct val="100000"/>
              </a:lnSpc>
              <a:spcBef>
                <a:spcPts val="80"/>
              </a:spcBef>
              <a:buFont typeface="Wingdings" panose="05000000000000000000" pitchFamily="2" charset="2"/>
              <a:buChar char="q"/>
            </a:pPr>
            <a:endParaRPr lang="en-US" sz="1600" dirty="0">
              <a:latin typeface="Times New Roman" panose="02020603050405020304" pitchFamily="18" charset="0"/>
              <a:cs typeface="Times New Roman" panose="02020603050405020304" pitchFamily="18" charset="0"/>
            </a:endParaRPr>
          </a:p>
          <a:p>
            <a:pPr marL="351155" indent="-285750">
              <a:lnSpc>
                <a:spcPct val="100000"/>
              </a:lnSpc>
              <a:spcBef>
                <a:spcPts val="80"/>
              </a:spcBef>
              <a:buFont typeface="Wingdings" panose="05000000000000000000" pitchFamily="2" charset="2"/>
              <a:buChar char="ü"/>
            </a:pPr>
            <a:r>
              <a:rPr lang="en-US" sz="1600" b="1" dirty="0">
                <a:latin typeface="Times New Roman" panose="02020603050405020304" pitchFamily="18" charset="0"/>
                <a:cs typeface="Times New Roman" panose="02020603050405020304" pitchFamily="18" charset="0"/>
              </a:rPr>
              <a:t>SOFTWARE REQUIREMENTS</a:t>
            </a:r>
          </a:p>
          <a:p>
            <a:pPr marL="351155" indent="-285750">
              <a:lnSpc>
                <a:spcPct val="100000"/>
              </a:lnSpc>
              <a:spcBef>
                <a:spcPts val="80"/>
              </a:spcBef>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Front-End:</a:t>
            </a:r>
          </a:p>
          <a:p>
            <a:pPr marL="808355" lvl="1" indent="-285750">
              <a:spcBef>
                <a:spcPts val="80"/>
              </a:spcBef>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HTML5(Hypertext Markup Language)</a:t>
            </a:r>
          </a:p>
          <a:p>
            <a:pPr marL="808355" lvl="1" indent="-285750">
              <a:spcBef>
                <a:spcPts val="80"/>
              </a:spcBef>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 CSS(Cascading style sheet)</a:t>
            </a:r>
          </a:p>
          <a:p>
            <a:pPr marL="808355" lvl="1" indent="-285750">
              <a:spcBef>
                <a:spcPts val="80"/>
              </a:spcBef>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 Javascript</a:t>
            </a:r>
          </a:p>
          <a:p>
            <a:pPr marL="351155" indent="-285750">
              <a:spcBef>
                <a:spcPts val="80"/>
              </a:spcBef>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Back-End</a:t>
            </a:r>
          </a:p>
          <a:p>
            <a:pPr marL="808355" lvl="1" indent="-285750">
              <a:spcBef>
                <a:spcPts val="80"/>
              </a:spcBef>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Django Framework</a:t>
            </a:r>
          </a:p>
          <a:p>
            <a:pPr marL="808355" lvl="1" indent="-285750">
              <a:spcBef>
                <a:spcPts val="80"/>
              </a:spcBef>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SQLite Database</a:t>
            </a:r>
          </a:p>
        </p:txBody>
      </p:sp>
      <p:pic>
        <p:nvPicPr>
          <p:cNvPr id="5" name="object 5"/>
          <p:cNvPicPr/>
          <p:nvPr/>
        </p:nvPicPr>
        <p:blipFill>
          <a:blip r:embed="rId2" cstate="print"/>
          <a:stretch>
            <a:fillRect/>
          </a:stretch>
        </p:blipFill>
        <p:spPr>
          <a:xfrm>
            <a:off x="178210" y="51051"/>
            <a:ext cx="757236" cy="960357"/>
          </a:xfrm>
          <a:prstGeom prst="rect">
            <a:avLst/>
          </a:prstGeom>
        </p:spPr>
      </p:pic>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300"/>
              </a:lnSpc>
            </a:pPr>
            <a:fld id="{81D60167-4931-47E6-BA6A-407CBD079E47}" type="slidenum">
              <a:rPr dirty="0"/>
              <a:t>4</a:t>
            </a:fld>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39799" y="1061694"/>
            <a:ext cx="1477645" cy="629285"/>
          </a:xfrm>
          <a:prstGeom prst="rect">
            <a:avLst/>
          </a:prstGeom>
        </p:spPr>
        <p:txBody>
          <a:bodyPr vert="horz" wrap="square" lIns="0" tIns="13970" rIns="0" bIns="0" rtlCol="0">
            <a:spAutoFit/>
          </a:bodyPr>
          <a:lstStyle/>
          <a:p>
            <a:pPr marL="12700">
              <a:lnSpc>
                <a:spcPct val="100000"/>
              </a:lnSpc>
              <a:spcBef>
                <a:spcPts val="110"/>
              </a:spcBef>
            </a:pPr>
            <a:r>
              <a:rPr sz="3950" spc="-5" dirty="0"/>
              <a:t>Design</a:t>
            </a:r>
            <a:endParaRPr sz="3950" dirty="0"/>
          </a:p>
        </p:txBody>
      </p:sp>
      <p:sp>
        <p:nvSpPr>
          <p:cNvPr id="3" name="object 3"/>
          <p:cNvSpPr txBox="1"/>
          <p:nvPr/>
        </p:nvSpPr>
        <p:spPr>
          <a:xfrm>
            <a:off x="1025525" y="2280310"/>
            <a:ext cx="4294505" cy="289823"/>
          </a:xfrm>
          <a:prstGeom prst="rect">
            <a:avLst/>
          </a:prstGeom>
        </p:spPr>
        <p:txBody>
          <a:bodyPr vert="horz" wrap="square" lIns="0" tIns="12700" rIns="0" bIns="0" rtlCol="0">
            <a:spAutoFit/>
          </a:bodyPr>
          <a:lstStyle/>
          <a:p>
            <a:pPr marL="12700">
              <a:spcBef>
                <a:spcPts val="100"/>
              </a:spcBef>
            </a:pPr>
            <a:r>
              <a:rPr lang="en-IN" spc="-25" dirty="0">
                <a:solidFill>
                  <a:srgbClr val="7BA655"/>
                </a:solidFill>
                <a:latin typeface="Times New Roman"/>
                <a:cs typeface="Times New Roman"/>
              </a:rPr>
              <a:t>ER Diagram</a:t>
            </a:r>
            <a:endParaRPr sz="1800" dirty="0">
              <a:latin typeface="Times New Roman"/>
              <a:cs typeface="Times New Roman"/>
            </a:endParaRPr>
          </a:p>
        </p:txBody>
      </p:sp>
      <p:pic>
        <p:nvPicPr>
          <p:cNvPr id="7" name="object 7"/>
          <p:cNvPicPr/>
          <p:nvPr/>
        </p:nvPicPr>
        <p:blipFill>
          <a:blip r:embed="rId2" cstate="print"/>
          <a:stretch>
            <a:fillRect/>
          </a:stretch>
        </p:blipFill>
        <p:spPr>
          <a:xfrm>
            <a:off x="178210" y="51051"/>
            <a:ext cx="757236" cy="960357"/>
          </a:xfrm>
          <a:prstGeom prst="rect">
            <a:avLst/>
          </a:prstGeom>
        </p:spPr>
      </p:pic>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300"/>
              </a:lnSpc>
            </a:pPr>
            <a:fld id="{81D60167-4931-47E6-BA6A-407CBD079E47}" type="slidenum">
              <a:rPr dirty="0"/>
              <a:t>5</a:t>
            </a:fld>
            <a:endParaRPr dirty="0"/>
          </a:p>
        </p:txBody>
      </p:sp>
      <p:pic>
        <p:nvPicPr>
          <p:cNvPr id="14" name="Picture 13">
            <a:extLst>
              <a:ext uri="{FF2B5EF4-FFF2-40B4-BE49-F238E27FC236}">
                <a16:creationId xmlns:a16="http://schemas.microsoft.com/office/drawing/2014/main" id="{748B93FA-2073-DB68-219B-9833126CF8F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88561" y="1690979"/>
            <a:ext cx="6923869" cy="516702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6151" y="1017099"/>
            <a:ext cx="1492250" cy="635000"/>
          </a:xfrm>
          <a:prstGeom prst="rect">
            <a:avLst/>
          </a:prstGeom>
        </p:spPr>
        <p:txBody>
          <a:bodyPr vert="horz" wrap="square" lIns="0" tIns="12700" rIns="0" bIns="0" rtlCol="0">
            <a:spAutoFit/>
          </a:bodyPr>
          <a:lstStyle/>
          <a:p>
            <a:pPr marL="12700">
              <a:lnSpc>
                <a:spcPct val="100000"/>
              </a:lnSpc>
              <a:spcBef>
                <a:spcPts val="100"/>
              </a:spcBef>
            </a:pPr>
            <a:r>
              <a:rPr sz="4000" spc="-5" dirty="0"/>
              <a:t>Design</a:t>
            </a:r>
            <a:endParaRPr sz="4000" dirty="0"/>
          </a:p>
        </p:txBody>
      </p:sp>
      <p:sp>
        <p:nvSpPr>
          <p:cNvPr id="3" name="object 3"/>
          <p:cNvSpPr txBox="1"/>
          <p:nvPr/>
        </p:nvSpPr>
        <p:spPr>
          <a:xfrm>
            <a:off x="1025525" y="2280310"/>
            <a:ext cx="2764790" cy="289823"/>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7BA655"/>
                </a:solidFill>
                <a:latin typeface="Times New Roman"/>
                <a:cs typeface="Times New Roman"/>
              </a:rPr>
              <a:t>Use</a:t>
            </a:r>
            <a:r>
              <a:rPr sz="1800" spc="-25" dirty="0">
                <a:solidFill>
                  <a:srgbClr val="7BA655"/>
                </a:solidFill>
                <a:latin typeface="Times New Roman"/>
                <a:cs typeface="Times New Roman"/>
              </a:rPr>
              <a:t> </a:t>
            </a:r>
            <a:r>
              <a:rPr sz="1800" spc="-5" dirty="0">
                <a:solidFill>
                  <a:srgbClr val="7BA655"/>
                </a:solidFill>
                <a:latin typeface="Times New Roman"/>
                <a:cs typeface="Times New Roman"/>
              </a:rPr>
              <a:t>Cases</a:t>
            </a:r>
            <a:r>
              <a:rPr lang="en-IN" spc="-25" dirty="0">
                <a:solidFill>
                  <a:srgbClr val="7BA655"/>
                </a:solidFill>
                <a:latin typeface="Times New Roman"/>
                <a:cs typeface="Times New Roman"/>
              </a:rPr>
              <a:t> Diagram</a:t>
            </a:r>
            <a:endParaRPr sz="1800" dirty="0">
              <a:latin typeface="Times New Roman"/>
              <a:cs typeface="Times New Roman"/>
            </a:endParaRPr>
          </a:p>
        </p:txBody>
      </p:sp>
      <p:pic>
        <p:nvPicPr>
          <p:cNvPr id="7" name="object 7"/>
          <p:cNvPicPr/>
          <p:nvPr/>
        </p:nvPicPr>
        <p:blipFill>
          <a:blip r:embed="rId2" cstate="print"/>
          <a:stretch>
            <a:fillRect/>
          </a:stretch>
        </p:blipFill>
        <p:spPr>
          <a:xfrm>
            <a:off x="178210" y="51051"/>
            <a:ext cx="757236" cy="960357"/>
          </a:xfrm>
          <a:prstGeom prst="rect">
            <a:avLst/>
          </a:prstGeom>
        </p:spPr>
      </p:pic>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300"/>
              </a:lnSpc>
            </a:pPr>
            <a:fld id="{81D60167-4931-47E6-BA6A-407CBD079E47}" type="slidenum">
              <a:rPr dirty="0"/>
              <a:t>6</a:t>
            </a:fld>
            <a:endParaRPr dirty="0"/>
          </a:p>
        </p:txBody>
      </p:sp>
      <p:pic>
        <p:nvPicPr>
          <p:cNvPr id="10" name="Picture 9">
            <a:extLst>
              <a:ext uri="{FF2B5EF4-FFF2-40B4-BE49-F238E27FC236}">
                <a16:creationId xmlns:a16="http://schemas.microsoft.com/office/drawing/2014/main" id="{D7E38E0D-7E0A-6D2D-E71A-BAEF451EF20A}"/>
              </a:ext>
            </a:extLst>
          </p:cNvPr>
          <p:cNvPicPr>
            <a:picLocks noChangeAspect="1"/>
          </p:cNvPicPr>
          <p:nvPr/>
        </p:nvPicPr>
        <p:blipFill rotWithShape="1">
          <a:blip r:embed="rId3">
            <a:extLst>
              <a:ext uri="{28A0092B-C50C-407E-A947-70E740481C1C}">
                <a14:useLocalDpi xmlns:a14="http://schemas.microsoft.com/office/drawing/2010/main" val="0"/>
              </a:ext>
            </a:extLst>
          </a:blip>
          <a:srcRect t="2222" b="2222"/>
          <a:stretch/>
        </p:blipFill>
        <p:spPr>
          <a:xfrm>
            <a:off x="3605737" y="304800"/>
            <a:ext cx="4980525" cy="6553200"/>
          </a:xfrm>
          <a:prstGeom prst="rect">
            <a:avLst/>
          </a:prstGeom>
        </p:spPr>
      </p:pic>
    </p:spTree>
    <p:extLst>
      <p:ext uri="{BB962C8B-B14F-4D97-AF65-F5344CB8AC3E}">
        <p14:creationId xmlns:p14="http://schemas.microsoft.com/office/powerpoint/2010/main" val="3747360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6151" y="1017099"/>
            <a:ext cx="1492250" cy="635000"/>
          </a:xfrm>
          <a:prstGeom prst="rect">
            <a:avLst/>
          </a:prstGeom>
        </p:spPr>
        <p:txBody>
          <a:bodyPr vert="horz" wrap="square" lIns="0" tIns="12700" rIns="0" bIns="0" rtlCol="0">
            <a:spAutoFit/>
          </a:bodyPr>
          <a:lstStyle/>
          <a:p>
            <a:pPr marL="12700">
              <a:lnSpc>
                <a:spcPct val="100000"/>
              </a:lnSpc>
              <a:spcBef>
                <a:spcPts val="100"/>
              </a:spcBef>
            </a:pPr>
            <a:r>
              <a:rPr sz="4000" spc="-5" dirty="0"/>
              <a:t>Design</a:t>
            </a:r>
            <a:endParaRPr sz="4000" dirty="0"/>
          </a:p>
        </p:txBody>
      </p:sp>
      <p:sp>
        <p:nvSpPr>
          <p:cNvPr id="3" name="object 3"/>
          <p:cNvSpPr txBox="1"/>
          <p:nvPr/>
        </p:nvSpPr>
        <p:spPr>
          <a:xfrm>
            <a:off x="1025525" y="2280310"/>
            <a:ext cx="2764790" cy="299720"/>
          </a:xfrm>
          <a:prstGeom prst="rect">
            <a:avLst/>
          </a:prstGeom>
        </p:spPr>
        <p:txBody>
          <a:bodyPr vert="horz" wrap="square" lIns="0" tIns="12700" rIns="0" bIns="0" rtlCol="0">
            <a:spAutoFit/>
          </a:bodyPr>
          <a:lstStyle/>
          <a:p>
            <a:pPr marL="12700">
              <a:lnSpc>
                <a:spcPct val="100000"/>
              </a:lnSpc>
              <a:spcBef>
                <a:spcPts val="100"/>
              </a:spcBef>
            </a:pPr>
            <a:r>
              <a:rPr lang="en-IN" spc="-5" dirty="0">
                <a:solidFill>
                  <a:srgbClr val="7BA655"/>
                </a:solidFill>
                <a:latin typeface="Times New Roman"/>
                <a:cs typeface="Times New Roman"/>
              </a:rPr>
              <a:t>C</a:t>
            </a:r>
            <a:r>
              <a:rPr lang="en-IN" sz="1800" spc="-5" dirty="0">
                <a:solidFill>
                  <a:srgbClr val="7BA655"/>
                </a:solidFill>
                <a:latin typeface="Times New Roman"/>
                <a:cs typeface="Times New Roman"/>
              </a:rPr>
              <a:t>lass Diagram</a:t>
            </a:r>
            <a:endParaRPr sz="1800" dirty="0">
              <a:latin typeface="Times New Roman"/>
              <a:cs typeface="Times New Roman"/>
            </a:endParaRPr>
          </a:p>
        </p:txBody>
      </p:sp>
      <p:pic>
        <p:nvPicPr>
          <p:cNvPr id="7" name="object 7"/>
          <p:cNvPicPr/>
          <p:nvPr/>
        </p:nvPicPr>
        <p:blipFill>
          <a:blip r:embed="rId2" cstate="print"/>
          <a:stretch>
            <a:fillRect/>
          </a:stretch>
        </p:blipFill>
        <p:spPr>
          <a:xfrm>
            <a:off x="178210" y="51051"/>
            <a:ext cx="757236" cy="960357"/>
          </a:xfrm>
          <a:prstGeom prst="rect">
            <a:avLst/>
          </a:prstGeom>
        </p:spPr>
      </p:pic>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300"/>
              </a:lnSpc>
            </a:pPr>
            <a:fld id="{81D60167-4931-47E6-BA6A-407CBD079E47}" type="slidenum">
              <a:rPr dirty="0"/>
              <a:t>7</a:t>
            </a:fld>
            <a:endParaRPr dirty="0"/>
          </a:p>
        </p:txBody>
      </p:sp>
      <p:pic>
        <p:nvPicPr>
          <p:cNvPr id="10" name="Picture 9">
            <a:extLst>
              <a:ext uri="{FF2B5EF4-FFF2-40B4-BE49-F238E27FC236}">
                <a16:creationId xmlns:a16="http://schemas.microsoft.com/office/drawing/2014/main" id="{DEC97A1F-4697-F8A9-F3E0-0BAC452007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1917" y="1652099"/>
            <a:ext cx="4228165" cy="520590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39799" y="1030106"/>
            <a:ext cx="4270375" cy="635000"/>
          </a:xfrm>
          <a:prstGeom prst="rect">
            <a:avLst/>
          </a:prstGeom>
        </p:spPr>
        <p:txBody>
          <a:bodyPr vert="horz" wrap="square" lIns="0" tIns="12700" rIns="0" bIns="0" rtlCol="0">
            <a:spAutoFit/>
          </a:bodyPr>
          <a:lstStyle/>
          <a:p>
            <a:pPr marL="12700">
              <a:lnSpc>
                <a:spcPct val="100000"/>
              </a:lnSpc>
              <a:spcBef>
                <a:spcPts val="100"/>
              </a:spcBef>
            </a:pPr>
            <a:r>
              <a:rPr sz="4000" spc="-5" dirty="0"/>
              <a:t>Deployment</a:t>
            </a:r>
            <a:r>
              <a:rPr sz="4000" spc="-90" dirty="0"/>
              <a:t> </a:t>
            </a:r>
            <a:r>
              <a:rPr sz="4000" spc="-5" dirty="0"/>
              <a:t>Details</a:t>
            </a:r>
            <a:endParaRPr sz="4000" dirty="0"/>
          </a:p>
        </p:txBody>
      </p:sp>
      <p:sp>
        <p:nvSpPr>
          <p:cNvPr id="3" name="object 3"/>
          <p:cNvSpPr txBox="1"/>
          <p:nvPr/>
        </p:nvSpPr>
        <p:spPr>
          <a:xfrm>
            <a:off x="1025525" y="2280310"/>
            <a:ext cx="317881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7BA655"/>
                </a:solidFill>
                <a:latin typeface="Times New Roman"/>
                <a:cs typeface="Times New Roman"/>
              </a:rPr>
              <a:t>Deployment</a:t>
            </a:r>
            <a:r>
              <a:rPr sz="1800" spc="-30" dirty="0">
                <a:solidFill>
                  <a:srgbClr val="7BA655"/>
                </a:solidFill>
                <a:latin typeface="Times New Roman"/>
                <a:cs typeface="Times New Roman"/>
              </a:rPr>
              <a:t> </a:t>
            </a:r>
            <a:r>
              <a:rPr sz="1800" spc="-5" dirty="0">
                <a:solidFill>
                  <a:srgbClr val="7BA655"/>
                </a:solidFill>
                <a:latin typeface="Times New Roman"/>
                <a:cs typeface="Times New Roman"/>
              </a:rPr>
              <a:t>Detail</a:t>
            </a:r>
            <a:r>
              <a:rPr lang="en-IN" sz="1800" spc="-5" dirty="0">
                <a:solidFill>
                  <a:srgbClr val="7BA655"/>
                </a:solidFill>
                <a:latin typeface="Times New Roman"/>
                <a:cs typeface="Times New Roman"/>
              </a:rPr>
              <a:t>s</a:t>
            </a:r>
            <a:r>
              <a:rPr lang="en-IN" spc="-30" dirty="0">
                <a:solidFill>
                  <a:srgbClr val="7BA655"/>
                </a:solidFill>
                <a:latin typeface="Times New Roman"/>
                <a:cs typeface="Times New Roman"/>
              </a:rPr>
              <a:t>:</a:t>
            </a:r>
            <a:endParaRPr sz="1800" dirty="0">
              <a:latin typeface="Times New Roman"/>
              <a:cs typeface="Times New Roman"/>
            </a:endParaRPr>
          </a:p>
        </p:txBody>
      </p:sp>
      <p:sp>
        <p:nvSpPr>
          <p:cNvPr id="4" name="object 4"/>
          <p:cNvSpPr txBox="1"/>
          <p:nvPr/>
        </p:nvSpPr>
        <p:spPr>
          <a:xfrm>
            <a:off x="952498" y="2656902"/>
            <a:ext cx="8724902" cy="2500043"/>
          </a:xfrm>
          <a:prstGeom prst="rect">
            <a:avLst/>
          </a:prstGeom>
          <a:ln w="9524">
            <a:solidFill>
              <a:srgbClr val="000000"/>
            </a:solidFill>
          </a:ln>
        </p:spPr>
        <p:txBody>
          <a:bodyPr vert="horz" wrap="square" lIns="0" tIns="10160" rIns="0" bIns="0" rtlCol="0">
            <a:spAutoFit/>
          </a:bodyPr>
          <a:lstStyle/>
          <a:p>
            <a:pPr marL="351155" indent="-285750">
              <a:lnSpc>
                <a:spcPct val="200000"/>
              </a:lnSpc>
              <a:spcBef>
                <a:spcPts val="80"/>
              </a:spcBef>
              <a:spcAft>
                <a:spcPts val="100"/>
              </a:spcAft>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Visual Studio Code IDE: It is used for development and code editing of project. Version used -1.77.1</a:t>
            </a:r>
          </a:p>
          <a:p>
            <a:pPr marL="351155" indent="-285750">
              <a:lnSpc>
                <a:spcPct val="200000"/>
              </a:lnSpc>
              <a:spcBef>
                <a:spcPts val="80"/>
              </a:spcBef>
              <a:spcAft>
                <a:spcPts val="100"/>
              </a:spcAft>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Django: It is used as backend framework. Version used - 4.2</a:t>
            </a:r>
          </a:p>
          <a:p>
            <a:pPr marL="351155" indent="-285750">
              <a:lnSpc>
                <a:spcPct val="200000"/>
              </a:lnSpc>
              <a:spcBef>
                <a:spcPts val="80"/>
              </a:spcBef>
              <a:spcAft>
                <a:spcPts val="100"/>
              </a:spcAft>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SQLite: It is used for Database. Version used - 3.41.2</a:t>
            </a:r>
          </a:p>
          <a:p>
            <a:pPr marL="351155" indent="-285750">
              <a:lnSpc>
                <a:spcPct val="200000"/>
              </a:lnSpc>
              <a:spcBef>
                <a:spcPts val="80"/>
              </a:spcBef>
              <a:spcAft>
                <a:spcPts val="100"/>
              </a:spcAft>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Google Chrome: It is used for running website. Version used -112.0.5615.49</a:t>
            </a:r>
          </a:p>
          <a:p>
            <a:pPr marL="351155" indent="-285750">
              <a:lnSpc>
                <a:spcPct val="200000"/>
              </a:lnSpc>
              <a:spcBef>
                <a:spcPts val="80"/>
              </a:spcBef>
              <a:spcAft>
                <a:spcPts val="100"/>
              </a:spcAft>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Command Prompt: It is used to write commands. Version used - 2.6</a:t>
            </a:r>
            <a:endParaRPr sz="1600" dirty="0">
              <a:latin typeface="Times New Roman" panose="02020603050405020304" pitchFamily="18" charset="0"/>
              <a:cs typeface="Times New Roman" panose="02020603050405020304" pitchFamily="18" charset="0"/>
            </a:endParaRPr>
          </a:p>
        </p:txBody>
      </p:sp>
      <p:pic>
        <p:nvPicPr>
          <p:cNvPr id="5" name="object 5"/>
          <p:cNvPicPr/>
          <p:nvPr/>
        </p:nvPicPr>
        <p:blipFill>
          <a:blip r:embed="rId2" cstate="print"/>
          <a:stretch>
            <a:fillRect/>
          </a:stretch>
        </p:blipFill>
        <p:spPr>
          <a:xfrm>
            <a:off x="178210" y="51051"/>
            <a:ext cx="757236" cy="960357"/>
          </a:xfrm>
          <a:prstGeom prst="rect">
            <a:avLst/>
          </a:prstGeom>
        </p:spPr>
      </p:pic>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300"/>
              </a:lnSpc>
            </a:pPr>
            <a:fld id="{81D60167-4931-47E6-BA6A-407CBD079E47}" type="slidenum">
              <a:rPr dirty="0"/>
              <a:t>8</a:t>
            </a:fld>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9350" y="296246"/>
            <a:ext cx="4068445" cy="635000"/>
          </a:xfrm>
          <a:prstGeom prst="rect">
            <a:avLst/>
          </a:prstGeom>
        </p:spPr>
        <p:txBody>
          <a:bodyPr vert="horz" wrap="square" lIns="0" tIns="12700" rIns="0" bIns="0" rtlCol="0">
            <a:spAutoFit/>
          </a:bodyPr>
          <a:lstStyle/>
          <a:p>
            <a:pPr marL="12700">
              <a:lnSpc>
                <a:spcPct val="100000"/>
              </a:lnSpc>
              <a:spcBef>
                <a:spcPts val="100"/>
              </a:spcBef>
            </a:pPr>
            <a:r>
              <a:rPr sz="4000" spc="-10" dirty="0"/>
              <a:t>Monetary</a:t>
            </a:r>
            <a:r>
              <a:rPr sz="4000" spc="-90" dirty="0"/>
              <a:t> </a:t>
            </a:r>
            <a:r>
              <a:rPr sz="4000" spc="-5" dirty="0"/>
              <a:t>Support</a:t>
            </a:r>
            <a:endParaRPr sz="4000" dirty="0"/>
          </a:p>
        </p:txBody>
      </p:sp>
      <p:sp>
        <p:nvSpPr>
          <p:cNvPr id="3" name="object 3"/>
          <p:cNvSpPr txBox="1"/>
          <p:nvPr/>
        </p:nvSpPr>
        <p:spPr>
          <a:xfrm>
            <a:off x="933450" y="1574516"/>
            <a:ext cx="3333750" cy="289823"/>
          </a:xfrm>
          <a:prstGeom prst="rect">
            <a:avLst/>
          </a:prstGeom>
        </p:spPr>
        <p:txBody>
          <a:bodyPr vert="horz" wrap="square" lIns="0" tIns="12700" rIns="0" bIns="0" rtlCol="0">
            <a:spAutoFit/>
          </a:bodyPr>
          <a:lstStyle/>
          <a:p>
            <a:pPr marL="12700">
              <a:lnSpc>
                <a:spcPct val="100000"/>
              </a:lnSpc>
              <a:spcBef>
                <a:spcPts val="100"/>
              </a:spcBef>
            </a:pPr>
            <a:r>
              <a:rPr lang="en-IN" dirty="0">
                <a:solidFill>
                  <a:srgbClr val="7BA655"/>
                </a:solidFill>
                <a:latin typeface="Times New Roman"/>
                <a:cs typeface="Times New Roman"/>
              </a:rPr>
              <a:t>F</a:t>
            </a:r>
            <a:r>
              <a:rPr sz="1800" dirty="0">
                <a:solidFill>
                  <a:srgbClr val="7BA655"/>
                </a:solidFill>
                <a:latin typeface="Times New Roman"/>
                <a:cs typeface="Times New Roman"/>
              </a:rPr>
              <a:t>inancial</a:t>
            </a:r>
            <a:r>
              <a:rPr sz="1800" spc="-85" dirty="0">
                <a:solidFill>
                  <a:srgbClr val="7BA655"/>
                </a:solidFill>
                <a:latin typeface="Times New Roman"/>
                <a:cs typeface="Times New Roman"/>
              </a:rPr>
              <a:t> </a:t>
            </a:r>
            <a:r>
              <a:rPr lang="en-IN" spc="-85" dirty="0">
                <a:solidFill>
                  <a:srgbClr val="7BA655"/>
                </a:solidFill>
                <a:latin typeface="Times New Roman"/>
                <a:cs typeface="Times New Roman"/>
              </a:rPr>
              <a:t>R</a:t>
            </a:r>
            <a:r>
              <a:rPr sz="1800" dirty="0">
                <a:solidFill>
                  <a:srgbClr val="7BA655"/>
                </a:solidFill>
                <a:latin typeface="Times New Roman"/>
                <a:cs typeface="Times New Roman"/>
              </a:rPr>
              <a:t>equirements</a:t>
            </a:r>
            <a:endParaRPr sz="1800" dirty="0">
              <a:latin typeface="Times New Roman"/>
              <a:cs typeface="Times New Roman"/>
            </a:endParaRPr>
          </a:p>
        </p:txBody>
      </p:sp>
      <p:sp>
        <p:nvSpPr>
          <p:cNvPr id="4" name="object 4"/>
          <p:cNvSpPr txBox="1"/>
          <p:nvPr/>
        </p:nvSpPr>
        <p:spPr>
          <a:xfrm>
            <a:off x="1041400" y="2507609"/>
            <a:ext cx="4838700" cy="2990562"/>
          </a:xfrm>
          <a:prstGeom prst="rect">
            <a:avLst/>
          </a:prstGeom>
          <a:ln w="9524">
            <a:solidFill>
              <a:srgbClr val="000000"/>
            </a:solidFill>
          </a:ln>
        </p:spPr>
        <p:txBody>
          <a:bodyPr vert="horz" wrap="square" lIns="0" tIns="10160" rIns="0" bIns="0" rtlCol="0">
            <a:spAutoFit/>
          </a:bodyPr>
          <a:lstStyle/>
          <a:p>
            <a:pPr marL="408305" indent="-342900">
              <a:lnSpc>
                <a:spcPct val="100000"/>
              </a:lnSpc>
              <a:spcBef>
                <a:spcPts val="80"/>
              </a:spcBef>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Website Hosting: Website hosting can range from around INR 200 to INR 1,100 per month or more, depending on the provider and the specific plan you choose.</a:t>
            </a:r>
          </a:p>
          <a:p>
            <a:pPr marL="408305" indent="-342900">
              <a:lnSpc>
                <a:spcPct val="100000"/>
              </a:lnSpc>
              <a:spcBef>
                <a:spcPts val="80"/>
              </a:spcBef>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Domain Name Registration: Domain name registration typically costs around INR 700 to INR 1,500 per year, depending on the domain name extension (.com, .net, .org, etc.) and the domain registrar you choose. </a:t>
            </a:r>
          </a:p>
          <a:p>
            <a:pPr marL="408305" indent="-342900">
              <a:lnSpc>
                <a:spcPct val="100000"/>
              </a:lnSpc>
              <a:spcBef>
                <a:spcPts val="80"/>
              </a:spcBef>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Website Maintenance: The cost of website maintenance can range from INR 1,000 to INR 3,000 per year.</a:t>
            </a:r>
          </a:p>
        </p:txBody>
      </p:sp>
      <p:pic>
        <p:nvPicPr>
          <p:cNvPr id="5" name="object 5"/>
          <p:cNvPicPr/>
          <p:nvPr/>
        </p:nvPicPr>
        <p:blipFill>
          <a:blip r:embed="rId2" cstate="print"/>
          <a:stretch>
            <a:fillRect/>
          </a:stretch>
        </p:blipFill>
        <p:spPr>
          <a:xfrm>
            <a:off x="178210" y="51051"/>
            <a:ext cx="757236" cy="960357"/>
          </a:xfrm>
          <a:prstGeom prst="rect">
            <a:avLst/>
          </a:prstGeom>
        </p:spPr>
      </p:pic>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300"/>
              </a:lnSpc>
            </a:pPr>
            <a:fld id="{81D60167-4931-47E6-BA6A-407CBD079E47}" type="slidenum">
              <a:rPr dirty="0"/>
              <a:t>9</a:t>
            </a:fld>
            <a:endParaRPr dirty="0"/>
          </a:p>
        </p:txBody>
      </p:sp>
      <p:sp>
        <p:nvSpPr>
          <p:cNvPr id="7" name="object 4">
            <a:extLst>
              <a:ext uri="{FF2B5EF4-FFF2-40B4-BE49-F238E27FC236}">
                <a16:creationId xmlns:a16="http://schemas.microsoft.com/office/drawing/2014/main" id="{78898271-90EA-153D-444F-8AE79800B03E}"/>
              </a:ext>
            </a:extLst>
          </p:cNvPr>
          <p:cNvSpPr txBox="1"/>
          <p:nvPr/>
        </p:nvSpPr>
        <p:spPr>
          <a:xfrm>
            <a:off x="5880100" y="2507608"/>
            <a:ext cx="4838700" cy="2990562"/>
          </a:xfrm>
          <a:prstGeom prst="rect">
            <a:avLst/>
          </a:prstGeom>
          <a:ln w="9524">
            <a:solidFill>
              <a:srgbClr val="000000"/>
            </a:solidFill>
          </a:ln>
        </p:spPr>
        <p:txBody>
          <a:bodyPr vert="horz" wrap="square" lIns="0" tIns="10160" rIns="0" bIns="0" rtlCol="0">
            <a:spAutoFit/>
          </a:bodyPr>
          <a:lstStyle/>
          <a:p>
            <a:pPr marL="408305" indent="-342900">
              <a:lnSpc>
                <a:spcPct val="100000"/>
              </a:lnSpc>
              <a:spcBef>
                <a:spcPts val="80"/>
              </a:spcBef>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Payment Gateway: Payment gateway providers charge a one-time setup fee, which can range from INR 0 to INR 15,000, depending on the provider and the plan you choose. Payment gateway providers typically charge a fee for each transaction processed through the gateway. These fees can range from around 1.5% to 3% of the transaction amount, depending on the provider and the type of transaction.</a:t>
            </a:r>
          </a:p>
          <a:p>
            <a:pPr marL="408305" indent="-342900">
              <a:lnSpc>
                <a:spcPct val="100000"/>
              </a:lnSpc>
              <a:spcBef>
                <a:spcPts val="80"/>
              </a:spcBef>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Miscellaneous Expenses: The cost of Miscellaneous Expenses can range from INR 40,000 to INR 45,000</a:t>
            </a:r>
          </a:p>
          <a:p>
            <a:pPr marL="408305" indent="-342900">
              <a:lnSpc>
                <a:spcPct val="100000"/>
              </a:lnSpc>
              <a:spcBef>
                <a:spcPts val="80"/>
              </a:spcBef>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Total Estimated cost: Range from INR 42,000 to 65,000</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331</TotalTime>
  <Words>843</Words>
  <Application>Microsoft Office PowerPoint</Application>
  <PresentationFormat>Widescreen</PresentationFormat>
  <Paragraphs>110</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Courier New</vt:lpstr>
      <vt:lpstr>Times New Roman</vt:lpstr>
      <vt:lpstr>Wingdings</vt:lpstr>
      <vt:lpstr>Office Theme</vt:lpstr>
      <vt:lpstr>Event Management System</vt:lpstr>
      <vt:lpstr>PowerPoint Presentation</vt:lpstr>
      <vt:lpstr>Project Requirements</vt:lpstr>
      <vt:lpstr>Project Requirements</vt:lpstr>
      <vt:lpstr>Design</vt:lpstr>
      <vt:lpstr>Design</vt:lpstr>
      <vt:lpstr>Design</vt:lpstr>
      <vt:lpstr>Deployment Details</vt:lpstr>
      <vt:lpstr>Monetary Support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Management System</dc:title>
  <cp:lastModifiedBy>Harsh Khare</cp:lastModifiedBy>
  <cp:revision>14</cp:revision>
  <dcterms:created xsi:type="dcterms:W3CDTF">2023-03-12T06:35:27Z</dcterms:created>
  <dcterms:modified xsi:type="dcterms:W3CDTF">2023-04-07T05:59:29Z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