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09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7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6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C0E9845-1F66-4518-933B-6D6742294D2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6E38EB-E393-48E8-BE62-8A23D0A052C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-770/Azure_hotel_price_optimisation_ML" TargetMode="External"/><Relationship Id="rId2" Type="http://schemas.openxmlformats.org/officeDocument/2006/relationships/hyperlink" Target="https://colab.research.google.com/drive/1s4IIUda_2GSelrk6wW8BvRqhLqmoGxk8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4020-1F6F-1F17-FB85-C0E0E47AB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2178801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6000" b="1" dirty="0"/>
              <a:t>Optimizing Hotel Room Pricing for Azure Hotels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C0A18-A92C-B582-F35C-3AD5D34B5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612491"/>
          </a:xfrm>
        </p:spPr>
        <p:txBody>
          <a:bodyPr/>
          <a:lstStyle/>
          <a:p>
            <a:pPr algn="ctr"/>
            <a:r>
              <a:rPr lang="en-US" dirty="0"/>
              <a:t>Data Science Case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D5207-AAB0-DE05-F61B-F59D2A26DF54}"/>
              </a:ext>
            </a:extLst>
          </p:cNvPr>
          <p:cNvSpPr txBox="1"/>
          <p:nvPr/>
        </p:nvSpPr>
        <p:spPr>
          <a:xfrm>
            <a:off x="515567" y="5369668"/>
            <a:ext cx="3132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Prepared By:</a:t>
            </a:r>
            <a:r>
              <a:rPr lang="en-US" dirty="0"/>
              <a:t> Ankit Choudhary</a:t>
            </a:r>
          </a:p>
          <a:p>
            <a:r>
              <a:rPr lang="en-US" b="1" dirty="0"/>
              <a:t>Date:</a:t>
            </a:r>
            <a:r>
              <a:rPr lang="en-US" dirty="0"/>
              <a:t> 08/09/2024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A8FA4-D853-AF7D-E91D-20C2447FC7AC}"/>
              </a:ext>
            </a:extLst>
          </p:cNvPr>
          <p:cNvSpPr txBox="1"/>
          <p:nvPr/>
        </p:nvSpPr>
        <p:spPr>
          <a:xfrm>
            <a:off x="9075906" y="5486400"/>
            <a:ext cx="257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Link- </a:t>
            </a:r>
            <a:r>
              <a:rPr lang="en-US" dirty="0">
                <a:hlinkClick r:id="rId2"/>
              </a:rPr>
              <a:t>Collab</a:t>
            </a:r>
            <a:endParaRPr lang="en-US" dirty="0"/>
          </a:p>
          <a:p>
            <a:r>
              <a:rPr lang="en-US" dirty="0"/>
              <a:t>Link- </a:t>
            </a:r>
            <a:r>
              <a:rPr lang="en-US" dirty="0" err="1">
                <a:hlinkClick r:id="rId3"/>
              </a:rPr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3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08561" y="184825"/>
            <a:ext cx="415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Charts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63CB29-9658-0F80-A41B-5B3CDF73D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90634"/>
            <a:ext cx="5911276" cy="316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5C7311-C619-CD87-B1A0-6CF0EAD17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416" y="3513207"/>
            <a:ext cx="6196520" cy="334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4B9AD8C-928B-2F8F-D1EB-F6974390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8" y="866270"/>
            <a:ext cx="2824061" cy="283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E712A793-D81C-3970-1B10-7EC4E0F4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78" y="58367"/>
            <a:ext cx="8388484" cy="348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73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739301" y="515565"/>
            <a:ext cx="11060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Impact Quantification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07396" y="1624519"/>
            <a:ext cx="1072960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Revenue Impact:</a:t>
            </a:r>
          </a:p>
          <a:p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City hotels generate 54.86% of total revenue, with a strong focus on transient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Resort hotels and luxury room categories (G, H) offer higher ADR and potential revenue.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Demand forecasting models predict stable demand across peak months. </a:t>
            </a:r>
          </a:p>
          <a:p>
            <a:pPr lvl="1"/>
            <a:r>
              <a:rPr lang="en-US" sz="2000" dirty="0"/>
              <a:t>  (October, December) for resorts and (May, September, October) for city hotels.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Profitability Analysis:</a:t>
            </a:r>
          </a:p>
          <a:p>
            <a:endParaRPr lang="en-US" sz="20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Reduced cancellations during low-demand months (November-February) will stabilize profits.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Seasonal pricing adjustments will lead to 10-15% expected increase in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9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37743" y="194552"/>
            <a:ext cx="3385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ML Models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A2FC3C8-3555-9FA5-B9FD-99782C7B4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9" y="3463047"/>
            <a:ext cx="5322752" cy="2844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09F9F88-3176-EE26-15C6-3B80F367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034" y="0"/>
            <a:ext cx="6763966" cy="62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06D56A5-BF86-5687-614D-5750B220F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4592"/>
            <a:ext cx="5400675" cy="26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6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17123" y="515565"/>
            <a:ext cx="10982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Conclusion and 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36579" y="1624519"/>
            <a:ext cx="107004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Effective segmentation and pricing strategies can significantly enhance Azure Hotels’ </a:t>
            </a:r>
          </a:p>
          <a:p>
            <a:pPr lvl="1"/>
            <a:r>
              <a:rPr lang="en-US" sz="2000" dirty="0"/>
              <a:t>  profitability.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identified pricing drivers should guide dynamic pricing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By focusing on reducing cancellations and optimizing high-demand rooms, </a:t>
            </a:r>
          </a:p>
          <a:p>
            <a:pPr lvl="1"/>
            <a:r>
              <a:rPr lang="en-US" sz="2000" dirty="0"/>
              <a:t>  the overall revenue is expected to increase.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Next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Deploy machine learning models for real-time pricing in a production environment.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Continuously monitor and adjust pricing models based on customer behavior and demand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a customer feedback loop to refine pricing strategies.</a:t>
            </a:r>
          </a:p>
          <a:p>
            <a:pPr lvl="1"/>
            <a:endParaRPr lang="en-US" sz="2000" dirty="0"/>
          </a:p>
          <a:p>
            <a:pPr lvl="1" algn="ctr"/>
            <a:r>
              <a:rPr lang="en-US" sz="3200" dirty="0"/>
              <a:t>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848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Executive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Azure Hotels seeks to optimize its room pricing strategy to maximize revenue and profitability.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Key Insights: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City hotels are more popular (61.1%) than resort hotels (38.9%).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72.5% of all bookings are canceled.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Online TA market segments dominate the booking landscape.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Recommendations: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 dynamic pricing strategies based on customer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Focus on reducing cancellations for maximum profitability.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Apply segmentation to better cater to customer categories like transient and TA/TO bookings.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Overall Analytical Approach/Architecture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Preprocessing: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Removed duplicates (31,994 entries) and handled null values (agent, children, country, company).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Feature extraction: created new features like total stays, total people, total </a:t>
            </a:r>
            <a:r>
              <a:rPr lang="en-US" sz="2000" dirty="0" err="1"/>
              <a:t>childrens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  reserved room assigned.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Removed outliers from </a:t>
            </a:r>
            <a:r>
              <a:rPr lang="en-US" sz="2000" i="1" dirty="0"/>
              <a:t>lead time</a:t>
            </a:r>
            <a:r>
              <a:rPr lang="en-US" sz="2000" dirty="0"/>
              <a:t> and </a:t>
            </a:r>
            <a:r>
              <a:rPr lang="en-US" sz="2000" i="1" dirty="0"/>
              <a:t>ADR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Categorical conversion for lead time and guest categories.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Modeling Approach: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Implemented linear regression for pricing drivers and pricing strategy.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Used k-means for customer segmentation.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Evaluation and selection of best models through hyperparameter tuning.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6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Eda Findings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/>
          <p:nvPr/>
        </p:nvCxnSpPr>
        <p:spPr>
          <a:xfrm>
            <a:off x="846306" y="1410511"/>
            <a:ext cx="10301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6987B1-846C-EEF6-6C68-28D4B2D1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26" y="1673157"/>
            <a:ext cx="4136859" cy="408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2B8957-345B-3EA9-84CC-02A53E8C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28" y="1816134"/>
            <a:ext cx="6565052" cy="413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Customer Segment Analysis and Profiling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65761" y="1624519"/>
            <a:ext cx="1103116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Segments: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Majority of bookings are made through transient customers (82.4%) and TA/TO market segment (59.1%).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Customers from </a:t>
            </a:r>
            <a:r>
              <a:rPr lang="en-US" sz="2000" b="1" dirty="0"/>
              <a:t>PRT, GBR, and FRA</a:t>
            </a:r>
            <a:r>
              <a:rPr lang="en-US" sz="2000" dirty="0"/>
              <a:t> show higher cancellation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Segmentation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K-means clustering (best performing).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Created clusters based on customer behavior.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Profiled customers based on preferences for city vs. resort hotels, cancellation behavior, and lead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2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155642" y="194552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Customer Segment Charts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650DA1-B249-1679-26B3-323A460EA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19" y="3511686"/>
            <a:ext cx="5350214" cy="28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96C4607-BD7F-1274-DAC8-D857A32F0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" y="1235558"/>
            <a:ext cx="5739319" cy="503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D0CA615-03B4-9556-603C-AFDC1D54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090" y="97786"/>
            <a:ext cx="5265906" cy="343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03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807395" y="515565"/>
            <a:ext cx="1040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Drivers Identification and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846305" y="1624519"/>
            <a:ext cx="1069069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Key Pricing Drivers: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Factors affecting room pricing: hotel type, customer segment, distribution channels, booking lead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Average Daily Rate (ADR) was higher for room types C, F, G, 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Room cancellations significantly impacted pricing strategies (non-refundable categories had the most cancellations).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Modeling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Linear regression (best performing).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Identified correlations between ADR and variables such as total stays, room type, and guest category.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35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408561" y="184825"/>
            <a:ext cx="4153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Pricing Charts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256DC01-A807-A536-3D1B-2412B2E3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5559"/>
            <a:ext cx="5622587" cy="492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DE5F293-F3AD-C1F3-A45A-B4165855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78" y="3229583"/>
            <a:ext cx="6019596" cy="304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2EFEB81-E252-3390-ACAA-1790AA03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87" y="0"/>
            <a:ext cx="6569413" cy="317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45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3C361-F452-3F54-3F8B-B1033B271C1B}"/>
              </a:ext>
            </a:extLst>
          </p:cNvPr>
          <p:cNvSpPr txBox="1"/>
          <p:nvPr/>
        </p:nvSpPr>
        <p:spPr>
          <a:xfrm>
            <a:off x="603116" y="515565"/>
            <a:ext cx="11235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Recommended Pricing Strategy and Expected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F12AC-8497-01EB-A9E5-4F8B1BDDF27D}"/>
              </a:ext>
            </a:extLst>
          </p:cNvPr>
          <p:cNvSpPr txBox="1"/>
          <p:nvPr/>
        </p:nvSpPr>
        <p:spPr>
          <a:xfrm>
            <a:off x="486383" y="1624519"/>
            <a:ext cx="1105062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Pricing Strategy: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Dynamic pricing based on customer segments and lead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Adjust pricing to minimize cancellations (e.g., adjusting non-refundable rates and focusing on booking channels with lower cancellation rates).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Seasonal demand and competition-based pricing.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Forecasted 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Expected revenue increase by better targeting high-value customer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Revenue from transient customers expected to rise by optimizing short-term stay pricing.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Modeling Techniques:</a:t>
            </a:r>
          </a:p>
          <a:p>
            <a:endParaRPr lang="en-US" sz="2000" b="1" dirty="0"/>
          </a:p>
          <a:p>
            <a:r>
              <a:rPr lang="en-US" sz="2000" b="1" dirty="0"/>
              <a:t>Model Used:</a:t>
            </a:r>
            <a:r>
              <a:rPr lang="en-US" sz="20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Linear regression for demand forecasting and pricing strategy.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39212D-D06C-2596-6047-9953B4D89CD8}"/>
              </a:ext>
            </a:extLst>
          </p:cNvPr>
          <p:cNvCxnSpPr>
            <a:cxnSpLocks/>
          </p:cNvCxnSpPr>
          <p:nvPr/>
        </p:nvCxnSpPr>
        <p:spPr>
          <a:xfrm>
            <a:off x="846306" y="1410511"/>
            <a:ext cx="10710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474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664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 Optimizing Hotel Room Pricing for Azure Hotels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Choudhary</dc:creator>
  <cp:lastModifiedBy>Ankit Choudhary</cp:lastModifiedBy>
  <cp:revision>4</cp:revision>
  <dcterms:created xsi:type="dcterms:W3CDTF">2024-09-08T06:45:36Z</dcterms:created>
  <dcterms:modified xsi:type="dcterms:W3CDTF">2024-09-08T09:10:01Z</dcterms:modified>
</cp:coreProperties>
</file>