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0" r:id="rId13"/>
    <p:sldId id="266" r:id="rId14"/>
    <p:sldId id="298" r:id="rId15"/>
    <p:sldId id="268" r:id="rId16"/>
    <p:sldId id="269" r:id="rId17"/>
    <p:sldId id="270" r:id="rId18"/>
    <p:sldId id="271" r:id="rId19"/>
    <p:sldId id="29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1" r:id="rId35"/>
    <p:sldId id="286" r:id="rId36"/>
    <p:sldId id="293" r:id="rId37"/>
    <p:sldId id="294" r:id="rId38"/>
    <p:sldId id="295" r:id="rId39"/>
    <p:sldId id="296" r:id="rId40"/>
    <p:sldId id="290" r:id="rId41"/>
    <p:sldId id="289" r:id="rId42"/>
  </p:sldIdLst>
  <p:sldSz cx="9144000" cy="5143500" type="screen16x9"/>
  <p:notesSz cx="6858000" cy="9144000"/>
  <p:embeddedFontLst>
    <p:embeddedFont>
      <p:font typeface="Lato" panose="020B0604020202020204" charset="0"/>
      <p:regular r:id="rId44"/>
      <p:bold r:id="rId45"/>
      <p:italic r:id="rId46"/>
      <p:boldItalic r:id="rId47"/>
    </p:embeddedFont>
    <p:embeddedFont>
      <p:font typeface="Raleway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2" roundtripDataSignature="AMtx7miRTqOaq+0qK1pQX7r+QZCvOMD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03150-649D-4CE6-8999-E7C61D535792}">
  <a:tblStyle styleId="{56C03150-649D-4CE6-8999-E7C61D53579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CA39ABB-DEAB-4484-8089-E6466CCA50F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31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175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18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871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105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7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510276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510276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4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767000" cy="19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nl"/>
              <a:t>On the Generation and Evaluation of Synthetic Data with GANs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7952" y="33570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" dirty="0"/>
              <a:t>Bauke Brenninkmeijer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" dirty="0"/>
              <a:t>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Data Encoding: Categorical values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7650" y="19084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In classifiers, success by using </a:t>
            </a:r>
            <a:r>
              <a:rPr lang="nl" sz="1600" b="1">
                <a:latin typeface="Arial"/>
                <a:ea typeface="Arial"/>
                <a:cs typeface="Arial"/>
                <a:sym typeface="Arial"/>
              </a:rPr>
              <a:t>embeddings</a:t>
            </a:r>
            <a:r>
              <a:rPr lang="nl" sz="1600">
                <a:latin typeface="Arial"/>
                <a:ea typeface="Arial"/>
                <a:cs typeface="Arial"/>
                <a:sym typeface="Arial"/>
              </a:rPr>
              <a:t> (i.e. class is represented by a trained vector).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Inverse transformation becomes very</a:t>
            </a:r>
            <a:r>
              <a:rPr lang="nl" sz="1600" b="1">
                <a:latin typeface="Arial"/>
                <a:ea typeface="Arial"/>
                <a:cs typeface="Arial"/>
                <a:sym typeface="Arial"/>
              </a:rPr>
              <a:t> expensive</a:t>
            </a:r>
            <a:r>
              <a:rPr lang="nl" sz="1600">
                <a:latin typeface="Arial"/>
                <a:ea typeface="Arial"/>
                <a:cs typeface="Arial"/>
                <a:sym typeface="Arial"/>
              </a:rPr>
              <a:t>. Requires distance measure which are often ambiguous in high dimensions.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Still often done using </a:t>
            </a:r>
            <a:r>
              <a:rPr lang="nl" sz="1600" b="1">
                <a:latin typeface="Arial"/>
                <a:ea typeface="Arial"/>
                <a:cs typeface="Arial"/>
                <a:sym typeface="Arial"/>
              </a:rPr>
              <a:t>one-hot encoding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Data Encoding: Discrete values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727650" y="19084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Test data might have </a:t>
            </a:r>
            <a:r>
              <a:rPr lang="nl" sz="1600" b="1">
                <a:latin typeface="Arial"/>
                <a:ea typeface="Arial"/>
                <a:cs typeface="Arial"/>
                <a:sym typeface="Arial"/>
              </a:rPr>
              <a:t>unseen</a:t>
            </a:r>
            <a:r>
              <a:rPr lang="nl" sz="16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nl" sz="1600" b="1"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nl" sz="1600">
                <a:latin typeface="Arial"/>
                <a:ea typeface="Arial"/>
                <a:cs typeface="Arial"/>
                <a:sym typeface="Arial"/>
              </a:rPr>
              <a:t> values than train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Some do it categorical, some continuous.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b="1">
                <a:latin typeface="Arial"/>
                <a:ea typeface="Arial"/>
                <a:cs typeface="Arial"/>
                <a:sym typeface="Arial"/>
              </a:rPr>
              <a:t>Effectiveness</a:t>
            </a:r>
            <a:r>
              <a:rPr lang="nl" sz="1600">
                <a:latin typeface="Arial"/>
                <a:ea typeface="Arial"/>
                <a:cs typeface="Arial"/>
                <a:sym typeface="Arial"/>
              </a:rPr>
              <a:t> depends on the number of </a:t>
            </a:r>
            <a:r>
              <a:rPr lang="nl" sz="1600" b="1"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nl" sz="1600">
                <a:latin typeface="Arial"/>
                <a:ea typeface="Arial"/>
                <a:cs typeface="Arial"/>
                <a:sym typeface="Arial"/>
              </a:rPr>
              <a:t> values. If large number of unique variables, approximate continuously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92DEC-4DCF-4ABE-9620-6325D01C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63F59-6D1B-4245-B236-E75B6C9F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374644" cy="22611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Several layers </a:t>
            </a:r>
            <a:r>
              <a:rPr lang="en-US" dirty="0"/>
              <a:t>that perform calculations</a:t>
            </a:r>
          </a:p>
          <a:p>
            <a:r>
              <a:rPr lang="en-US" dirty="0"/>
              <a:t>Can be thought of as a </a:t>
            </a:r>
            <a:r>
              <a:rPr lang="en-US" dirty="0">
                <a:solidFill>
                  <a:schemeClr val="accent3"/>
                </a:solidFill>
              </a:rPr>
              <a:t>function</a:t>
            </a:r>
            <a:r>
              <a:rPr lang="en-US" dirty="0"/>
              <a:t> f() with parameters </a:t>
            </a:r>
            <a:r>
              <a:rPr lang="en-GB" dirty="0"/>
              <a:t>φ, which are </a:t>
            </a:r>
            <a:r>
              <a:rPr lang="en-GB" dirty="0">
                <a:solidFill>
                  <a:schemeClr val="accent3"/>
                </a:solidFill>
              </a:rPr>
              <a:t>trained</a:t>
            </a:r>
            <a:r>
              <a:rPr lang="en-GB" dirty="0"/>
              <a:t> to map domain X to Y. </a:t>
            </a:r>
            <a:endParaRPr lang="en-US" dirty="0"/>
          </a:p>
          <a:p>
            <a:r>
              <a:rPr lang="en-US" dirty="0"/>
              <a:t>Results in </a:t>
            </a:r>
            <a:r>
              <a:rPr lang="en-US" dirty="0">
                <a:solidFill>
                  <a:schemeClr val="accent3"/>
                </a:solidFill>
              </a:rPr>
              <a:t>one final layer</a:t>
            </a:r>
            <a:r>
              <a:rPr lang="en-US" dirty="0"/>
              <a:t>, whose values can be trained to represent many things</a:t>
            </a:r>
          </a:p>
          <a:p>
            <a:r>
              <a:rPr lang="en-US" dirty="0"/>
              <a:t>Trained using backpropagation and gradient descent</a:t>
            </a:r>
          </a:p>
          <a:p>
            <a:r>
              <a:rPr lang="en-US" dirty="0"/>
              <a:t>If the network has many layers, this is often referred to as deep learning</a:t>
            </a:r>
          </a:p>
        </p:txBody>
      </p:sp>
      <p:pic>
        <p:nvPicPr>
          <p:cNvPr id="1026" name="Picture 2" descr="A diagram showing an image of a cat being fed into a 4-layer network">
            <a:extLst>
              <a:ext uri="{FF2B5EF4-FFF2-40B4-BE49-F238E27FC236}">
                <a16:creationId xmlns:a16="http://schemas.microsoft.com/office/drawing/2014/main" id="{D59F6E24-CC77-46A6-A552-07608AB5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63" y="3335556"/>
            <a:ext cx="4325674" cy="18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6853B-CEB0-4D11-A7D8-A51EA8918297}"/>
              </a:ext>
            </a:extLst>
          </p:cNvPr>
          <p:cNvSpPr txBox="1"/>
          <p:nvPr/>
        </p:nvSpPr>
        <p:spPr>
          <a:xfrm>
            <a:off x="4661647" y="4928056"/>
            <a:ext cx="5183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65000"/>
                  </a:schemeClr>
                </a:solidFill>
              </a:rPr>
              <a:t>Image from: https://medium.com/@RosieCampbell/demystifying-deep-neural-nets-efb726eae941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2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826050"/>
            <a:ext cx="4199282" cy="231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215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GANs in 5 minutes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729450" y="2086675"/>
            <a:ext cx="4823400" cy="2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nl" sz="1000" b="1" dirty="0"/>
              <a:t>Original GAN</a:t>
            </a:r>
            <a:r>
              <a:rPr lang="nl" sz="1000" b="1" baseline="30000" dirty="0"/>
              <a:t>1</a:t>
            </a:r>
            <a:endParaRPr sz="1000" b="1" baseline="30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>
                <a:solidFill>
                  <a:schemeClr val="accent3"/>
                </a:solidFill>
              </a:rPr>
              <a:t>Generator G</a:t>
            </a:r>
            <a:r>
              <a:rPr lang="nl" sz="1000" dirty="0"/>
              <a:t> tries to </a:t>
            </a:r>
            <a:r>
              <a:rPr lang="nl" sz="1000" dirty="0">
                <a:solidFill>
                  <a:schemeClr val="accent3"/>
                </a:solidFill>
              </a:rPr>
              <a:t>imitate</a:t>
            </a:r>
            <a:r>
              <a:rPr lang="nl" sz="1000" b="1" dirty="0"/>
              <a:t> </a:t>
            </a:r>
            <a:r>
              <a:rPr lang="nl" sz="1000" dirty="0"/>
              <a:t>real data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>
                <a:solidFill>
                  <a:schemeClr val="accent3"/>
                </a:solidFill>
              </a:rPr>
              <a:t>Discriminator D </a:t>
            </a:r>
            <a:r>
              <a:rPr lang="nl" sz="1000" dirty="0"/>
              <a:t>tries to distinguish fake from real 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/>
              <a:t>Minimax game between generator and Discriminator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nl" sz="1000" b="1" dirty="0"/>
              <a:t>Wasserstein GAN</a:t>
            </a:r>
            <a:r>
              <a:rPr lang="nl" sz="1000" b="1" baseline="30000" dirty="0"/>
              <a:t>2</a:t>
            </a:r>
            <a:endParaRPr sz="1000" b="1" baseline="30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/>
              <a:t>Uses </a:t>
            </a:r>
            <a:r>
              <a:rPr lang="nl" sz="1000" dirty="0">
                <a:solidFill>
                  <a:schemeClr val="accent3"/>
                </a:solidFill>
              </a:rPr>
              <a:t>1-Wasserstein Distance</a:t>
            </a:r>
            <a:endParaRPr sz="1000" dirty="0">
              <a:solidFill>
                <a:schemeClr val="accent3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/>
              <a:t>Bring logit distributions of last layer closer together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/>
              <a:t>Less mode collapse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/>
              <a:t>To enforce 1-Lipschitz constraint, </a:t>
            </a:r>
            <a:r>
              <a:rPr lang="nl" sz="1000" dirty="0">
                <a:solidFill>
                  <a:schemeClr val="accent3"/>
                </a:solidFill>
              </a:rPr>
              <a:t>clip</a:t>
            </a:r>
            <a:r>
              <a:rPr lang="en-GB" sz="1000" dirty="0">
                <a:solidFill>
                  <a:schemeClr val="accent3"/>
                </a:solidFill>
              </a:rPr>
              <a:t>s</a:t>
            </a:r>
            <a:r>
              <a:rPr lang="nl" sz="1000" dirty="0">
                <a:solidFill>
                  <a:schemeClr val="accent3"/>
                </a:solidFill>
              </a:rPr>
              <a:t> critic weights </a:t>
            </a:r>
            <a:r>
              <a:rPr lang="nl" sz="1000" dirty="0"/>
              <a:t>to [-c, c]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 dirty="0"/>
              <a:t>WGAN-GP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/>
              <a:t>Introduces </a:t>
            </a:r>
            <a:r>
              <a:rPr lang="nl" sz="1000" dirty="0">
                <a:solidFill>
                  <a:schemeClr val="accent3"/>
                </a:solidFill>
              </a:rPr>
              <a:t>gradient penalty</a:t>
            </a:r>
            <a:r>
              <a:rPr lang="nl" sz="1000" b="1" dirty="0"/>
              <a:t> </a:t>
            </a:r>
            <a:r>
              <a:rPr lang="nl" sz="1000" dirty="0"/>
              <a:t>instead of weight clipping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nl" sz="1000" dirty="0"/>
              <a:t>Converges better, </a:t>
            </a:r>
            <a:r>
              <a:rPr lang="en-GB" sz="1000" dirty="0"/>
              <a:t>faster training</a:t>
            </a:r>
            <a:endParaRPr sz="1000" dirty="0"/>
          </a:p>
        </p:txBody>
      </p:sp>
      <p:sp>
        <p:nvSpPr>
          <p:cNvPr id="154" name="Google Shape;154;p10"/>
          <p:cNvSpPr txBox="1"/>
          <p:nvPr/>
        </p:nvSpPr>
        <p:spPr>
          <a:xfrm>
            <a:off x="4304175" y="4607800"/>
            <a:ext cx="47793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nl" sz="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Goodfellow, Ian, et al. "Generative adversarial nets." Advances in neural information processing systems. 2014.</a:t>
            </a:r>
            <a:endParaRPr sz="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nl" sz="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Arjovsky, Martin, Soumith Chintala, and Léon Bottou. "Wasserstein gan." arXiv preprint arXiv:1701.07875 (2017).</a:t>
            </a:r>
            <a:endParaRPr sz="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nl" sz="6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40D3-50C3-4D01-9FB8-358E9D18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72461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6875" y="1214325"/>
            <a:ext cx="3617377" cy="271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Related work 1: TGAN</a:t>
            </a:r>
            <a:r>
              <a:rPr lang="nl" baseline="30000"/>
              <a:t>1</a:t>
            </a:r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5503150" y="4773550"/>
            <a:ext cx="35859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nl" sz="600" b="0" i="0" u="none" strike="noStrike" cap="non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1 Xu, Lei, and Kalyan Veeramachaneni. "Synthesizing tabular data using generative adversarial networks." arXiv preprint arXiv:1811.11264 (2018).</a:t>
            </a:r>
            <a:endParaRPr sz="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727650" y="1914625"/>
            <a:ext cx="4919100" cy="2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90000"/>
              </a:lnSpc>
              <a:buSzPts val="1600"/>
              <a:buFont typeface="Arial"/>
              <a:buChar char="●"/>
            </a:pPr>
            <a:r>
              <a:rPr lang="nl" sz="1600" dirty="0">
                <a:latin typeface="Arial"/>
                <a:cs typeface="Arial"/>
                <a:sym typeface="Arial"/>
              </a:rPr>
              <a:t>Encodes continuous values with Gaussian Mixture Models.</a:t>
            </a:r>
            <a:endParaRPr lang="nl" sz="1600" dirty="0">
              <a:latin typeface="Arial"/>
              <a:cs typeface="Arial"/>
            </a:endParaRPr>
          </a:p>
          <a:p>
            <a:pPr indent="-330200">
              <a:lnSpc>
                <a:spcPct val="90000"/>
              </a:lnSpc>
              <a:buSzPts val="1600"/>
              <a:buFont typeface="Arial"/>
              <a:buChar char="●"/>
            </a:pPr>
            <a:r>
              <a:rPr lang="nl" sz="1600" dirty="0">
                <a:latin typeface="Arial"/>
                <a:cs typeface="Arial"/>
                <a:sym typeface="Arial"/>
              </a:rPr>
              <a:t>Recurrent Neural Network</a:t>
            </a:r>
            <a:endParaRPr sz="1600" dirty="0">
              <a:latin typeface="Arial"/>
              <a:cs typeface="Arial"/>
            </a:endParaRPr>
          </a:p>
          <a:p>
            <a:pPr indent="-330200">
              <a:lnSpc>
                <a:spcPct val="90000"/>
              </a:lnSpc>
              <a:buSzPts val="1600"/>
              <a:buFont typeface="Arial"/>
              <a:buChar char="●"/>
            </a:pPr>
            <a:r>
              <a:rPr lang="nl" sz="1600" dirty="0">
                <a:latin typeface="Arial"/>
                <a:cs typeface="Arial"/>
                <a:sym typeface="Arial"/>
              </a:rPr>
              <a:t>Has an attention mechanism</a:t>
            </a:r>
            <a:endParaRPr sz="1600" dirty="0">
              <a:latin typeface="Arial"/>
              <a:cs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nl" sz="1600" b="1" dirty="0">
                <a:latin typeface="Arial"/>
                <a:ea typeface="Arial"/>
                <a:cs typeface="Arial"/>
                <a:sym typeface="Arial"/>
              </a:rPr>
              <a:t>Problems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Uses classic GAN Architecture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801" y="2561665"/>
            <a:ext cx="3928199" cy="10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Related work 2: TableGAN</a:t>
            </a:r>
            <a:r>
              <a:rPr lang="nl" baseline="30000"/>
              <a:t>1</a:t>
            </a:r>
            <a:endParaRPr baseline="30000"/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729450" y="1787550"/>
            <a:ext cx="4696200" cy="28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DCGAN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, So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A method for images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Handles ‘all’ datatypes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Has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classifier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, identical to the discriminator, for semantic coherence as third GAN part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nl" sz="1600" b="1" dirty="0">
                <a:latin typeface="Arial"/>
                <a:ea typeface="Arial"/>
                <a:cs typeface="Arial"/>
                <a:sym typeface="Arial"/>
              </a:rPr>
              <a:t>Problems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Everything is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represented as a float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 [0, 1]. Not ideal for discrete values.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Also uses classic GAN architecture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5906050" y="4791350"/>
            <a:ext cx="31827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nl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Park, Noseong, et al. "Data synthesis based on generative adversarial networks." Proceedings of the VLDB Endowment 11.10 (2018): 1071-1083.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0125" y="1743344"/>
            <a:ext cx="2964524" cy="23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Related work 3: MedGAN</a:t>
            </a:r>
            <a:r>
              <a:rPr lang="nl" baseline="30000"/>
              <a:t>1</a:t>
            </a:r>
            <a:endParaRPr baseline="30000"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729450" y="1914625"/>
            <a:ext cx="5178300" cy="28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Autoencoders</a:t>
            </a: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 translates categorical features to continuous ones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Circumvent categorical features in the generator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nl" sz="1400" b="1" dirty="0">
                <a:latin typeface="Arial"/>
                <a:ea typeface="Arial"/>
                <a:cs typeface="Arial"/>
                <a:sym typeface="Arial"/>
              </a:rPr>
              <a:t>Problems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Sampling autoencoder latent space</a:t>
            </a: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 is arbitrary </a:t>
            </a: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for locations unseen during training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Original implementation does not work with multiple data types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5210300" y="4791350"/>
            <a:ext cx="38784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nl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Park, N., Mohammadi, M., Gorde, K., Jajodia, S., Park, H., &amp; Kim, Y. (2018). Data synthesis based on generative adversarial networks. Proceedings of the VLDB Endowment, 11(10), 1071-1083.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Related work: Evaluations</a:t>
            </a:r>
            <a:endParaRPr baseline="30000"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729450" y="1715725"/>
            <a:ext cx="57738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Baselines are all over the place</a:t>
            </a:r>
            <a:endParaRPr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Compared with data perturbation/anonymization tools</a:t>
            </a:r>
            <a:b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" i="1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sdcMicro, ARX</a:t>
            </a:r>
            <a:endParaRPr i="1">
              <a:solidFill>
                <a:srgbClr val="7979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Statistical sampling techniques</a:t>
            </a:r>
            <a:b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" i="1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Gaussian Copula, Bayesian Networks</a:t>
            </a:r>
            <a:endParaRPr i="1">
              <a:solidFill>
                <a:srgbClr val="7979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Neural approaches</a:t>
            </a:r>
            <a:b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" i="1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Boltzmann Machines, Variational autoencoders</a:t>
            </a:r>
            <a:endParaRPr i="1">
              <a:solidFill>
                <a:srgbClr val="7979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Humans experts</a:t>
            </a:r>
            <a:endParaRPr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Evaluation approaches differ:</a:t>
            </a:r>
            <a:endParaRPr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Statistical evaluations</a:t>
            </a:r>
            <a:endParaRPr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nl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Privacy evaluations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5B970-D414-4663-ACEB-E880EF0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422993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62D48-6E48-49A0-9291-9564C68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68EA4D-802F-4E76-8AB3-93EE2D592A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13102" y="1903356"/>
            <a:ext cx="3374400" cy="133678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Preliminaries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Contributions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8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Contributions</a:t>
            </a:r>
            <a:endParaRPr baseline="30000"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729450" y="2246125"/>
            <a:ext cx="71772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Two improvements 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on the State of the Art model: 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TGAN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Improved e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valuation metric 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for synthetic tabular data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Proposals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nl" sz="1600" dirty="0"/>
              <a:t>Use the </a:t>
            </a:r>
            <a:r>
              <a:rPr lang="nl" sz="1600" dirty="0">
                <a:solidFill>
                  <a:schemeClr val="accent3"/>
                </a:solidFill>
              </a:rPr>
              <a:t>WGAN-GP</a:t>
            </a:r>
            <a:r>
              <a:rPr lang="nl" sz="1600" dirty="0"/>
              <a:t> architecture</a:t>
            </a:r>
            <a:endParaRPr dirty="0"/>
          </a:p>
          <a:p>
            <a:pPr marL="48895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nl" sz="1600" dirty="0"/>
              <a:t>Add </a:t>
            </a:r>
            <a:r>
              <a:rPr lang="nl" sz="1600" dirty="0">
                <a:solidFill>
                  <a:schemeClr val="accent3"/>
                </a:solidFill>
              </a:rPr>
              <a:t>skip connections </a:t>
            </a:r>
            <a:r>
              <a:rPr lang="nl" sz="1600" dirty="0"/>
              <a:t>to the generator</a:t>
            </a:r>
            <a:endParaRPr dirty="0"/>
          </a:p>
          <a:p>
            <a:pPr marL="48895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nl" sz="1600" dirty="0"/>
              <a:t>An aggregate evaluation metric called the </a:t>
            </a:r>
            <a:r>
              <a:rPr lang="nl" sz="1600" dirty="0">
                <a:solidFill>
                  <a:schemeClr val="accent3"/>
                </a:solidFill>
              </a:rPr>
              <a:t>Similarity Score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Proposal 1: WGAN-GP architecture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729450" y="2007050"/>
            <a:ext cx="76887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Build upon</a:t>
            </a: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 TGAN to use the WGAN-GP architecture. This has shown improvements in visual domain with higher image fidelity and improved convergence.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SzPts val="1300"/>
              <a:buNone/>
            </a:pPr>
            <a:r>
              <a:rPr lang="nl" sz="1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: Model will converge faster and yield higher quality samples</a:t>
            </a:r>
            <a:endParaRPr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Proposal 1: WGAN-GP architecture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"/>
          </p:nvPr>
        </p:nvSpPr>
        <p:spPr>
          <a:xfrm>
            <a:off x="729450" y="2007050"/>
            <a:ext cx="76887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ts val="1400"/>
              <a:buFont typeface="Arial"/>
              <a:buAutoNum type="arabicPeriod"/>
            </a:pPr>
            <a:r>
              <a:rPr lang="nl" sz="1400">
                <a:latin typeface="Arial"/>
                <a:ea typeface="Arial"/>
                <a:cs typeface="Arial"/>
                <a:sym typeface="Arial"/>
              </a:rPr>
              <a:t>Adam optimizer parameter change to essentially become RMSProp (momentum=0)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Font typeface="Arial"/>
              <a:buAutoNum type="arabicPeriod"/>
            </a:pPr>
            <a:r>
              <a:rPr lang="nl" sz="1400">
                <a:latin typeface="Arial"/>
                <a:ea typeface="Arial"/>
                <a:cs typeface="Arial"/>
                <a:sym typeface="Arial"/>
              </a:rPr>
              <a:t>Training discriminator more often than generator (5 times)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Font typeface="Arial"/>
              <a:buAutoNum type="arabicPeriod"/>
            </a:pPr>
            <a:r>
              <a:rPr lang="nl" sz="1400">
                <a:latin typeface="Arial"/>
                <a:ea typeface="Arial"/>
                <a:cs typeface="Arial"/>
                <a:sym typeface="Arial"/>
              </a:rPr>
              <a:t>Output of discriminator no longer has sigmoid activation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Font typeface="Arial"/>
              <a:buAutoNum type="arabicPeriod"/>
            </a:pPr>
            <a:r>
              <a:rPr lang="nl" sz="1400">
                <a:latin typeface="Arial"/>
                <a:ea typeface="Arial"/>
                <a:cs typeface="Arial"/>
                <a:sym typeface="Arial"/>
              </a:rPr>
              <a:t>Adapting loss function</a:t>
            </a:r>
            <a:endParaRPr sz="1400"/>
          </a:p>
        </p:txBody>
      </p:sp>
      <p:grpSp>
        <p:nvGrpSpPr>
          <p:cNvPr id="217" name="Google Shape;217;p18"/>
          <p:cNvGrpSpPr/>
          <p:nvPr/>
        </p:nvGrpSpPr>
        <p:grpSpPr>
          <a:xfrm>
            <a:off x="1462074" y="3761050"/>
            <a:ext cx="5965692" cy="908300"/>
            <a:chOff x="1462074" y="3761050"/>
            <a:chExt cx="5965692" cy="908300"/>
          </a:xfrm>
        </p:grpSpPr>
        <p:pic>
          <p:nvPicPr>
            <p:cNvPr id="218" name="Google Shape;218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62074" y="4260850"/>
              <a:ext cx="4739124" cy="408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" name="Google Shape;219;p18"/>
            <p:cNvGrpSpPr/>
            <p:nvPr/>
          </p:nvGrpSpPr>
          <p:grpSpPr>
            <a:xfrm>
              <a:off x="2018834" y="3761050"/>
              <a:ext cx="5408932" cy="458725"/>
              <a:chOff x="1933925" y="3905300"/>
              <a:chExt cx="5528910" cy="468900"/>
            </a:xfrm>
          </p:grpSpPr>
          <p:pic>
            <p:nvPicPr>
              <p:cNvPr id="220" name="Google Shape;220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933925" y="4057475"/>
                <a:ext cx="2866525" cy="18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1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852884" y="3905300"/>
                <a:ext cx="2609951" cy="468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Proposal 2: skip-connections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1"/>
          </p:nvPr>
        </p:nvSpPr>
        <p:spPr>
          <a:xfrm>
            <a:off x="729450" y="2060021"/>
            <a:ext cx="7688700" cy="18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Skip connections have showed significant improvement in classifiers (most notable ResNets) </a:t>
            </a: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 also GANs. Allows for greater retention of information and greater flow of gradients. </a:t>
            </a: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Incorporate into the generator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</a:pPr>
            <a:r>
              <a:rPr lang="nl" sz="1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nl" sz="1400" dirty="0">
                <a:latin typeface="Arial"/>
                <a:ea typeface="Arial"/>
                <a:cs typeface="Arial"/>
                <a:sym typeface="Arial"/>
              </a:rPr>
              <a:t>: Model will converge faster. Will likely have higher quality images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3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729450" y="4354425"/>
            <a:ext cx="7541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Proposal 2: skip-connections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7902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1300"/>
              <a:buNone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Mathematically: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150" y="3399566"/>
            <a:ext cx="3154799" cy="26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5150" y="2737500"/>
            <a:ext cx="2967525" cy="22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/>
        </p:nvSpPr>
        <p:spPr>
          <a:xfrm>
            <a:off x="4572000" y="2078875"/>
            <a:ext cx="315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nl"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Visually</a:t>
            </a: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>
            <a:off x="4586025" y="2199625"/>
            <a:ext cx="0" cy="266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20"/>
          <p:cNvSpPr txBox="1"/>
          <p:nvPr/>
        </p:nvSpPr>
        <p:spPr>
          <a:xfrm>
            <a:off x="6163025" y="2480125"/>
            <a:ext cx="897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nl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TGAN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Proposal 3: Similarity Score</a:t>
            </a:r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nl" b="1" dirty="0"/>
              <a:t>Aggregate results from several metrics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nl" i="1" dirty="0"/>
              <a:t>Given a real and synthetic dataset</a:t>
            </a:r>
            <a:endParaRPr i="1" dirty="0"/>
          </a:p>
          <a:p>
            <a:pPr marL="457200" lvl="0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nl" dirty="0"/>
              <a:t>Correlation coefficient between </a:t>
            </a:r>
            <a:r>
              <a:rPr lang="nl" dirty="0">
                <a:solidFill>
                  <a:schemeClr val="accent3"/>
                </a:solidFill>
              </a:rPr>
              <a:t>basic statistical measures </a:t>
            </a:r>
            <a:r>
              <a:rPr lang="nl" dirty="0"/>
              <a:t>(mean, variance, etc.)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 dirty="0"/>
              <a:t>Correlation coefficient between </a:t>
            </a:r>
            <a:r>
              <a:rPr lang="nl" dirty="0">
                <a:solidFill>
                  <a:schemeClr val="accent3"/>
                </a:solidFill>
              </a:rPr>
              <a:t>the correlations of columns </a:t>
            </a:r>
            <a:r>
              <a:rPr lang="nl" dirty="0"/>
              <a:t>within a dataset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 dirty="0"/>
              <a:t>Correlations between </a:t>
            </a:r>
            <a:r>
              <a:rPr lang="nl" dirty="0">
                <a:solidFill>
                  <a:schemeClr val="accent3"/>
                </a:solidFill>
              </a:rPr>
              <a:t>column’</a:t>
            </a:r>
            <a:r>
              <a:rPr lang="en-GB" dirty="0">
                <a:solidFill>
                  <a:schemeClr val="accent3"/>
                </a:solidFill>
              </a:rPr>
              <a:t>s</a:t>
            </a:r>
            <a:r>
              <a:rPr lang="nl" dirty="0">
                <a:solidFill>
                  <a:schemeClr val="accent3"/>
                </a:solidFill>
              </a:rPr>
              <a:t> distributions </a:t>
            </a:r>
            <a:r>
              <a:rPr lang="nl" dirty="0"/>
              <a:t>between datasets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 dirty="0"/>
              <a:t>1 - MAPE of the variance top-5 </a:t>
            </a:r>
            <a:r>
              <a:rPr lang="nl" dirty="0">
                <a:solidFill>
                  <a:schemeClr val="accent3"/>
                </a:solidFill>
              </a:rPr>
              <a:t>PCA components</a:t>
            </a:r>
            <a:endParaRPr dirty="0">
              <a:solidFill>
                <a:schemeClr val="accent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 dirty="0"/>
              <a:t> </a:t>
            </a:r>
            <a:r>
              <a:rPr lang="nl" dirty="0">
                <a:solidFill>
                  <a:schemeClr val="accent3"/>
                </a:solidFill>
              </a:rPr>
              <a:t>Machine learning efficacy</a:t>
            </a:r>
            <a:endParaRPr dirty="0">
              <a:solidFill>
                <a:schemeClr val="accent3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nl" dirty="0"/>
              <a:t>1 - MAPE for classifiers</a:t>
            </a:r>
            <a:endParaRPr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nl" dirty="0"/>
              <a:t>Correlation coefficient for RMSE scores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nl" b="1" dirty="0"/>
              <a:t>Take the mean for the final Similarity Scores</a:t>
            </a:r>
            <a:endParaRPr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81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/>
              <a:t>Proposal 3: Similarity Score</a:t>
            </a:r>
            <a:br>
              <a:rPr lang="nl"/>
            </a:br>
            <a:r>
              <a:rPr lang="nl" sz="1600">
                <a:solidFill>
                  <a:schemeClr val="accent1"/>
                </a:solidFill>
              </a:rPr>
              <a:t>1. Basic statistical properties Correlation</a:t>
            </a:r>
            <a:br>
              <a:rPr lang="nl" sz="1600">
                <a:solidFill>
                  <a:schemeClr val="accent1"/>
                </a:solidFill>
              </a:rPr>
            </a:br>
            <a:r>
              <a:rPr lang="nl" sz="1600">
                <a:solidFill>
                  <a:schemeClr val="accent1"/>
                </a:solidFill>
              </a:rPr>
              <a:t>Are column distributions consistent?</a:t>
            </a:r>
            <a:endParaRPr/>
          </a:p>
        </p:txBody>
      </p:sp>
      <p:graphicFrame>
        <p:nvGraphicFramePr>
          <p:cNvPr id="251" name="Google Shape;251;p22"/>
          <p:cNvGraphicFramePr/>
          <p:nvPr>
            <p:extLst>
              <p:ext uri="{D42A27DB-BD31-4B8C-83A1-F6EECF244321}">
                <p14:modId xmlns:p14="http://schemas.microsoft.com/office/powerpoint/2010/main" val="1653186309"/>
              </p:ext>
            </p:extLst>
          </p:nvPr>
        </p:nvGraphicFramePr>
        <p:xfrm>
          <a:off x="729450" y="2490686"/>
          <a:ext cx="4059675" cy="1629625"/>
        </p:xfrm>
        <a:graphic>
          <a:graphicData uri="http://schemas.openxmlformats.org/drawingml/2006/table">
            <a:tbl>
              <a:tblPr firstRow="1">
                <a:noFill/>
                <a:tableStyleId>{56C03150-649D-4CE6-8999-E7C61D535792}</a:tableStyleId>
              </a:tblPr>
              <a:tblGrid>
                <a:gridCol w="135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>
                          <a:solidFill>
                            <a:schemeClr val="tx1"/>
                          </a:solidFill>
                        </a:rPr>
                        <a:t>Fake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Mean Columns 1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>
                          <a:solidFill>
                            <a:schemeClr val="tx1"/>
                          </a:solidFill>
                        </a:rPr>
                        <a:t>6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>
                          <a:solidFill>
                            <a:schemeClr val="tx1"/>
                          </a:solidFill>
                        </a:rPr>
                        <a:t>Mean Column 2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>
                          <a:solidFill>
                            <a:schemeClr val="tx1"/>
                          </a:solidFill>
                        </a:rPr>
                        <a:t>2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>
                          <a:solidFill>
                            <a:schemeClr val="tx1"/>
                          </a:solidFill>
                        </a:rPr>
                        <a:t>Variance Column 1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>
                          <a:solidFill>
                            <a:schemeClr val="tx1"/>
                          </a:solidFill>
                        </a:rPr>
                        <a:t>Variance Column 2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>
                          <a:solidFill>
                            <a:schemeClr val="tx1"/>
                          </a:solidFill>
                        </a:rPr>
                        <a:t>1,5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5375" marR="75375" marT="75375" marB="75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0351" y="2327492"/>
            <a:ext cx="2794368" cy="19560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4875228" y="1795668"/>
            <a:ext cx="484620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5188" r="-8859" b="-1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99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/>
              <a:t>Proposal 3: Similarity Score</a:t>
            </a:r>
            <a:br>
              <a:rPr lang="nl"/>
            </a:br>
            <a:r>
              <a:rPr lang="nl" sz="1600">
                <a:solidFill>
                  <a:schemeClr val="accent1"/>
                </a:solidFill>
              </a:rPr>
              <a:t>2. Column Correlations Correlation</a:t>
            </a:r>
            <a:br>
              <a:rPr lang="nl" sz="1600">
                <a:solidFill>
                  <a:schemeClr val="accent1"/>
                </a:solidFill>
              </a:rPr>
            </a:br>
            <a:r>
              <a:rPr lang="nl" sz="1600">
                <a:solidFill>
                  <a:schemeClr val="accent1"/>
                </a:solidFill>
              </a:rPr>
              <a:t>Are relations within the datasets consistent?</a:t>
            </a:r>
            <a:endParaRPr/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49" y="2489298"/>
            <a:ext cx="7688701" cy="234398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/>
        </p:nvSpPr>
        <p:spPr>
          <a:xfrm>
            <a:off x="4272254" y="1817125"/>
            <a:ext cx="484620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126" b="-1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99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/>
              <a:t>Proposal 3: Similarity Score</a:t>
            </a:r>
            <a:br>
              <a:rPr lang="nl"/>
            </a:br>
            <a:r>
              <a:rPr lang="nl" sz="1600">
                <a:solidFill>
                  <a:schemeClr val="accent1"/>
                </a:solidFill>
              </a:rPr>
              <a:t>3. Mirror column Correlations</a:t>
            </a:r>
            <a:br>
              <a:rPr lang="nl" sz="1600">
                <a:solidFill>
                  <a:schemeClr val="accent1"/>
                </a:solidFill>
              </a:rPr>
            </a:br>
            <a:r>
              <a:rPr lang="nl" sz="1600">
                <a:solidFill>
                  <a:schemeClr val="accent1"/>
                </a:solidFill>
              </a:rPr>
              <a:t>Are relations between the datasets consistent?</a:t>
            </a:r>
            <a:endParaRPr/>
          </a:p>
        </p:txBody>
      </p:sp>
      <p:graphicFrame>
        <p:nvGraphicFramePr>
          <p:cNvPr id="266" name="Google Shape;266;p24"/>
          <p:cNvGraphicFramePr/>
          <p:nvPr/>
        </p:nvGraphicFramePr>
        <p:xfrm>
          <a:off x="1093304" y="2568498"/>
          <a:ext cx="2362550" cy="1629625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115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Real Column </a:t>
                      </a:r>
                      <a:r>
                        <a:rPr lang="nl" sz="1100" i="1" u="none" strike="noStrike" cap="none"/>
                        <a:t>x</a:t>
                      </a:r>
                      <a:endParaRPr sz="1100" i="1" u="none" strike="noStrike" cap="none"/>
                    </a:p>
                  </a:txBody>
                  <a:tcPr marL="75375" marR="75375" marT="75375" marB="7537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Fake column </a:t>
                      </a:r>
                      <a:r>
                        <a:rPr lang="nl" sz="1100" i="1" u="none" strike="noStrike" cap="none"/>
                        <a:t>x</a:t>
                      </a:r>
                      <a:endParaRPr sz="1100" i="1" u="none" strike="noStrike" cap="none"/>
                    </a:p>
                  </a:txBody>
                  <a:tcPr marL="75375" marR="75375" marT="75375" marB="753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2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4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3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4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4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5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4</a:t>
                      </a:r>
                      <a:endParaRPr sz="1100" u="none" strike="noStrike" cap="none"/>
                    </a:p>
                  </a:txBody>
                  <a:tcPr marL="75375" marR="75375" marT="75375" marB="753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0977" y="2646310"/>
            <a:ext cx="2105779" cy="147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1882" y="2315602"/>
            <a:ext cx="1823249" cy="2146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/>
        </p:nvSpPr>
        <p:spPr>
          <a:xfrm>
            <a:off x="3742167" y="1817125"/>
            <a:ext cx="484620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657" r="-6327" b="-1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 sz="2400"/>
              <a:t>On the Generation and Evaluation of Synthetic Data with </a:t>
            </a:r>
            <a:r>
              <a:rPr lang="nl" sz="2400">
                <a:solidFill>
                  <a:srgbClr val="FF0000"/>
                </a:solidFill>
              </a:rPr>
              <a:t>GANs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29449" y="2509225"/>
            <a:ext cx="8202447" cy="1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 b="1" dirty="0"/>
              <a:t>Why synthetic data?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600" dirty="0"/>
              <a:t>Very valuable in situations with restricted data flows (Government, Healthcare, Finance)</a:t>
            </a:r>
            <a:endParaRPr lang="nl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nl" sz="16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nl" sz="1600" b="1" dirty="0"/>
              <a:t>Why Generative Adversarial Networks (GANs)?</a:t>
            </a:r>
            <a:br>
              <a:rPr lang="nl" sz="1600" b="1" dirty="0"/>
            </a:br>
            <a:r>
              <a:rPr lang="nl" sz="1600" dirty="0"/>
              <a:t>Simple. They are the </a:t>
            </a:r>
            <a:r>
              <a:rPr lang="nl" sz="1600" b="1" dirty="0"/>
              <a:t>best </a:t>
            </a:r>
            <a:r>
              <a:rPr lang="nl" sz="1600" dirty="0"/>
              <a:t>for generating high dimensional data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nl" sz="1600" b="1" dirty="0"/>
              <a:t>Clear in domains of images, audio and video</a:t>
            </a:r>
            <a:endParaRPr sz="1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99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/>
              <a:t>Proposal 3: Similarity Score</a:t>
            </a:r>
            <a:br>
              <a:rPr lang="nl"/>
            </a:br>
            <a:r>
              <a:rPr lang="nl" sz="1600">
                <a:solidFill>
                  <a:schemeClr val="accent1"/>
                </a:solidFill>
              </a:rPr>
              <a:t>4. PCA Correlations</a:t>
            </a:r>
            <a:br>
              <a:rPr lang="nl" sz="1600">
                <a:solidFill>
                  <a:schemeClr val="accent1"/>
                </a:solidFill>
              </a:rPr>
            </a:br>
            <a:r>
              <a:rPr lang="nl" sz="1600">
                <a:solidFill>
                  <a:schemeClr val="accent1"/>
                </a:solidFill>
              </a:rPr>
              <a:t>Are the PCA explained variances similar?</a:t>
            </a:r>
            <a:endParaRPr/>
          </a:p>
        </p:txBody>
      </p:sp>
      <p:graphicFrame>
        <p:nvGraphicFramePr>
          <p:cNvPr id="275" name="Google Shape;275;p25"/>
          <p:cNvGraphicFramePr/>
          <p:nvPr/>
        </p:nvGraphicFramePr>
        <p:xfrm>
          <a:off x="920225" y="3255686"/>
          <a:ext cx="2886725" cy="1443750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11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Component</a:t>
                      </a:r>
                      <a:endParaRPr/>
                    </a:p>
                  </a:txBody>
                  <a:tcPr marL="68175" marR="68175" marT="68175" marB="6817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Real</a:t>
                      </a:r>
                      <a:endParaRPr sz="1000" i="0" u="none" strike="noStrike" cap="none"/>
                    </a:p>
                  </a:txBody>
                  <a:tcPr marL="68175" marR="68175" marT="68175" marB="6817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Fake</a:t>
                      </a:r>
                      <a:endParaRPr/>
                    </a:p>
                  </a:txBody>
                  <a:tcPr marL="68175" marR="68175" marT="68175" marB="681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1</a:t>
                      </a:r>
                      <a:endParaRPr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10000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11000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450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400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8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6</a:t>
                      </a:r>
                      <a:endParaRPr/>
                    </a:p>
                  </a:txBody>
                  <a:tcPr marL="68175" marR="68175" marT="68175" marB="681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0.2</a:t>
                      </a:r>
                      <a:endParaRPr sz="1000" u="none" strike="noStrike" cap="none"/>
                    </a:p>
                  </a:txBody>
                  <a:tcPr marL="68175" marR="68175" marT="68175" marB="6817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000" u="none" strike="noStrike" cap="none"/>
                        <a:t>0.22</a:t>
                      </a:r>
                      <a:endParaRPr/>
                    </a:p>
                  </a:txBody>
                  <a:tcPr marL="68175" marR="68175" marT="68175" marB="681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" name="Google Shape;276;p25"/>
          <p:cNvSpPr txBox="1"/>
          <p:nvPr/>
        </p:nvSpPr>
        <p:spPr>
          <a:xfrm>
            <a:off x="1478790" y="2978687"/>
            <a:ext cx="17695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Explained Variance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2613323" y="2529569"/>
            <a:ext cx="3917354" cy="2320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6" r="-934" b="-2368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0201" y="2981787"/>
            <a:ext cx="2886724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5"/>
          <p:cNvSpPr txBox="1"/>
          <p:nvPr/>
        </p:nvSpPr>
        <p:spPr>
          <a:xfrm>
            <a:off x="2697503" y="1813306"/>
            <a:ext cx="484620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328" b="-146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99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/>
              <a:t>Proposal 3: Similarity Score</a:t>
            </a:r>
            <a:br>
              <a:rPr lang="nl"/>
            </a:br>
            <a:r>
              <a:rPr lang="nl" sz="1600">
                <a:solidFill>
                  <a:schemeClr val="accent1"/>
                </a:solidFill>
              </a:rPr>
              <a:t>5. Machine learning Efficacy</a:t>
            </a:r>
            <a:br>
              <a:rPr lang="nl" sz="1600">
                <a:solidFill>
                  <a:schemeClr val="accent1"/>
                </a:solidFill>
              </a:rPr>
            </a:br>
            <a:r>
              <a:rPr lang="nl" sz="1600">
                <a:solidFill>
                  <a:schemeClr val="accent1"/>
                </a:solidFill>
              </a:rPr>
              <a:t>Is the performance on machine learning algorithms comparable?</a:t>
            </a:r>
            <a:endParaRPr/>
          </a:p>
        </p:txBody>
      </p:sp>
      <p:graphicFrame>
        <p:nvGraphicFramePr>
          <p:cNvPr id="285" name="Google Shape;285;p26"/>
          <p:cNvGraphicFramePr/>
          <p:nvPr/>
        </p:nvGraphicFramePr>
        <p:xfrm>
          <a:off x="814592" y="3250887"/>
          <a:ext cx="3842550" cy="1363250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1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Trained on</a:t>
                      </a:r>
                      <a:endParaRPr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Model</a:t>
                      </a:r>
                      <a:endParaRPr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Real</a:t>
                      </a:r>
                      <a:endParaRPr sz="900" i="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Fake</a:t>
                      </a:r>
                      <a:endParaRPr/>
                    </a:p>
                  </a:txBody>
                  <a:tcPr marL="64550" marR="64550" marT="64550" marB="645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Real</a:t>
                      </a:r>
                      <a:endParaRPr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Random Forest</a:t>
                      </a:r>
                      <a:endParaRPr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0.768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0.735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Logistic Regression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0.985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0.974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6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Fake</a:t>
                      </a:r>
                      <a:endParaRPr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Random Forest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0.712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0.725</a:t>
                      </a:r>
                      <a:endParaRPr/>
                    </a:p>
                  </a:txBody>
                  <a:tcPr marL="64550" marR="64550" marT="64550" marB="645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Logistic Regression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0.923</a:t>
                      </a:r>
                      <a:endParaRPr sz="900" u="none" strike="noStrike" cap="none"/>
                    </a:p>
                  </a:txBody>
                  <a:tcPr marL="64550" marR="64550" marT="64550" marB="6455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900" u="none" strike="noStrike" cap="none"/>
                        <a:t>0.940</a:t>
                      </a:r>
                      <a:endParaRPr/>
                    </a:p>
                  </a:txBody>
                  <a:tcPr marL="64550" marR="64550" marT="64550" marB="645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6" name="Google Shape;2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5740" y="2998740"/>
            <a:ext cx="2475419" cy="171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/>
          <p:nvPr/>
        </p:nvSpPr>
        <p:spPr>
          <a:xfrm>
            <a:off x="2824278" y="2523230"/>
            <a:ext cx="3495444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22" r="-1218" b="-342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1798442" y="2992605"/>
            <a:ext cx="1874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Estimator scores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3560647" y="1817125"/>
            <a:ext cx="484620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99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/>
              <a:t>Proposal 3: Similarity Score</a:t>
            </a:r>
            <a:br>
              <a:rPr lang="nl"/>
            </a:br>
            <a:r>
              <a:rPr lang="nl" sz="1600">
                <a:solidFill>
                  <a:schemeClr val="accent1"/>
                </a:solidFill>
              </a:rPr>
              <a:t>Average all metrics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1971833" y="2833085"/>
            <a:ext cx="5200334" cy="2652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55" t="-25576" r="-1287" b="-395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/>
              <a:t>Data</a:t>
            </a:r>
            <a:endParaRPr/>
          </a:p>
        </p:txBody>
      </p:sp>
      <p:graphicFrame>
        <p:nvGraphicFramePr>
          <p:cNvPr id="301" name="Google Shape;301;p28"/>
          <p:cNvGraphicFramePr/>
          <p:nvPr/>
        </p:nvGraphicFramePr>
        <p:xfrm>
          <a:off x="1524000" y="2547971"/>
          <a:ext cx="6096000" cy="1483400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Dataset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#Features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#D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#C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#rows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#labels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/>
                        <a:t>Berka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1056320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/>
                        <a:t>Census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33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199522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/>
                        <a:t>Creditcard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30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29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248808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AE82C-FF58-4682-9766-B7383FD6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61436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13;p30">
            <a:extLst>
              <a:ext uri="{FF2B5EF4-FFF2-40B4-BE49-F238E27FC236}">
                <a16:creationId xmlns:a16="http://schemas.microsoft.com/office/drawing/2014/main" id="{D65EF5B2-46A2-4E4E-AD99-E54883EA6A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2128" y="2474125"/>
            <a:ext cx="4284482" cy="147650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" dirty="0"/>
              <a:t>Results 1: </a:t>
            </a:r>
            <a:r>
              <a:rPr lang="en-GB" dirty="0"/>
              <a:t>Basic Statistics Correlations</a:t>
            </a:r>
            <a:br>
              <a:rPr lang="en-GB" dirty="0"/>
            </a:br>
            <a:r>
              <a:rPr lang="en-GB" sz="1800" dirty="0">
                <a:solidFill>
                  <a:srgbClr val="FFFFFF">
                    <a:lumMod val="65000"/>
                  </a:srgbClr>
                </a:solidFill>
              </a:rPr>
              <a:t>Correlation coefficient between means, median, std and variance</a:t>
            </a:r>
            <a:endParaRPr dirty="0"/>
          </a:p>
        </p:txBody>
      </p:sp>
      <p:graphicFrame>
        <p:nvGraphicFramePr>
          <p:cNvPr id="307" name="Google Shape;307;p29"/>
          <p:cNvGraphicFramePr/>
          <p:nvPr>
            <p:extLst>
              <p:ext uri="{D42A27DB-BD31-4B8C-83A1-F6EECF244321}">
                <p14:modId xmlns:p14="http://schemas.microsoft.com/office/powerpoint/2010/main" val="3859329289"/>
              </p:ext>
            </p:extLst>
          </p:nvPr>
        </p:nvGraphicFramePr>
        <p:xfrm>
          <a:off x="173601" y="2451060"/>
          <a:ext cx="4398399" cy="1522638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84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4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Dataset</a:t>
                      </a:r>
                      <a:endParaRPr sz="1100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TGAN</a:t>
                      </a:r>
                      <a:endParaRPr sz="1100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WGAN</a:t>
                      </a:r>
                      <a:endParaRPr sz="110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SKIP</a:t>
                      </a:r>
                      <a:endParaRPr sz="1100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MedGAN</a:t>
                      </a:r>
                      <a:endParaRPr sz="110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TableGAN</a:t>
                      </a:r>
                      <a:endParaRPr sz="1100" dirty="0"/>
                    </a:p>
                  </a:txBody>
                  <a:tcPr marL="82398" marR="82398" marT="41199" marB="411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Berka</a:t>
                      </a:r>
                      <a:endParaRPr sz="1100" b="0" i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u="none" strike="noStrike" cap="none" dirty="0"/>
                        <a:t>0.9910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0.9955</a:t>
                      </a:r>
                      <a:endParaRPr sz="1100" b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0.9850</a:t>
                      </a:r>
                      <a:endParaRPr sz="1100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0.9115</a:t>
                      </a:r>
                      <a:endParaRPr sz="1100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0.9895</a:t>
                      </a:r>
                      <a:endParaRPr sz="1100" u="none" strike="noStrike" cap="none" dirty="0"/>
                    </a:p>
                  </a:txBody>
                  <a:tcPr marL="82398" marR="82398" marT="41199" marB="411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Census</a:t>
                      </a:r>
                      <a:endParaRPr sz="1100" b="0" i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0.9212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0.9909</a:t>
                      </a:r>
                      <a:endParaRPr sz="1100" b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0.9894</a:t>
                      </a:r>
                      <a:endParaRPr sz="1100" i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nl" sz="1100" u="none" strike="noStrike" cap="none" dirty="0"/>
                        <a:t>0.4325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0.9947</a:t>
                      </a:r>
                      <a:endParaRPr sz="1100" i="1" u="none" strike="noStrike" cap="none" dirty="0"/>
                    </a:p>
                  </a:txBody>
                  <a:tcPr marL="82398" marR="82398" marT="41199" marB="411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Creditcard</a:t>
                      </a:r>
                      <a:endParaRPr sz="1100" b="0" i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0.8028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0.8661</a:t>
                      </a:r>
                      <a:endParaRPr sz="1100" b="0" i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i="1" u="none" strike="noStrike" cap="none" dirty="0"/>
                        <a:t>0.8799</a:t>
                      </a:r>
                      <a:endParaRPr sz="1100" b="1" i="1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-0.0329</a:t>
                      </a:r>
                      <a:endParaRPr sz="1100" u="none" strike="noStrike" cap="none" dirty="0"/>
                    </a:p>
                  </a:txBody>
                  <a:tcPr marL="82398" marR="82398" marT="41199" marB="41199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0.8734</a:t>
                      </a:r>
                      <a:endParaRPr sz="1100" i="1" u="none" strike="noStrike" cap="none" dirty="0"/>
                    </a:p>
                  </a:txBody>
                  <a:tcPr marL="82398" marR="82398" marT="41199" marB="411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19;p31">
            <a:extLst>
              <a:ext uri="{FF2B5EF4-FFF2-40B4-BE49-F238E27FC236}">
                <a16:creationId xmlns:a16="http://schemas.microsoft.com/office/drawing/2014/main" id="{064AB28B-ACFC-4D17-9CBB-BCC2B185EC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0967" y="2383121"/>
            <a:ext cx="4398397" cy="128286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" dirty="0"/>
              <a:t>Results 2: </a:t>
            </a:r>
            <a:r>
              <a:rPr lang="en-GB" dirty="0"/>
              <a:t>Column Correlations</a:t>
            </a:r>
            <a:br>
              <a:rPr lang="en-GB" dirty="0"/>
            </a:br>
            <a:r>
              <a:rPr lang="en-GB" sz="1800" dirty="0">
                <a:solidFill>
                  <a:srgbClr val="FFFFFF">
                    <a:lumMod val="65000"/>
                  </a:srgbClr>
                </a:solidFill>
              </a:rPr>
              <a:t>Correlation coefficient between column correlations</a:t>
            </a:r>
            <a:endParaRPr dirty="0"/>
          </a:p>
        </p:txBody>
      </p:sp>
      <p:graphicFrame>
        <p:nvGraphicFramePr>
          <p:cNvPr id="5" name="Google Shape;307;p29">
            <a:extLst>
              <a:ext uri="{FF2B5EF4-FFF2-40B4-BE49-F238E27FC236}">
                <a16:creationId xmlns:a16="http://schemas.microsoft.com/office/drawing/2014/main" id="{355A2DE4-62AC-4726-B661-4A1586426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755606"/>
              </p:ext>
            </p:extLst>
          </p:nvPr>
        </p:nvGraphicFramePr>
        <p:xfrm>
          <a:off x="164636" y="2448159"/>
          <a:ext cx="4398399" cy="1522638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84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4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Dataset</a:t>
                      </a:r>
                      <a:endParaRPr sz="1100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TGAN</a:t>
                      </a:r>
                      <a:endParaRPr sz="1100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WGAN</a:t>
                      </a:r>
                      <a:endParaRPr sz="1100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SKIP</a:t>
                      </a:r>
                      <a:endParaRPr sz="1100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MedGAN</a:t>
                      </a:r>
                      <a:endParaRPr sz="1100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TableGAN</a:t>
                      </a:r>
                      <a:endParaRPr sz="1100" dirty="0"/>
                    </a:p>
                  </a:txBody>
                  <a:tcPr marL="77573" marR="77573" marT="38786" marB="3878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Berka</a:t>
                      </a:r>
                      <a:endParaRPr sz="1100" b="0" i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u="none" strike="noStrike" cap="none" dirty="0"/>
                        <a:t>0.9821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0.9470</a:t>
                      </a:r>
                      <a:endParaRPr sz="1100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0.9832</a:t>
                      </a:r>
                      <a:endParaRPr sz="1100" b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0.7694 </a:t>
                      </a:r>
                      <a:endParaRPr sz="1100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0.6468</a:t>
                      </a:r>
                      <a:endParaRPr sz="1100" u="none" strike="noStrike" cap="none" dirty="0"/>
                    </a:p>
                  </a:txBody>
                  <a:tcPr marL="77573" marR="77573" marT="38786" marB="3878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Census</a:t>
                      </a:r>
                      <a:endParaRPr sz="1100" b="0" i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0.9581 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0.9773</a:t>
                      </a:r>
                      <a:endParaRPr sz="1100" b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0.9053</a:t>
                      </a:r>
                      <a:endParaRPr sz="1100" i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nl" sz="1100" u="none" strike="noStrike" cap="none" dirty="0"/>
                        <a:t>0.0644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0.9128</a:t>
                      </a:r>
                      <a:endParaRPr sz="1100" i="1" u="none" strike="noStrike" cap="none" dirty="0"/>
                    </a:p>
                  </a:txBody>
                  <a:tcPr marL="77573" marR="77573" marT="38786" marB="3878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Creditcard</a:t>
                      </a:r>
                      <a:endParaRPr sz="1100" b="0" i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0.0968 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0.2932</a:t>
                      </a:r>
                      <a:endParaRPr sz="1100" b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0.2114</a:t>
                      </a:r>
                      <a:endParaRPr sz="1100" i="1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-0.0471</a:t>
                      </a:r>
                      <a:endParaRPr sz="1100" u="none" strike="noStrike" cap="none" dirty="0"/>
                    </a:p>
                  </a:txBody>
                  <a:tcPr marL="77573" marR="77573" marT="38786" marB="38786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0.2157</a:t>
                      </a:r>
                      <a:endParaRPr sz="1100" i="1" u="none" strike="noStrike" cap="none" dirty="0"/>
                    </a:p>
                  </a:txBody>
                  <a:tcPr marL="77573" marR="77573" marT="38786" marB="3878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87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" dirty="0"/>
              <a:t>Results 3: </a:t>
            </a:r>
            <a:r>
              <a:rPr lang="en-GB" dirty="0"/>
              <a:t>Mirror Column Correlations</a:t>
            </a:r>
            <a:br>
              <a:rPr lang="en-GB" dirty="0"/>
            </a:br>
            <a:r>
              <a:rPr lang="en-GB" sz="1800" dirty="0">
                <a:solidFill>
                  <a:srgbClr val="FFFFFF">
                    <a:lumMod val="65000"/>
                  </a:srgbClr>
                </a:solidFill>
              </a:rPr>
              <a:t>Correlation coefficient between datasets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024C0-B8CA-4D76-90A9-79206150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98" y="2140721"/>
            <a:ext cx="3965916" cy="2887465"/>
          </a:xfrm>
          <a:prstGeom prst="rect">
            <a:avLst/>
          </a:prstGeom>
        </p:spPr>
      </p:pic>
      <p:graphicFrame>
        <p:nvGraphicFramePr>
          <p:cNvPr id="6" name="Google Shape;307;p29">
            <a:extLst>
              <a:ext uri="{FF2B5EF4-FFF2-40B4-BE49-F238E27FC236}">
                <a16:creationId xmlns:a16="http://schemas.microsoft.com/office/drawing/2014/main" id="{B6D33826-A560-47AB-A142-9EAC6B4EB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629012"/>
              </p:ext>
            </p:extLst>
          </p:nvPr>
        </p:nvGraphicFramePr>
        <p:xfrm>
          <a:off x="164636" y="2448159"/>
          <a:ext cx="4509167" cy="1522638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83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4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Dataset</a:t>
                      </a:r>
                      <a:endParaRPr sz="11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TGAN</a:t>
                      </a:r>
                      <a:endParaRPr sz="11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/>
                        <a:t>WGAN</a:t>
                      </a:r>
                      <a:endParaRPr sz="11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SKIP</a:t>
                      </a:r>
                      <a:endParaRPr sz="11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MedGAN</a:t>
                      </a:r>
                      <a:endParaRPr sz="11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TableGAN</a:t>
                      </a:r>
                      <a:endParaRPr sz="11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Berka</a:t>
                      </a:r>
                      <a:endParaRPr sz="11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u="none" strike="noStrike" cap="none" dirty="0"/>
                        <a:t>0.9276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0.9150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0.9572</a:t>
                      </a:r>
                      <a:endParaRPr sz="11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0.5602 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0.8864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Census</a:t>
                      </a:r>
                      <a:endParaRPr sz="11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0.7008 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0.8722</a:t>
                      </a:r>
                      <a:endParaRPr sz="11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0.7941</a:t>
                      </a:r>
                      <a:endParaRPr sz="110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nl" sz="1100" u="none" strike="noStrike" cap="none" dirty="0"/>
                        <a:t>0.2092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i="1" u="none" strike="noStrike" cap="none" dirty="0"/>
                        <a:t>0.8651</a:t>
                      </a:r>
                      <a:endParaRPr sz="1100" i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Creditcard</a:t>
                      </a:r>
                      <a:endParaRPr sz="11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0.9215 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1" u="none" strike="noStrike" cap="none" dirty="0"/>
                        <a:t>0.9605</a:t>
                      </a:r>
                      <a:endParaRPr sz="11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0.9342</a:t>
                      </a:r>
                      <a:endParaRPr sz="11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u="none" strike="noStrike" cap="none" dirty="0"/>
                        <a:t>0.7888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100" b="0" i="1" u="none" strike="noStrike" cap="none" dirty="0"/>
                        <a:t>0.9425</a:t>
                      </a:r>
                      <a:endParaRPr sz="1100" b="0" i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3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 dirty="0"/>
              <a:t>Results 4: </a:t>
            </a:r>
            <a:r>
              <a:rPr lang="en-GB" dirty="0"/>
              <a:t>Estimator results</a:t>
            </a:r>
            <a:br>
              <a:rPr lang="en-GB" dirty="0"/>
            </a:b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1 – MAPE(real F1, fake F1)</a:t>
            </a:r>
            <a:endParaRPr dirty="0"/>
          </a:p>
        </p:txBody>
      </p:sp>
      <p:graphicFrame>
        <p:nvGraphicFramePr>
          <p:cNvPr id="307" name="Google Shape;307;p29"/>
          <p:cNvGraphicFramePr/>
          <p:nvPr>
            <p:extLst>
              <p:ext uri="{D42A27DB-BD31-4B8C-83A1-F6EECF244321}">
                <p14:modId xmlns:p14="http://schemas.microsoft.com/office/powerpoint/2010/main" val="4171867891"/>
              </p:ext>
            </p:extLst>
          </p:nvPr>
        </p:nvGraphicFramePr>
        <p:xfrm>
          <a:off x="878247" y="2441436"/>
          <a:ext cx="7387500" cy="1602825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12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Dataset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TGAN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WGAN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SKIP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MedGAN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TableGAN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Berka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 dirty="0"/>
                        <a:t>0.9929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0.9807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u="none" strike="noStrike" cap="none" dirty="0"/>
                        <a:t>0.9572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0.4168 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0.8899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Census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0.9854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 dirty="0"/>
                        <a:t>0.9871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0" u="none" strike="noStrike" cap="none" dirty="0"/>
                        <a:t>0.9840</a:t>
                      </a:r>
                      <a:endParaRPr sz="1400" i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nl" sz="1400" u="none" strike="noStrike" cap="none" dirty="0"/>
                        <a:t>-292.1544 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 dirty="0"/>
                        <a:t>0.9673</a:t>
                      </a:r>
                      <a:endParaRPr sz="1400" i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Creditcard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0.7999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 dirty="0"/>
                        <a:t>0.9817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 dirty="0"/>
                        <a:t>0.9712</a:t>
                      </a:r>
                      <a:endParaRPr sz="140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-0.8533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0.1696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363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79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 dirty="0"/>
              <a:t>Results 5: </a:t>
            </a:r>
            <a:r>
              <a:rPr lang="en-GB" dirty="0"/>
              <a:t>PCA Variance Correlation</a:t>
            </a:r>
            <a:br>
              <a:rPr lang="en-GB" dirty="0"/>
            </a:b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1 – MAPE(Real Variance, Fake Variance)</a:t>
            </a:r>
            <a:endParaRPr dirty="0"/>
          </a:p>
        </p:txBody>
      </p:sp>
      <p:graphicFrame>
        <p:nvGraphicFramePr>
          <p:cNvPr id="307" name="Google Shape;307;p29"/>
          <p:cNvGraphicFramePr/>
          <p:nvPr>
            <p:extLst>
              <p:ext uri="{D42A27DB-BD31-4B8C-83A1-F6EECF244321}">
                <p14:modId xmlns:p14="http://schemas.microsoft.com/office/powerpoint/2010/main" val="3267290578"/>
              </p:ext>
            </p:extLst>
          </p:nvPr>
        </p:nvGraphicFramePr>
        <p:xfrm>
          <a:off x="878247" y="2441436"/>
          <a:ext cx="7387500" cy="1602825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12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Dataset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TGAN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WGAN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SKIP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MedGAN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TableGAN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Berka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 dirty="0"/>
                        <a:t>0.9456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0.9399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u="none" strike="noStrike" cap="none" dirty="0"/>
                        <a:t>0.9424 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0.8236 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0.9465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Census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0.9507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 dirty="0"/>
                        <a:t>0.9739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 dirty="0"/>
                        <a:t>0.9643 </a:t>
                      </a:r>
                      <a:endParaRPr sz="140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nl" sz="1400" u="none" strike="noStrike" cap="none" dirty="0"/>
                        <a:t>0.6907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 dirty="0"/>
                        <a:t>0.9748</a:t>
                      </a:r>
                      <a:endParaRPr sz="1400" i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Creditcard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 dirty="0"/>
                        <a:t>0.8501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u="none" strike="noStrike" cap="none" dirty="0"/>
                        <a:t>0.7810</a:t>
                      </a:r>
                      <a:r>
                        <a:rPr lang="nl" sz="1400" b="1" u="none" strike="noStrike" cap="none" dirty="0"/>
                        <a:t> 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0" u="none" strike="noStrike" cap="none" dirty="0"/>
                        <a:t>0.7266</a:t>
                      </a:r>
                      <a:r>
                        <a:rPr lang="nl" sz="1400" i="1" u="none" strike="noStrike" cap="none" dirty="0"/>
                        <a:t> </a:t>
                      </a:r>
                      <a:endParaRPr sz="140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0.1726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0.8667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Problem 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Synthesizing tabular data with GANs is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r>
              <a:rPr lang="nl" sz="16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Different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sz="16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Multi-modal </a:t>
            </a:r>
            <a:r>
              <a:rPr lang="nl" sz="16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Data can have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long distance relationships</a:t>
            </a:r>
            <a:endParaRPr sz="16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Evaluation of synthetic data is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 and performed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inconsistent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nl" sz="1600" dirty="0">
                <a:latin typeface="Arial"/>
                <a:ea typeface="Arial"/>
                <a:cs typeface="Arial"/>
                <a:sym typeface="Arial"/>
              </a:rPr>
            </a:b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What is ‘Good’ synthetic data? Different approaches in literature</a:t>
            </a:r>
            <a:endParaRPr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nl" dirty="0"/>
              <a:t>Results: </a:t>
            </a:r>
            <a:r>
              <a:rPr lang="en-GB" dirty="0"/>
              <a:t>Similarity scores</a:t>
            </a:r>
            <a:endParaRPr dirty="0"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878247" y="2441436"/>
          <a:ext cx="7387500" cy="1602825"/>
        </p:xfrm>
        <a:graphic>
          <a:graphicData uri="http://schemas.openxmlformats.org/drawingml/2006/table">
            <a:tbl>
              <a:tblPr firstRow="1">
                <a:noFill/>
                <a:tableStyleId>{1CA39ABB-DEAB-4484-8089-E6466CCA50F8}</a:tableStyleId>
              </a:tblPr>
              <a:tblGrid>
                <a:gridCol w="12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Dataset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TGAN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WGAN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SKIP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MedGAN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TableGAN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Berka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/>
                        <a:t>0.9678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0.9556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0.9464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0.6963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0.8718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Census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0.9032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/>
                        <a:t>0.9603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/>
                        <a:t>0.9274</a:t>
                      </a:r>
                      <a:endParaRPr sz="14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nl" sz="1400" u="none" strike="noStrike" cap="none"/>
                        <a:t>-58.1515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/>
                        <a:t>0.9429</a:t>
                      </a:r>
                      <a:endParaRPr sz="1400" i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0" i="1" u="none" strike="noStrike" cap="none" dirty="0"/>
                        <a:t>Creditcard</a:t>
                      </a:r>
                      <a:endParaRPr sz="1400" b="0" i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0.6942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b="1" u="none" strike="noStrike" cap="none"/>
                        <a:t>0.7765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i="1" u="none" strike="noStrike" cap="none"/>
                        <a:t>0.7447</a:t>
                      </a:r>
                      <a:endParaRPr sz="14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/>
                        <a:t>0.0056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400" u="none" strike="noStrike" cap="none" dirty="0"/>
                        <a:t>0.6136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04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E6D4A-82F5-49CC-B075-50649EEF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43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Motivation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998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Realistic synthesized data is very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valuable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 for any domain where </a:t>
            </a:r>
            <a:r>
              <a:rPr lang="nl" sz="16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flow of data is restricted</a:t>
            </a:r>
            <a:r>
              <a:rPr lang="nl" sz="1600" dirty="0">
                <a:latin typeface="Arial"/>
                <a:ea typeface="Arial"/>
                <a:cs typeface="Arial"/>
                <a:sym typeface="Arial"/>
              </a:rPr>
              <a:t> due to privacy, like in governments, healthcare and finance.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Goal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nl" sz="18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nl" sz="18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nl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" sz="1800" dirty="0">
                <a:latin typeface="Arial"/>
                <a:ea typeface="Arial"/>
                <a:cs typeface="Arial"/>
                <a:sym typeface="Arial"/>
              </a:rPr>
              <a:t>is twofold: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nl" sz="1800" dirty="0">
                <a:latin typeface="Arial"/>
                <a:ea typeface="Arial"/>
                <a:cs typeface="Arial"/>
                <a:sym typeface="Arial"/>
              </a:rPr>
              <a:t>mprove the State-of-the-art for 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tabular</a:t>
            </a:r>
            <a:r>
              <a:rPr lang="nl" sz="1800" dirty="0">
                <a:latin typeface="Arial"/>
                <a:ea typeface="Arial"/>
                <a:cs typeface="Arial"/>
                <a:sym typeface="Arial"/>
              </a:rPr>
              <a:t> data generation with GANs</a:t>
            </a:r>
            <a:br>
              <a:rPr lang="nl" sz="1800" dirty="0">
                <a:latin typeface="Arial"/>
                <a:ea typeface="Arial"/>
                <a:cs typeface="Arial"/>
                <a:sym typeface="Arial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nl" sz="1800" dirty="0">
                <a:latin typeface="Arial"/>
                <a:ea typeface="Arial"/>
                <a:cs typeface="Arial"/>
                <a:sym typeface="Arial"/>
              </a:rPr>
              <a:t>Create a improved evaluation method that covers all aspects of data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What to do: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nl" sz="1600"/>
              <a:t>How to encode the data to work with deep generative models?</a:t>
            </a:r>
            <a:br>
              <a:rPr lang="nl" sz="1600"/>
            </a:br>
            <a:r>
              <a:rPr lang="nl" sz="1600" i="1"/>
              <a:t>Input data = Output data</a:t>
            </a:r>
            <a:endParaRPr sz="1600" i="1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nl" sz="1600"/>
              <a:t>How to capture column correlations?</a:t>
            </a:r>
            <a:br>
              <a:rPr lang="nl" sz="1600"/>
            </a:br>
            <a:r>
              <a:rPr lang="nl" sz="1600" i="1"/>
              <a:t>RNN, CNN, Dense?</a:t>
            </a:r>
            <a:endParaRPr sz="1600" i="1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nl" sz="1600"/>
              <a:t>How to evaluate the generated data?</a:t>
            </a:r>
            <a:br>
              <a:rPr lang="nl" sz="1600"/>
            </a:br>
            <a:r>
              <a:rPr lang="nl" sz="1600" i="1"/>
              <a:t>Does it cover all aspects of the data?</a:t>
            </a:r>
            <a:endParaRPr sz="16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51027640_0_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Preliminaries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nl"/>
              <a:t>Data Encoding: Continuous Values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727650" y="1908425"/>
            <a:ext cx="7688700" cy="19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nl" sz="1600" b="1"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nl" sz="1600">
                <a:latin typeface="Arial"/>
                <a:ea typeface="Arial"/>
                <a:cs typeface="Arial"/>
                <a:sym typeface="Arial"/>
              </a:rPr>
              <a:t> should be in [-1, 1] range, how do you rescale?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Has been done extensively in discriminative models. Try to avoid vanishing/exploding gradients by having mean 0, std 1.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nl" sz="1600">
                <a:latin typeface="Arial"/>
                <a:ea typeface="Arial"/>
                <a:cs typeface="Arial"/>
                <a:sym typeface="Arial"/>
              </a:rPr>
              <a:t>What if the data is multimodal?</a:t>
            </a:r>
            <a:br>
              <a:rPr lang="nl" sz="1600">
                <a:latin typeface="Arial"/>
                <a:ea typeface="Arial"/>
                <a:cs typeface="Arial"/>
                <a:sym typeface="Arial"/>
              </a:rPr>
            </a:br>
            <a:r>
              <a:rPr lang="nl" sz="1600">
                <a:latin typeface="Arial"/>
                <a:ea typeface="Arial"/>
                <a:cs typeface="Arial"/>
                <a:sym typeface="Arial"/>
              </a:rPr>
              <a:t>→ Gaussian Mixture Models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3324" y="3415825"/>
            <a:ext cx="2028150" cy="136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7"/>
          <p:cNvGrpSpPr/>
          <p:nvPr/>
        </p:nvGrpSpPr>
        <p:grpSpPr>
          <a:xfrm>
            <a:off x="7549849" y="3143850"/>
            <a:ext cx="1355501" cy="1906851"/>
            <a:chOff x="4711974" y="3133700"/>
            <a:chExt cx="1355501" cy="1906851"/>
          </a:xfrm>
        </p:grpSpPr>
        <p:pic>
          <p:nvPicPr>
            <p:cNvPr id="131" name="Google Shape;13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11974" y="4129672"/>
              <a:ext cx="1355500" cy="910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11975" y="3133700"/>
              <a:ext cx="1355500" cy="880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3" name="Google Shape;133;p7"/>
          <p:cNvCxnSpPr>
            <a:stCxn id="129" idx="3"/>
            <a:endCxn id="132" idx="1"/>
          </p:cNvCxnSpPr>
          <p:nvPr/>
        </p:nvCxnSpPr>
        <p:spPr>
          <a:xfrm rot="10800000" flipH="1">
            <a:off x="6651474" y="3583975"/>
            <a:ext cx="8985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134;p7"/>
          <p:cNvCxnSpPr>
            <a:stCxn id="129" idx="3"/>
            <a:endCxn id="131" idx="1"/>
          </p:cNvCxnSpPr>
          <p:nvPr/>
        </p:nvCxnSpPr>
        <p:spPr>
          <a:xfrm>
            <a:off x="6651474" y="4097275"/>
            <a:ext cx="898500" cy="4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Microsoft Office PowerPoint</Application>
  <PresentationFormat>On-screen Show (16:9)</PresentationFormat>
  <Paragraphs>391</Paragraphs>
  <Slides>41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Lato</vt:lpstr>
      <vt:lpstr>Arial</vt:lpstr>
      <vt:lpstr>Raleway</vt:lpstr>
      <vt:lpstr>Streamline</vt:lpstr>
      <vt:lpstr>On the Generation and Evaluation of Synthetic Data with GANs</vt:lpstr>
      <vt:lpstr>Outline</vt:lpstr>
      <vt:lpstr>On the Generation and Evaluation of Synthetic Data with GANs</vt:lpstr>
      <vt:lpstr>Problem </vt:lpstr>
      <vt:lpstr>Motivation</vt:lpstr>
      <vt:lpstr>Goal </vt:lpstr>
      <vt:lpstr>What to do:</vt:lpstr>
      <vt:lpstr>Preliminaries</vt:lpstr>
      <vt:lpstr>Data Encoding: Continuous Values</vt:lpstr>
      <vt:lpstr>Data Encoding: Categorical values</vt:lpstr>
      <vt:lpstr>Data Encoding: Discrete values</vt:lpstr>
      <vt:lpstr>Neural Networks</vt:lpstr>
      <vt:lpstr>GANs in 5 minutes </vt:lpstr>
      <vt:lpstr>Related Work</vt:lpstr>
      <vt:lpstr>Related work 1: TGAN1</vt:lpstr>
      <vt:lpstr>Related work 2: TableGAN1</vt:lpstr>
      <vt:lpstr>Related work 3: MedGAN1</vt:lpstr>
      <vt:lpstr>Related work: Evaluations</vt:lpstr>
      <vt:lpstr>Contributions</vt:lpstr>
      <vt:lpstr>Contributions</vt:lpstr>
      <vt:lpstr>Proposals</vt:lpstr>
      <vt:lpstr>Proposal 1: WGAN-GP architecture</vt:lpstr>
      <vt:lpstr>Proposal 1: WGAN-GP architecture</vt:lpstr>
      <vt:lpstr>Proposal 2: skip-connections</vt:lpstr>
      <vt:lpstr>Proposal 2: skip-connections</vt:lpstr>
      <vt:lpstr>Proposal 3: Similarity Score</vt:lpstr>
      <vt:lpstr>Proposal 3: Similarity Score 1. Basic statistical properties Correlation Are column distributions consistent?</vt:lpstr>
      <vt:lpstr>Proposal 3: Similarity Score 2. Column Correlations Correlation Are relations within the datasets consistent?</vt:lpstr>
      <vt:lpstr>Proposal 3: Similarity Score 3. Mirror column Correlations Are relations between the datasets consistent?</vt:lpstr>
      <vt:lpstr>Proposal 3: Similarity Score 4. PCA Correlations Are the PCA explained variances similar?</vt:lpstr>
      <vt:lpstr>Proposal 3: Similarity Score 5. Machine learning Efficacy Is the performance on machine learning algorithms comparable?</vt:lpstr>
      <vt:lpstr>Proposal 3: Similarity Score Average all metrics</vt:lpstr>
      <vt:lpstr>Data</vt:lpstr>
      <vt:lpstr>Results</vt:lpstr>
      <vt:lpstr>Results 1: Basic Statistics Correlations Correlation coefficient between means, median, std and variance</vt:lpstr>
      <vt:lpstr>Results 2: Column Correlations Correlation coefficient between column correlations</vt:lpstr>
      <vt:lpstr>Results 3: Mirror Column Correlations Correlation coefficient between datasets</vt:lpstr>
      <vt:lpstr>Results 4: Estimator results 1 – MAPE(real F1, fake F1)</vt:lpstr>
      <vt:lpstr>Results 5: PCA Variance Correlation 1 – MAPE(Real Variance, Fake Variance)</vt:lpstr>
      <vt:lpstr>Results: Similarity scores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Generation and Evaluation of Synthetic Data with GANs</dc:title>
  <cp:lastModifiedBy>Bauke Brenninkmeijer</cp:lastModifiedBy>
  <cp:revision>16</cp:revision>
  <dcterms:modified xsi:type="dcterms:W3CDTF">2019-10-23T12:26:03Z</dcterms:modified>
</cp:coreProperties>
</file>