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slideMasters/slideMaster9.xml" ContentType="application/vnd.openxmlformats-officedocument.presentationml.slideMaster+xml"/>
  <Override PartName="/ppt/slides/slide9.xml" ContentType="application/vnd.openxmlformats-officedocument.presentationml.slide+xml"/>
  <Override PartName="/ppt/slideMasters/slideMaster10.xml" ContentType="application/vnd.openxmlformats-officedocument.presentationml.slideMaster+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notesMasterIdLst>
    <p:notesMasterId r:id="rId12"/>
  </p:notesMasterIdLst>
  <p:sldSz cx="14630400" cy="8229600"/>
  <p:notesSz cx="8229600" cy="14630400"/>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notesMaster" Target="notesMasters/notesMaster1.xml"/><Relationship Id="rId13" Type="http://schemas.openxmlformats.org/officeDocument/2006/relationships/presProps" Target="presProps.xml"/><Relationship Id="rId14" Type="http://schemas.openxmlformats.org/officeDocument/2006/relationships/viewProps" Target="viewProps.xml"/><Relationship Id="rId15" Type="http://schemas.openxmlformats.org/officeDocument/2006/relationships/theme" Target="theme/theme1.xml"/><Relationship Id="rId16"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1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0.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_rels/notesSlide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9.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10-1.png"/><Relationship Id="rId3"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11-1.png"/><Relationship Id="rId3"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2-1.png"/><Relationship Id="rId3"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3-1.png"/><Relationship Id="rId3"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4-1.png"/><Relationship Id="rId3"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5-1.png"/><Relationship Id="rId3"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6-1.png"/><Relationship Id="rId3"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7-1.png"/><Relationship Id="rId3"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8-1.png"/><Relationship Id="rId3"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9-1.png"/><Relationship Id="rId3"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lide 9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lide 10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1.png"/><Relationship Id="rId2" Type="http://schemas.openxmlformats.org/officeDocument/2006/relationships/slideLayout" Target="../slideLayouts/slideLayout11.xml"/><Relationship Id="rId3"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image-3-1.png"/><Relationship Id="rId2" Type="http://schemas.openxmlformats.org/officeDocument/2006/relationships/image" Target="../media/image-3-2.png"/><Relationship Id="rId3" Type="http://schemas.openxmlformats.org/officeDocument/2006/relationships/image" Target="../media/image-3-3.png"/><Relationship Id="rId4" Type="http://schemas.openxmlformats.org/officeDocument/2006/relationships/image" Target="../media/image-3-4.png"/><Relationship Id="rId5" Type="http://schemas.openxmlformats.org/officeDocument/2006/relationships/slideLayout" Target="../slideLayouts/slideLayout4.xml"/><Relationship Id="rId6"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5-1.png"/><Relationship Id="rId2" Type="http://schemas.openxmlformats.org/officeDocument/2006/relationships/image" Target="../media/image-5-2.png"/><Relationship Id="rId3" Type="http://schemas.openxmlformats.org/officeDocument/2006/relationships/image" Target="../media/image-5-3.png"/><Relationship Id="rId4" Type="http://schemas.openxmlformats.org/officeDocument/2006/relationships/slideLayout" Target="../slideLayouts/slideLayout6.xml"/><Relationship Id="rId5"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7-1.png"/><Relationship Id="rId2" Type="http://schemas.openxmlformats.org/officeDocument/2006/relationships/slideLayout" Target="../slideLayouts/slideLayout8.xml"/><Relationship Id="rId3"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image-8-1.png"/><Relationship Id="rId2" Type="http://schemas.openxmlformats.org/officeDocument/2006/relationships/image" Target="../media/image-8-2.png"/><Relationship Id="rId3" Type="http://schemas.openxmlformats.org/officeDocument/2006/relationships/image" Target="../media/image-8-3.png"/><Relationship Id="rId4" Type="http://schemas.openxmlformats.org/officeDocument/2006/relationships/image" Target="../media/image-8-4.png"/><Relationship Id="rId5" Type="http://schemas.openxmlformats.org/officeDocument/2006/relationships/image" Target="../media/image-8-5.png"/><Relationship Id="rId6" Type="http://schemas.openxmlformats.org/officeDocument/2006/relationships/slideLayout" Target="../slideLayouts/slideLayout9.xml"/><Relationship Id="rId7"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image-9-1.png"/><Relationship Id="rId2" Type="http://schemas.openxmlformats.org/officeDocument/2006/relationships/image" Target="../media/image-9-2.png"/><Relationship Id="rId3" Type="http://schemas.openxmlformats.org/officeDocument/2006/relationships/image" Target="../media/image-9-3.png"/><Relationship Id="rId4" Type="http://schemas.openxmlformats.org/officeDocument/2006/relationships/image" Target="../media/image-9-4.png"/><Relationship Id="rId5" Type="http://schemas.openxmlformats.org/officeDocument/2006/relationships/slideLayout" Target="../slideLayouts/slideLayout10.xml"/><Relationship Id="rId6"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FDFE0"/>
          </a:solidFill>
          <a:ln/>
        </p:spPr>
      </p:sp>
      <p:pic>
        <p:nvPicPr>
          <p:cNvPr id="3" name="Image 0" descr="preencoded.png">    </p:cNvPr>
          <p:cNvPicPr>
            <a:picLocks noChangeAspect="1"/>
          </p:cNvPicPr>
          <p:nvPr/>
        </p:nvPicPr>
        <p:blipFill>
          <a:blip r:embed="rId1"/>
          <a:stretch>
            <a:fillRect/>
          </a:stretch>
        </p:blipFill>
        <p:spPr>
          <a:xfrm>
            <a:off x="0" y="0"/>
            <a:ext cx="14630400" cy="8229600"/>
          </a:xfrm>
          <a:prstGeom prst="rect">
            <a:avLst/>
          </a:prstGeom>
        </p:spPr>
      </p:pic>
      <p:sp>
        <p:nvSpPr>
          <p:cNvPr id="4" name="Text 1"/>
          <p:cNvSpPr/>
          <p:nvPr/>
        </p:nvSpPr>
        <p:spPr>
          <a:xfrm>
            <a:off x="864037" y="2368034"/>
            <a:ext cx="12902327" cy="1543050"/>
          </a:xfrm>
          <a:prstGeom prst="rect">
            <a:avLst/>
          </a:prstGeom>
          <a:noFill/>
          <a:ln/>
        </p:spPr>
        <p:txBody>
          <a:bodyPr wrap="square" lIns="0" tIns="0" rIns="0" bIns="0" rtlCol="0" anchor="t"/>
          <a:lstStyle/>
          <a:p>
            <a:pPr algn="l" indent="0" marL="0">
              <a:lnSpc>
                <a:spcPts val="6050"/>
              </a:lnSpc>
              <a:buNone/>
            </a:pPr>
            <a:r>
              <a:rPr lang="en-US" sz="4850" b="1" dirty="0">
                <a:solidFill>
                  <a:srgbClr val="000000"/>
                </a:solidFill>
                <a:latin typeface="Inter Bold" pitchFamily="34" charset="0"/>
                <a:ea typeface="Inter Bold" pitchFamily="34" charset="-122"/>
                <a:cs typeface="Inter Bold" pitchFamily="34" charset="-120"/>
              </a:rPr>
              <a:t>CorexFin: Streamlining Digital Banking Solutions</a:t>
            </a:r>
            <a:endParaRPr lang="en-US" sz="4850" dirty="0"/>
          </a:p>
        </p:txBody>
      </p:sp>
      <p:sp>
        <p:nvSpPr>
          <p:cNvPr id="5" name="Text 2"/>
          <p:cNvSpPr/>
          <p:nvPr/>
        </p:nvSpPr>
        <p:spPr>
          <a:xfrm>
            <a:off x="864037" y="4281368"/>
            <a:ext cx="12902327" cy="1580198"/>
          </a:xfrm>
          <a:prstGeom prst="rect">
            <a:avLst/>
          </a:prstGeom>
          <a:noFill/>
          <a:ln/>
        </p:spPr>
        <p:txBody>
          <a:bodyPr wrap="square" lIns="0" tIns="0" rIns="0" bIns="0" rtlCol="0" anchor="t"/>
          <a:lstStyle/>
          <a:p>
            <a:pPr algn="l" indent="0" marL="0">
              <a:lnSpc>
                <a:spcPts val="3100"/>
              </a:lnSpc>
              <a:buNone/>
            </a:pPr>
            <a:r>
              <a:rPr lang="en-US" sz="1900" dirty="0">
                <a:solidFill>
                  <a:srgbClr val="272525"/>
                </a:solidFill>
                <a:latin typeface="Inter" pitchFamily="34" charset="0"/>
                <a:ea typeface="Inter" pitchFamily="34" charset="-122"/>
                <a:cs typeface="Inter" pitchFamily="34" charset="-120"/>
              </a:rPr>
              <a:t>This document provides a comprehensive overview of the CorexFin platform, detailing its architecture, key functionalities, and the benefits it offers to financial institutions. It explores the distinct roles within the system, from bank administration to customer-facing services, highlighting how CorexFin facilitates a seamless and secure digital banking experience.</a:t>
            </a:r>
            <a:endParaRPr lang="en-US" sz="19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2" name="Text 0"/>
          <p:cNvSpPr/>
          <p:nvPr/>
        </p:nvSpPr>
        <p:spPr>
          <a:xfrm>
            <a:off x="693301" y="758666"/>
            <a:ext cx="9633823" cy="619125"/>
          </a:xfrm>
          <a:prstGeom prst="rect">
            <a:avLst/>
          </a:prstGeom>
          <a:noFill/>
          <a:ln/>
        </p:spPr>
        <p:txBody>
          <a:bodyPr wrap="none" lIns="0" tIns="0" rIns="0" bIns="0" rtlCol="0" anchor="t"/>
          <a:lstStyle/>
          <a:p>
            <a:pPr algn="l" indent="0" marL="0">
              <a:lnSpc>
                <a:spcPts val="4850"/>
              </a:lnSpc>
              <a:buNone/>
            </a:pPr>
            <a:r>
              <a:rPr lang="en-US" sz="3850" b="1" dirty="0">
                <a:solidFill>
                  <a:srgbClr val="000000"/>
                </a:solidFill>
                <a:latin typeface="Inter Bold" pitchFamily="34" charset="0"/>
                <a:ea typeface="Inter Bold" pitchFamily="34" charset="-122"/>
                <a:cs typeface="Inter Bold" pitchFamily="34" charset="-120"/>
              </a:rPr>
              <a:t>Benefits and Future Outlook of CorexFin</a:t>
            </a:r>
            <a:endParaRPr lang="en-US" sz="3850" dirty="0"/>
          </a:p>
        </p:txBody>
      </p:sp>
      <p:sp>
        <p:nvSpPr>
          <p:cNvPr id="3" name="Text 1"/>
          <p:cNvSpPr/>
          <p:nvPr/>
        </p:nvSpPr>
        <p:spPr>
          <a:xfrm>
            <a:off x="693301" y="1773912"/>
            <a:ext cx="13243798" cy="1584722"/>
          </a:xfrm>
          <a:prstGeom prst="rect">
            <a:avLst/>
          </a:prstGeom>
          <a:noFill/>
          <a:ln/>
        </p:spPr>
        <p:txBody>
          <a:bodyPr wrap="square" lIns="0" tIns="0" rIns="0" bIns="0" rtlCol="0" anchor="t"/>
          <a:lstStyle/>
          <a:p>
            <a:pPr algn="l" indent="0" marL="0">
              <a:lnSpc>
                <a:spcPts val="2450"/>
              </a:lnSpc>
              <a:buNone/>
            </a:pPr>
            <a:r>
              <a:rPr lang="en-US" sz="1550" dirty="0">
                <a:solidFill>
                  <a:srgbClr val="272525"/>
                </a:solidFill>
                <a:latin typeface="Inter" pitchFamily="34" charset="0"/>
                <a:ea typeface="Inter" pitchFamily="34" charset="-122"/>
                <a:cs typeface="Inter" pitchFamily="34" charset="-120"/>
              </a:rPr>
              <a:t>CorexFin offers a multitude of benefits to financial institutions, translating into increased operational efficiency, enhanced customer satisfaction, and a competitive edge in the digital banking landscape. The platform's ability to streamline administrative tasks, automate approvals, and provide a rich customer experience significantly reduces manual workload and operational costs. For customers, the convenience and accessibility of internet banking features foster loyalty and improve overall engagement with the bank. The flexibility of CorexFin also allows for rapid adaptation to market changes and the swift introduction of new services.</a:t>
            </a:r>
            <a:endParaRPr lang="en-US" sz="1550" dirty="0"/>
          </a:p>
        </p:txBody>
      </p:sp>
      <p:sp>
        <p:nvSpPr>
          <p:cNvPr id="4" name="Shape 2"/>
          <p:cNvSpPr/>
          <p:nvPr/>
        </p:nvSpPr>
        <p:spPr>
          <a:xfrm>
            <a:off x="693301" y="3581400"/>
            <a:ext cx="13243798" cy="2398871"/>
          </a:xfrm>
          <a:prstGeom prst="roundRect">
            <a:avLst>
              <a:gd name="adj" fmla="val 3468"/>
            </a:avLst>
          </a:prstGeom>
          <a:solidFill>
            <a:srgbClr val="B6FCB8"/>
          </a:solidFill>
          <a:ln/>
        </p:spPr>
      </p:sp>
      <p:pic>
        <p:nvPicPr>
          <p:cNvPr id="5" name="Image 0" descr="preencoded.png">    </p:cNvPr>
          <p:cNvPicPr>
            <a:picLocks noChangeAspect="1"/>
          </p:cNvPicPr>
          <p:nvPr/>
        </p:nvPicPr>
        <p:blipFill>
          <a:blip r:embed="rId1"/>
          <a:stretch>
            <a:fillRect/>
          </a:stretch>
        </p:blipFill>
        <p:spPr>
          <a:xfrm>
            <a:off x="891302" y="3848338"/>
            <a:ext cx="309443" cy="247531"/>
          </a:xfrm>
          <a:prstGeom prst="rect">
            <a:avLst/>
          </a:prstGeom>
        </p:spPr>
      </p:pic>
      <p:sp>
        <p:nvSpPr>
          <p:cNvPr id="6" name="Text 3"/>
          <p:cNvSpPr/>
          <p:nvPr/>
        </p:nvSpPr>
        <p:spPr>
          <a:xfrm>
            <a:off x="1398746" y="3828812"/>
            <a:ext cx="2476143" cy="309563"/>
          </a:xfrm>
          <a:prstGeom prst="rect">
            <a:avLst/>
          </a:prstGeom>
          <a:noFill/>
          <a:ln/>
        </p:spPr>
        <p:txBody>
          <a:bodyPr wrap="none" lIns="0" tIns="0" rIns="0" bIns="0" rtlCol="0" anchor="t"/>
          <a:lstStyle/>
          <a:p>
            <a:pPr algn="l" indent="0" marL="0">
              <a:lnSpc>
                <a:spcPts val="2400"/>
              </a:lnSpc>
              <a:buNone/>
            </a:pPr>
            <a:r>
              <a:rPr lang="en-US" sz="1900" b="1" dirty="0">
                <a:solidFill>
                  <a:srgbClr val="000000"/>
                </a:solidFill>
                <a:latin typeface="Inter Bold" pitchFamily="34" charset="0"/>
                <a:ea typeface="Inter Bold" pitchFamily="34" charset="-122"/>
                <a:cs typeface="Inter Bold" pitchFamily="34" charset="-120"/>
              </a:rPr>
              <a:t>Key Benefits</a:t>
            </a:r>
            <a:endParaRPr lang="en-US" sz="1900" dirty="0"/>
          </a:p>
        </p:txBody>
      </p:sp>
      <p:sp>
        <p:nvSpPr>
          <p:cNvPr id="7" name="Text 4"/>
          <p:cNvSpPr/>
          <p:nvPr/>
        </p:nvSpPr>
        <p:spPr>
          <a:xfrm>
            <a:off x="1398746" y="4336375"/>
            <a:ext cx="12340352" cy="316944"/>
          </a:xfrm>
          <a:prstGeom prst="rect">
            <a:avLst/>
          </a:prstGeom>
          <a:noFill/>
          <a:ln/>
        </p:spPr>
        <p:txBody>
          <a:bodyPr wrap="none" lIns="0" tIns="0" rIns="0" bIns="0" rtlCol="0" anchor="t"/>
          <a:lstStyle/>
          <a:p>
            <a:pPr algn="l" marL="342900" indent="-342900">
              <a:lnSpc>
                <a:spcPts val="2450"/>
              </a:lnSpc>
              <a:buSzPct val="100000"/>
              <a:buChar char="•"/>
            </a:pPr>
            <a:r>
              <a:rPr lang="en-US" sz="1550" b="1" dirty="0">
                <a:solidFill>
                  <a:srgbClr val="000000"/>
                </a:solidFill>
                <a:latin typeface="Inter" pitchFamily="34" charset="0"/>
                <a:ea typeface="Inter" pitchFamily="34" charset="-122"/>
                <a:cs typeface="Inter" pitchFamily="34" charset="-120"/>
              </a:rPr>
              <a:t>Operational Efficiency:</a:t>
            </a:r>
            <a:pPr algn="l" indent="0" marL="0">
              <a:lnSpc>
                <a:spcPts val="2450"/>
              </a:lnSpc>
              <a:buNone/>
            </a:pPr>
            <a:r>
              <a:rPr lang="en-US" sz="1550" dirty="0">
                <a:solidFill>
                  <a:srgbClr val="000000"/>
                </a:solidFill>
                <a:latin typeface="Inter" pitchFamily="34" charset="0"/>
                <a:ea typeface="Inter" pitchFamily="34" charset="-122"/>
                <a:cs typeface="Inter" pitchFamily="34" charset="-120"/>
              </a:rPr>
              <a:t> Automation of workflows reduces processing times and human error.</a:t>
            </a:r>
            <a:endParaRPr lang="en-US" sz="1550" dirty="0"/>
          </a:p>
        </p:txBody>
      </p:sp>
      <p:sp>
        <p:nvSpPr>
          <p:cNvPr id="8" name="Text 5"/>
          <p:cNvSpPr/>
          <p:nvPr/>
        </p:nvSpPr>
        <p:spPr>
          <a:xfrm>
            <a:off x="1398746" y="4722614"/>
            <a:ext cx="12340352" cy="316944"/>
          </a:xfrm>
          <a:prstGeom prst="rect">
            <a:avLst/>
          </a:prstGeom>
          <a:noFill/>
          <a:ln/>
        </p:spPr>
        <p:txBody>
          <a:bodyPr wrap="none" lIns="0" tIns="0" rIns="0" bIns="0" rtlCol="0" anchor="t"/>
          <a:lstStyle/>
          <a:p>
            <a:pPr algn="l" marL="342900" indent="-342900">
              <a:lnSpc>
                <a:spcPts val="2450"/>
              </a:lnSpc>
              <a:buSzPct val="100000"/>
              <a:buChar char="•"/>
            </a:pPr>
            <a:r>
              <a:rPr lang="en-US" sz="1550" b="1" dirty="0">
                <a:solidFill>
                  <a:srgbClr val="000000"/>
                </a:solidFill>
                <a:latin typeface="Inter" pitchFamily="34" charset="0"/>
                <a:ea typeface="Inter" pitchFamily="34" charset="-122"/>
                <a:cs typeface="Inter" pitchFamily="34" charset="-120"/>
              </a:rPr>
              <a:t>Enhanced Security:</a:t>
            </a:r>
            <a:pPr algn="l" indent="0" marL="0">
              <a:lnSpc>
                <a:spcPts val="2450"/>
              </a:lnSpc>
              <a:buNone/>
            </a:pPr>
            <a:r>
              <a:rPr lang="en-US" sz="1550" dirty="0">
                <a:solidFill>
                  <a:srgbClr val="000000"/>
                </a:solidFill>
                <a:latin typeface="Inter" pitchFamily="34" charset="0"/>
                <a:ea typeface="Inter" pitchFamily="34" charset="-122"/>
                <a:cs typeface="Inter" pitchFamily="34" charset="-120"/>
              </a:rPr>
              <a:t> Multi-layered security protocols protect sensitive data and transactions.</a:t>
            </a:r>
            <a:endParaRPr lang="en-US" sz="1550" dirty="0"/>
          </a:p>
        </p:txBody>
      </p:sp>
      <p:sp>
        <p:nvSpPr>
          <p:cNvPr id="9" name="Text 6"/>
          <p:cNvSpPr/>
          <p:nvPr/>
        </p:nvSpPr>
        <p:spPr>
          <a:xfrm>
            <a:off x="1398746" y="5108853"/>
            <a:ext cx="12340352" cy="316944"/>
          </a:xfrm>
          <a:prstGeom prst="rect">
            <a:avLst/>
          </a:prstGeom>
          <a:noFill/>
          <a:ln/>
        </p:spPr>
        <p:txBody>
          <a:bodyPr wrap="none" lIns="0" tIns="0" rIns="0" bIns="0" rtlCol="0" anchor="t"/>
          <a:lstStyle/>
          <a:p>
            <a:pPr algn="l" marL="342900" indent="-342900">
              <a:lnSpc>
                <a:spcPts val="2450"/>
              </a:lnSpc>
              <a:buSzPct val="100000"/>
              <a:buChar char="•"/>
            </a:pPr>
            <a:r>
              <a:rPr lang="en-US" sz="1550" b="1" dirty="0">
                <a:solidFill>
                  <a:srgbClr val="000000"/>
                </a:solidFill>
                <a:latin typeface="Inter" pitchFamily="34" charset="0"/>
                <a:ea typeface="Inter" pitchFamily="34" charset="-122"/>
                <a:cs typeface="Inter" pitchFamily="34" charset="-120"/>
              </a:rPr>
              <a:t>Improved Customer Experience:</a:t>
            </a:r>
            <a:pPr algn="l" indent="0" marL="0">
              <a:lnSpc>
                <a:spcPts val="2450"/>
              </a:lnSpc>
              <a:buNone/>
            </a:pPr>
            <a:r>
              <a:rPr lang="en-US" sz="1550" dirty="0">
                <a:solidFill>
                  <a:srgbClr val="000000"/>
                </a:solidFill>
                <a:latin typeface="Inter" pitchFamily="34" charset="0"/>
                <a:ea typeface="Inter" pitchFamily="34" charset="-122"/>
                <a:cs typeface="Inter" pitchFamily="34" charset="-120"/>
              </a:rPr>
              <a:t> User-friendly interfaces and diverse features cater to modern banking needs.</a:t>
            </a:r>
            <a:endParaRPr lang="en-US" sz="1550" dirty="0"/>
          </a:p>
        </p:txBody>
      </p:sp>
      <p:sp>
        <p:nvSpPr>
          <p:cNvPr id="10" name="Text 7"/>
          <p:cNvSpPr/>
          <p:nvPr/>
        </p:nvSpPr>
        <p:spPr>
          <a:xfrm>
            <a:off x="1398746" y="5495092"/>
            <a:ext cx="12340352" cy="316944"/>
          </a:xfrm>
          <a:prstGeom prst="rect">
            <a:avLst/>
          </a:prstGeom>
          <a:noFill/>
          <a:ln/>
        </p:spPr>
        <p:txBody>
          <a:bodyPr wrap="none" lIns="0" tIns="0" rIns="0" bIns="0" rtlCol="0" anchor="t"/>
          <a:lstStyle/>
          <a:p>
            <a:pPr algn="l" marL="342900" indent="-342900">
              <a:lnSpc>
                <a:spcPts val="2450"/>
              </a:lnSpc>
              <a:buSzPct val="100000"/>
              <a:buChar char="•"/>
            </a:pPr>
            <a:r>
              <a:rPr lang="en-US" sz="1550" b="1" dirty="0">
                <a:solidFill>
                  <a:srgbClr val="000000"/>
                </a:solidFill>
                <a:latin typeface="Inter" pitchFamily="34" charset="0"/>
                <a:ea typeface="Inter" pitchFamily="34" charset="-122"/>
                <a:cs typeface="Inter" pitchFamily="34" charset="-120"/>
              </a:rPr>
              <a:t>Scalability and Customisation:</a:t>
            </a:r>
            <a:pPr algn="l" indent="0" marL="0">
              <a:lnSpc>
                <a:spcPts val="2450"/>
              </a:lnSpc>
              <a:buNone/>
            </a:pPr>
            <a:r>
              <a:rPr lang="en-US" sz="1550" dirty="0">
                <a:solidFill>
                  <a:srgbClr val="000000"/>
                </a:solidFill>
                <a:latin typeface="Inter" pitchFamily="34" charset="0"/>
                <a:ea typeface="Inter" pitchFamily="34" charset="-122"/>
                <a:cs typeface="Inter" pitchFamily="34" charset="-120"/>
              </a:rPr>
              <a:t> Adaptable architecture supports growth and specific bank requirements.</a:t>
            </a:r>
            <a:endParaRPr lang="en-US" sz="1550" dirty="0"/>
          </a:p>
        </p:txBody>
      </p:sp>
      <p:sp>
        <p:nvSpPr>
          <p:cNvPr id="11" name="Text 8"/>
          <p:cNvSpPr/>
          <p:nvPr/>
        </p:nvSpPr>
        <p:spPr>
          <a:xfrm>
            <a:off x="693301" y="6203037"/>
            <a:ext cx="13243798" cy="1267778"/>
          </a:xfrm>
          <a:prstGeom prst="rect">
            <a:avLst/>
          </a:prstGeom>
          <a:noFill/>
          <a:ln/>
        </p:spPr>
        <p:txBody>
          <a:bodyPr wrap="square" lIns="0" tIns="0" rIns="0" bIns="0" rtlCol="0" anchor="t"/>
          <a:lstStyle/>
          <a:p>
            <a:pPr algn="l" indent="0" marL="0">
              <a:lnSpc>
                <a:spcPts val="2450"/>
              </a:lnSpc>
              <a:buNone/>
            </a:pPr>
            <a:r>
              <a:rPr lang="en-US" sz="1550" dirty="0">
                <a:solidFill>
                  <a:srgbClr val="272525"/>
                </a:solidFill>
                <a:latin typeface="Inter" pitchFamily="34" charset="0"/>
                <a:ea typeface="Inter" pitchFamily="34" charset="-122"/>
                <a:cs typeface="Inter" pitchFamily="34" charset="-120"/>
              </a:rPr>
              <a:t>Looking ahead, CorexFin is committed to continuous innovation, exploring integration with emerging technologies such as artificial intelligence for predictive analytics and blockchain for enhanced security and transparency. Our roadmap includes further expansion of mobile banking capabilities, personalisation of customer services, and greater integration with financial ecosystems, ensuring CorexFin remains at the forefront of digital banking solutions.</a:t>
            </a:r>
            <a:endParaRPr lang="en-US" sz="155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864037" y="1368028"/>
            <a:ext cx="9988272" cy="771525"/>
          </a:xfrm>
          <a:prstGeom prst="rect">
            <a:avLst/>
          </a:prstGeom>
          <a:noFill/>
          <a:ln/>
        </p:spPr>
        <p:txBody>
          <a:bodyPr wrap="none" lIns="0" tIns="0" rIns="0" bIns="0" rtlCol="0" anchor="t"/>
          <a:lstStyle/>
          <a:p>
            <a:pPr algn="l" indent="0" marL="0">
              <a:lnSpc>
                <a:spcPts val="6050"/>
              </a:lnSpc>
              <a:buNone/>
            </a:pPr>
            <a:r>
              <a:rPr lang="en-US" sz="4850" b="1" dirty="0">
                <a:solidFill>
                  <a:srgbClr val="000000"/>
                </a:solidFill>
                <a:latin typeface="Inter Bold" pitchFamily="34" charset="0"/>
                <a:ea typeface="Inter Bold" pitchFamily="34" charset="-122"/>
                <a:cs typeface="Inter Bold" pitchFamily="34" charset="-120"/>
              </a:rPr>
              <a:t>Introduction to CorexFin Platform</a:t>
            </a:r>
            <a:endParaRPr lang="en-US" sz="4850" dirty="0"/>
          </a:p>
        </p:txBody>
      </p:sp>
      <p:sp>
        <p:nvSpPr>
          <p:cNvPr id="3" name="Text 1"/>
          <p:cNvSpPr/>
          <p:nvPr/>
        </p:nvSpPr>
        <p:spPr>
          <a:xfrm>
            <a:off x="864037" y="2633305"/>
            <a:ext cx="12902327" cy="2370296"/>
          </a:xfrm>
          <a:prstGeom prst="rect">
            <a:avLst/>
          </a:prstGeom>
          <a:noFill/>
          <a:ln/>
        </p:spPr>
        <p:txBody>
          <a:bodyPr wrap="square" lIns="0" tIns="0" rIns="0" bIns="0" rtlCol="0" anchor="t"/>
          <a:lstStyle/>
          <a:p>
            <a:pPr algn="l" indent="0" marL="0">
              <a:lnSpc>
                <a:spcPts val="3100"/>
              </a:lnSpc>
              <a:buNone/>
            </a:pPr>
            <a:r>
              <a:rPr lang="en-US" sz="1900" dirty="0">
                <a:solidFill>
                  <a:srgbClr val="272525"/>
                </a:solidFill>
                <a:latin typeface="Inter" pitchFamily="34" charset="0"/>
                <a:ea typeface="Inter" pitchFamily="34" charset="-122"/>
                <a:cs typeface="Inter" pitchFamily="34" charset="-120"/>
              </a:rPr>
              <a:t>CorexFin is a robust and scalable banking solution designed to empower financial institutions with advanced digital capabilities. It provides a centralised, secure, and efficient platform for managing various banking operations, from user administration to sophisticated internet banking services. Our solution is built to integrate seamlessly with existing bank infrastructures, offering a future-proof pathway to digital transformation and enhanced customer engagement. By leveraging cutting-edge technology, CorexFin ensures high availability, data integrity, and compliance with the latest regulatory standards.</a:t>
            </a:r>
            <a:endParaRPr lang="en-US" sz="1900" dirty="0"/>
          </a:p>
        </p:txBody>
      </p:sp>
      <p:sp>
        <p:nvSpPr>
          <p:cNvPr id="4" name="Text 2"/>
          <p:cNvSpPr/>
          <p:nvPr/>
        </p:nvSpPr>
        <p:spPr>
          <a:xfrm>
            <a:off x="864037" y="5281255"/>
            <a:ext cx="12902327" cy="1580198"/>
          </a:xfrm>
          <a:prstGeom prst="rect">
            <a:avLst/>
          </a:prstGeom>
          <a:noFill/>
          <a:ln/>
        </p:spPr>
        <p:txBody>
          <a:bodyPr wrap="square" lIns="0" tIns="0" rIns="0" bIns="0" rtlCol="0" anchor="t"/>
          <a:lstStyle/>
          <a:p>
            <a:pPr algn="l" indent="0" marL="0">
              <a:lnSpc>
                <a:spcPts val="3100"/>
              </a:lnSpc>
              <a:buNone/>
            </a:pPr>
            <a:r>
              <a:rPr lang="en-US" sz="1900" dirty="0">
                <a:solidFill>
                  <a:srgbClr val="272525"/>
                </a:solidFill>
                <a:latin typeface="Inter" pitchFamily="34" charset="0"/>
                <a:ea typeface="Inter" pitchFamily="34" charset="-122"/>
                <a:cs typeface="Inter" pitchFamily="34" charset="-120"/>
              </a:rPr>
              <a:t>The platform's intuitive design and comprehensive feature set enable banks to rapidly deploy new services, reduce operational costs, and deliver a superior customer experience. CorexFin is trusted by numerous financial institutions worldwide, demonstrating its reliability and effectiveness in diverse banking environments.</a:t>
            </a:r>
            <a:endParaRPr lang="en-US" sz="19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Text 0"/>
          <p:cNvSpPr/>
          <p:nvPr/>
        </p:nvSpPr>
        <p:spPr>
          <a:xfrm>
            <a:off x="572095" y="349448"/>
            <a:ext cx="5052298" cy="397193"/>
          </a:xfrm>
          <a:prstGeom prst="rect">
            <a:avLst/>
          </a:prstGeom>
          <a:noFill/>
          <a:ln/>
        </p:spPr>
        <p:txBody>
          <a:bodyPr wrap="none" lIns="0" tIns="0" rIns="0" bIns="0" rtlCol="0" anchor="t"/>
          <a:lstStyle/>
          <a:p>
            <a:pPr algn="l" indent="0" marL="0">
              <a:lnSpc>
                <a:spcPts val="3100"/>
              </a:lnSpc>
              <a:buNone/>
            </a:pPr>
            <a:r>
              <a:rPr lang="en-US" sz="2500" b="1" dirty="0">
                <a:solidFill>
                  <a:srgbClr val="000000"/>
                </a:solidFill>
                <a:latin typeface="Inter Bold" pitchFamily="34" charset="0"/>
                <a:ea typeface="Inter Bold" pitchFamily="34" charset="-122"/>
                <a:cs typeface="Inter Bold" pitchFamily="34" charset="-120"/>
              </a:rPr>
              <a:t>CorexFin Architectural Overview</a:t>
            </a:r>
            <a:endParaRPr lang="en-US" sz="2500" dirty="0"/>
          </a:p>
        </p:txBody>
      </p:sp>
      <p:sp>
        <p:nvSpPr>
          <p:cNvPr id="3" name="Text 1"/>
          <p:cNvSpPr/>
          <p:nvPr/>
        </p:nvSpPr>
        <p:spPr>
          <a:xfrm>
            <a:off x="572095" y="1000720"/>
            <a:ext cx="13486209" cy="609719"/>
          </a:xfrm>
          <a:prstGeom prst="rect">
            <a:avLst/>
          </a:prstGeom>
          <a:noFill/>
          <a:ln/>
        </p:spPr>
        <p:txBody>
          <a:bodyPr wrap="square" lIns="0" tIns="0" rIns="0" bIns="0" rtlCol="0" anchor="t"/>
          <a:lstStyle/>
          <a:p>
            <a:pPr algn="l" indent="0" marL="0">
              <a:lnSpc>
                <a:spcPts val="1600"/>
              </a:lnSpc>
              <a:buNone/>
            </a:pPr>
            <a:r>
              <a:rPr lang="en-US" sz="1000" dirty="0">
                <a:solidFill>
                  <a:srgbClr val="272525"/>
                </a:solidFill>
                <a:latin typeface="Inter" pitchFamily="34" charset="0"/>
                <a:ea typeface="Inter" pitchFamily="34" charset="-122"/>
                <a:cs typeface="Inter" pitchFamily="34" charset="-120"/>
              </a:rPr>
              <a:t>CorexFin operates on a layered architecture, ensuring modularity, scalability, and security. At its core, the platform comprises a central administrative module, branch-level management interfaces, and a customer-facing portal. Each layer is meticulously designed to handle specific functionalities while maintaining seamless data flow and communication across the entire system. This distributed yet integrated approach allows for efficient resource allocation and robust performance, even under heavy load. The system is hosted on secure, resilient cloud infrastructure, guaranteeing minimal downtime and maximum data protection.</a:t>
            </a:r>
            <a:endParaRPr lang="en-US" sz="1000" dirty="0"/>
          </a:p>
        </p:txBody>
      </p:sp>
      <p:pic>
        <p:nvPicPr>
          <p:cNvPr id="4" name="Image 0" descr="preencoded.png">    </p:cNvPr>
          <p:cNvPicPr>
            <a:picLocks noChangeAspect="1"/>
          </p:cNvPicPr>
          <p:nvPr/>
        </p:nvPicPr>
        <p:blipFill>
          <a:blip r:embed="rId1"/>
          <a:stretch>
            <a:fillRect/>
          </a:stretch>
        </p:blipFill>
        <p:spPr>
          <a:xfrm>
            <a:off x="3371374" y="1753314"/>
            <a:ext cx="7887652" cy="7083266"/>
          </a:xfrm>
          <a:prstGeom prst="rect">
            <a:avLst/>
          </a:prstGeom>
        </p:spPr>
      </p:pic>
      <p:sp>
        <p:nvSpPr>
          <p:cNvPr id="5" name="Text 2"/>
          <p:cNvSpPr/>
          <p:nvPr/>
        </p:nvSpPr>
        <p:spPr>
          <a:xfrm>
            <a:off x="3583747" y="3157298"/>
            <a:ext cx="2939944" cy="379293"/>
          </a:xfrm>
          <a:prstGeom prst="rect">
            <a:avLst/>
          </a:prstGeom>
          <a:noFill/>
          <a:ln/>
        </p:spPr>
        <p:txBody>
          <a:bodyPr wrap="none" lIns="0" tIns="0" rIns="0" bIns="0" rtlCol="0" anchor="t"/>
          <a:lstStyle/>
          <a:p>
            <a:pPr algn="ctr" indent="0" marL="0">
              <a:lnSpc>
                <a:spcPts val="1650"/>
              </a:lnSpc>
              <a:buNone/>
            </a:pPr>
            <a:r>
              <a:rPr lang="en-US" sz="1350" b="1" dirty="0">
                <a:solidFill>
                  <a:srgbClr val="272525"/>
                </a:solidFill>
                <a:latin typeface="Inter Bold" pitchFamily="34" charset="0"/>
                <a:ea typeface="Inter Bold" pitchFamily="34" charset="-122"/>
                <a:cs typeface="Inter Bold" pitchFamily="34" charset="-120"/>
              </a:rPr>
              <a:t>Central Admin</a:t>
            </a:r>
            <a:endParaRPr lang="en-US" sz="1350" dirty="0"/>
          </a:p>
        </p:txBody>
      </p:sp>
      <p:pic>
        <p:nvPicPr>
          <p:cNvPr id="6" name="Image 1" descr="preencoded.png">    </p:cNvPr>
          <p:cNvPicPr>
            <a:picLocks noChangeAspect="1"/>
          </p:cNvPicPr>
          <p:nvPr/>
        </p:nvPicPr>
        <p:blipFill>
          <a:blip r:embed="rId2"/>
          <a:stretch>
            <a:fillRect/>
          </a:stretch>
        </p:blipFill>
        <p:spPr>
          <a:xfrm>
            <a:off x="4504798" y="4754544"/>
            <a:ext cx="674299" cy="674299"/>
          </a:xfrm>
          <a:prstGeom prst="rect">
            <a:avLst/>
          </a:prstGeom>
        </p:spPr>
      </p:pic>
      <p:sp>
        <p:nvSpPr>
          <p:cNvPr id="7" name="Text 3"/>
          <p:cNvSpPr/>
          <p:nvPr/>
        </p:nvSpPr>
        <p:spPr>
          <a:xfrm>
            <a:off x="5557547" y="7055800"/>
            <a:ext cx="2847438" cy="379293"/>
          </a:xfrm>
          <a:prstGeom prst="rect">
            <a:avLst/>
          </a:prstGeom>
          <a:noFill/>
          <a:ln/>
        </p:spPr>
        <p:txBody>
          <a:bodyPr wrap="none" lIns="0" tIns="0" rIns="0" bIns="0" rtlCol="0" anchor="t"/>
          <a:lstStyle/>
          <a:p>
            <a:pPr algn="ctr" indent="0" marL="0">
              <a:lnSpc>
                <a:spcPts val="1650"/>
              </a:lnSpc>
              <a:buNone/>
            </a:pPr>
            <a:r>
              <a:rPr lang="en-US" sz="1350" b="1" dirty="0">
                <a:solidFill>
                  <a:srgbClr val="272525"/>
                </a:solidFill>
                <a:latin typeface="Inter Bold" pitchFamily="34" charset="0"/>
                <a:ea typeface="Inter Bold" pitchFamily="34" charset="-122"/>
                <a:cs typeface="Inter Bold" pitchFamily="34" charset="-120"/>
              </a:rPr>
              <a:t>Branch Mgmt</a:t>
            </a:r>
            <a:endParaRPr lang="en-US" sz="1350" dirty="0"/>
          </a:p>
        </p:txBody>
      </p:sp>
      <p:pic>
        <p:nvPicPr>
          <p:cNvPr id="8" name="Image 2" descr="preencoded.png">    </p:cNvPr>
          <p:cNvPicPr>
            <a:picLocks noChangeAspect="1"/>
          </p:cNvPicPr>
          <p:nvPr/>
        </p:nvPicPr>
        <p:blipFill>
          <a:blip r:embed="rId3"/>
          <a:stretch>
            <a:fillRect/>
          </a:stretch>
        </p:blipFill>
        <p:spPr>
          <a:xfrm>
            <a:off x="6636425" y="5165656"/>
            <a:ext cx="674299" cy="674299"/>
          </a:xfrm>
          <a:prstGeom prst="rect">
            <a:avLst/>
          </a:prstGeom>
        </p:spPr>
      </p:pic>
      <p:sp>
        <p:nvSpPr>
          <p:cNvPr id="9" name="Text 4"/>
          <p:cNvSpPr/>
          <p:nvPr/>
        </p:nvSpPr>
        <p:spPr>
          <a:xfrm>
            <a:off x="8084904" y="3951075"/>
            <a:ext cx="2847439" cy="379293"/>
          </a:xfrm>
          <a:prstGeom prst="rect">
            <a:avLst/>
          </a:prstGeom>
          <a:noFill/>
          <a:ln/>
        </p:spPr>
        <p:txBody>
          <a:bodyPr wrap="none" lIns="0" tIns="0" rIns="0" bIns="0" rtlCol="0" anchor="t"/>
          <a:lstStyle/>
          <a:p>
            <a:pPr algn="ctr" indent="0" marL="0">
              <a:lnSpc>
                <a:spcPts val="1650"/>
              </a:lnSpc>
              <a:buNone/>
            </a:pPr>
            <a:r>
              <a:rPr lang="en-US" sz="1350" b="1" dirty="0">
                <a:solidFill>
                  <a:srgbClr val="272525"/>
                </a:solidFill>
                <a:latin typeface="Inter Bold" pitchFamily="34" charset="0"/>
                <a:ea typeface="Inter Bold" pitchFamily="34" charset="-122"/>
                <a:cs typeface="Inter Bold" pitchFamily="34" charset="-120"/>
              </a:rPr>
              <a:t>Customer Portal</a:t>
            </a:r>
            <a:endParaRPr lang="en-US" sz="1350" dirty="0"/>
          </a:p>
        </p:txBody>
      </p:sp>
      <p:pic>
        <p:nvPicPr>
          <p:cNvPr id="10" name="Image 3" descr="preencoded.png">    </p:cNvPr>
          <p:cNvPicPr>
            <a:picLocks noChangeAspect="1"/>
          </p:cNvPicPr>
          <p:nvPr/>
        </p:nvPicPr>
        <p:blipFill>
          <a:blip r:embed="rId4"/>
          <a:stretch>
            <a:fillRect/>
          </a:stretch>
        </p:blipFill>
        <p:spPr>
          <a:xfrm>
            <a:off x="8905020" y="5607111"/>
            <a:ext cx="674298" cy="674299"/>
          </a:xfrm>
          <a:prstGeom prst="rect">
            <a:avLst/>
          </a:prstGeom>
        </p:spPr>
      </p:pic>
      <p:sp>
        <p:nvSpPr>
          <p:cNvPr id="11" name="Text 5"/>
          <p:cNvSpPr/>
          <p:nvPr/>
        </p:nvSpPr>
        <p:spPr>
          <a:xfrm>
            <a:off x="572095" y="8979456"/>
            <a:ext cx="13486209" cy="406479"/>
          </a:xfrm>
          <a:prstGeom prst="rect">
            <a:avLst/>
          </a:prstGeom>
          <a:noFill/>
          <a:ln/>
        </p:spPr>
        <p:txBody>
          <a:bodyPr wrap="square" lIns="0" tIns="0" rIns="0" bIns="0" rtlCol="0" anchor="t"/>
          <a:lstStyle/>
          <a:p>
            <a:pPr algn="l" indent="0" marL="0">
              <a:lnSpc>
                <a:spcPts val="1600"/>
              </a:lnSpc>
              <a:buNone/>
            </a:pPr>
            <a:r>
              <a:rPr lang="en-US" sz="1000" dirty="0">
                <a:solidFill>
                  <a:srgbClr val="272525"/>
                </a:solidFill>
                <a:latin typeface="Inter" pitchFamily="34" charset="0"/>
                <a:ea typeface="Inter" pitchFamily="34" charset="-122"/>
                <a:cs typeface="Inter" pitchFamily="34" charset="-120"/>
              </a:rPr>
              <a:t>The architecture is also highly adaptable, allowing banks to customise features and integrations to meet their specific operational needs and market demands. Security protocols are embedded at every layer, from data encryption to multi-factor authentication, safeguarding sensitive financial information and ensuring regulatory compliance.</a:t>
            </a:r>
            <a:endParaRPr lang="en-US" sz="1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Text 0"/>
          <p:cNvSpPr/>
          <p:nvPr/>
        </p:nvSpPr>
        <p:spPr>
          <a:xfrm>
            <a:off x="734258" y="675799"/>
            <a:ext cx="12755880" cy="655677"/>
          </a:xfrm>
          <a:prstGeom prst="rect">
            <a:avLst/>
          </a:prstGeom>
          <a:noFill/>
          <a:ln/>
        </p:spPr>
        <p:txBody>
          <a:bodyPr wrap="none" lIns="0" tIns="0" rIns="0" bIns="0" rtlCol="0" anchor="t"/>
          <a:lstStyle/>
          <a:p>
            <a:pPr algn="l" indent="0" marL="0">
              <a:lnSpc>
                <a:spcPts val="5150"/>
              </a:lnSpc>
              <a:buNone/>
            </a:pPr>
            <a:r>
              <a:rPr lang="en-US" sz="4100" b="1" dirty="0">
                <a:solidFill>
                  <a:srgbClr val="000000"/>
                </a:solidFill>
                <a:latin typeface="Inter Bold" pitchFamily="34" charset="0"/>
                <a:ea typeface="Inter Bold" pitchFamily="34" charset="-122"/>
                <a:cs typeface="Inter Bold" pitchFamily="34" charset="-120"/>
              </a:rPr>
              <a:t>Bank Owner/Admin Registration and Management</a:t>
            </a:r>
            <a:endParaRPr lang="en-US" sz="4100" dirty="0"/>
          </a:p>
        </p:txBody>
      </p:sp>
      <p:sp>
        <p:nvSpPr>
          <p:cNvPr id="3" name="Text 1"/>
          <p:cNvSpPr/>
          <p:nvPr/>
        </p:nvSpPr>
        <p:spPr>
          <a:xfrm>
            <a:off x="734258" y="1751052"/>
            <a:ext cx="13161883" cy="1678186"/>
          </a:xfrm>
          <a:prstGeom prst="rect">
            <a:avLst/>
          </a:prstGeom>
          <a:noFill/>
          <a:ln/>
        </p:spPr>
        <p:txBody>
          <a:bodyPr wrap="square" lIns="0" tIns="0" rIns="0" bIns="0" rtlCol="0" anchor="t"/>
          <a:lstStyle/>
          <a:p>
            <a:pPr algn="l" indent="0" marL="0">
              <a:lnSpc>
                <a:spcPts val="2600"/>
              </a:lnSpc>
              <a:buNone/>
            </a:pPr>
            <a:r>
              <a:rPr lang="en-US" sz="1650" dirty="0">
                <a:solidFill>
                  <a:srgbClr val="272525"/>
                </a:solidFill>
                <a:latin typeface="Inter" pitchFamily="34" charset="0"/>
                <a:ea typeface="Inter" pitchFamily="34" charset="-122"/>
                <a:cs typeface="Inter" pitchFamily="34" charset="-120"/>
              </a:rPr>
              <a:t>The journey with CorexFin begins with the bank owner or administrator registering their institution on the platform. This initial registration is a critical step, establishing the bank's unique identity within the CorexFin ecosystem. The bank owner, typically a senior executive or designated IT administrator, is responsible for the overall configuration and oversight of their bank's operations within CorexFin. They gain access to a comprehensive dashboard that allows them to manage global settings, security policies, and user permissions across all branches.</a:t>
            </a:r>
            <a:endParaRPr lang="en-US" sz="1650" dirty="0"/>
          </a:p>
        </p:txBody>
      </p:sp>
      <p:sp>
        <p:nvSpPr>
          <p:cNvPr id="4" name="Text 2"/>
          <p:cNvSpPr/>
          <p:nvPr/>
        </p:nvSpPr>
        <p:spPr>
          <a:xfrm>
            <a:off x="734258" y="3875008"/>
            <a:ext cx="2648426" cy="327779"/>
          </a:xfrm>
          <a:prstGeom prst="rect">
            <a:avLst/>
          </a:prstGeom>
          <a:noFill/>
          <a:ln/>
        </p:spPr>
        <p:txBody>
          <a:bodyPr wrap="none" lIns="0" tIns="0" rIns="0" bIns="0" rtlCol="0" anchor="t"/>
          <a:lstStyle/>
          <a:p>
            <a:pPr algn="l" indent="0" marL="0">
              <a:lnSpc>
                <a:spcPts val="2550"/>
              </a:lnSpc>
              <a:buNone/>
            </a:pPr>
            <a:r>
              <a:rPr lang="en-US" sz="2050" b="1" dirty="0">
                <a:solidFill>
                  <a:srgbClr val="000000"/>
                </a:solidFill>
                <a:latin typeface="Inter Bold" pitchFamily="34" charset="0"/>
                <a:ea typeface="Inter Bold" pitchFamily="34" charset="-122"/>
                <a:cs typeface="Inter Bold" pitchFamily="34" charset="-120"/>
              </a:rPr>
              <a:t>Registration Process</a:t>
            </a:r>
            <a:endParaRPr lang="en-US" sz="2050" dirty="0"/>
          </a:p>
        </p:txBody>
      </p:sp>
      <p:sp>
        <p:nvSpPr>
          <p:cNvPr id="5" name="Text 3"/>
          <p:cNvSpPr/>
          <p:nvPr/>
        </p:nvSpPr>
        <p:spPr>
          <a:xfrm>
            <a:off x="734258" y="4412575"/>
            <a:ext cx="6325076" cy="335637"/>
          </a:xfrm>
          <a:prstGeom prst="rect">
            <a:avLst/>
          </a:prstGeom>
          <a:noFill/>
          <a:ln/>
        </p:spPr>
        <p:txBody>
          <a:bodyPr wrap="none" lIns="0" tIns="0" rIns="0" bIns="0" rtlCol="0" anchor="t"/>
          <a:lstStyle/>
          <a:p>
            <a:pPr algn="l" marL="342900" indent="-342900">
              <a:lnSpc>
                <a:spcPts val="2600"/>
              </a:lnSpc>
              <a:buSzPct val="100000"/>
              <a:buChar char="•"/>
            </a:pPr>
            <a:r>
              <a:rPr lang="en-US" sz="1650" dirty="0">
                <a:solidFill>
                  <a:srgbClr val="272525"/>
                </a:solidFill>
                <a:latin typeface="Inter" pitchFamily="34" charset="0"/>
                <a:ea typeface="Inter" pitchFamily="34" charset="-122"/>
                <a:cs typeface="Inter" pitchFamily="34" charset="-120"/>
              </a:rPr>
              <a:t>Initial setup and configuration of the bank's profile.</a:t>
            </a:r>
            <a:endParaRPr lang="en-US" sz="1650" dirty="0"/>
          </a:p>
        </p:txBody>
      </p:sp>
      <p:sp>
        <p:nvSpPr>
          <p:cNvPr id="6" name="Text 4"/>
          <p:cNvSpPr/>
          <p:nvPr/>
        </p:nvSpPr>
        <p:spPr>
          <a:xfrm>
            <a:off x="734258" y="4821555"/>
            <a:ext cx="6325076" cy="671274"/>
          </a:xfrm>
          <a:prstGeom prst="rect">
            <a:avLst/>
          </a:prstGeom>
          <a:noFill/>
          <a:ln/>
        </p:spPr>
        <p:txBody>
          <a:bodyPr wrap="square" lIns="0" tIns="0" rIns="0" bIns="0" rtlCol="0" anchor="t"/>
          <a:lstStyle/>
          <a:p>
            <a:pPr algn="l" marL="342900" indent="-342900">
              <a:lnSpc>
                <a:spcPts val="2600"/>
              </a:lnSpc>
              <a:buSzPct val="100000"/>
              <a:buChar char="•"/>
            </a:pPr>
            <a:r>
              <a:rPr lang="en-US" sz="1650" dirty="0">
                <a:solidFill>
                  <a:srgbClr val="272525"/>
                </a:solidFill>
                <a:latin typeface="Inter" pitchFamily="34" charset="0"/>
                <a:ea typeface="Inter" pitchFamily="34" charset="-122"/>
                <a:cs typeface="Inter" pitchFamily="34" charset="-120"/>
              </a:rPr>
              <a:t>Verification of institutional credentials and compliance documents.</a:t>
            </a:r>
            <a:endParaRPr lang="en-US" sz="1650" dirty="0"/>
          </a:p>
        </p:txBody>
      </p:sp>
      <p:sp>
        <p:nvSpPr>
          <p:cNvPr id="7" name="Text 5"/>
          <p:cNvSpPr/>
          <p:nvPr/>
        </p:nvSpPr>
        <p:spPr>
          <a:xfrm>
            <a:off x="734258" y="5566172"/>
            <a:ext cx="6325076" cy="671274"/>
          </a:xfrm>
          <a:prstGeom prst="rect">
            <a:avLst/>
          </a:prstGeom>
          <a:noFill/>
          <a:ln/>
        </p:spPr>
        <p:txBody>
          <a:bodyPr wrap="square" lIns="0" tIns="0" rIns="0" bIns="0" rtlCol="0" anchor="t"/>
          <a:lstStyle/>
          <a:p>
            <a:pPr algn="l" marL="342900" indent="-342900">
              <a:lnSpc>
                <a:spcPts val="2600"/>
              </a:lnSpc>
              <a:buSzPct val="100000"/>
              <a:buChar char="•"/>
            </a:pPr>
            <a:r>
              <a:rPr lang="en-US" sz="1650" dirty="0">
                <a:solidFill>
                  <a:srgbClr val="272525"/>
                </a:solidFill>
                <a:latin typeface="Inter" pitchFamily="34" charset="0"/>
                <a:ea typeface="Inter" pitchFamily="34" charset="-122"/>
                <a:cs typeface="Inter" pitchFamily="34" charset="-120"/>
              </a:rPr>
              <a:t>Establishment of primary security protocols and administrative access.</a:t>
            </a:r>
            <a:endParaRPr lang="en-US" sz="1650" dirty="0"/>
          </a:p>
        </p:txBody>
      </p:sp>
      <p:sp>
        <p:nvSpPr>
          <p:cNvPr id="8" name="Text 6"/>
          <p:cNvSpPr/>
          <p:nvPr/>
        </p:nvSpPr>
        <p:spPr>
          <a:xfrm>
            <a:off x="7578685" y="3875008"/>
            <a:ext cx="2622590" cy="327779"/>
          </a:xfrm>
          <a:prstGeom prst="rect">
            <a:avLst/>
          </a:prstGeom>
          <a:noFill/>
          <a:ln/>
        </p:spPr>
        <p:txBody>
          <a:bodyPr wrap="none" lIns="0" tIns="0" rIns="0" bIns="0" rtlCol="0" anchor="t"/>
          <a:lstStyle/>
          <a:p>
            <a:pPr algn="l" indent="0" marL="0">
              <a:lnSpc>
                <a:spcPts val="2550"/>
              </a:lnSpc>
              <a:buNone/>
            </a:pPr>
            <a:r>
              <a:rPr lang="en-US" sz="2050" b="1" dirty="0">
                <a:solidFill>
                  <a:srgbClr val="000000"/>
                </a:solidFill>
                <a:latin typeface="Inter Bold" pitchFamily="34" charset="0"/>
                <a:ea typeface="Inter Bold" pitchFamily="34" charset="-122"/>
                <a:cs typeface="Inter Bold" pitchFamily="34" charset="-120"/>
              </a:rPr>
              <a:t>Key Responsibilities</a:t>
            </a:r>
            <a:endParaRPr lang="en-US" sz="2050" dirty="0"/>
          </a:p>
        </p:txBody>
      </p:sp>
      <p:sp>
        <p:nvSpPr>
          <p:cNvPr id="9" name="Text 7"/>
          <p:cNvSpPr/>
          <p:nvPr/>
        </p:nvSpPr>
        <p:spPr>
          <a:xfrm>
            <a:off x="7578685" y="4412575"/>
            <a:ext cx="6325076" cy="671274"/>
          </a:xfrm>
          <a:prstGeom prst="rect">
            <a:avLst/>
          </a:prstGeom>
          <a:noFill/>
          <a:ln/>
        </p:spPr>
        <p:txBody>
          <a:bodyPr wrap="square" lIns="0" tIns="0" rIns="0" bIns="0" rtlCol="0" anchor="t"/>
          <a:lstStyle/>
          <a:p>
            <a:pPr algn="l" marL="342900" indent="-342900">
              <a:lnSpc>
                <a:spcPts val="2600"/>
              </a:lnSpc>
              <a:buSzPct val="100000"/>
              <a:buChar char="•"/>
            </a:pPr>
            <a:r>
              <a:rPr lang="en-US" sz="1650" dirty="0">
                <a:solidFill>
                  <a:srgbClr val="272525"/>
                </a:solidFill>
                <a:latin typeface="Inter" pitchFamily="34" charset="0"/>
                <a:ea typeface="Inter" pitchFamily="34" charset="-122"/>
                <a:cs typeface="Inter" pitchFamily="34" charset="-120"/>
              </a:rPr>
              <a:t>Onboarding and offboarding of branch managers and accountants.</a:t>
            </a:r>
            <a:endParaRPr lang="en-US" sz="1650" dirty="0"/>
          </a:p>
        </p:txBody>
      </p:sp>
      <p:sp>
        <p:nvSpPr>
          <p:cNvPr id="10" name="Text 8"/>
          <p:cNvSpPr/>
          <p:nvPr/>
        </p:nvSpPr>
        <p:spPr>
          <a:xfrm>
            <a:off x="7578685" y="5157192"/>
            <a:ext cx="6325076" cy="671274"/>
          </a:xfrm>
          <a:prstGeom prst="rect">
            <a:avLst/>
          </a:prstGeom>
          <a:noFill/>
          <a:ln/>
        </p:spPr>
        <p:txBody>
          <a:bodyPr wrap="square" lIns="0" tIns="0" rIns="0" bIns="0" rtlCol="0" anchor="t"/>
          <a:lstStyle/>
          <a:p>
            <a:pPr algn="l" marL="342900" indent="-342900">
              <a:lnSpc>
                <a:spcPts val="2600"/>
              </a:lnSpc>
              <a:buSzPct val="100000"/>
              <a:buChar char="•"/>
            </a:pPr>
            <a:r>
              <a:rPr lang="en-US" sz="1650" dirty="0">
                <a:solidFill>
                  <a:srgbClr val="272525"/>
                </a:solidFill>
                <a:latin typeface="Inter" pitchFamily="34" charset="0"/>
                <a:ea typeface="Inter" pitchFamily="34" charset="-122"/>
                <a:cs typeface="Inter" pitchFamily="34" charset="-120"/>
              </a:rPr>
              <a:t>Defining organisational structures and assigning departmental roles.</a:t>
            </a:r>
            <a:endParaRPr lang="en-US" sz="1650" dirty="0"/>
          </a:p>
        </p:txBody>
      </p:sp>
      <p:sp>
        <p:nvSpPr>
          <p:cNvPr id="11" name="Text 9"/>
          <p:cNvSpPr/>
          <p:nvPr/>
        </p:nvSpPr>
        <p:spPr>
          <a:xfrm>
            <a:off x="7578685" y="5901809"/>
            <a:ext cx="6325076" cy="671274"/>
          </a:xfrm>
          <a:prstGeom prst="rect">
            <a:avLst/>
          </a:prstGeom>
          <a:noFill/>
          <a:ln/>
        </p:spPr>
        <p:txBody>
          <a:bodyPr wrap="square" lIns="0" tIns="0" rIns="0" bIns="0" rtlCol="0" anchor="t"/>
          <a:lstStyle/>
          <a:p>
            <a:pPr algn="l" marL="342900" indent="-342900">
              <a:lnSpc>
                <a:spcPts val="2600"/>
              </a:lnSpc>
              <a:buSzPct val="100000"/>
              <a:buChar char="•"/>
            </a:pPr>
            <a:r>
              <a:rPr lang="en-US" sz="1650" dirty="0">
                <a:solidFill>
                  <a:srgbClr val="272525"/>
                </a:solidFill>
                <a:latin typeface="Inter" pitchFamily="34" charset="0"/>
                <a:ea typeface="Inter" pitchFamily="34" charset="-122"/>
                <a:cs typeface="Inter" pitchFamily="34" charset="-120"/>
              </a:rPr>
              <a:t>Monitoring system-wide activities and generating compliance reports.</a:t>
            </a:r>
            <a:endParaRPr lang="en-US" sz="1650" dirty="0"/>
          </a:p>
        </p:txBody>
      </p:sp>
      <p:sp>
        <p:nvSpPr>
          <p:cNvPr id="12" name="Text 10"/>
          <p:cNvSpPr/>
          <p:nvPr/>
        </p:nvSpPr>
        <p:spPr>
          <a:xfrm>
            <a:off x="734258" y="6882408"/>
            <a:ext cx="13161883" cy="671274"/>
          </a:xfrm>
          <a:prstGeom prst="rect">
            <a:avLst/>
          </a:prstGeom>
          <a:noFill/>
          <a:ln/>
        </p:spPr>
        <p:txBody>
          <a:bodyPr wrap="square" lIns="0" tIns="0" rIns="0" bIns="0" rtlCol="0" anchor="t"/>
          <a:lstStyle/>
          <a:p>
            <a:pPr algn="l" indent="0" marL="0">
              <a:lnSpc>
                <a:spcPts val="2600"/>
              </a:lnSpc>
              <a:buNone/>
            </a:pPr>
            <a:r>
              <a:rPr lang="en-US" sz="1650" dirty="0">
                <a:solidFill>
                  <a:srgbClr val="272525"/>
                </a:solidFill>
                <a:latin typeface="Inter" pitchFamily="34" charset="0"/>
                <a:ea typeface="Inter" pitchFamily="34" charset="-122"/>
                <a:cs typeface="Inter" pitchFamily="34" charset="-120"/>
              </a:rPr>
              <a:t>This role is crucial for maintaining the integrity and security of the banking operations within CorexFin, acting as the primary point of control and oversight for the entire institution.</a:t>
            </a:r>
            <a:endParaRPr lang="en-US" sz="16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Text 0"/>
          <p:cNvSpPr/>
          <p:nvPr/>
        </p:nvSpPr>
        <p:spPr>
          <a:xfrm>
            <a:off x="731758" y="744379"/>
            <a:ext cx="9920407" cy="653296"/>
          </a:xfrm>
          <a:prstGeom prst="rect">
            <a:avLst/>
          </a:prstGeom>
          <a:noFill/>
          <a:ln/>
        </p:spPr>
        <p:txBody>
          <a:bodyPr wrap="none" lIns="0" tIns="0" rIns="0" bIns="0" rtlCol="0" anchor="t"/>
          <a:lstStyle/>
          <a:p>
            <a:pPr algn="l" indent="0" marL="0">
              <a:lnSpc>
                <a:spcPts val="5100"/>
              </a:lnSpc>
              <a:buNone/>
            </a:pPr>
            <a:r>
              <a:rPr lang="en-US" sz="4100" b="1" dirty="0">
                <a:solidFill>
                  <a:srgbClr val="000000"/>
                </a:solidFill>
                <a:latin typeface="Inter Bold" pitchFamily="34" charset="0"/>
                <a:ea typeface="Inter Bold" pitchFamily="34" charset="-122"/>
                <a:cs typeface="Inter Bold" pitchFamily="34" charset="-120"/>
              </a:rPr>
              <a:t>Branch Manager and Accountant Roles</a:t>
            </a:r>
            <a:endParaRPr lang="en-US" sz="4100" dirty="0"/>
          </a:p>
        </p:txBody>
      </p:sp>
      <p:sp>
        <p:nvSpPr>
          <p:cNvPr id="3" name="Text 1"/>
          <p:cNvSpPr/>
          <p:nvPr/>
        </p:nvSpPr>
        <p:spPr>
          <a:xfrm>
            <a:off x="731758" y="1815822"/>
            <a:ext cx="13166884" cy="1672233"/>
          </a:xfrm>
          <a:prstGeom prst="rect">
            <a:avLst/>
          </a:prstGeom>
          <a:noFill/>
          <a:ln/>
        </p:spPr>
        <p:txBody>
          <a:bodyPr wrap="square" lIns="0" tIns="0" rIns="0" bIns="0" rtlCol="0" anchor="t"/>
          <a:lstStyle/>
          <a:p>
            <a:pPr algn="l" indent="0" marL="0">
              <a:lnSpc>
                <a:spcPts val="2600"/>
              </a:lnSpc>
              <a:buNone/>
            </a:pPr>
            <a:r>
              <a:rPr lang="en-US" sz="1600" dirty="0">
                <a:solidFill>
                  <a:srgbClr val="272525"/>
                </a:solidFill>
                <a:latin typeface="Inter" pitchFamily="34" charset="0"/>
                <a:ea typeface="Inter" pitchFamily="34" charset="-122"/>
                <a:cs typeface="Inter" pitchFamily="34" charset="-120"/>
              </a:rPr>
              <a:t>Following the bank admin's registration, the platform facilitates the addition of specific users, namely managers and accountants, for each branch. These roles are pivotal for day-to-day operations and customer service at a localised level. Branch managers oversee the general operations of their respective branches, including customer account management, transaction approvals, and staff supervision. Accountants, on the other hand, focus on financial reconciliation, reporting, and ensuring adherence to internal accounting standards.</a:t>
            </a:r>
            <a:endParaRPr lang="en-US" sz="1600" dirty="0"/>
          </a:p>
        </p:txBody>
      </p:sp>
      <p:sp>
        <p:nvSpPr>
          <p:cNvPr id="4" name="Shape 2"/>
          <p:cNvSpPr/>
          <p:nvPr/>
        </p:nvSpPr>
        <p:spPr>
          <a:xfrm>
            <a:off x="731758" y="4036814"/>
            <a:ext cx="4249579" cy="2544366"/>
          </a:xfrm>
          <a:prstGeom prst="roundRect">
            <a:avLst>
              <a:gd name="adj" fmla="val 4313"/>
            </a:avLst>
          </a:prstGeom>
          <a:solidFill>
            <a:srgbClr val="FFFFFF"/>
          </a:solidFill>
          <a:ln/>
        </p:spPr>
      </p:sp>
      <p:sp>
        <p:nvSpPr>
          <p:cNvPr id="5" name="Shape 3"/>
          <p:cNvSpPr/>
          <p:nvPr/>
        </p:nvSpPr>
        <p:spPr>
          <a:xfrm>
            <a:off x="731758" y="4013954"/>
            <a:ext cx="4249579" cy="91440"/>
          </a:xfrm>
          <a:prstGeom prst="roundRect">
            <a:avLst>
              <a:gd name="adj" fmla="val 96038"/>
            </a:avLst>
          </a:prstGeom>
          <a:solidFill>
            <a:srgbClr val="4950BC"/>
          </a:solidFill>
          <a:ln/>
        </p:spPr>
      </p:sp>
      <p:sp>
        <p:nvSpPr>
          <p:cNvPr id="6" name="Shape 4"/>
          <p:cNvSpPr/>
          <p:nvPr/>
        </p:nvSpPr>
        <p:spPr>
          <a:xfrm>
            <a:off x="2542937" y="3723203"/>
            <a:ext cx="627221" cy="627221"/>
          </a:xfrm>
          <a:prstGeom prst="roundRect">
            <a:avLst>
              <a:gd name="adj" fmla="val 145786"/>
            </a:avLst>
          </a:prstGeom>
          <a:solidFill>
            <a:srgbClr val="4950BC"/>
          </a:solidFill>
          <a:ln/>
        </p:spPr>
      </p:sp>
      <p:pic>
        <p:nvPicPr>
          <p:cNvPr id="7" name="Image 0" descr="preencoded.png">    </p:cNvPr>
          <p:cNvPicPr>
            <a:picLocks noChangeAspect="1"/>
          </p:cNvPicPr>
          <p:nvPr/>
        </p:nvPicPr>
        <p:blipFill>
          <a:blip r:embed="rId1"/>
          <a:stretch>
            <a:fillRect/>
          </a:stretch>
        </p:blipFill>
        <p:spPr>
          <a:xfrm>
            <a:off x="2731056" y="3880009"/>
            <a:ext cx="250865" cy="313611"/>
          </a:xfrm>
          <a:prstGeom prst="rect">
            <a:avLst/>
          </a:prstGeom>
        </p:spPr>
      </p:pic>
      <p:sp>
        <p:nvSpPr>
          <p:cNvPr id="8" name="Text 5"/>
          <p:cNvSpPr/>
          <p:nvPr/>
        </p:nvSpPr>
        <p:spPr>
          <a:xfrm>
            <a:off x="963692" y="4559498"/>
            <a:ext cx="2613541" cy="326588"/>
          </a:xfrm>
          <a:prstGeom prst="rect">
            <a:avLst/>
          </a:prstGeom>
          <a:noFill/>
          <a:ln/>
        </p:spPr>
        <p:txBody>
          <a:bodyPr wrap="none" lIns="0" tIns="0" rIns="0" bIns="0" rtlCol="0" anchor="t"/>
          <a:lstStyle/>
          <a:p>
            <a:pPr algn="l" indent="0" marL="0">
              <a:lnSpc>
                <a:spcPts val="2550"/>
              </a:lnSpc>
              <a:buNone/>
            </a:pPr>
            <a:r>
              <a:rPr lang="en-US" sz="2050" b="1" dirty="0">
                <a:solidFill>
                  <a:srgbClr val="272525"/>
                </a:solidFill>
                <a:latin typeface="Inter Bold" pitchFamily="34" charset="0"/>
                <a:ea typeface="Inter Bold" pitchFamily="34" charset="-122"/>
                <a:cs typeface="Inter Bold" pitchFamily="34" charset="-120"/>
              </a:rPr>
              <a:t>Branch Manager</a:t>
            </a:r>
            <a:endParaRPr lang="en-US" sz="2050" dirty="0"/>
          </a:p>
        </p:txBody>
      </p:sp>
      <p:sp>
        <p:nvSpPr>
          <p:cNvPr id="9" name="Text 6"/>
          <p:cNvSpPr/>
          <p:nvPr/>
        </p:nvSpPr>
        <p:spPr>
          <a:xfrm>
            <a:off x="963692" y="5011460"/>
            <a:ext cx="3785711" cy="1337786"/>
          </a:xfrm>
          <a:prstGeom prst="rect">
            <a:avLst/>
          </a:prstGeom>
          <a:noFill/>
          <a:ln/>
        </p:spPr>
        <p:txBody>
          <a:bodyPr wrap="square" lIns="0" tIns="0" rIns="0" bIns="0" rtlCol="0" anchor="t"/>
          <a:lstStyle/>
          <a:p>
            <a:pPr algn="l" indent="0" marL="0">
              <a:lnSpc>
                <a:spcPts val="2600"/>
              </a:lnSpc>
              <a:buNone/>
            </a:pPr>
            <a:r>
              <a:rPr lang="en-US" sz="1600" dirty="0">
                <a:solidFill>
                  <a:srgbClr val="272525"/>
                </a:solidFill>
                <a:latin typeface="Inter" pitchFamily="34" charset="0"/>
                <a:ea typeface="Inter" pitchFamily="34" charset="-122"/>
                <a:cs typeface="Inter" pitchFamily="34" charset="-120"/>
              </a:rPr>
              <a:t>Responsible for overseeing branch operations, managing customer accounts, and approving transactions within their delegated authority.</a:t>
            </a:r>
            <a:endParaRPr lang="en-US" sz="1600" dirty="0"/>
          </a:p>
        </p:txBody>
      </p:sp>
      <p:sp>
        <p:nvSpPr>
          <p:cNvPr id="10" name="Shape 7"/>
          <p:cNvSpPr/>
          <p:nvPr/>
        </p:nvSpPr>
        <p:spPr>
          <a:xfrm>
            <a:off x="5190411" y="4036814"/>
            <a:ext cx="4249579" cy="2544366"/>
          </a:xfrm>
          <a:prstGeom prst="roundRect">
            <a:avLst>
              <a:gd name="adj" fmla="val 4313"/>
            </a:avLst>
          </a:prstGeom>
          <a:solidFill>
            <a:srgbClr val="FFFFFF"/>
          </a:solidFill>
          <a:ln/>
        </p:spPr>
      </p:sp>
      <p:sp>
        <p:nvSpPr>
          <p:cNvPr id="11" name="Shape 8"/>
          <p:cNvSpPr/>
          <p:nvPr/>
        </p:nvSpPr>
        <p:spPr>
          <a:xfrm>
            <a:off x="5190411" y="4013954"/>
            <a:ext cx="4249579" cy="91440"/>
          </a:xfrm>
          <a:prstGeom prst="roundRect">
            <a:avLst>
              <a:gd name="adj" fmla="val 96038"/>
            </a:avLst>
          </a:prstGeom>
          <a:solidFill>
            <a:srgbClr val="4950BC"/>
          </a:solidFill>
          <a:ln/>
        </p:spPr>
      </p:sp>
      <p:sp>
        <p:nvSpPr>
          <p:cNvPr id="12" name="Shape 9"/>
          <p:cNvSpPr/>
          <p:nvPr/>
        </p:nvSpPr>
        <p:spPr>
          <a:xfrm>
            <a:off x="7001589" y="3723203"/>
            <a:ext cx="627221" cy="627221"/>
          </a:xfrm>
          <a:prstGeom prst="roundRect">
            <a:avLst>
              <a:gd name="adj" fmla="val 145786"/>
            </a:avLst>
          </a:prstGeom>
          <a:solidFill>
            <a:srgbClr val="4950BC"/>
          </a:solidFill>
          <a:ln/>
        </p:spPr>
      </p:sp>
      <p:pic>
        <p:nvPicPr>
          <p:cNvPr id="13" name="Image 1" descr="preencoded.png">    </p:cNvPr>
          <p:cNvPicPr>
            <a:picLocks noChangeAspect="1"/>
          </p:cNvPicPr>
          <p:nvPr/>
        </p:nvPicPr>
        <p:blipFill>
          <a:blip r:embed="rId2"/>
          <a:stretch>
            <a:fillRect/>
          </a:stretch>
        </p:blipFill>
        <p:spPr>
          <a:xfrm>
            <a:off x="7189708" y="3880009"/>
            <a:ext cx="250865" cy="313611"/>
          </a:xfrm>
          <a:prstGeom prst="rect">
            <a:avLst/>
          </a:prstGeom>
        </p:spPr>
      </p:pic>
      <p:sp>
        <p:nvSpPr>
          <p:cNvPr id="14" name="Text 10"/>
          <p:cNvSpPr/>
          <p:nvPr/>
        </p:nvSpPr>
        <p:spPr>
          <a:xfrm>
            <a:off x="5422344" y="4559498"/>
            <a:ext cx="2613541" cy="326588"/>
          </a:xfrm>
          <a:prstGeom prst="rect">
            <a:avLst/>
          </a:prstGeom>
          <a:noFill/>
          <a:ln/>
        </p:spPr>
        <p:txBody>
          <a:bodyPr wrap="none" lIns="0" tIns="0" rIns="0" bIns="0" rtlCol="0" anchor="t"/>
          <a:lstStyle/>
          <a:p>
            <a:pPr algn="l" indent="0" marL="0">
              <a:lnSpc>
                <a:spcPts val="2550"/>
              </a:lnSpc>
              <a:buNone/>
            </a:pPr>
            <a:r>
              <a:rPr lang="en-US" sz="2050" b="1" dirty="0">
                <a:solidFill>
                  <a:srgbClr val="272525"/>
                </a:solidFill>
                <a:latin typeface="Inter Bold" pitchFamily="34" charset="0"/>
                <a:ea typeface="Inter Bold" pitchFamily="34" charset="-122"/>
                <a:cs typeface="Inter Bold" pitchFamily="34" charset="-120"/>
              </a:rPr>
              <a:t>Accountant</a:t>
            </a:r>
            <a:endParaRPr lang="en-US" sz="2050" dirty="0"/>
          </a:p>
        </p:txBody>
      </p:sp>
      <p:sp>
        <p:nvSpPr>
          <p:cNvPr id="15" name="Text 11"/>
          <p:cNvSpPr/>
          <p:nvPr/>
        </p:nvSpPr>
        <p:spPr>
          <a:xfrm>
            <a:off x="5422344" y="5011460"/>
            <a:ext cx="3785711" cy="1337786"/>
          </a:xfrm>
          <a:prstGeom prst="rect">
            <a:avLst/>
          </a:prstGeom>
          <a:noFill/>
          <a:ln/>
        </p:spPr>
        <p:txBody>
          <a:bodyPr wrap="square" lIns="0" tIns="0" rIns="0" bIns="0" rtlCol="0" anchor="t"/>
          <a:lstStyle/>
          <a:p>
            <a:pPr algn="l" indent="0" marL="0">
              <a:lnSpc>
                <a:spcPts val="2600"/>
              </a:lnSpc>
              <a:buNone/>
            </a:pPr>
            <a:r>
              <a:rPr lang="en-US" sz="1600" dirty="0">
                <a:solidFill>
                  <a:srgbClr val="272525"/>
                </a:solidFill>
                <a:latin typeface="Inter" pitchFamily="34" charset="0"/>
                <a:ea typeface="Inter" pitchFamily="34" charset="-122"/>
                <a:cs typeface="Inter" pitchFamily="34" charset="-120"/>
              </a:rPr>
              <a:t>Handles financial record-keeping, reconciliation, and generates reports to ensure financial accuracy and compliance.</a:t>
            </a:r>
            <a:endParaRPr lang="en-US" sz="1600" dirty="0"/>
          </a:p>
        </p:txBody>
      </p:sp>
      <p:sp>
        <p:nvSpPr>
          <p:cNvPr id="16" name="Shape 12"/>
          <p:cNvSpPr/>
          <p:nvPr/>
        </p:nvSpPr>
        <p:spPr>
          <a:xfrm>
            <a:off x="9649063" y="4036814"/>
            <a:ext cx="4249579" cy="2544366"/>
          </a:xfrm>
          <a:prstGeom prst="roundRect">
            <a:avLst>
              <a:gd name="adj" fmla="val 4313"/>
            </a:avLst>
          </a:prstGeom>
          <a:solidFill>
            <a:srgbClr val="FFFFFF"/>
          </a:solidFill>
          <a:ln/>
        </p:spPr>
      </p:sp>
      <p:sp>
        <p:nvSpPr>
          <p:cNvPr id="17" name="Shape 13"/>
          <p:cNvSpPr/>
          <p:nvPr/>
        </p:nvSpPr>
        <p:spPr>
          <a:xfrm>
            <a:off x="9649063" y="4013954"/>
            <a:ext cx="4249579" cy="91440"/>
          </a:xfrm>
          <a:prstGeom prst="roundRect">
            <a:avLst>
              <a:gd name="adj" fmla="val 96038"/>
            </a:avLst>
          </a:prstGeom>
          <a:solidFill>
            <a:srgbClr val="4950BC"/>
          </a:solidFill>
          <a:ln/>
        </p:spPr>
      </p:sp>
      <p:sp>
        <p:nvSpPr>
          <p:cNvPr id="18" name="Shape 14"/>
          <p:cNvSpPr/>
          <p:nvPr/>
        </p:nvSpPr>
        <p:spPr>
          <a:xfrm>
            <a:off x="11460242" y="3723203"/>
            <a:ext cx="627221" cy="627221"/>
          </a:xfrm>
          <a:prstGeom prst="roundRect">
            <a:avLst>
              <a:gd name="adj" fmla="val 145786"/>
            </a:avLst>
          </a:prstGeom>
          <a:solidFill>
            <a:srgbClr val="4950BC"/>
          </a:solidFill>
          <a:ln/>
        </p:spPr>
      </p:sp>
      <p:pic>
        <p:nvPicPr>
          <p:cNvPr id="19" name="Image 2" descr="preencoded.png">    </p:cNvPr>
          <p:cNvPicPr>
            <a:picLocks noChangeAspect="1"/>
          </p:cNvPicPr>
          <p:nvPr/>
        </p:nvPicPr>
        <p:blipFill>
          <a:blip r:embed="rId3"/>
          <a:stretch>
            <a:fillRect/>
          </a:stretch>
        </p:blipFill>
        <p:spPr>
          <a:xfrm>
            <a:off x="11648361" y="3880009"/>
            <a:ext cx="250865" cy="313611"/>
          </a:xfrm>
          <a:prstGeom prst="rect">
            <a:avLst/>
          </a:prstGeom>
        </p:spPr>
      </p:pic>
      <p:sp>
        <p:nvSpPr>
          <p:cNvPr id="20" name="Text 15"/>
          <p:cNvSpPr/>
          <p:nvPr/>
        </p:nvSpPr>
        <p:spPr>
          <a:xfrm>
            <a:off x="9880997" y="4559498"/>
            <a:ext cx="2613541" cy="326588"/>
          </a:xfrm>
          <a:prstGeom prst="rect">
            <a:avLst/>
          </a:prstGeom>
          <a:noFill/>
          <a:ln/>
        </p:spPr>
        <p:txBody>
          <a:bodyPr wrap="none" lIns="0" tIns="0" rIns="0" bIns="0" rtlCol="0" anchor="t"/>
          <a:lstStyle/>
          <a:p>
            <a:pPr algn="l" indent="0" marL="0">
              <a:lnSpc>
                <a:spcPts val="2550"/>
              </a:lnSpc>
              <a:buNone/>
            </a:pPr>
            <a:r>
              <a:rPr lang="en-US" sz="2050" b="1" dirty="0">
                <a:solidFill>
                  <a:srgbClr val="272525"/>
                </a:solidFill>
                <a:latin typeface="Inter Bold" pitchFamily="34" charset="0"/>
                <a:ea typeface="Inter Bold" pitchFamily="34" charset="-122"/>
                <a:cs typeface="Inter Bold" pitchFamily="34" charset="-120"/>
              </a:rPr>
              <a:t>Team Collaboration</a:t>
            </a:r>
            <a:endParaRPr lang="en-US" sz="2050" dirty="0"/>
          </a:p>
        </p:txBody>
      </p:sp>
      <p:sp>
        <p:nvSpPr>
          <p:cNvPr id="21" name="Text 16"/>
          <p:cNvSpPr/>
          <p:nvPr/>
        </p:nvSpPr>
        <p:spPr>
          <a:xfrm>
            <a:off x="9880997" y="5011460"/>
            <a:ext cx="3785711" cy="1337786"/>
          </a:xfrm>
          <a:prstGeom prst="rect">
            <a:avLst/>
          </a:prstGeom>
          <a:noFill/>
          <a:ln/>
        </p:spPr>
        <p:txBody>
          <a:bodyPr wrap="square" lIns="0" tIns="0" rIns="0" bIns="0" rtlCol="0" anchor="t"/>
          <a:lstStyle/>
          <a:p>
            <a:pPr algn="l" indent="0" marL="0">
              <a:lnSpc>
                <a:spcPts val="2600"/>
              </a:lnSpc>
              <a:buNone/>
            </a:pPr>
            <a:r>
              <a:rPr lang="en-US" sz="1600" dirty="0">
                <a:solidFill>
                  <a:srgbClr val="272525"/>
                </a:solidFill>
                <a:latin typeface="Inter" pitchFamily="34" charset="0"/>
                <a:ea typeface="Inter" pitchFamily="34" charset="-122"/>
                <a:cs typeface="Inter" pitchFamily="34" charset="-120"/>
              </a:rPr>
              <a:t>Both roles collaborate closely, ensuring efficient workflow and seamless customer service across the branch network.</a:t>
            </a:r>
            <a:endParaRPr lang="en-US" sz="1600" dirty="0"/>
          </a:p>
        </p:txBody>
      </p:sp>
      <p:sp>
        <p:nvSpPr>
          <p:cNvPr id="22" name="Text 17"/>
          <p:cNvSpPr/>
          <p:nvPr/>
        </p:nvSpPr>
        <p:spPr>
          <a:xfrm>
            <a:off x="731758" y="6816328"/>
            <a:ext cx="13166884" cy="668893"/>
          </a:xfrm>
          <a:prstGeom prst="rect">
            <a:avLst/>
          </a:prstGeom>
          <a:noFill/>
          <a:ln/>
        </p:spPr>
        <p:txBody>
          <a:bodyPr wrap="square" lIns="0" tIns="0" rIns="0" bIns="0" rtlCol="0" anchor="t"/>
          <a:lstStyle/>
          <a:p>
            <a:pPr algn="l" indent="0" marL="0">
              <a:lnSpc>
                <a:spcPts val="2600"/>
              </a:lnSpc>
              <a:buNone/>
            </a:pPr>
            <a:r>
              <a:rPr lang="en-US" sz="1600" dirty="0">
                <a:solidFill>
                  <a:srgbClr val="272525"/>
                </a:solidFill>
                <a:latin typeface="Inter" pitchFamily="34" charset="0"/>
                <a:ea typeface="Inter" pitchFamily="34" charset="-122"/>
                <a:cs typeface="Inter" pitchFamily="34" charset="-120"/>
              </a:rPr>
              <a:t>CorexFin provides tailored interfaces for these roles, offering relevant tools and dashboards that enhance productivity and streamline daily tasks.</a:t>
            </a:r>
            <a:endParaRPr lang="en-US" sz="16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Text 0"/>
          <p:cNvSpPr/>
          <p:nvPr/>
        </p:nvSpPr>
        <p:spPr>
          <a:xfrm>
            <a:off x="798790" y="641033"/>
            <a:ext cx="7752636" cy="713184"/>
          </a:xfrm>
          <a:prstGeom prst="rect">
            <a:avLst/>
          </a:prstGeom>
          <a:noFill/>
          <a:ln/>
        </p:spPr>
        <p:txBody>
          <a:bodyPr wrap="none" lIns="0" tIns="0" rIns="0" bIns="0" rtlCol="0" anchor="t"/>
          <a:lstStyle/>
          <a:p>
            <a:pPr algn="l" indent="0" marL="0">
              <a:lnSpc>
                <a:spcPts val="5600"/>
              </a:lnSpc>
              <a:buNone/>
            </a:pPr>
            <a:r>
              <a:rPr lang="en-US" sz="4450" b="1" dirty="0">
                <a:solidFill>
                  <a:srgbClr val="000000"/>
                </a:solidFill>
                <a:latin typeface="Inter Bold" pitchFamily="34" charset="0"/>
                <a:ea typeface="Inter Bold" pitchFamily="34" charset="-122"/>
                <a:cs typeface="Inter Bold" pitchFamily="34" charset="-120"/>
              </a:rPr>
              <a:t>Customer Account Creation</a:t>
            </a:r>
            <a:endParaRPr lang="en-US" sz="4450" dirty="0"/>
          </a:p>
        </p:txBody>
      </p:sp>
      <p:sp>
        <p:nvSpPr>
          <p:cNvPr id="3" name="Text 1"/>
          <p:cNvSpPr/>
          <p:nvPr/>
        </p:nvSpPr>
        <p:spPr>
          <a:xfrm>
            <a:off x="798790" y="1810583"/>
            <a:ext cx="13032819" cy="1825823"/>
          </a:xfrm>
          <a:prstGeom prst="rect">
            <a:avLst/>
          </a:prstGeom>
          <a:noFill/>
          <a:ln/>
        </p:spPr>
        <p:txBody>
          <a:bodyPr wrap="square" lIns="0" tIns="0" rIns="0" bIns="0" rtlCol="0" anchor="t"/>
          <a:lstStyle/>
          <a:p>
            <a:pPr algn="l" indent="0" marL="0">
              <a:lnSpc>
                <a:spcPts val="2850"/>
              </a:lnSpc>
              <a:buNone/>
            </a:pPr>
            <a:r>
              <a:rPr lang="en-US" sz="1750" dirty="0">
                <a:solidFill>
                  <a:srgbClr val="272525"/>
                </a:solidFill>
                <a:latin typeface="Inter" pitchFamily="34" charset="0"/>
                <a:ea typeface="Inter" pitchFamily="34" charset="-122"/>
                <a:cs typeface="Inter" pitchFamily="34" charset="-120"/>
              </a:rPr>
              <a:t>One of the primary responsibilities of branch managers within CorexFin is the creation of customer accounts. This process is designed to be efficient yet thorough, ensuring that all necessary customer information is captured accurately and securely. The system guides managers through a step-by-step workflow, from inputting personal details to selecting account types and configuring initial banking preferences. Each step includes validation checks to minimise errors and enhance data quality.</a:t>
            </a:r>
            <a:endParaRPr lang="en-US" sz="1750" dirty="0"/>
          </a:p>
        </p:txBody>
      </p:sp>
      <p:sp>
        <p:nvSpPr>
          <p:cNvPr id="4" name="Text 2"/>
          <p:cNvSpPr/>
          <p:nvPr/>
        </p:nvSpPr>
        <p:spPr>
          <a:xfrm>
            <a:off x="798790" y="3893106"/>
            <a:ext cx="13032819" cy="1095494"/>
          </a:xfrm>
          <a:prstGeom prst="rect">
            <a:avLst/>
          </a:prstGeom>
          <a:noFill/>
          <a:ln/>
        </p:spPr>
        <p:txBody>
          <a:bodyPr wrap="square" lIns="0" tIns="0" rIns="0" bIns="0" rtlCol="0" anchor="t"/>
          <a:lstStyle/>
          <a:p>
            <a:pPr algn="l" indent="0" marL="0">
              <a:lnSpc>
                <a:spcPts val="2850"/>
              </a:lnSpc>
              <a:buNone/>
            </a:pPr>
            <a:r>
              <a:rPr lang="en-US" sz="1750" dirty="0">
                <a:solidFill>
                  <a:srgbClr val="272525"/>
                </a:solidFill>
                <a:latin typeface="Inter" pitchFamily="34" charset="0"/>
                <a:ea typeface="Inter" pitchFamily="34" charset="-122"/>
                <a:cs typeface="Inter" pitchFamily="34" charset="-120"/>
              </a:rPr>
              <a:t>The customer account creation module integrates with identity verification services and compliance checks, adhering to 'Know Your Customer' (KYC) and 'Anti-Money Laundering' (AML) regulations. This ensures that all new accounts are opened in full compliance with banking laws, mitigating risks for both the bank and the customer.</a:t>
            </a:r>
            <a:endParaRPr lang="en-US" sz="1750" dirty="0"/>
          </a:p>
        </p:txBody>
      </p:sp>
      <p:sp>
        <p:nvSpPr>
          <p:cNvPr id="5" name="Shape 3"/>
          <p:cNvSpPr/>
          <p:nvPr/>
        </p:nvSpPr>
        <p:spPr>
          <a:xfrm>
            <a:off x="798790" y="5245298"/>
            <a:ext cx="13032819" cy="2343150"/>
          </a:xfrm>
          <a:prstGeom prst="roundRect">
            <a:avLst>
              <a:gd name="adj" fmla="val 4091"/>
            </a:avLst>
          </a:prstGeom>
          <a:noFill/>
          <a:ln w="7620">
            <a:solidFill>
              <a:srgbClr val="000000">
                <a:alpha val="8000"/>
              </a:srgbClr>
            </a:solidFill>
            <a:prstDash val="solid"/>
          </a:ln>
        </p:spPr>
      </p:sp>
      <p:sp>
        <p:nvSpPr>
          <p:cNvPr id="6" name="Shape 4"/>
          <p:cNvSpPr/>
          <p:nvPr/>
        </p:nvSpPr>
        <p:spPr>
          <a:xfrm>
            <a:off x="806410" y="5252918"/>
            <a:ext cx="13017579" cy="654248"/>
          </a:xfrm>
          <a:prstGeom prst="rect">
            <a:avLst/>
          </a:prstGeom>
          <a:solidFill>
            <a:srgbClr val="FFFFFF">
              <a:alpha val="4000"/>
            </a:srgbClr>
          </a:solidFill>
          <a:ln/>
        </p:spPr>
      </p:sp>
      <p:sp>
        <p:nvSpPr>
          <p:cNvPr id="7" name="Text 5"/>
          <p:cNvSpPr/>
          <p:nvPr/>
        </p:nvSpPr>
        <p:spPr>
          <a:xfrm>
            <a:off x="1034653" y="5397460"/>
            <a:ext cx="3445193" cy="365165"/>
          </a:xfrm>
          <a:prstGeom prst="rect">
            <a:avLst/>
          </a:prstGeom>
          <a:noFill/>
          <a:ln/>
        </p:spPr>
        <p:txBody>
          <a:bodyPr wrap="none" lIns="0" tIns="0" rIns="0" bIns="0" rtlCol="0" anchor="t"/>
          <a:lstStyle/>
          <a:p>
            <a:pPr algn="l" indent="0" marL="0">
              <a:lnSpc>
                <a:spcPts val="2850"/>
              </a:lnSpc>
              <a:buNone/>
            </a:pPr>
            <a:r>
              <a:rPr lang="en-US" sz="1750" dirty="0">
                <a:solidFill>
                  <a:srgbClr val="272525"/>
                </a:solidFill>
                <a:latin typeface="Inter" pitchFamily="34" charset="0"/>
                <a:ea typeface="Inter" pitchFamily="34" charset="-122"/>
                <a:cs typeface="Inter" pitchFamily="34" charset="-120"/>
              </a:rPr>
              <a:t>Account Types</a:t>
            </a:r>
            <a:endParaRPr lang="en-US" sz="1750" dirty="0"/>
          </a:p>
        </p:txBody>
      </p:sp>
      <p:sp>
        <p:nvSpPr>
          <p:cNvPr id="8" name="Text 6"/>
          <p:cNvSpPr/>
          <p:nvPr/>
        </p:nvSpPr>
        <p:spPr>
          <a:xfrm>
            <a:off x="4943713" y="5397460"/>
            <a:ext cx="8652153" cy="365165"/>
          </a:xfrm>
          <a:prstGeom prst="rect">
            <a:avLst/>
          </a:prstGeom>
          <a:noFill/>
          <a:ln/>
        </p:spPr>
        <p:txBody>
          <a:bodyPr wrap="none" lIns="0" tIns="0" rIns="0" bIns="0" rtlCol="0" anchor="t"/>
          <a:lstStyle/>
          <a:p>
            <a:pPr algn="l" indent="0" marL="0">
              <a:lnSpc>
                <a:spcPts val="2850"/>
              </a:lnSpc>
              <a:buNone/>
            </a:pPr>
            <a:r>
              <a:rPr lang="en-US" sz="1750" dirty="0">
                <a:solidFill>
                  <a:srgbClr val="272525"/>
                </a:solidFill>
                <a:latin typeface="Inter" pitchFamily="34" charset="0"/>
                <a:ea typeface="Inter" pitchFamily="34" charset="-122"/>
                <a:cs typeface="Inter" pitchFamily="34" charset="-120"/>
              </a:rPr>
              <a:t>Savings, Current, Fixed Deposit, Loan Accounts</a:t>
            </a:r>
            <a:endParaRPr lang="en-US" sz="1750" dirty="0"/>
          </a:p>
        </p:txBody>
      </p:sp>
      <p:sp>
        <p:nvSpPr>
          <p:cNvPr id="9" name="Shape 7"/>
          <p:cNvSpPr/>
          <p:nvPr/>
        </p:nvSpPr>
        <p:spPr>
          <a:xfrm>
            <a:off x="806410" y="5907167"/>
            <a:ext cx="13017579" cy="654248"/>
          </a:xfrm>
          <a:prstGeom prst="rect">
            <a:avLst/>
          </a:prstGeom>
          <a:solidFill>
            <a:srgbClr val="000000">
              <a:alpha val="4000"/>
            </a:srgbClr>
          </a:solidFill>
          <a:ln/>
        </p:spPr>
      </p:sp>
      <p:sp>
        <p:nvSpPr>
          <p:cNvPr id="10" name="Text 8"/>
          <p:cNvSpPr/>
          <p:nvPr/>
        </p:nvSpPr>
        <p:spPr>
          <a:xfrm>
            <a:off x="1034653" y="6051709"/>
            <a:ext cx="3445193" cy="365165"/>
          </a:xfrm>
          <a:prstGeom prst="rect">
            <a:avLst/>
          </a:prstGeom>
          <a:noFill/>
          <a:ln/>
        </p:spPr>
        <p:txBody>
          <a:bodyPr wrap="none" lIns="0" tIns="0" rIns="0" bIns="0" rtlCol="0" anchor="t"/>
          <a:lstStyle/>
          <a:p>
            <a:pPr algn="l" indent="0" marL="0">
              <a:lnSpc>
                <a:spcPts val="2850"/>
              </a:lnSpc>
              <a:buNone/>
            </a:pPr>
            <a:r>
              <a:rPr lang="en-US" sz="1750" dirty="0">
                <a:solidFill>
                  <a:srgbClr val="272525"/>
                </a:solidFill>
                <a:latin typeface="Inter" pitchFamily="34" charset="0"/>
                <a:ea typeface="Inter" pitchFamily="34" charset="-122"/>
                <a:cs typeface="Inter" pitchFamily="34" charset="-120"/>
              </a:rPr>
              <a:t>Required Information</a:t>
            </a:r>
            <a:endParaRPr lang="en-US" sz="1750" dirty="0"/>
          </a:p>
        </p:txBody>
      </p:sp>
      <p:sp>
        <p:nvSpPr>
          <p:cNvPr id="11" name="Text 9"/>
          <p:cNvSpPr/>
          <p:nvPr/>
        </p:nvSpPr>
        <p:spPr>
          <a:xfrm>
            <a:off x="4943713" y="6051709"/>
            <a:ext cx="8652153" cy="365165"/>
          </a:xfrm>
          <a:prstGeom prst="rect">
            <a:avLst/>
          </a:prstGeom>
          <a:noFill/>
          <a:ln/>
        </p:spPr>
        <p:txBody>
          <a:bodyPr wrap="none" lIns="0" tIns="0" rIns="0" bIns="0" rtlCol="0" anchor="t"/>
          <a:lstStyle/>
          <a:p>
            <a:pPr algn="l" indent="0" marL="0">
              <a:lnSpc>
                <a:spcPts val="2850"/>
              </a:lnSpc>
              <a:buNone/>
            </a:pPr>
            <a:r>
              <a:rPr lang="en-US" sz="1750" dirty="0">
                <a:solidFill>
                  <a:srgbClr val="272525"/>
                </a:solidFill>
                <a:latin typeface="Inter" pitchFamily="34" charset="0"/>
                <a:ea typeface="Inter" pitchFamily="34" charset="-122"/>
                <a:cs typeface="Inter" pitchFamily="34" charset="-120"/>
              </a:rPr>
              <a:t>Full Name, Address, ID Proof, Contact Details, Occupation</a:t>
            </a:r>
            <a:endParaRPr lang="en-US" sz="1750" dirty="0"/>
          </a:p>
        </p:txBody>
      </p:sp>
      <p:sp>
        <p:nvSpPr>
          <p:cNvPr id="12" name="Shape 10"/>
          <p:cNvSpPr/>
          <p:nvPr/>
        </p:nvSpPr>
        <p:spPr>
          <a:xfrm>
            <a:off x="806410" y="6561415"/>
            <a:ext cx="13017579" cy="1019413"/>
          </a:xfrm>
          <a:prstGeom prst="rect">
            <a:avLst/>
          </a:prstGeom>
          <a:solidFill>
            <a:srgbClr val="FFFFFF">
              <a:alpha val="4000"/>
            </a:srgbClr>
          </a:solidFill>
          <a:ln/>
        </p:spPr>
      </p:sp>
      <p:sp>
        <p:nvSpPr>
          <p:cNvPr id="13" name="Text 11"/>
          <p:cNvSpPr/>
          <p:nvPr/>
        </p:nvSpPr>
        <p:spPr>
          <a:xfrm>
            <a:off x="1034653" y="6705957"/>
            <a:ext cx="3445193" cy="365165"/>
          </a:xfrm>
          <a:prstGeom prst="rect">
            <a:avLst/>
          </a:prstGeom>
          <a:noFill/>
          <a:ln/>
        </p:spPr>
        <p:txBody>
          <a:bodyPr wrap="none" lIns="0" tIns="0" rIns="0" bIns="0" rtlCol="0" anchor="t"/>
          <a:lstStyle/>
          <a:p>
            <a:pPr algn="l" indent="0" marL="0">
              <a:lnSpc>
                <a:spcPts val="2850"/>
              </a:lnSpc>
              <a:buNone/>
            </a:pPr>
            <a:r>
              <a:rPr lang="en-US" sz="1750" dirty="0">
                <a:solidFill>
                  <a:srgbClr val="272525"/>
                </a:solidFill>
                <a:latin typeface="Inter" pitchFamily="34" charset="0"/>
                <a:ea typeface="Inter" pitchFamily="34" charset="-122"/>
                <a:cs typeface="Inter" pitchFamily="34" charset="-120"/>
              </a:rPr>
              <a:t>Key Features</a:t>
            </a:r>
            <a:endParaRPr lang="en-US" sz="1750" dirty="0"/>
          </a:p>
        </p:txBody>
      </p:sp>
      <p:sp>
        <p:nvSpPr>
          <p:cNvPr id="14" name="Text 12"/>
          <p:cNvSpPr/>
          <p:nvPr/>
        </p:nvSpPr>
        <p:spPr>
          <a:xfrm>
            <a:off x="4943713" y="6705957"/>
            <a:ext cx="8652153" cy="730329"/>
          </a:xfrm>
          <a:prstGeom prst="rect">
            <a:avLst/>
          </a:prstGeom>
          <a:noFill/>
          <a:ln/>
        </p:spPr>
        <p:txBody>
          <a:bodyPr wrap="square" lIns="0" tIns="0" rIns="0" bIns="0" rtlCol="0" anchor="t"/>
          <a:lstStyle/>
          <a:p>
            <a:pPr algn="l" indent="0" marL="0">
              <a:lnSpc>
                <a:spcPts val="2850"/>
              </a:lnSpc>
              <a:buNone/>
            </a:pPr>
            <a:r>
              <a:rPr lang="en-US" sz="1750" dirty="0">
                <a:solidFill>
                  <a:srgbClr val="272525"/>
                </a:solidFill>
                <a:latin typeface="Inter" pitchFamily="34" charset="0"/>
                <a:ea typeface="Inter" pitchFamily="34" charset="-122"/>
                <a:cs typeface="Inter" pitchFamily="34" charset="-120"/>
              </a:rPr>
              <a:t>Automated KYC/AML checks, Customisable account settings, Digital documentation</a:t>
            </a:r>
            <a:endParaRPr lang="en-US" sz="17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Text 0"/>
          <p:cNvSpPr/>
          <p:nvPr/>
        </p:nvSpPr>
        <p:spPr>
          <a:xfrm>
            <a:off x="572095" y="360283"/>
            <a:ext cx="5404009" cy="409575"/>
          </a:xfrm>
          <a:prstGeom prst="rect">
            <a:avLst/>
          </a:prstGeom>
          <a:noFill/>
          <a:ln/>
        </p:spPr>
        <p:txBody>
          <a:bodyPr wrap="none" lIns="0" tIns="0" rIns="0" bIns="0" rtlCol="0" anchor="t"/>
          <a:lstStyle/>
          <a:p>
            <a:pPr algn="l" indent="0" marL="0">
              <a:lnSpc>
                <a:spcPts val="3200"/>
              </a:lnSpc>
              <a:buNone/>
            </a:pPr>
            <a:r>
              <a:rPr lang="en-US" sz="2550" b="1" dirty="0">
                <a:solidFill>
                  <a:srgbClr val="000000"/>
                </a:solidFill>
                <a:latin typeface="Inter Bold" pitchFamily="34" charset="0"/>
                <a:ea typeface="Inter Bold" pitchFamily="34" charset="-122"/>
                <a:cs typeface="Inter Bold" pitchFamily="34" charset="-120"/>
              </a:rPr>
              <a:t>Internet Banking Request Process</a:t>
            </a:r>
            <a:endParaRPr lang="en-US" sz="2550" dirty="0"/>
          </a:p>
        </p:txBody>
      </p:sp>
      <p:sp>
        <p:nvSpPr>
          <p:cNvPr id="3" name="Text 1"/>
          <p:cNvSpPr/>
          <p:nvPr/>
        </p:nvSpPr>
        <p:spPr>
          <a:xfrm>
            <a:off x="572095" y="1031915"/>
            <a:ext cx="13486209" cy="629007"/>
          </a:xfrm>
          <a:prstGeom prst="rect">
            <a:avLst/>
          </a:prstGeom>
          <a:noFill/>
          <a:ln/>
        </p:spPr>
        <p:txBody>
          <a:bodyPr wrap="square" lIns="0" tIns="0" rIns="0" bIns="0" rtlCol="0" anchor="t"/>
          <a:lstStyle/>
          <a:p>
            <a:pPr algn="l" indent="0" marL="0">
              <a:lnSpc>
                <a:spcPts val="1650"/>
              </a:lnSpc>
              <a:buNone/>
            </a:pPr>
            <a:r>
              <a:rPr lang="en-US" sz="1000" dirty="0">
                <a:solidFill>
                  <a:srgbClr val="272525"/>
                </a:solidFill>
                <a:latin typeface="Inter" pitchFamily="34" charset="0"/>
                <a:ea typeface="Inter" pitchFamily="34" charset="-122"/>
                <a:cs typeface="Inter" pitchFamily="34" charset="-120"/>
              </a:rPr>
              <a:t>Customers, once their accounts are established, can request internet banking services through their designated bank portal. This request is initiated directly by the customer, providing them with autonomy and convenience. The portal acts as a secure gateway, guiding the customer through the application process, which typically involves identity confirmation and acceptance of terms and conditions. The design ensures a user-friendly experience, making digital banking accessible to a wider audience.</a:t>
            </a:r>
            <a:endParaRPr lang="en-US" sz="1000" dirty="0"/>
          </a:p>
        </p:txBody>
      </p:sp>
      <p:sp>
        <p:nvSpPr>
          <p:cNvPr id="4" name="Shape 2"/>
          <p:cNvSpPr/>
          <p:nvPr/>
        </p:nvSpPr>
        <p:spPr>
          <a:xfrm>
            <a:off x="572095" y="1808321"/>
            <a:ext cx="13486209" cy="7552253"/>
          </a:xfrm>
          <a:prstGeom prst="roundRect">
            <a:avLst>
              <a:gd name="adj" fmla="val 729"/>
            </a:avLst>
          </a:prstGeom>
          <a:solidFill>
            <a:srgbClr val="DFDFE0"/>
          </a:solidFill>
          <a:ln/>
        </p:spPr>
      </p:sp>
      <p:pic>
        <p:nvPicPr>
          <p:cNvPr id="5" name="Image 0" descr="preencoded.png">    </p:cNvPr>
          <p:cNvPicPr>
            <a:picLocks noChangeAspect="1"/>
          </p:cNvPicPr>
          <p:nvPr/>
        </p:nvPicPr>
        <p:blipFill>
          <a:blip r:embed="rId1"/>
          <a:stretch>
            <a:fillRect/>
          </a:stretch>
        </p:blipFill>
        <p:spPr>
          <a:xfrm>
            <a:off x="7200543" y="5453420"/>
            <a:ext cx="229195" cy="262057"/>
          </a:xfrm>
          <a:prstGeom prst="rect">
            <a:avLst/>
          </a:prstGeom>
        </p:spPr>
      </p:pic>
      <p:sp>
        <p:nvSpPr>
          <p:cNvPr id="6" name="Text 3"/>
          <p:cNvSpPr/>
          <p:nvPr/>
        </p:nvSpPr>
        <p:spPr>
          <a:xfrm>
            <a:off x="572095" y="9507974"/>
            <a:ext cx="13486209" cy="209669"/>
          </a:xfrm>
          <a:prstGeom prst="rect">
            <a:avLst/>
          </a:prstGeom>
          <a:noFill/>
          <a:ln/>
        </p:spPr>
        <p:txBody>
          <a:bodyPr wrap="none" lIns="0" tIns="0" rIns="0" bIns="0" rtlCol="0" anchor="t"/>
          <a:lstStyle/>
          <a:p>
            <a:pPr algn="l" indent="0" marL="0">
              <a:lnSpc>
                <a:spcPts val="1650"/>
              </a:lnSpc>
              <a:buNone/>
            </a:pPr>
            <a:r>
              <a:rPr lang="en-US" sz="1000" dirty="0">
                <a:solidFill>
                  <a:srgbClr val="272525"/>
                </a:solidFill>
                <a:latin typeface="Inter" pitchFamily="34" charset="0"/>
                <a:ea typeface="Inter" pitchFamily="34" charset="-122"/>
                <a:cs typeface="Inter" pitchFamily="34" charset="-120"/>
              </a:rPr>
              <a:t>Upon submission, the request is securely routed to the CorexFin platform for review and approval. This automated routing ensures efficiency and reduces manual processing, leading to faster service delivery.</a:t>
            </a:r>
            <a:endParaRPr lang="en-US" sz="10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Text 0"/>
          <p:cNvSpPr/>
          <p:nvPr/>
        </p:nvSpPr>
        <p:spPr>
          <a:xfrm>
            <a:off x="572095" y="427315"/>
            <a:ext cx="5437227" cy="485537"/>
          </a:xfrm>
          <a:prstGeom prst="rect">
            <a:avLst/>
          </a:prstGeom>
          <a:noFill/>
          <a:ln/>
        </p:spPr>
        <p:txBody>
          <a:bodyPr wrap="none" lIns="0" tIns="0" rIns="0" bIns="0" rtlCol="0" anchor="t"/>
          <a:lstStyle/>
          <a:p>
            <a:pPr algn="l" indent="0" marL="0">
              <a:lnSpc>
                <a:spcPts val="3800"/>
              </a:lnSpc>
              <a:buNone/>
            </a:pPr>
            <a:r>
              <a:rPr lang="en-US" sz="3050" b="1" dirty="0">
                <a:solidFill>
                  <a:srgbClr val="000000"/>
                </a:solidFill>
                <a:latin typeface="Inter Bold" pitchFamily="34" charset="0"/>
                <a:ea typeface="Inter Bold" pitchFamily="34" charset="-122"/>
                <a:cs typeface="Inter Bold" pitchFamily="34" charset="-120"/>
              </a:rPr>
              <a:t>CorexFin Approval Workflow</a:t>
            </a:r>
            <a:endParaRPr lang="en-US" sz="3050" dirty="0"/>
          </a:p>
        </p:txBody>
      </p:sp>
      <p:sp>
        <p:nvSpPr>
          <p:cNvPr id="3" name="Text 1"/>
          <p:cNvSpPr/>
          <p:nvPr/>
        </p:nvSpPr>
        <p:spPr>
          <a:xfrm>
            <a:off x="572095" y="1223605"/>
            <a:ext cx="13486209" cy="994410"/>
          </a:xfrm>
          <a:prstGeom prst="rect">
            <a:avLst/>
          </a:prstGeom>
          <a:noFill/>
          <a:ln/>
        </p:spPr>
        <p:txBody>
          <a:bodyPr wrap="square" lIns="0" tIns="0" rIns="0" bIns="0" rtlCol="0" anchor="t"/>
          <a:lstStyle/>
          <a:p>
            <a:pPr algn="l" indent="0" marL="0">
              <a:lnSpc>
                <a:spcPts val="1950"/>
              </a:lnSpc>
              <a:buNone/>
            </a:pPr>
            <a:r>
              <a:rPr lang="en-US" sz="1200" dirty="0">
                <a:solidFill>
                  <a:srgbClr val="272525"/>
                </a:solidFill>
                <a:latin typeface="Inter" pitchFamily="34" charset="0"/>
                <a:ea typeface="Inter" pitchFamily="34" charset="-122"/>
                <a:cs typeface="Inter" pitchFamily="34" charset="-120"/>
              </a:rPr>
              <a:t>The approval of internet banking requests by CorexFin involves a sophisticated automated workflow, often augmented by manual checks for enhanced security and compliance. When a request is received from a bank's portal, CorexFin's intelligent engine initiates a series of validations. This includes verifying customer credentials against existing bank records, checking for any discrepancies, and assessing risk factors based on predefined parameters. The system automatically cross-references data with regulatory databases to ensure adherence to financial regulations.</a:t>
            </a:r>
            <a:endParaRPr lang="en-US" sz="1200" dirty="0"/>
          </a:p>
        </p:txBody>
      </p:sp>
      <p:pic>
        <p:nvPicPr>
          <p:cNvPr id="4" name="Image 0" descr="preencoded.png">    </p:cNvPr>
          <p:cNvPicPr>
            <a:picLocks noChangeAspect="1"/>
          </p:cNvPicPr>
          <p:nvPr/>
        </p:nvPicPr>
        <p:blipFill>
          <a:blip r:embed="rId1"/>
          <a:stretch>
            <a:fillRect/>
          </a:stretch>
        </p:blipFill>
        <p:spPr>
          <a:xfrm>
            <a:off x="572095" y="2392799"/>
            <a:ext cx="13486209" cy="5591294"/>
          </a:xfrm>
          <a:prstGeom prst="rect">
            <a:avLst/>
          </a:prstGeom>
        </p:spPr>
      </p:pic>
      <p:pic>
        <p:nvPicPr>
          <p:cNvPr id="5" name="Image 1" descr="preencoded.png">    </p:cNvPr>
          <p:cNvPicPr>
            <a:picLocks noChangeAspect="1"/>
          </p:cNvPicPr>
          <p:nvPr/>
        </p:nvPicPr>
        <p:blipFill>
          <a:blip r:embed="rId2"/>
          <a:stretch>
            <a:fillRect/>
          </a:stretch>
        </p:blipFill>
        <p:spPr>
          <a:xfrm>
            <a:off x="5635963" y="6149313"/>
            <a:ext cx="671191" cy="671190"/>
          </a:xfrm>
          <a:prstGeom prst="rect">
            <a:avLst/>
          </a:prstGeom>
        </p:spPr>
      </p:pic>
      <p:sp>
        <p:nvSpPr>
          <p:cNvPr id="6" name="Text 2"/>
          <p:cNvSpPr/>
          <p:nvPr/>
        </p:nvSpPr>
        <p:spPr>
          <a:xfrm>
            <a:off x="1086548" y="6296136"/>
            <a:ext cx="3020358" cy="377545"/>
          </a:xfrm>
          <a:prstGeom prst="rect">
            <a:avLst/>
          </a:prstGeom>
          <a:noFill/>
          <a:ln/>
        </p:spPr>
        <p:txBody>
          <a:bodyPr wrap="none" lIns="0" tIns="0" rIns="0" bIns="0" rtlCol="0" anchor="t"/>
          <a:lstStyle/>
          <a:p>
            <a:pPr algn="ctr" indent="0" marL="0">
              <a:lnSpc>
                <a:spcPts val="1650"/>
              </a:lnSpc>
              <a:buNone/>
            </a:pPr>
            <a:r>
              <a:rPr lang="en-US" sz="1350" b="1" dirty="0">
                <a:solidFill>
                  <a:srgbClr val="272525"/>
                </a:solidFill>
                <a:latin typeface="Inter Bold" pitchFamily="34" charset="0"/>
                <a:ea typeface="Inter Bold" pitchFamily="34" charset="-122"/>
                <a:cs typeface="Inter Bold" pitchFamily="34" charset="-120"/>
              </a:rPr>
              <a:t>System Approval</a:t>
            </a:r>
            <a:endParaRPr lang="en-US" sz="1350" dirty="0"/>
          </a:p>
        </p:txBody>
      </p:sp>
      <p:sp>
        <p:nvSpPr>
          <p:cNvPr id="7" name="Text 3"/>
          <p:cNvSpPr/>
          <p:nvPr/>
        </p:nvSpPr>
        <p:spPr>
          <a:xfrm>
            <a:off x="10402676" y="6296136"/>
            <a:ext cx="3020358" cy="377545"/>
          </a:xfrm>
          <a:prstGeom prst="rect">
            <a:avLst/>
          </a:prstGeom>
          <a:noFill/>
          <a:ln/>
        </p:spPr>
        <p:txBody>
          <a:bodyPr wrap="none" lIns="0" tIns="0" rIns="0" bIns="0" rtlCol="0" anchor="t"/>
          <a:lstStyle/>
          <a:p>
            <a:pPr algn="ctr" indent="0" marL="0">
              <a:lnSpc>
                <a:spcPts val="1650"/>
              </a:lnSpc>
              <a:buNone/>
            </a:pPr>
            <a:r>
              <a:rPr lang="en-US" sz="1350" b="1" dirty="0">
                <a:solidFill>
                  <a:srgbClr val="272525"/>
                </a:solidFill>
                <a:latin typeface="Inter Bold" pitchFamily="34" charset="0"/>
                <a:ea typeface="Inter Bold" pitchFamily="34" charset="-122"/>
                <a:cs typeface="Inter Bold" pitchFamily="34" charset="-120"/>
              </a:rPr>
              <a:t>Risk Assessment</a:t>
            </a:r>
            <a:endParaRPr lang="en-US" sz="1350" dirty="0"/>
          </a:p>
        </p:txBody>
      </p:sp>
      <p:pic>
        <p:nvPicPr>
          <p:cNvPr id="8" name="Image 2" descr="preencoded.png">    </p:cNvPr>
          <p:cNvPicPr>
            <a:picLocks noChangeAspect="1"/>
          </p:cNvPicPr>
          <p:nvPr/>
        </p:nvPicPr>
        <p:blipFill>
          <a:blip r:embed="rId3"/>
          <a:stretch>
            <a:fillRect/>
          </a:stretch>
        </p:blipFill>
        <p:spPr>
          <a:xfrm>
            <a:off x="8241441" y="6149313"/>
            <a:ext cx="671191" cy="671190"/>
          </a:xfrm>
          <a:prstGeom prst="rect">
            <a:avLst/>
          </a:prstGeom>
        </p:spPr>
      </p:pic>
      <p:sp>
        <p:nvSpPr>
          <p:cNvPr id="9" name="Text 4"/>
          <p:cNvSpPr/>
          <p:nvPr/>
        </p:nvSpPr>
        <p:spPr>
          <a:xfrm>
            <a:off x="10523490" y="3718763"/>
            <a:ext cx="3020358" cy="377545"/>
          </a:xfrm>
          <a:prstGeom prst="rect">
            <a:avLst/>
          </a:prstGeom>
          <a:noFill/>
          <a:ln/>
        </p:spPr>
        <p:txBody>
          <a:bodyPr wrap="none" lIns="0" tIns="0" rIns="0" bIns="0" rtlCol="0" anchor="t"/>
          <a:lstStyle/>
          <a:p>
            <a:pPr algn="ctr" indent="0" marL="0">
              <a:lnSpc>
                <a:spcPts val="1650"/>
              </a:lnSpc>
              <a:buNone/>
            </a:pPr>
            <a:r>
              <a:rPr lang="en-US" sz="1350" b="1" dirty="0">
                <a:solidFill>
                  <a:srgbClr val="272525"/>
                </a:solidFill>
                <a:latin typeface="Inter Bold" pitchFamily="34" charset="0"/>
                <a:ea typeface="Inter Bold" pitchFamily="34" charset="-122"/>
                <a:cs typeface="Inter Bold" pitchFamily="34" charset="-120"/>
              </a:rPr>
              <a:t>Automated Checks</a:t>
            </a:r>
            <a:endParaRPr lang="en-US" sz="1350" dirty="0"/>
          </a:p>
        </p:txBody>
      </p:sp>
      <p:pic>
        <p:nvPicPr>
          <p:cNvPr id="10" name="Image 3" descr="preencoded.png">    </p:cNvPr>
          <p:cNvPicPr>
            <a:picLocks noChangeAspect="1"/>
          </p:cNvPicPr>
          <p:nvPr/>
        </p:nvPicPr>
        <p:blipFill>
          <a:blip r:embed="rId4"/>
          <a:stretch>
            <a:fillRect/>
          </a:stretch>
        </p:blipFill>
        <p:spPr>
          <a:xfrm>
            <a:off x="8254865" y="3558517"/>
            <a:ext cx="671191" cy="671191"/>
          </a:xfrm>
          <a:prstGeom prst="rect">
            <a:avLst/>
          </a:prstGeom>
        </p:spPr>
      </p:pic>
      <p:sp>
        <p:nvSpPr>
          <p:cNvPr id="11" name="Text 5"/>
          <p:cNvSpPr/>
          <p:nvPr/>
        </p:nvSpPr>
        <p:spPr>
          <a:xfrm>
            <a:off x="1086548" y="3732187"/>
            <a:ext cx="3020358" cy="377545"/>
          </a:xfrm>
          <a:prstGeom prst="rect">
            <a:avLst/>
          </a:prstGeom>
          <a:noFill/>
          <a:ln/>
        </p:spPr>
        <p:txBody>
          <a:bodyPr wrap="none" lIns="0" tIns="0" rIns="0" bIns="0" rtlCol="0" anchor="t"/>
          <a:lstStyle/>
          <a:p>
            <a:pPr algn="ctr" indent="0" marL="0">
              <a:lnSpc>
                <a:spcPts val="1650"/>
              </a:lnSpc>
              <a:buNone/>
            </a:pPr>
            <a:r>
              <a:rPr lang="en-US" sz="1350" b="1" dirty="0">
                <a:solidFill>
                  <a:srgbClr val="272525"/>
                </a:solidFill>
                <a:latin typeface="Inter Bold" pitchFamily="34" charset="0"/>
                <a:ea typeface="Inter Bold" pitchFamily="34" charset="-122"/>
                <a:cs typeface="Inter Bold" pitchFamily="34" charset="-120"/>
              </a:rPr>
              <a:t>Request Received</a:t>
            </a:r>
            <a:endParaRPr lang="en-US" sz="1350" dirty="0"/>
          </a:p>
        </p:txBody>
      </p:sp>
      <p:pic>
        <p:nvPicPr>
          <p:cNvPr id="12" name="Image 4" descr="preencoded.png">    </p:cNvPr>
          <p:cNvPicPr>
            <a:picLocks noChangeAspect="1"/>
          </p:cNvPicPr>
          <p:nvPr/>
        </p:nvPicPr>
        <p:blipFill>
          <a:blip r:embed="rId5"/>
          <a:stretch>
            <a:fillRect/>
          </a:stretch>
        </p:blipFill>
        <p:spPr>
          <a:xfrm>
            <a:off x="5637221" y="3585364"/>
            <a:ext cx="671191" cy="671191"/>
          </a:xfrm>
          <a:prstGeom prst="rect">
            <a:avLst/>
          </a:prstGeom>
        </p:spPr>
      </p:pic>
      <p:sp>
        <p:nvSpPr>
          <p:cNvPr id="13" name="Text 6"/>
          <p:cNvSpPr/>
          <p:nvPr/>
        </p:nvSpPr>
        <p:spPr>
          <a:xfrm>
            <a:off x="572095" y="8158877"/>
            <a:ext cx="13486209" cy="745808"/>
          </a:xfrm>
          <a:prstGeom prst="rect">
            <a:avLst/>
          </a:prstGeom>
          <a:noFill/>
          <a:ln/>
        </p:spPr>
        <p:txBody>
          <a:bodyPr wrap="square" lIns="0" tIns="0" rIns="0" bIns="0" rtlCol="0" anchor="t"/>
          <a:lstStyle/>
          <a:p>
            <a:pPr algn="l" indent="0" marL="0">
              <a:lnSpc>
                <a:spcPts val="1950"/>
              </a:lnSpc>
              <a:buNone/>
            </a:pPr>
            <a:r>
              <a:rPr lang="en-US" sz="1200" dirty="0">
                <a:solidFill>
                  <a:srgbClr val="272525"/>
                </a:solidFill>
                <a:latin typeface="Inter" pitchFamily="34" charset="0"/>
                <a:ea typeface="Inter" pitchFamily="34" charset="-122"/>
                <a:cs typeface="Inter" pitchFamily="34" charset="-120"/>
              </a:rPr>
              <a:t>In cases where a request triggers a red flag or requires further scrutiny, it is flagged for manual review by a designated CorexFin compliance officer. This two-tiered approach ensures both efficiency and robust security, preventing fraudulent activities and maintaining the integrity of the banking system. Approved requests result in the immediate activation of internet banking services for the customer.</a:t>
            </a:r>
            <a:endParaRPr lang="en-US" sz="12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Text 0"/>
          <p:cNvSpPr/>
          <p:nvPr/>
        </p:nvSpPr>
        <p:spPr>
          <a:xfrm>
            <a:off x="748546" y="759381"/>
            <a:ext cx="10589300" cy="668298"/>
          </a:xfrm>
          <a:prstGeom prst="rect">
            <a:avLst/>
          </a:prstGeom>
          <a:noFill/>
          <a:ln/>
        </p:spPr>
        <p:txBody>
          <a:bodyPr wrap="none" lIns="0" tIns="0" rIns="0" bIns="0" rtlCol="0" anchor="t"/>
          <a:lstStyle/>
          <a:p>
            <a:pPr algn="l" indent="0" marL="0">
              <a:lnSpc>
                <a:spcPts val="5250"/>
              </a:lnSpc>
              <a:buNone/>
            </a:pPr>
            <a:r>
              <a:rPr lang="en-US" sz="4200" b="1" dirty="0">
                <a:solidFill>
                  <a:srgbClr val="000000"/>
                </a:solidFill>
                <a:latin typeface="Inter Bold" pitchFamily="34" charset="0"/>
                <a:ea typeface="Inter Bold" pitchFamily="34" charset="-122"/>
                <a:cs typeface="Inter Bold" pitchFamily="34" charset="-120"/>
              </a:rPr>
              <a:t>Internet Banking Features for Customers</a:t>
            </a:r>
            <a:endParaRPr lang="en-US" sz="4200" dirty="0"/>
          </a:p>
        </p:txBody>
      </p:sp>
      <p:sp>
        <p:nvSpPr>
          <p:cNvPr id="3" name="Text 1"/>
          <p:cNvSpPr/>
          <p:nvPr/>
        </p:nvSpPr>
        <p:spPr>
          <a:xfrm>
            <a:off x="748546" y="1855351"/>
            <a:ext cx="13133308" cy="1368266"/>
          </a:xfrm>
          <a:prstGeom prst="rect">
            <a:avLst/>
          </a:prstGeom>
          <a:noFill/>
          <a:ln/>
        </p:spPr>
        <p:txBody>
          <a:bodyPr wrap="square" lIns="0" tIns="0" rIns="0" bIns="0" rtlCol="0" anchor="t"/>
          <a:lstStyle/>
          <a:p>
            <a:pPr algn="l" indent="0" marL="0">
              <a:lnSpc>
                <a:spcPts val="2650"/>
              </a:lnSpc>
              <a:buNone/>
            </a:pPr>
            <a:r>
              <a:rPr lang="en-US" sz="1650" dirty="0">
                <a:solidFill>
                  <a:srgbClr val="272525"/>
                </a:solidFill>
                <a:latin typeface="Inter" pitchFamily="34" charset="0"/>
                <a:ea typeface="Inter" pitchFamily="34" charset="-122"/>
                <a:cs typeface="Inter" pitchFamily="34" charset="-120"/>
              </a:rPr>
              <a:t>Once approved, customers gain access to a comprehensive suite of internet banking features designed to offer convenience, flexibility, and control over their finances. The intuitive interface allows users to perform a wide range of transactions and inquiries from the comfort of their homes or on the go. These features are continuously updated to meet evolving customer needs and technological advancements, ensuring a modern and competitive banking experience.</a:t>
            </a:r>
            <a:endParaRPr lang="en-US" sz="1650" dirty="0"/>
          </a:p>
        </p:txBody>
      </p:sp>
      <p:pic>
        <p:nvPicPr>
          <p:cNvPr id="4" name="Image 0" descr="preencoded.png">    </p:cNvPr>
          <p:cNvPicPr>
            <a:picLocks noChangeAspect="1"/>
          </p:cNvPicPr>
          <p:nvPr/>
        </p:nvPicPr>
        <p:blipFill>
          <a:blip r:embed="rId1"/>
          <a:stretch>
            <a:fillRect/>
          </a:stretch>
        </p:blipFill>
        <p:spPr>
          <a:xfrm>
            <a:off x="748546" y="3464123"/>
            <a:ext cx="641509" cy="641509"/>
          </a:xfrm>
          <a:prstGeom prst="rect">
            <a:avLst/>
          </a:prstGeom>
        </p:spPr>
      </p:pic>
      <p:sp>
        <p:nvSpPr>
          <p:cNvPr id="5" name="Text 2"/>
          <p:cNvSpPr/>
          <p:nvPr/>
        </p:nvSpPr>
        <p:spPr>
          <a:xfrm>
            <a:off x="1657350" y="3644503"/>
            <a:ext cx="2673310" cy="334089"/>
          </a:xfrm>
          <a:prstGeom prst="rect">
            <a:avLst/>
          </a:prstGeom>
          <a:noFill/>
          <a:ln/>
        </p:spPr>
        <p:txBody>
          <a:bodyPr wrap="none" lIns="0" tIns="0" rIns="0" bIns="0" rtlCol="0" anchor="t"/>
          <a:lstStyle/>
          <a:p>
            <a:pPr algn="l" indent="0" marL="0">
              <a:lnSpc>
                <a:spcPts val="2600"/>
              </a:lnSpc>
              <a:buNone/>
            </a:pPr>
            <a:r>
              <a:rPr lang="en-US" sz="2100" b="1" dirty="0">
                <a:solidFill>
                  <a:srgbClr val="272525"/>
                </a:solidFill>
                <a:latin typeface="Inter Bold" pitchFamily="34" charset="0"/>
                <a:ea typeface="Inter Bold" pitchFamily="34" charset="-122"/>
                <a:cs typeface="Inter Bold" pitchFamily="34" charset="-120"/>
              </a:rPr>
              <a:t>Fund Transfers</a:t>
            </a:r>
            <a:endParaRPr lang="en-US" sz="2100" dirty="0"/>
          </a:p>
        </p:txBody>
      </p:sp>
      <p:sp>
        <p:nvSpPr>
          <p:cNvPr id="6" name="Text 3"/>
          <p:cNvSpPr/>
          <p:nvPr/>
        </p:nvSpPr>
        <p:spPr>
          <a:xfrm>
            <a:off x="1657350" y="4106823"/>
            <a:ext cx="5524143" cy="684133"/>
          </a:xfrm>
          <a:prstGeom prst="rect">
            <a:avLst/>
          </a:prstGeom>
          <a:noFill/>
          <a:ln/>
        </p:spPr>
        <p:txBody>
          <a:bodyPr wrap="square" lIns="0" tIns="0" rIns="0" bIns="0" rtlCol="0" anchor="t"/>
          <a:lstStyle/>
          <a:p>
            <a:pPr algn="l" indent="0" marL="0">
              <a:lnSpc>
                <a:spcPts val="2650"/>
              </a:lnSpc>
              <a:buNone/>
            </a:pPr>
            <a:r>
              <a:rPr lang="en-US" sz="1650" dirty="0">
                <a:solidFill>
                  <a:srgbClr val="272525"/>
                </a:solidFill>
                <a:latin typeface="Inter" pitchFamily="34" charset="0"/>
                <a:ea typeface="Inter" pitchFamily="34" charset="-122"/>
                <a:cs typeface="Inter" pitchFamily="34" charset="-120"/>
              </a:rPr>
              <a:t>Seamlessly transfer funds between accounts, to other bank accounts, or through various payment gateways.</a:t>
            </a:r>
            <a:endParaRPr lang="en-US" sz="1650" dirty="0"/>
          </a:p>
        </p:txBody>
      </p:sp>
      <p:pic>
        <p:nvPicPr>
          <p:cNvPr id="7" name="Image 1" descr="preencoded.png">    </p:cNvPr>
          <p:cNvPicPr>
            <a:picLocks noChangeAspect="1"/>
          </p:cNvPicPr>
          <p:nvPr/>
        </p:nvPicPr>
        <p:blipFill>
          <a:blip r:embed="rId2"/>
          <a:stretch>
            <a:fillRect/>
          </a:stretch>
        </p:blipFill>
        <p:spPr>
          <a:xfrm>
            <a:off x="7448788" y="3464123"/>
            <a:ext cx="641509" cy="641509"/>
          </a:xfrm>
          <a:prstGeom prst="rect">
            <a:avLst/>
          </a:prstGeom>
        </p:spPr>
      </p:pic>
      <p:sp>
        <p:nvSpPr>
          <p:cNvPr id="8" name="Text 4"/>
          <p:cNvSpPr/>
          <p:nvPr/>
        </p:nvSpPr>
        <p:spPr>
          <a:xfrm>
            <a:off x="8357592" y="3644503"/>
            <a:ext cx="2673310" cy="334089"/>
          </a:xfrm>
          <a:prstGeom prst="rect">
            <a:avLst/>
          </a:prstGeom>
          <a:noFill/>
          <a:ln/>
        </p:spPr>
        <p:txBody>
          <a:bodyPr wrap="none" lIns="0" tIns="0" rIns="0" bIns="0" rtlCol="0" anchor="t"/>
          <a:lstStyle/>
          <a:p>
            <a:pPr algn="l" indent="0" marL="0">
              <a:lnSpc>
                <a:spcPts val="2600"/>
              </a:lnSpc>
              <a:buNone/>
            </a:pPr>
            <a:r>
              <a:rPr lang="en-US" sz="2100" b="1" dirty="0">
                <a:solidFill>
                  <a:srgbClr val="272525"/>
                </a:solidFill>
                <a:latin typeface="Inter Bold" pitchFamily="34" charset="0"/>
                <a:ea typeface="Inter Bold" pitchFamily="34" charset="-122"/>
                <a:cs typeface="Inter Bold" pitchFamily="34" charset="-120"/>
              </a:rPr>
              <a:t>Bill Payments</a:t>
            </a:r>
            <a:endParaRPr lang="en-US" sz="2100" dirty="0"/>
          </a:p>
        </p:txBody>
      </p:sp>
      <p:sp>
        <p:nvSpPr>
          <p:cNvPr id="9" name="Text 5"/>
          <p:cNvSpPr/>
          <p:nvPr/>
        </p:nvSpPr>
        <p:spPr>
          <a:xfrm>
            <a:off x="8357592" y="4106823"/>
            <a:ext cx="5524262" cy="684133"/>
          </a:xfrm>
          <a:prstGeom prst="rect">
            <a:avLst/>
          </a:prstGeom>
          <a:noFill/>
          <a:ln/>
        </p:spPr>
        <p:txBody>
          <a:bodyPr wrap="square" lIns="0" tIns="0" rIns="0" bIns="0" rtlCol="0" anchor="t"/>
          <a:lstStyle/>
          <a:p>
            <a:pPr algn="l" indent="0" marL="0">
              <a:lnSpc>
                <a:spcPts val="2650"/>
              </a:lnSpc>
              <a:buNone/>
            </a:pPr>
            <a:r>
              <a:rPr lang="en-US" sz="1650" dirty="0">
                <a:solidFill>
                  <a:srgbClr val="272525"/>
                </a:solidFill>
                <a:latin typeface="Inter" pitchFamily="34" charset="0"/>
                <a:ea typeface="Inter" pitchFamily="34" charset="-122"/>
                <a:cs typeface="Inter" pitchFamily="34" charset="-120"/>
              </a:rPr>
              <a:t>Pay utility bills, credit card bills, and other expenses with ease through integrated bill payment options.</a:t>
            </a:r>
            <a:endParaRPr lang="en-US" sz="1650" dirty="0"/>
          </a:p>
        </p:txBody>
      </p:sp>
      <p:pic>
        <p:nvPicPr>
          <p:cNvPr id="10" name="Image 2" descr="preencoded.png">    </p:cNvPr>
          <p:cNvPicPr>
            <a:picLocks noChangeAspect="1"/>
          </p:cNvPicPr>
          <p:nvPr/>
        </p:nvPicPr>
        <p:blipFill>
          <a:blip r:embed="rId3"/>
          <a:stretch>
            <a:fillRect/>
          </a:stretch>
        </p:blipFill>
        <p:spPr>
          <a:xfrm>
            <a:off x="748546" y="5218628"/>
            <a:ext cx="641509" cy="641509"/>
          </a:xfrm>
          <a:prstGeom prst="rect">
            <a:avLst/>
          </a:prstGeom>
        </p:spPr>
      </p:pic>
      <p:sp>
        <p:nvSpPr>
          <p:cNvPr id="11" name="Text 6"/>
          <p:cNvSpPr/>
          <p:nvPr/>
        </p:nvSpPr>
        <p:spPr>
          <a:xfrm>
            <a:off x="1657350" y="5399008"/>
            <a:ext cx="2673310" cy="334089"/>
          </a:xfrm>
          <a:prstGeom prst="rect">
            <a:avLst/>
          </a:prstGeom>
          <a:noFill/>
          <a:ln/>
        </p:spPr>
        <p:txBody>
          <a:bodyPr wrap="none" lIns="0" tIns="0" rIns="0" bIns="0" rtlCol="0" anchor="t"/>
          <a:lstStyle/>
          <a:p>
            <a:pPr algn="l" indent="0" marL="0">
              <a:lnSpc>
                <a:spcPts val="2600"/>
              </a:lnSpc>
              <a:buNone/>
            </a:pPr>
            <a:r>
              <a:rPr lang="en-US" sz="2100" b="1" dirty="0">
                <a:solidFill>
                  <a:srgbClr val="272525"/>
                </a:solidFill>
                <a:latin typeface="Inter Bold" pitchFamily="34" charset="0"/>
                <a:ea typeface="Inter Bold" pitchFamily="34" charset="-122"/>
                <a:cs typeface="Inter Bold" pitchFamily="34" charset="-120"/>
              </a:rPr>
              <a:t>Account Statements</a:t>
            </a:r>
            <a:endParaRPr lang="en-US" sz="2100" dirty="0"/>
          </a:p>
        </p:txBody>
      </p:sp>
      <p:sp>
        <p:nvSpPr>
          <p:cNvPr id="12" name="Text 7"/>
          <p:cNvSpPr/>
          <p:nvPr/>
        </p:nvSpPr>
        <p:spPr>
          <a:xfrm>
            <a:off x="1657350" y="5861328"/>
            <a:ext cx="5524143" cy="684133"/>
          </a:xfrm>
          <a:prstGeom prst="rect">
            <a:avLst/>
          </a:prstGeom>
          <a:noFill/>
          <a:ln/>
        </p:spPr>
        <p:txBody>
          <a:bodyPr wrap="square" lIns="0" tIns="0" rIns="0" bIns="0" rtlCol="0" anchor="t"/>
          <a:lstStyle/>
          <a:p>
            <a:pPr algn="l" indent="0" marL="0">
              <a:lnSpc>
                <a:spcPts val="2650"/>
              </a:lnSpc>
              <a:buNone/>
            </a:pPr>
            <a:r>
              <a:rPr lang="en-US" sz="1650" dirty="0">
                <a:solidFill>
                  <a:srgbClr val="272525"/>
                </a:solidFill>
                <a:latin typeface="Inter" pitchFamily="34" charset="0"/>
                <a:ea typeface="Inter" pitchFamily="34" charset="-122"/>
                <a:cs typeface="Inter" pitchFamily="34" charset="-120"/>
              </a:rPr>
              <a:t>Access detailed transaction history and download e-statements for all linked accounts.</a:t>
            </a:r>
            <a:endParaRPr lang="en-US" sz="1650" dirty="0"/>
          </a:p>
        </p:txBody>
      </p:sp>
      <p:pic>
        <p:nvPicPr>
          <p:cNvPr id="13" name="Image 3" descr="preencoded.png">    </p:cNvPr>
          <p:cNvPicPr>
            <a:picLocks noChangeAspect="1"/>
          </p:cNvPicPr>
          <p:nvPr/>
        </p:nvPicPr>
        <p:blipFill>
          <a:blip r:embed="rId4"/>
          <a:stretch>
            <a:fillRect/>
          </a:stretch>
        </p:blipFill>
        <p:spPr>
          <a:xfrm>
            <a:off x="7448788" y="5218628"/>
            <a:ext cx="641509" cy="641509"/>
          </a:xfrm>
          <a:prstGeom prst="rect">
            <a:avLst/>
          </a:prstGeom>
        </p:spPr>
      </p:pic>
      <p:sp>
        <p:nvSpPr>
          <p:cNvPr id="14" name="Text 8"/>
          <p:cNvSpPr/>
          <p:nvPr/>
        </p:nvSpPr>
        <p:spPr>
          <a:xfrm>
            <a:off x="8357592" y="5399008"/>
            <a:ext cx="2673310" cy="334089"/>
          </a:xfrm>
          <a:prstGeom prst="rect">
            <a:avLst/>
          </a:prstGeom>
          <a:noFill/>
          <a:ln/>
        </p:spPr>
        <p:txBody>
          <a:bodyPr wrap="none" lIns="0" tIns="0" rIns="0" bIns="0" rtlCol="0" anchor="t"/>
          <a:lstStyle/>
          <a:p>
            <a:pPr algn="l" indent="0" marL="0">
              <a:lnSpc>
                <a:spcPts val="2600"/>
              </a:lnSpc>
              <a:buNone/>
            </a:pPr>
            <a:r>
              <a:rPr lang="en-US" sz="2100" b="1" dirty="0">
                <a:solidFill>
                  <a:srgbClr val="272525"/>
                </a:solidFill>
                <a:latin typeface="Inter Bold" pitchFamily="34" charset="0"/>
                <a:ea typeface="Inter Bold" pitchFamily="34" charset="-122"/>
                <a:cs typeface="Inter Bold" pitchFamily="34" charset="-120"/>
              </a:rPr>
              <a:t>Security Settings</a:t>
            </a:r>
            <a:endParaRPr lang="en-US" sz="2100" dirty="0"/>
          </a:p>
        </p:txBody>
      </p:sp>
      <p:sp>
        <p:nvSpPr>
          <p:cNvPr id="15" name="Text 9"/>
          <p:cNvSpPr/>
          <p:nvPr/>
        </p:nvSpPr>
        <p:spPr>
          <a:xfrm>
            <a:off x="8357592" y="5861328"/>
            <a:ext cx="5524262" cy="684133"/>
          </a:xfrm>
          <a:prstGeom prst="rect">
            <a:avLst/>
          </a:prstGeom>
          <a:noFill/>
          <a:ln/>
        </p:spPr>
        <p:txBody>
          <a:bodyPr wrap="square" lIns="0" tIns="0" rIns="0" bIns="0" rtlCol="0" anchor="t"/>
          <a:lstStyle/>
          <a:p>
            <a:pPr algn="l" indent="0" marL="0">
              <a:lnSpc>
                <a:spcPts val="2650"/>
              </a:lnSpc>
              <a:buNone/>
            </a:pPr>
            <a:r>
              <a:rPr lang="en-US" sz="1650" dirty="0">
                <a:solidFill>
                  <a:srgbClr val="272525"/>
                </a:solidFill>
                <a:latin typeface="Inter" pitchFamily="34" charset="0"/>
                <a:ea typeface="Inter" pitchFamily="34" charset="-122"/>
                <a:cs typeface="Inter" pitchFamily="34" charset="-120"/>
              </a:rPr>
              <a:t>Manage passwords, set transaction limits, and configure security alerts for enhanced protection.</a:t>
            </a:r>
            <a:endParaRPr lang="en-US" sz="1650" dirty="0"/>
          </a:p>
        </p:txBody>
      </p:sp>
      <p:sp>
        <p:nvSpPr>
          <p:cNvPr id="16" name="Text 10"/>
          <p:cNvSpPr/>
          <p:nvPr/>
        </p:nvSpPr>
        <p:spPr>
          <a:xfrm>
            <a:off x="748546" y="6785967"/>
            <a:ext cx="13133308" cy="684133"/>
          </a:xfrm>
          <a:prstGeom prst="rect">
            <a:avLst/>
          </a:prstGeom>
          <a:noFill/>
          <a:ln/>
        </p:spPr>
        <p:txBody>
          <a:bodyPr wrap="square" lIns="0" tIns="0" rIns="0" bIns="0" rtlCol="0" anchor="t"/>
          <a:lstStyle/>
          <a:p>
            <a:pPr algn="l" indent="0" marL="0">
              <a:lnSpc>
                <a:spcPts val="2650"/>
              </a:lnSpc>
              <a:buNone/>
            </a:pPr>
            <a:r>
              <a:rPr lang="en-US" sz="1650" dirty="0">
                <a:solidFill>
                  <a:srgbClr val="272525"/>
                </a:solidFill>
                <a:latin typeface="Inter" pitchFamily="34" charset="0"/>
                <a:ea typeface="Inter" pitchFamily="34" charset="-122"/>
                <a:cs typeface="Inter" pitchFamily="34" charset="-120"/>
              </a:rPr>
              <a:t>CorexFin ensures that all online interactions are secured with advanced encryption and multi-factor authentication, providing customers with peace of mind while managing their financial affairs.</a:t>
            </a:r>
            <a:endParaRPr lang="en-US" sz="165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10</Slides>
  <Notes>10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Calibri</vt:lpstr>
      <vt:lpstr>Office Theme</vt:lpstr>
      <vt:lpstr>Slide 1</vt:lpstr>
      <vt:lpstr>Slide 2</vt:lpstr>
      <vt:lpstr>Slide 3</vt:lpstr>
      <vt:lpstr>Slide 4</vt:lpstr>
      <vt:lpstr>Slide 5</vt:lpstr>
      <vt:lpstr>Slide 6</vt:lpstr>
      <vt:lpstr>Slide 7</vt:lpstr>
      <vt:lpstr>Slide 8</vt:lpstr>
      <vt:lpstr>Slide 9</vt:lpstr>
      <vt:lpstr>Slide 10</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lastModifiedBy/>
  <cp:revision>1</cp:revision>
  <dcterms:created xsi:type="dcterms:W3CDTF">2025-08-12T22:15:48Z</dcterms:created>
  <dcterms:modified xsi:type="dcterms:W3CDTF">2025-08-12T22:15:48Z</dcterms:modified>
</cp:coreProperties>
</file>