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0"/>
    <p:restoredTop sz="94715"/>
  </p:normalViewPr>
  <p:slideViewPr>
    <p:cSldViewPr>
      <p:cViewPr varScale="1">
        <p:scale>
          <a:sx n="122" d="100"/>
          <a:sy n="122" d="100"/>
        </p:scale>
        <p:origin x="55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57B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34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2757373"/>
            <a:ext cx="983935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5" dirty="0"/>
              <a:t>©</a:t>
            </a:r>
            <a:r>
              <a:rPr spc="-45" dirty="0"/>
              <a:t> </a:t>
            </a:r>
            <a:r>
              <a:rPr dirty="0"/>
              <a:t>UMANG</a:t>
            </a:r>
            <a:r>
              <a:rPr spc="-65" dirty="0"/>
              <a:t> </a:t>
            </a:r>
            <a:r>
              <a:rPr spc="-15" dirty="0"/>
              <a:t>KEJRIWAL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5" dirty="0"/>
              <a:t>©</a:t>
            </a:r>
            <a:r>
              <a:rPr spc="-45" dirty="0"/>
              <a:t> </a:t>
            </a:r>
            <a:r>
              <a:rPr dirty="0"/>
              <a:t>UMANG</a:t>
            </a:r>
            <a:r>
              <a:rPr spc="-65" dirty="0"/>
              <a:t> </a:t>
            </a:r>
            <a:r>
              <a:rPr spc="-15" dirty="0"/>
              <a:t>KEJRIWAL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5" dirty="0"/>
              <a:t>©</a:t>
            </a:r>
            <a:r>
              <a:rPr spc="-45" dirty="0"/>
              <a:t> </a:t>
            </a:r>
            <a:r>
              <a:rPr dirty="0"/>
              <a:t>UMANG</a:t>
            </a:r>
            <a:r>
              <a:rPr spc="-65" dirty="0"/>
              <a:t> </a:t>
            </a:r>
            <a:r>
              <a:rPr spc="-15" dirty="0"/>
              <a:t>KEJRIWAL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5" dirty="0"/>
              <a:t>©</a:t>
            </a:r>
            <a:r>
              <a:rPr spc="-45" dirty="0"/>
              <a:t> </a:t>
            </a:r>
            <a:r>
              <a:rPr dirty="0"/>
              <a:t>UMANG</a:t>
            </a:r>
            <a:r>
              <a:rPr spc="-65" dirty="0"/>
              <a:t> </a:t>
            </a:r>
            <a:r>
              <a:rPr spc="-15" dirty="0"/>
              <a:t>KEJRIWAL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5" dirty="0"/>
              <a:t>©</a:t>
            </a:r>
            <a:r>
              <a:rPr spc="-45" dirty="0"/>
              <a:t> </a:t>
            </a:r>
            <a:r>
              <a:rPr dirty="0"/>
              <a:t>UMANG</a:t>
            </a:r>
            <a:r>
              <a:rPr spc="-65" dirty="0"/>
              <a:t> </a:t>
            </a:r>
            <a:r>
              <a:rPr spc="-15" dirty="0"/>
              <a:t>KEJRIWAL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57B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34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305561"/>
            <a:ext cx="109677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59" y="1884679"/>
            <a:ext cx="1072388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82682" y="6482588"/>
            <a:ext cx="2259965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5" dirty="0"/>
              <a:t>©</a:t>
            </a:r>
            <a:r>
              <a:rPr spc="-45" dirty="0"/>
              <a:t> </a:t>
            </a:r>
            <a:r>
              <a:rPr dirty="0"/>
              <a:t>UMANG</a:t>
            </a:r>
            <a:r>
              <a:rPr spc="-65" dirty="0"/>
              <a:t> </a:t>
            </a:r>
            <a:r>
              <a:rPr spc="-15" dirty="0"/>
              <a:t>KEJRIWAL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2757373"/>
            <a:ext cx="694753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90" dirty="0">
                <a:solidFill>
                  <a:srgbClr val="252525"/>
                </a:solidFill>
                <a:latin typeface="Calibri Light"/>
                <a:cs typeface="Calibri Light"/>
              </a:rPr>
              <a:t>Linear</a:t>
            </a:r>
            <a:r>
              <a:rPr sz="8000" spc="-29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130" dirty="0">
                <a:solidFill>
                  <a:srgbClr val="252525"/>
                </a:solidFill>
                <a:latin typeface="Calibri Light"/>
                <a:cs typeface="Calibri Light"/>
              </a:rPr>
              <a:t>Regression</a:t>
            </a:r>
            <a:endParaRPr sz="8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1919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</a:t>
            </a:r>
            <a:r>
              <a:rPr spc="-80" dirty="0"/>
              <a:t>eg</a:t>
            </a:r>
            <a:r>
              <a:rPr spc="-125" dirty="0"/>
              <a:t>r</a:t>
            </a:r>
            <a:r>
              <a:rPr spc="-90" dirty="0"/>
              <a:t>e</a:t>
            </a:r>
            <a:r>
              <a:rPr spc="-75" dirty="0"/>
              <a:t>s</a:t>
            </a:r>
            <a:r>
              <a:rPr spc="-90" dirty="0"/>
              <a:t>s</a:t>
            </a:r>
            <a:r>
              <a:rPr spc="-65" dirty="0"/>
              <a:t>i</a:t>
            </a:r>
            <a:r>
              <a:rPr spc="-9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56081" y="988313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9" y="1884679"/>
            <a:ext cx="104317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statistical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strength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the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dependent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(y)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dirty="0">
                <a:latin typeface="Calibri"/>
                <a:cs typeface="Calibri"/>
              </a:rPr>
              <a:t> (x1,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x2,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x3……)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gain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others.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basically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predicting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forecasting.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</a:t>
            </a:r>
            <a:r>
              <a:rPr spc="-65" dirty="0"/>
              <a:t>i</a:t>
            </a:r>
            <a:r>
              <a:rPr spc="-85" dirty="0"/>
              <a:t>n</a:t>
            </a:r>
            <a:r>
              <a:rPr spc="-80" dirty="0"/>
              <a:t>e</a:t>
            </a:r>
            <a:r>
              <a:rPr spc="-90" dirty="0"/>
              <a:t>a</a:t>
            </a:r>
            <a:r>
              <a:rPr dirty="0"/>
              <a:t>r</a:t>
            </a:r>
            <a:r>
              <a:rPr spc="-175" dirty="0"/>
              <a:t> </a:t>
            </a:r>
            <a:r>
              <a:rPr spc="-145" dirty="0"/>
              <a:t>R</a:t>
            </a:r>
            <a:r>
              <a:rPr spc="-80" dirty="0"/>
              <a:t>e</a:t>
            </a:r>
            <a:r>
              <a:rPr spc="-95" dirty="0"/>
              <a:t>g</a:t>
            </a:r>
            <a:r>
              <a:rPr spc="-125" dirty="0"/>
              <a:t>r</a:t>
            </a:r>
            <a:r>
              <a:rPr spc="-80" dirty="0"/>
              <a:t>e</a:t>
            </a:r>
            <a:r>
              <a:rPr spc="-90" dirty="0"/>
              <a:t>s</a:t>
            </a:r>
            <a:r>
              <a:rPr spc="-75" dirty="0"/>
              <a:t>si</a:t>
            </a:r>
            <a:r>
              <a:rPr spc="-9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56081" y="988313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9" y="1884679"/>
            <a:ext cx="98939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mathematical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10" dirty="0">
                <a:latin typeface="Calibri"/>
                <a:cs typeface="Calibri"/>
              </a:rPr>
              <a:t> relationship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dirty="0">
                <a:latin typeface="Calibri"/>
                <a:cs typeface="Calibri"/>
              </a:rPr>
              <a:t> 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0" dirty="0">
                <a:latin typeface="Calibri"/>
                <a:cs typeface="Calibri"/>
              </a:rPr>
              <a:t>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variable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dependency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one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682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Linear</a:t>
            </a:r>
            <a:r>
              <a:rPr spc="-170" dirty="0"/>
              <a:t> </a:t>
            </a:r>
            <a:r>
              <a:rPr spc="-90" dirty="0"/>
              <a:t>Regression</a:t>
            </a:r>
            <a:r>
              <a:rPr spc="-165" dirty="0"/>
              <a:t> </a:t>
            </a:r>
            <a:r>
              <a:rPr spc="-90" dirty="0"/>
              <a:t>Mathematical</a:t>
            </a:r>
            <a:r>
              <a:rPr spc="-165" dirty="0"/>
              <a:t> </a:t>
            </a:r>
            <a:r>
              <a:rPr spc="-7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656081" y="988313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80561" y="1631950"/>
            <a:ext cx="5165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03095" algn="l"/>
                <a:tab pos="3183255" algn="l"/>
                <a:tab pos="3747135" algn="l"/>
              </a:tabLst>
            </a:pPr>
            <a:r>
              <a:rPr sz="4800" dirty="0">
                <a:solidFill>
                  <a:srgbClr val="C00000"/>
                </a:solidFill>
                <a:latin typeface="Cambria Math"/>
                <a:cs typeface="Cambria Math"/>
              </a:rPr>
              <a:t>𝑌</a:t>
            </a:r>
            <a:r>
              <a:rPr sz="4800" spc="38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4800" spc="27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C00000"/>
                </a:solidFill>
                <a:latin typeface="Cambria Math"/>
                <a:cs typeface="Cambria Math"/>
              </a:rPr>
              <a:t>𝑏</a:t>
            </a:r>
            <a:r>
              <a:rPr sz="4800" baseline="-20833" dirty="0">
                <a:solidFill>
                  <a:srgbClr val="C00000"/>
                </a:solidFill>
                <a:latin typeface="Cambria Math"/>
                <a:cs typeface="Cambria Math"/>
              </a:rPr>
              <a:t>0	</a:t>
            </a:r>
            <a:r>
              <a:rPr sz="480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4800" spc="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C00000"/>
                </a:solidFill>
                <a:latin typeface="Cambria Math"/>
                <a:cs typeface="Cambria Math"/>
              </a:rPr>
              <a:t>𝑏</a:t>
            </a:r>
            <a:r>
              <a:rPr sz="4800" baseline="-20833" dirty="0">
                <a:solidFill>
                  <a:srgbClr val="C00000"/>
                </a:solidFill>
                <a:latin typeface="Cambria Math"/>
                <a:cs typeface="Cambria Math"/>
              </a:rPr>
              <a:t>1	</a:t>
            </a:r>
            <a:r>
              <a:rPr sz="4800" dirty="0">
                <a:solidFill>
                  <a:srgbClr val="C00000"/>
                </a:solidFill>
                <a:latin typeface="Cambria Math"/>
                <a:cs typeface="Cambria Math"/>
              </a:rPr>
              <a:t>∗	</a:t>
            </a:r>
            <a:r>
              <a:rPr sz="4800" spc="55" dirty="0">
                <a:solidFill>
                  <a:srgbClr val="C00000"/>
                </a:solidFill>
                <a:latin typeface="Cambria Math"/>
                <a:cs typeface="Cambria Math"/>
              </a:rPr>
              <a:t>𝑋+</a:t>
            </a:r>
            <a:r>
              <a:rPr sz="4800" spc="-6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endParaRPr sz="48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3809" y="3029783"/>
            <a:ext cx="3826510" cy="27108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Y</a:t>
            </a:r>
            <a:r>
              <a:rPr sz="2800" b="1" spc="-10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=</a:t>
            </a:r>
            <a:r>
              <a:rPr sz="2800" b="1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493B9"/>
                </a:solidFill>
                <a:latin typeface="Calibri"/>
                <a:cs typeface="Calibri"/>
              </a:rPr>
              <a:t>Dependent</a:t>
            </a:r>
            <a:r>
              <a:rPr sz="2800" b="1" spc="15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3493B9"/>
                </a:solidFill>
                <a:latin typeface="Calibri"/>
                <a:cs typeface="Calibri"/>
              </a:rPr>
              <a:t>Variable</a:t>
            </a:r>
            <a:endParaRPr sz="2800" dirty="0">
              <a:latin typeface="Calibri"/>
              <a:cs typeface="Calibri"/>
            </a:endParaRPr>
          </a:p>
          <a:p>
            <a:pPr marL="77470" marR="30480" indent="-14604">
              <a:lnSpc>
                <a:spcPct val="115399"/>
              </a:lnSpc>
              <a:spcBef>
                <a:spcPts val="315"/>
              </a:spcBef>
            </a:pP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X</a:t>
            </a:r>
            <a:r>
              <a:rPr sz="2800" b="1" spc="-15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= </a:t>
            </a:r>
            <a:r>
              <a:rPr sz="2800" b="1" spc="-10" dirty="0">
                <a:solidFill>
                  <a:srgbClr val="3493B9"/>
                </a:solidFill>
                <a:latin typeface="Calibri"/>
                <a:cs typeface="Calibri"/>
              </a:rPr>
              <a:t>Independent</a:t>
            </a:r>
            <a:r>
              <a:rPr sz="2800" b="1" spc="25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3493B9"/>
                </a:solidFill>
                <a:latin typeface="Calibri"/>
                <a:cs typeface="Calibri"/>
              </a:rPr>
              <a:t>Variable </a:t>
            </a:r>
            <a:r>
              <a:rPr sz="2800" b="1" spc="-620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493B9"/>
                </a:solidFill>
                <a:latin typeface="Calibri"/>
                <a:cs typeface="Calibri"/>
              </a:rPr>
              <a:t>b</a:t>
            </a:r>
            <a:r>
              <a:rPr sz="2775" b="1" baseline="-21021" dirty="0">
                <a:solidFill>
                  <a:srgbClr val="3493B9"/>
                </a:solidFill>
                <a:latin typeface="Calibri"/>
                <a:cs typeface="Calibri"/>
              </a:rPr>
              <a:t>0</a:t>
            </a:r>
            <a:r>
              <a:rPr sz="2775" b="1" spc="315" baseline="-21021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-</a:t>
            </a:r>
            <a:r>
              <a:rPr sz="2800" b="1" spc="5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3493B9"/>
                </a:solidFill>
                <a:latin typeface="Calibri"/>
                <a:cs typeface="Calibri"/>
              </a:rPr>
              <a:t>Intercept</a:t>
            </a:r>
            <a:endParaRPr sz="28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1225"/>
              </a:spcBef>
            </a:pPr>
            <a:r>
              <a:rPr sz="2800" b="1" dirty="0">
                <a:solidFill>
                  <a:srgbClr val="3493B9"/>
                </a:solidFill>
                <a:latin typeface="Calibri"/>
                <a:cs typeface="Calibri"/>
              </a:rPr>
              <a:t>b</a:t>
            </a:r>
            <a:r>
              <a:rPr sz="2775" b="1" baseline="-21021" dirty="0">
                <a:solidFill>
                  <a:srgbClr val="3493B9"/>
                </a:solidFill>
                <a:latin typeface="Calibri"/>
                <a:cs typeface="Calibri"/>
              </a:rPr>
              <a:t>1</a:t>
            </a:r>
            <a:r>
              <a:rPr sz="2775" b="1" spc="300" baseline="-21021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=</a:t>
            </a:r>
            <a:r>
              <a:rPr sz="2800" b="1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Slope</a:t>
            </a:r>
            <a:r>
              <a:rPr sz="2800" b="1" spc="5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line</a:t>
            </a:r>
            <a:endParaRPr sz="28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930"/>
              </a:spcBef>
            </a:pPr>
            <a:r>
              <a:rPr sz="2800" spc="-5" dirty="0">
                <a:solidFill>
                  <a:srgbClr val="3493B9"/>
                </a:solidFill>
                <a:latin typeface="Cambria Math"/>
                <a:cs typeface="Cambria Math"/>
              </a:rPr>
              <a:t>∈</a:t>
            </a:r>
            <a:r>
              <a:rPr sz="2800" spc="10" dirty="0">
                <a:solidFill>
                  <a:srgbClr val="3493B9"/>
                </a:solidFill>
                <a:latin typeface="Cambria Math"/>
                <a:cs typeface="Cambria Math"/>
              </a:rPr>
              <a:t> </a:t>
            </a:r>
            <a:r>
              <a:rPr sz="2800" b="1" spc="-5" dirty="0">
                <a:solidFill>
                  <a:srgbClr val="3493B9"/>
                </a:solidFill>
                <a:latin typeface="Calibri"/>
                <a:cs typeface="Calibri"/>
              </a:rPr>
              <a:t>=</a:t>
            </a:r>
            <a:r>
              <a:rPr sz="2800" b="1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493B9"/>
                </a:solidFill>
                <a:latin typeface="Calibri"/>
                <a:cs typeface="Calibri"/>
              </a:rPr>
              <a:t>Error</a:t>
            </a:r>
            <a:r>
              <a:rPr sz="2800" b="1" dirty="0">
                <a:solidFill>
                  <a:srgbClr val="3493B9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3493B9"/>
                </a:solidFill>
                <a:latin typeface="Calibri"/>
                <a:cs typeface="Calibri"/>
              </a:rPr>
              <a:t>Variable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34051" y="1022350"/>
          <a:ext cx="6584944" cy="293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712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ẋ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ẏ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−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ẋ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2625" spc="22" baseline="2857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625" baseline="28571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(x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ẋ)(y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ẏ)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12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-0.6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12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-1.6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-1.6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712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996944" y="4195064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6834" y="405307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3133" y="4065778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3.6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8327" y="2294953"/>
            <a:ext cx="4304030" cy="3456940"/>
            <a:chOff x="588327" y="2294953"/>
            <a:chExt cx="4304030" cy="3456940"/>
          </a:xfrm>
        </p:grpSpPr>
        <p:sp>
          <p:nvSpPr>
            <p:cNvPr id="7" name="object 7"/>
            <p:cNvSpPr/>
            <p:nvPr/>
          </p:nvSpPr>
          <p:spPr>
            <a:xfrm>
              <a:off x="611124" y="2299716"/>
              <a:ext cx="4281170" cy="2872740"/>
            </a:xfrm>
            <a:custGeom>
              <a:avLst/>
              <a:gdLst/>
              <a:ahLst/>
              <a:cxnLst/>
              <a:rect l="l" t="t" r="r" b="b"/>
              <a:pathLst>
                <a:path w="4281170" h="2872740">
                  <a:moveTo>
                    <a:pt x="0" y="2872740"/>
                  </a:moveTo>
                  <a:lnTo>
                    <a:pt x="4280916" y="2872740"/>
                  </a:lnTo>
                </a:path>
                <a:path w="4281170" h="2872740">
                  <a:moveTo>
                    <a:pt x="0" y="2298192"/>
                  </a:moveTo>
                  <a:lnTo>
                    <a:pt x="4280916" y="2298192"/>
                  </a:lnTo>
                </a:path>
                <a:path w="4281170" h="2872740">
                  <a:moveTo>
                    <a:pt x="0" y="1723644"/>
                  </a:moveTo>
                  <a:lnTo>
                    <a:pt x="4280916" y="1723644"/>
                  </a:lnTo>
                </a:path>
                <a:path w="4281170" h="2872740">
                  <a:moveTo>
                    <a:pt x="0" y="1149096"/>
                  </a:moveTo>
                  <a:lnTo>
                    <a:pt x="4280916" y="1149096"/>
                  </a:lnTo>
                </a:path>
                <a:path w="4281170" h="2872740">
                  <a:moveTo>
                    <a:pt x="0" y="574548"/>
                  </a:moveTo>
                  <a:lnTo>
                    <a:pt x="4280916" y="574548"/>
                  </a:lnTo>
                </a:path>
                <a:path w="4281170" h="2872740">
                  <a:moveTo>
                    <a:pt x="0" y="0"/>
                  </a:moveTo>
                  <a:lnTo>
                    <a:pt x="428091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1886" y="2298954"/>
              <a:ext cx="0" cy="3449320"/>
            </a:xfrm>
            <a:custGeom>
              <a:avLst/>
              <a:gdLst/>
              <a:ahLst/>
              <a:cxnLst/>
              <a:rect l="l" t="t" r="r" b="b"/>
              <a:pathLst>
                <a:path h="3449320">
                  <a:moveTo>
                    <a:pt x="0" y="3448812"/>
                  </a:moveTo>
                  <a:lnTo>
                    <a:pt x="0" y="0"/>
                  </a:lnTo>
                </a:path>
              </a:pathLst>
            </a:custGeom>
            <a:ln w="222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24" y="5747004"/>
              <a:ext cx="4281170" cy="0"/>
            </a:xfrm>
            <a:custGeom>
              <a:avLst/>
              <a:gdLst/>
              <a:ahLst/>
              <a:cxnLst/>
              <a:rect l="l" t="t" r="r" b="b"/>
              <a:pathLst>
                <a:path w="4281170">
                  <a:moveTo>
                    <a:pt x="0" y="0"/>
                  </a:moveTo>
                  <a:lnTo>
                    <a:pt x="4280916" y="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2352" y="399097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31241" y="0"/>
                  </a:moveTo>
                  <a:lnTo>
                    <a:pt x="19127" y="2452"/>
                  </a:lnTo>
                  <a:lnTo>
                    <a:pt x="9191" y="9143"/>
                  </a:lnTo>
                  <a:lnTo>
                    <a:pt x="2470" y="19073"/>
                  </a:lnTo>
                  <a:lnTo>
                    <a:pt x="0" y="31242"/>
                  </a:lnTo>
                  <a:lnTo>
                    <a:pt x="2470" y="43410"/>
                  </a:lnTo>
                  <a:lnTo>
                    <a:pt x="9191" y="53339"/>
                  </a:lnTo>
                  <a:lnTo>
                    <a:pt x="19127" y="60031"/>
                  </a:lnTo>
                  <a:lnTo>
                    <a:pt x="31241" y="62483"/>
                  </a:lnTo>
                  <a:lnTo>
                    <a:pt x="43410" y="60031"/>
                  </a:lnTo>
                  <a:lnTo>
                    <a:pt x="53340" y="53339"/>
                  </a:lnTo>
                  <a:lnTo>
                    <a:pt x="60031" y="43410"/>
                  </a:lnTo>
                  <a:lnTo>
                    <a:pt x="62484" y="31242"/>
                  </a:lnTo>
                  <a:lnTo>
                    <a:pt x="60031" y="19073"/>
                  </a:lnTo>
                  <a:lnTo>
                    <a:pt x="53339" y="9143"/>
                  </a:lnTo>
                  <a:lnTo>
                    <a:pt x="43410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2352" y="399097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31242"/>
                  </a:moveTo>
                  <a:lnTo>
                    <a:pt x="60031" y="43410"/>
                  </a:lnTo>
                  <a:lnTo>
                    <a:pt x="53340" y="53339"/>
                  </a:lnTo>
                  <a:lnTo>
                    <a:pt x="43410" y="60031"/>
                  </a:lnTo>
                  <a:lnTo>
                    <a:pt x="31241" y="62483"/>
                  </a:lnTo>
                  <a:lnTo>
                    <a:pt x="19127" y="60031"/>
                  </a:lnTo>
                  <a:lnTo>
                    <a:pt x="9191" y="53339"/>
                  </a:lnTo>
                  <a:lnTo>
                    <a:pt x="2470" y="43410"/>
                  </a:lnTo>
                  <a:lnTo>
                    <a:pt x="0" y="31242"/>
                  </a:lnTo>
                  <a:lnTo>
                    <a:pt x="2470" y="19073"/>
                  </a:lnTo>
                  <a:lnTo>
                    <a:pt x="9191" y="9143"/>
                  </a:lnTo>
                  <a:lnTo>
                    <a:pt x="19127" y="2452"/>
                  </a:lnTo>
                  <a:lnTo>
                    <a:pt x="31241" y="0"/>
                  </a:lnTo>
                  <a:lnTo>
                    <a:pt x="43410" y="2452"/>
                  </a:lnTo>
                  <a:lnTo>
                    <a:pt x="53339" y="9143"/>
                  </a:lnTo>
                  <a:lnTo>
                    <a:pt x="60031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5584" y="34164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2" y="0"/>
                  </a:moveTo>
                  <a:lnTo>
                    <a:pt x="19127" y="2452"/>
                  </a:lnTo>
                  <a:lnTo>
                    <a:pt x="9191" y="9144"/>
                  </a:lnTo>
                  <a:lnTo>
                    <a:pt x="2470" y="19073"/>
                  </a:lnTo>
                  <a:lnTo>
                    <a:pt x="0" y="31242"/>
                  </a:lnTo>
                  <a:lnTo>
                    <a:pt x="2470" y="43410"/>
                  </a:lnTo>
                  <a:lnTo>
                    <a:pt x="9191" y="53339"/>
                  </a:lnTo>
                  <a:lnTo>
                    <a:pt x="19127" y="60031"/>
                  </a:lnTo>
                  <a:lnTo>
                    <a:pt x="31242" y="62484"/>
                  </a:lnTo>
                  <a:lnTo>
                    <a:pt x="43410" y="60031"/>
                  </a:lnTo>
                  <a:lnTo>
                    <a:pt x="53340" y="53340"/>
                  </a:lnTo>
                  <a:lnTo>
                    <a:pt x="60031" y="43410"/>
                  </a:lnTo>
                  <a:lnTo>
                    <a:pt x="62484" y="31242"/>
                  </a:lnTo>
                  <a:lnTo>
                    <a:pt x="60031" y="19073"/>
                  </a:lnTo>
                  <a:lnTo>
                    <a:pt x="53340" y="9144"/>
                  </a:lnTo>
                  <a:lnTo>
                    <a:pt x="43410" y="2452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5584" y="34164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2"/>
                  </a:moveTo>
                  <a:lnTo>
                    <a:pt x="60031" y="43410"/>
                  </a:lnTo>
                  <a:lnTo>
                    <a:pt x="53340" y="53340"/>
                  </a:lnTo>
                  <a:lnTo>
                    <a:pt x="43410" y="60031"/>
                  </a:lnTo>
                  <a:lnTo>
                    <a:pt x="31242" y="62484"/>
                  </a:lnTo>
                  <a:lnTo>
                    <a:pt x="19127" y="60031"/>
                  </a:lnTo>
                  <a:lnTo>
                    <a:pt x="9191" y="53339"/>
                  </a:lnTo>
                  <a:lnTo>
                    <a:pt x="2470" y="43410"/>
                  </a:lnTo>
                  <a:lnTo>
                    <a:pt x="0" y="31242"/>
                  </a:lnTo>
                  <a:lnTo>
                    <a:pt x="2470" y="19073"/>
                  </a:lnTo>
                  <a:lnTo>
                    <a:pt x="9191" y="9144"/>
                  </a:lnTo>
                  <a:lnTo>
                    <a:pt x="19127" y="2452"/>
                  </a:lnTo>
                  <a:lnTo>
                    <a:pt x="31242" y="0"/>
                  </a:lnTo>
                  <a:lnTo>
                    <a:pt x="43410" y="2452"/>
                  </a:lnTo>
                  <a:lnTo>
                    <a:pt x="53340" y="9144"/>
                  </a:lnTo>
                  <a:lnTo>
                    <a:pt x="60031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8816" y="34164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1" y="0"/>
                  </a:moveTo>
                  <a:lnTo>
                    <a:pt x="19127" y="2452"/>
                  </a:lnTo>
                  <a:lnTo>
                    <a:pt x="9191" y="9144"/>
                  </a:lnTo>
                  <a:lnTo>
                    <a:pt x="2470" y="19073"/>
                  </a:lnTo>
                  <a:lnTo>
                    <a:pt x="0" y="31242"/>
                  </a:lnTo>
                  <a:lnTo>
                    <a:pt x="2470" y="43410"/>
                  </a:lnTo>
                  <a:lnTo>
                    <a:pt x="9191" y="53339"/>
                  </a:lnTo>
                  <a:lnTo>
                    <a:pt x="19127" y="60031"/>
                  </a:lnTo>
                  <a:lnTo>
                    <a:pt x="31241" y="62484"/>
                  </a:lnTo>
                  <a:lnTo>
                    <a:pt x="43410" y="60031"/>
                  </a:lnTo>
                  <a:lnTo>
                    <a:pt x="53339" y="53340"/>
                  </a:lnTo>
                  <a:lnTo>
                    <a:pt x="60031" y="43410"/>
                  </a:lnTo>
                  <a:lnTo>
                    <a:pt x="62483" y="31242"/>
                  </a:lnTo>
                  <a:lnTo>
                    <a:pt x="60031" y="19073"/>
                  </a:lnTo>
                  <a:lnTo>
                    <a:pt x="53339" y="9144"/>
                  </a:lnTo>
                  <a:lnTo>
                    <a:pt x="43410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8816" y="34164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3" y="31242"/>
                  </a:moveTo>
                  <a:lnTo>
                    <a:pt x="60031" y="43410"/>
                  </a:lnTo>
                  <a:lnTo>
                    <a:pt x="53339" y="53340"/>
                  </a:lnTo>
                  <a:lnTo>
                    <a:pt x="43410" y="60031"/>
                  </a:lnTo>
                  <a:lnTo>
                    <a:pt x="31241" y="62484"/>
                  </a:lnTo>
                  <a:lnTo>
                    <a:pt x="19127" y="60031"/>
                  </a:lnTo>
                  <a:lnTo>
                    <a:pt x="9191" y="53339"/>
                  </a:lnTo>
                  <a:lnTo>
                    <a:pt x="2470" y="43410"/>
                  </a:lnTo>
                  <a:lnTo>
                    <a:pt x="0" y="31242"/>
                  </a:lnTo>
                  <a:lnTo>
                    <a:pt x="2470" y="19073"/>
                  </a:lnTo>
                  <a:lnTo>
                    <a:pt x="9191" y="9144"/>
                  </a:lnTo>
                  <a:lnTo>
                    <a:pt x="19127" y="2452"/>
                  </a:lnTo>
                  <a:lnTo>
                    <a:pt x="31241" y="0"/>
                  </a:lnTo>
                  <a:lnTo>
                    <a:pt x="43410" y="2452"/>
                  </a:lnTo>
                  <a:lnTo>
                    <a:pt x="53339" y="9144"/>
                  </a:lnTo>
                  <a:lnTo>
                    <a:pt x="60031" y="19073"/>
                  </a:lnTo>
                  <a:lnTo>
                    <a:pt x="62483" y="31242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32047" y="456704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1" y="0"/>
                  </a:moveTo>
                  <a:lnTo>
                    <a:pt x="19127" y="2452"/>
                  </a:lnTo>
                  <a:lnTo>
                    <a:pt x="9191" y="9143"/>
                  </a:lnTo>
                  <a:lnTo>
                    <a:pt x="2470" y="19073"/>
                  </a:lnTo>
                  <a:lnTo>
                    <a:pt x="0" y="31241"/>
                  </a:lnTo>
                  <a:lnTo>
                    <a:pt x="2470" y="43410"/>
                  </a:lnTo>
                  <a:lnTo>
                    <a:pt x="9191" y="53339"/>
                  </a:lnTo>
                  <a:lnTo>
                    <a:pt x="19127" y="60031"/>
                  </a:lnTo>
                  <a:lnTo>
                    <a:pt x="31241" y="62483"/>
                  </a:lnTo>
                  <a:lnTo>
                    <a:pt x="43410" y="60031"/>
                  </a:lnTo>
                  <a:lnTo>
                    <a:pt x="53339" y="53339"/>
                  </a:lnTo>
                  <a:lnTo>
                    <a:pt x="60031" y="43410"/>
                  </a:lnTo>
                  <a:lnTo>
                    <a:pt x="62484" y="31241"/>
                  </a:lnTo>
                  <a:lnTo>
                    <a:pt x="60031" y="19073"/>
                  </a:lnTo>
                  <a:lnTo>
                    <a:pt x="53339" y="9143"/>
                  </a:lnTo>
                  <a:lnTo>
                    <a:pt x="43410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2047" y="456704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1"/>
                  </a:moveTo>
                  <a:lnTo>
                    <a:pt x="60031" y="43410"/>
                  </a:lnTo>
                  <a:lnTo>
                    <a:pt x="53339" y="53339"/>
                  </a:lnTo>
                  <a:lnTo>
                    <a:pt x="43410" y="60031"/>
                  </a:lnTo>
                  <a:lnTo>
                    <a:pt x="31241" y="62483"/>
                  </a:lnTo>
                  <a:lnTo>
                    <a:pt x="19127" y="60031"/>
                  </a:lnTo>
                  <a:lnTo>
                    <a:pt x="9191" y="53339"/>
                  </a:lnTo>
                  <a:lnTo>
                    <a:pt x="2470" y="43410"/>
                  </a:lnTo>
                  <a:lnTo>
                    <a:pt x="0" y="31241"/>
                  </a:lnTo>
                  <a:lnTo>
                    <a:pt x="2470" y="19073"/>
                  </a:lnTo>
                  <a:lnTo>
                    <a:pt x="9191" y="9143"/>
                  </a:lnTo>
                  <a:lnTo>
                    <a:pt x="19127" y="2452"/>
                  </a:lnTo>
                  <a:lnTo>
                    <a:pt x="31241" y="0"/>
                  </a:lnTo>
                  <a:lnTo>
                    <a:pt x="43410" y="2452"/>
                  </a:lnTo>
                  <a:lnTo>
                    <a:pt x="53339" y="9143"/>
                  </a:lnTo>
                  <a:lnTo>
                    <a:pt x="60031" y="19073"/>
                  </a:lnTo>
                  <a:lnTo>
                    <a:pt x="62484" y="31241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6804" y="284187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2" y="0"/>
                  </a:moveTo>
                  <a:lnTo>
                    <a:pt x="19127" y="2452"/>
                  </a:lnTo>
                  <a:lnTo>
                    <a:pt x="9191" y="9144"/>
                  </a:lnTo>
                  <a:lnTo>
                    <a:pt x="2470" y="19073"/>
                  </a:lnTo>
                  <a:lnTo>
                    <a:pt x="0" y="31242"/>
                  </a:lnTo>
                  <a:lnTo>
                    <a:pt x="2470" y="43410"/>
                  </a:lnTo>
                  <a:lnTo>
                    <a:pt x="9191" y="53339"/>
                  </a:lnTo>
                  <a:lnTo>
                    <a:pt x="19127" y="60031"/>
                  </a:lnTo>
                  <a:lnTo>
                    <a:pt x="31242" y="62484"/>
                  </a:lnTo>
                  <a:lnTo>
                    <a:pt x="43410" y="60031"/>
                  </a:lnTo>
                  <a:lnTo>
                    <a:pt x="53339" y="53340"/>
                  </a:lnTo>
                  <a:lnTo>
                    <a:pt x="60031" y="43410"/>
                  </a:lnTo>
                  <a:lnTo>
                    <a:pt x="62484" y="31242"/>
                  </a:lnTo>
                  <a:lnTo>
                    <a:pt x="60031" y="19073"/>
                  </a:lnTo>
                  <a:lnTo>
                    <a:pt x="53340" y="9144"/>
                  </a:lnTo>
                  <a:lnTo>
                    <a:pt x="43410" y="2452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804" y="284187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2"/>
                  </a:moveTo>
                  <a:lnTo>
                    <a:pt x="60031" y="43410"/>
                  </a:lnTo>
                  <a:lnTo>
                    <a:pt x="53339" y="53340"/>
                  </a:lnTo>
                  <a:lnTo>
                    <a:pt x="43410" y="60031"/>
                  </a:lnTo>
                  <a:lnTo>
                    <a:pt x="31242" y="62484"/>
                  </a:lnTo>
                  <a:lnTo>
                    <a:pt x="19127" y="60031"/>
                  </a:lnTo>
                  <a:lnTo>
                    <a:pt x="9191" y="53339"/>
                  </a:lnTo>
                  <a:lnTo>
                    <a:pt x="2470" y="43410"/>
                  </a:lnTo>
                  <a:lnTo>
                    <a:pt x="0" y="31242"/>
                  </a:lnTo>
                  <a:lnTo>
                    <a:pt x="2470" y="19073"/>
                  </a:lnTo>
                  <a:lnTo>
                    <a:pt x="9191" y="9144"/>
                  </a:lnTo>
                  <a:lnTo>
                    <a:pt x="19127" y="2452"/>
                  </a:lnTo>
                  <a:lnTo>
                    <a:pt x="31242" y="0"/>
                  </a:lnTo>
                  <a:lnTo>
                    <a:pt x="43410" y="2452"/>
                  </a:lnTo>
                  <a:lnTo>
                    <a:pt x="53340" y="9144"/>
                  </a:lnTo>
                  <a:lnTo>
                    <a:pt x="60031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790" y="2568702"/>
              <a:ext cx="4150360" cy="1872614"/>
            </a:xfrm>
            <a:custGeom>
              <a:avLst/>
              <a:gdLst/>
              <a:ahLst/>
              <a:cxnLst/>
              <a:rect l="l" t="t" r="r" b="b"/>
              <a:pathLst>
                <a:path w="4150360" h="1872614">
                  <a:moveTo>
                    <a:pt x="0" y="1872488"/>
                  </a:moveTo>
                  <a:lnTo>
                    <a:pt x="4149979" y="0"/>
                  </a:lnTo>
                </a:path>
              </a:pathLst>
            </a:custGeom>
            <a:ln w="34925">
              <a:solidFill>
                <a:srgbClr val="3493B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0491" y="56264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491" y="50521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491" y="447725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491" y="390215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0491" y="2178558"/>
            <a:ext cx="102870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019" y="582452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3810" y="582452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7423" y="582452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78151" y="5787729"/>
            <a:ext cx="548640" cy="488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AXIS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4521" y="582452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8008" y="582452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41875" y="582452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18" y="3753388"/>
            <a:ext cx="194945" cy="542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3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3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AXIS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6740" y="1049273"/>
            <a:ext cx="3342004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35">
              <a:lnSpc>
                <a:spcPts val="314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mx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ts val="4580"/>
              </a:lnSpc>
              <a:tabLst>
                <a:tab pos="204660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3.6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0.2*3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+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	</a:t>
            </a:r>
            <a:r>
              <a:rPr sz="6000" spc="-7" baseline="-6944" dirty="0">
                <a:latin typeface="Cambria Math"/>
                <a:cs typeface="Cambria Math"/>
              </a:rPr>
              <a:t>→</a:t>
            </a:r>
            <a:r>
              <a:rPr sz="6000" spc="525" baseline="-6944" dirty="0">
                <a:latin typeface="Cambria Math"/>
                <a:cs typeface="Cambria Math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= 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32471" y="5130672"/>
            <a:ext cx="2527300" cy="22860"/>
          </a:xfrm>
          <a:custGeom>
            <a:avLst/>
            <a:gdLst/>
            <a:ahLst/>
            <a:cxnLst/>
            <a:rect l="l" t="t" r="r" b="b"/>
            <a:pathLst>
              <a:path w="2527300" h="22860">
                <a:moveTo>
                  <a:pt x="2526792" y="0"/>
                </a:moveTo>
                <a:lnTo>
                  <a:pt x="0" y="0"/>
                </a:lnTo>
                <a:lnTo>
                  <a:pt x="0" y="22859"/>
                </a:lnTo>
                <a:lnTo>
                  <a:pt x="2526792" y="22859"/>
                </a:lnTo>
                <a:lnTo>
                  <a:pt x="252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20788" y="4592777"/>
            <a:ext cx="277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80" dirty="0">
                <a:latin typeface="Cambria Math"/>
                <a:cs typeface="Cambria Math"/>
              </a:rPr>
              <a:t>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52333" y="4709540"/>
            <a:ext cx="961390" cy="328930"/>
          </a:xfrm>
          <a:custGeom>
            <a:avLst/>
            <a:gdLst/>
            <a:ahLst/>
            <a:cxnLst/>
            <a:rect l="l" t="t" r="r" b="b"/>
            <a:pathLst>
              <a:path w="961390" h="328929">
                <a:moveTo>
                  <a:pt x="856361" y="0"/>
                </a:moveTo>
                <a:lnTo>
                  <a:pt x="851662" y="13334"/>
                </a:lnTo>
                <a:lnTo>
                  <a:pt x="870712" y="21578"/>
                </a:lnTo>
                <a:lnTo>
                  <a:pt x="887095" y="32988"/>
                </a:lnTo>
                <a:lnTo>
                  <a:pt x="911860" y="65404"/>
                </a:lnTo>
                <a:lnTo>
                  <a:pt x="926433" y="109092"/>
                </a:lnTo>
                <a:lnTo>
                  <a:pt x="931291" y="162686"/>
                </a:lnTo>
                <a:lnTo>
                  <a:pt x="930074" y="191736"/>
                </a:lnTo>
                <a:lnTo>
                  <a:pt x="920307" y="241786"/>
                </a:lnTo>
                <a:lnTo>
                  <a:pt x="900729" y="280838"/>
                </a:lnTo>
                <a:lnTo>
                  <a:pt x="870960" y="307179"/>
                </a:lnTo>
                <a:lnTo>
                  <a:pt x="852170" y="315467"/>
                </a:lnTo>
                <a:lnTo>
                  <a:pt x="856361" y="328802"/>
                </a:lnTo>
                <a:lnTo>
                  <a:pt x="901239" y="307768"/>
                </a:lnTo>
                <a:lnTo>
                  <a:pt x="934212" y="271398"/>
                </a:lnTo>
                <a:lnTo>
                  <a:pt x="954500" y="222599"/>
                </a:lnTo>
                <a:lnTo>
                  <a:pt x="961263" y="164464"/>
                </a:lnTo>
                <a:lnTo>
                  <a:pt x="959570" y="134344"/>
                </a:lnTo>
                <a:lnTo>
                  <a:pt x="945993" y="80865"/>
                </a:lnTo>
                <a:lnTo>
                  <a:pt x="919083" y="37361"/>
                </a:lnTo>
                <a:lnTo>
                  <a:pt x="880221" y="8596"/>
                </a:lnTo>
                <a:lnTo>
                  <a:pt x="856361" y="0"/>
                </a:lnTo>
                <a:close/>
              </a:path>
              <a:path w="961390" h="328929">
                <a:moveTo>
                  <a:pt x="104901" y="0"/>
                </a:moveTo>
                <a:lnTo>
                  <a:pt x="60134" y="21050"/>
                </a:lnTo>
                <a:lnTo>
                  <a:pt x="27177" y="57530"/>
                </a:lnTo>
                <a:lnTo>
                  <a:pt x="6778" y="106473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494"/>
                </a:lnTo>
                <a:lnTo>
                  <a:pt x="80968" y="320208"/>
                </a:lnTo>
                <a:lnTo>
                  <a:pt x="104901" y="328802"/>
                </a:lnTo>
                <a:lnTo>
                  <a:pt x="109093" y="315467"/>
                </a:lnTo>
                <a:lnTo>
                  <a:pt x="90356" y="307179"/>
                </a:lnTo>
                <a:lnTo>
                  <a:pt x="74168" y="295640"/>
                </a:lnTo>
                <a:lnTo>
                  <a:pt x="49530" y="262762"/>
                </a:lnTo>
                <a:lnTo>
                  <a:pt x="34845" y="218106"/>
                </a:lnTo>
                <a:lnTo>
                  <a:pt x="29972" y="162686"/>
                </a:lnTo>
                <a:lnTo>
                  <a:pt x="31188" y="134663"/>
                </a:lnTo>
                <a:lnTo>
                  <a:pt x="40955" y="85998"/>
                </a:lnTo>
                <a:lnTo>
                  <a:pt x="60577" y="47589"/>
                </a:lnTo>
                <a:lnTo>
                  <a:pt x="90624" y="21578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57235" y="4608017"/>
            <a:ext cx="2016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ẋ	</a:t>
            </a:r>
            <a:r>
              <a:rPr sz="2800" spc="-5" dirty="0">
                <a:latin typeface="Cambria Math"/>
                <a:cs typeface="Cambria Math"/>
              </a:rPr>
              <a:t>(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ẏ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6652" y="5099430"/>
            <a:ext cx="277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80" dirty="0">
                <a:latin typeface="Cambria Math"/>
                <a:cs typeface="Cambria Math"/>
              </a:rPr>
              <a:t>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97595" y="5114671"/>
            <a:ext cx="1250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(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ẋ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)</a:t>
            </a:r>
            <a:r>
              <a:rPr sz="3075" spc="30" baseline="23035" dirty="0">
                <a:latin typeface="Cambria Math"/>
                <a:cs typeface="Cambria Math"/>
              </a:rPr>
              <a:t>2</a:t>
            </a:r>
            <a:endParaRPr sz="3075" baseline="23035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0636" y="4913121"/>
            <a:ext cx="568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38868" y="4140834"/>
            <a:ext cx="383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90" dirty="0">
                <a:latin typeface="Cambria Math"/>
                <a:cs typeface="Cambria Math"/>
              </a:rPr>
              <a:t>෍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13468" y="404240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657458" y="4138421"/>
            <a:ext cx="383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90" dirty="0">
                <a:latin typeface="Cambria Math"/>
                <a:cs typeface="Cambria Math"/>
              </a:rPr>
              <a:t>෍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196319" y="40085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267568" y="5121147"/>
            <a:ext cx="342900" cy="26034"/>
          </a:xfrm>
          <a:custGeom>
            <a:avLst/>
            <a:gdLst/>
            <a:ahLst/>
            <a:cxnLst/>
            <a:rect l="l" t="t" r="r" b="b"/>
            <a:pathLst>
              <a:path w="342900" h="26035">
                <a:moveTo>
                  <a:pt x="342900" y="0"/>
                </a:moveTo>
                <a:lnTo>
                  <a:pt x="0" y="0"/>
                </a:lnTo>
                <a:lnTo>
                  <a:pt x="0" y="25907"/>
                </a:lnTo>
                <a:lnTo>
                  <a:pt x="342900" y="25907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341609" y="4702555"/>
            <a:ext cx="1974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50" dirty="0"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60356" y="4830572"/>
            <a:ext cx="666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5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L="307975">
              <a:lnSpc>
                <a:spcPts val="2130"/>
              </a:lnSpc>
            </a:pPr>
            <a:r>
              <a:rPr sz="2350" spc="50" dirty="0">
                <a:latin typeface="Cambria Math"/>
                <a:cs typeface="Cambria Math"/>
              </a:rPr>
              <a:t>10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25561" y="5711190"/>
            <a:ext cx="1850389" cy="524510"/>
          </a:xfrm>
          <a:prstGeom prst="rect">
            <a:avLst/>
          </a:prstGeom>
          <a:ln w="28575">
            <a:solidFill>
              <a:srgbClr val="3493B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y =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0.2x</a:t>
            </a:r>
            <a:r>
              <a:rPr sz="28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+ 3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574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U</a:t>
            </a:r>
            <a:r>
              <a:rPr spc="-75" dirty="0"/>
              <a:t>n</a:t>
            </a:r>
            <a:r>
              <a:rPr spc="-85" dirty="0"/>
              <a:t>d</a:t>
            </a:r>
            <a:r>
              <a:rPr spc="-80" dirty="0"/>
              <a:t>e</a:t>
            </a:r>
            <a:r>
              <a:rPr spc="-155" dirty="0"/>
              <a:t>r</a:t>
            </a:r>
            <a:r>
              <a:rPr spc="-125" dirty="0"/>
              <a:t>s</a:t>
            </a:r>
            <a:r>
              <a:rPr spc="-130" dirty="0"/>
              <a:t>t</a:t>
            </a:r>
            <a:r>
              <a:rPr spc="-90" dirty="0"/>
              <a:t>a</a:t>
            </a:r>
            <a:r>
              <a:rPr spc="-85" dirty="0"/>
              <a:t>nd</a:t>
            </a:r>
            <a:r>
              <a:rPr spc="-65" dirty="0"/>
              <a:t>i</a:t>
            </a:r>
            <a:r>
              <a:rPr spc="-8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60" dirty="0"/>
              <a:t>L</a:t>
            </a:r>
            <a:r>
              <a:rPr spc="-50" dirty="0"/>
              <a:t>i</a:t>
            </a:r>
            <a:r>
              <a:rPr spc="-85" dirty="0"/>
              <a:t>n</a:t>
            </a:r>
            <a:r>
              <a:rPr spc="-90" dirty="0"/>
              <a:t>e</a:t>
            </a:r>
            <a:r>
              <a:rPr spc="-75" dirty="0"/>
              <a:t>a</a:t>
            </a:r>
            <a:r>
              <a:rPr dirty="0"/>
              <a:t>r</a:t>
            </a:r>
            <a:r>
              <a:rPr spc="-185" dirty="0"/>
              <a:t> </a:t>
            </a:r>
            <a:r>
              <a:rPr spc="-145" dirty="0"/>
              <a:t>R</a:t>
            </a:r>
            <a:r>
              <a:rPr spc="-80" dirty="0"/>
              <a:t>eg</a:t>
            </a:r>
            <a:r>
              <a:rPr spc="-125" dirty="0"/>
              <a:t>r</a:t>
            </a:r>
            <a:r>
              <a:rPr spc="-90" dirty="0"/>
              <a:t>e</a:t>
            </a:r>
            <a:r>
              <a:rPr spc="-75" dirty="0"/>
              <a:t>s</a:t>
            </a:r>
            <a:r>
              <a:rPr spc="-90" dirty="0"/>
              <a:t>s</a:t>
            </a:r>
            <a:r>
              <a:rPr spc="-65" dirty="0"/>
              <a:t>i</a:t>
            </a:r>
            <a:r>
              <a:rPr spc="-90" dirty="0"/>
              <a:t>o</a:t>
            </a:r>
            <a:r>
              <a:rPr dirty="0"/>
              <a:t>n</a:t>
            </a:r>
          </a:p>
        </p:txBody>
      </p:sp>
      <p:sp>
        <p:nvSpPr>
          <p:cNvPr id="51" name="object 51"/>
          <p:cNvSpPr/>
          <p:nvPr/>
        </p:nvSpPr>
        <p:spPr>
          <a:xfrm>
            <a:off x="656081" y="916686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333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</a:t>
            </a:r>
            <a:r>
              <a:rPr spc="-65" dirty="0"/>
              <a:t>e</a:t>
            </a:r>
            <a:r>
              <a:rPr spc="-75" dirty="0"/>
              <a:t>a</a:t>
            </a:r>
            <a:r>
              <a:rPr dirty="0"/>
              <a:t>n</a:t>
            </a:r>
            <a:r>
              <a:rPr spc="-190" dirty="0"/>
              <a:t> </a:t>
            </a:r>
            <a:r>
              <a:rPr spc="-60" dirty="0"/>
              <a:t>S</a:t>
            </a:r>
            <a:r>
              <a:rPr spc="-75" dirty="0"/>
              <a:t>q</a:t>
            </a:r>
            <a:r>
              <a:rPr spc="-85" dirty="0"/>
              <a:t>u</a:t>
            </a:r>
            <a:r>
              <a:rPr spc="-90" dirty="0"/>
              <a:t>a</a:t>
            </a:r>
            <a:r>
              <a:rPr spc="-125" dirty="0"/>
              <a:t>r</a:t>
            </a:r>
            <a:r>
              <a:rPr dirty="0"/>
              <a:t>e</a:t>
            </a:r>
            <a:r>
              <a:rPr spc="-185" dirty="0"/>
              <a:t> </a:t>
            </a:r>
            <a:r>
              <a:rPr spc="-70" dirty="0"/>
              <a:t>E</a:t>
            </a:r>
            <a:r>
              <a:rPr spc="-65" dirty="0"/>
              <a:t>r</a:t>
            </a:r>
            <a:r>
              <a:rPr spc="-140" dirty="0"/>
              <a:t>r</a:t>
            </a:r>
            <a:r>
              <a:rPr spc="-90" dirty="0"/>
              <a:t>o</a:t>
            </a:r>
            <a:r>
              <a:rPr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656081" y="916686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1919" y="1307341"/>
            <a:ext cx="1406048" cy="5686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1769" y="1307341"/>
            <a:ext cx="1018019" cy="568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2227" y="1307341"/>
            <a:ext cx="1930301" cy="5686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96785" y="1339977"/>
            <a:ext cx="40519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1930" algn="l"/>
                <a:tab pos="2573020" algn="l"/>
              </a:tabLst>
            </a:pPr>
            <a:r>
              <a:rPr sz="2500" b="1" spc="-5" dirty="0">
                <a:latin typeface="Calibri"/>
                <a:cs typeface="Calibri"/>
              </a:rPr>
              <a:t>m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=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0.2	c =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3	y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=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0.2x</a:t>
            </a:r>
            <a:r>
              <a:rPr sz="2500" b="1" spc="-3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+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6097" y="2357754"/>
            <a:ext cx="480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99B82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these </a:t>
            </a:r>
            <a:r>
              <a:rPr sz="2400" b="1" spc="-5" dirty="0">
                <a:solidFill>
                  <a:srgbClr val="499B82"/>
                </a:solidFill>
                <a:latin typeface="Calibri"/>
                <a:cs typeface="Calibri"/>
              </a:rPr>
              <a:t>values,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499B82"/>
                </a:solidFill>
                <a:latin typeface="Calibri"/>
                <a:cs typeface="Calibri"/>
              </a:rPr>
              <a:t>predicted </a:t>
            </a:r>
            <a:r>
              <a:rPr sz="2400" b="1" spc="-5" dirty="0">
                <a:solidFill>
                  <a:srgbClr val="499B82"/>
                </a:solidFill>
                <a:latin typeface="Calibri"/>
                <a:cs typeface="Calibri"/>
              </a:rPr>
              <a:t>values </a:t>
            </a:r>
            <a:r>
              <a:rPr sz="2400" b="1" spc="-530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99B82"/>
                </a:solidFill>
                <a:latin typeface="Calibri"/>
                <a:cs typeface="Calibri"/>
              </a:rPr>
              <a:t>for</a:t>
            </a:r>
            <a:r>
              <a:rPr sz="2400" b="1" spc="-20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99B82"/>
                </a:solidFill>
                <a:latin typeface="Calibri"/>
                <a:cs typeface="Calibri"/>
              </a:rPr>
              <a:t>for</a:t>
            </a:r>
            <a:r>
              <a:rPr sz="2400" b="1" spc="-20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x</a:t>
            </a:r>
            <a:r>
              <a:rPr sz="2400" b="1" spc="-10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=</a:t>
            </a:r>
            <a:r>
              <a:rPr sz="2400" b="1" spc="5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(1,2,3,4,5) </a:t>
            </a:r>
            <a:r>
              <a:rPr sz="2400" b="1" spc="-5" dirty="0">
                <a:solidFill>
                  <a:srgbClr val="499B82"/>
                </a:solidFill>
                <a:latin typeface="Calibri"/>
                <a:cs typeface="Calibri"/>
              </a:rPr>
              <a:t>will</a:t>
            </a:r>
            <a:r>
              <a:rPr sz="2400" b="1" spc="-10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be</a:t>
            </a:r>
            <a:r>
              <a:rPr sz="2400" b="1" spc="-45" dirty="0">
                <a:solidFill>
                  <a:srgbClr val="499B8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99B82"/>
                </a:solidFill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3018" y="3264407"/>
            <a:ext cx="2422525" cy="24155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3.2</a:t>
            </a:r>
            <a:endParaRPr sz="24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96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3.4</a:t>
            </a:r>
            <a:endParaRPr sz="24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3.6</a:t>
            </a:r>
            <a:endParaRPr sz="24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3.8</a:t>
            </a:r>
            <a:endParaRPr sz="24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75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4.0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165" y="1249997"/>
            <a:ext cx="5244465" cy="4335145"/>
            <a:chOff x="689165" y="1249997"/>
            <a:chExt cx="5244465" cy="4335145"/>
          </a:xfrm>
        </p:grpSpPr>
        <p:sp>
          <p:nvSpPr>
            <p:cNvPr id="11" name="object 11"/>
            <p:cNvSpPr/>
            <p:nvPr/>
          </p:nvSpPr>
          <p:spPr>
            <a:xfrm>
              <a:off x="701039" y="1261872"/>
              <a:ext cx="5227320" cy="3594100"/>
            </a:xfrm>
            <a:custGeom>
              <a:avLst/>
              <a:gdLst/>
              <a:ahLst/>
              <a:cxnLst/>
              <a:rect l="l" t="t" r="r" b="b"/>
              <a:pathLst>
                <a:path w="5227320" h="3594100">
                  <a:moveTo>
                    <a:pt x="0" y="3593591"/>
                  </a:moveTo>
                  <a:lnTo>
                    <a:pt x="5227320" y="3593591"/>
                  </a:lnTo>
                </a:path>
                <a:path w="5227320" h="3594100">
                  <a:moveTo>
                    <a:pt x="0" y="2874264"/>
                  </a:moveTo>
                  <a:lnTo>
                    <a:pt x="5227320" y="2874264"/>
                  </a:lnTo>
                </a:path>
                <a:path w="5227320" h="3594100">
                  <a:moveTo>
                    <a:pt x="0" y="2156460"/>
                  </a:moveTo>
                  <a:lnTo>
                    <a:pt x="5227320" y="2156460"/>
                  </a:lnTo>
                </a:path>
                <a:path w="5227320" h="3594100">
                  <a:moveTo>
                    <a:pt x="0" y="1437131"/>
                  </a:moveTo>
                  <a:lnTo>
                    <a:pt x="5227320" y="1437131"/>
                  </a:lnTo>
                </a:path>
                <a:path w="5227320" h="3594100">
                  <a:moveTo>
                    <a:pt x="0" y="717803"/>
                  </a:moveTo>
                  <a:lnTo>
                    <a:pt x="5227320" y="717803"/>
                  </a:lnTo>
                </a:path>
                <a:path w="5227320" h="3594100">
                  <a:moveTo>
                    <a:pt x="0" y="0"/>
                  </a:moveTo>
                  <a:lnTo>
                    <a:pt x="522732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277" y="1261110"/>
              <a:ext cx="0" cy="4312920"/>
            </a:xfrm>
            <a:custGeom>
              <a:avLst/>
              <a:gdLst/>
              <a:ahLst/>
              <a:cxnLst/>
              <a:rect l="l" t="t" r="r" b="b"/>
              <a:pathLst>
                <a:path h="4312920">
                  <a:moveTo>
                    <a:pt x="0" y="4312920"/>
                  </a:moveTo>
                  <a:lnTo>
                    <a:pt x="0" y="0"/>
                  </a:lnTo>
                </a:path>
              </a:pathLst>
            </a:custGeom>
            <a:ln w="222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039" y="5574792"/>
              <a:ext cx="5227320" cy="0"/>
            </a:xfrm>
            <a:custGeom>
              <a:avLst/>
              <a:gdLst/>
              <a:ahLst/>
              <a:cxnLst/>
              <a:rect l="l" t="t" r="r" b="b"/>
              <a:pathLst>
                <a:path w="5227320">
                  <a:moveTo>
                    <a:pt x="0" y="0"/>
                  </a:moveTo>
                  <a:lnTo>
                    <a:pt x="5227320" y="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0510" y="324269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31242" y="0"/>
                  </a:moveTo>
                  <a:lnTo>
                    <a:pt x="19073" y="2452"/>
                  </a:lnTo>
                  <a:lnTo>
                    <a:pt x="9143" y="9144"/>
                  </a:lnTo>
                  <a:lnTo>
                    <a:pt x="2452" y="19073"/>
                  </a:lnTo>
                  <a:lnTo>
                    <a:pt x="0" y="31242"/>
                  </a:lnTo>
                  <a:lnTo>
                    <a:pt x="2452" y="43410"/>
                  </a:lnTo>
                  <a:lnTo>
                    <a:pt x="9144" y="53339"/>
                  </a:lnTo>
                  <a:lnTo>
                    <a:pt x="19073" y="60031"/>
                  </a:lnTo>
                  <a:lnTo>
                    <a:pt x="31242" y="62484"/>
                  </a:lnTo>
                  <a:lnTo>
                    <a:pt x="43356" y="60031"/>
                  </a:lnTo>
                  <a:lnTo>
                    <a:pt x="53292" y="53340"/>
                  </a:lnTo>
                  <a:lnTo>
                    <a:pt x="60013" y="43410"/>
                  </a:lnTo>
                  <a:lnTo>
                    <a:pt x="62484" y="31242"/>
                  </a:lnTo>
                  <a:lnTo>
                    <a:pt x="60013" y="19073"/>
                  </a:lnTo>
                  <a:lnTo>
                    <a:pt x="53292" y="9144"/>
                  </a:lnTo>
                  <a:lnTo>
                    <a:pt x="43356" y="2452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0510" y="324269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31242"/>
                  </a:moveTo>
                  <a:lnTo>
                    <a:pt x="60013" y="43410"/>
                  </a:lnTo>
                  <a:lnTo>
                    <a:pt x="53292" y="53340"/>
                  </a:lnTo>
                  <a:lnTo>
                    <a:pt x="43356" y="60031"/>
                  </a:lnTo>
                  <a:lnTo>
                    <a:pt x="31242" y="62484"/>
                  </a:lnTo>
                  <a:lnTo>
                    <a:pt x="19073" y="60031"/>
                  </a:lnTo>
                  <a:lnTo>
                    <a:pt x="9144" y="53339"/>
                  </a:lnTo>
                  <a:lnTo>
                    <a:pt x="2452" y="43410"/>
                  </a:lnTo>
                  <a:lnTo>
                    <a:pt x="0" y="31242"/>
                  </a:lnTo>
                  <a:lnTo>
                    <a:pt x="2452" y="19073"/>
                  </a:lnTo>
                  <a:lnTo>
                    <a:pt x="9143" y="9144"/>
                  </a:lnTo>
                  <a:lnTo>
                    <a:pt x="19073" y="2452"/>
                  </a:lnTo>
                  <a:lnTo>
                    <a:pt x="31242" y="0"/>
                  </a:lnTo>
                  <a:lnTo>
                    <a:pt x="43356" y="2452"/>
                  </a:lnTo>
                  <a:lnTo>
                    <a:pt x="53292" y="9144"/>
                  </a:lnTo>
                  <a:lnTo>
                    <a:pt x="60013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12238" y="309943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2" y="0"/>
                  </a:moveTo>
                  <a:lnTo>
                    <a:pt x="19073" y="2452"/>
                  </a:lnTo>
                  <a:lnTo>
                    <a:pt x="9143" y="9143"/>
                  </a:lnTo>
                  <a:lnTo>
                    <a:pt x="2452" y="19073"/>
                  </a:lnTo>
                  <a:lnTo>
                    <a:pt x="0" y="31241"/>
                  </a:lnTo>
                  <a:lnTo>
                    <a:pt x="2452" y="43410"/>
                  </a:lnTo>
                  <a:lnTo>
                    <a:pt x="9143" y="53339"/>
                  </a:lnTo>
                  <a:lnTo>
                    <a:pt x="19073" y="60031"/>
                  </a:lnTo>
                  <a:lnTo>
                    <a:pt x="31242" y="62484"/>
                  </a:lnTo>
                  <a:lnTo>
                    <a:pt x="43356" y="60031"/>
                  </a:lnTo>
                  <a:lnTo>
                    <a:pt x="53292" y="53339"/>
                  </a:lnTo>
                  <a:lnTo>
                    <a:pt x="60013" y="43410"/>
                  </a:lnTo>
                  <a:lnTo>
                    <a:pt x="62484" y="31241"/>
                  </a:lnTo>
                  <a:lnTo>
                    <a:pt x="60013" y="19073"/>
                  </a:lnTo>
                  <a:lnTo>
                    <a:pt x="53292" y="9143"/>
                  </a:lnTo>
                  <a:lnTo>
                    <a:pt x="43356" y="2452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2238" y="309943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1"/>
                  </a:moveTo>
                  <a:lnTo>
                    <a:pt x="60013" y="43410"/>
                  </a:lnTo>
                  <a:lnTo>
                    <a:pt x="53292" y="53339"/>
                  </a:lnTo>
                  <a:lnTo>
                    <a:pt x="43356" y="60031"/>
                  </a:lnTo>
                  <a:lnTo>
                    <a:pt x="31242" y="62484"/>
                  </a:lnTo>
                  <a:lnTo>
                    <a:pt x="19073" y="60031"/>
                  </a:lnTo>
                  <a:lnTo>
                    <a:pt x="9143" y="53339"/>
                  </a:lnTo>
                  <a:lnTo>
                    <a:pt x="2452" y="43410"/>
                  </a:lnTo>
                  <a:lnTo>
                    <a:pt x="0" y="31241"/>
                  </a:lnTo>
                  <a:lnTo>
                    <a:pt x="2452" y="19073"/>
                  </a:lnTo>
                  <a:lnTo>
                    <a:pt x="9143" y="9143"/>
                  </a:lnTo>
                  <a:lnTo>
                    <a:pt x="19073" y="2452"/>
                  </a:lnTo>
                  <a:lnTo>
                    <a:pt x="31242" y="0"/>
                  </a:lnTo>
                  <a:lnTo>
                    <a:pt x="43356" y="2452"/>
                  </a:lnTo>
                  <a:lnTo>
                    <a:pt x="53292" y="9143"/>
                  </a:lnTo>
                  <a:lnTo>
                    <a:pt x="60013" y="19073"/>
                  </a:lnTo>
                  <a:lnTo>
                    <a:pt x="62484" y="31241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83966" y="295465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2" y="0"/>
                  </a:moveTo>
                  <a:lnTo>
                    <a:pt x="19073" y="2452"/>
                  </a:lnTo>
                  <a:lnTo>
                    <a:pt x="9144" y="9144"/>
                  </a:lnTo>
                  <a:lnTo>
                    <a:pt x="2452" y="19073"/>
                  </a:lnTo>
                  <a:lnTo>
                    <a:pt x="0" y="31242"/>
                  </a:lnTo>
                  <a:lnTo>
                    <a:pt x="2452" y="43410"/>
                  </a:lnTo>
                  <a:lnTo>
                    <a:pt x="9144" y="53340"/>
                  </a:lnTo>
                  <a:lnTo>
                    <a:pt x="19073" y="60031"/>
                  </a:lnTo>
                  <a:lnTo>
                    <a:pt x="31242" y="62484"/>
                  </a:lnTo>
                  <a:lnTo>
                    <a:pt x="43356" y="60031"/>
                  </a:lnTo>
                  <a:lnTo>
                    <a:pt x="53292" y="53340"/>
                  </a:lnTo>
                  <a:lnTo>
                    <a:pt x="60013" y="43410"/>
                  </a:lnTo>
                  <a:lnTo>
                    <a:pt x="62484" y="31242"/>
                  </a:lnTo>
                  <a:lnTo>
                    <a:pt x="60013" y="19073"/>
                  </a:lnTo>
                  <a:lnTo>
                    <a:pt x="53292" y="9144"/>
                  </a:lnTo>
                  <a:lnTo>
                    <a:pt x="43356" y="2452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3966" y="295465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2"/>
                  </a:moveTo>
                  <a:lnTo>
                    <a:pt x="60013" y="43410"/>
                  </a:lnTo>
                  <a:lnTo>
                    <a:pt x="53292" y="53340"/>
                  </a:lnTo>
                  <a:lnTo>
                    <a:pt x="43356" y="60031"/>
                  </a:lnTo>
                  <a:lnTo>
                    <a:pt x="31242" y="62484"/>
                  </a:lnTo>
                  <a:lnTo>
                    <a:pt x="19073" y="60031"/>
                  </a:lnTo>
                  <a:lnTo>
                    <a:pt x="9144" y="53340"/>
                  </a:lnTo>
                  <a:lnTo>
                    <a:pt x="2452" y="43410"/>
                  </a:lnTo>
                  <a:lnTo>
                    <a:pt x="0" y="31242"/>
                  </a:lnTo>
                  <a:lnTo>
                    <a:pt x="2452" y="19073"/>
                  </a:lnTo>
                  <a:lnTo>
                    <a:pt x="9144" y="9144"/>
                  </a:lnTo>
                  <a:lnTo>
                    <a:pt x="19073" y="2452"/>
                  </a:lnTo>
                  <a:lnTo>
                    <a:pt x="31242" y="0"/>
                  </a:lnTo>
                  <a:lnTo>
                    <a:pt x="43356" y="2452"/>
                  </a:lnTo>
                  <a:lnTo>
                    <a:pt x="53292" y="9144"/>
                  </a:lnTo>
                  <a:lnTo>
                    <a:pt x="60013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4169" y="281139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1" y="0"/>
                  </a:moveTo>
                  <a:lnTo>
                    <a:pt x="19073" y="2452"/>
                  </a:lnTo>
                  <a:lnTo>
                    <a:pt x="9144" y="9143"/>
                  </a:lnTo>
                  <a:lnTo>
                    <a:pt x="2452" y="19073"/>
                  </a:lnTo>
                  <a:lnTo>
                    <a:pt x="0" y="31241"/>
                  </a:lnTo>
                  <a:lnTo>
                    <a:pt x="2452" y="43410"/>
                  </a:lnTo>
                  <a:lnTo>
                    <a:pt x="9143" y="53339"/>
                  </a:lnTo>
                  <a:lnTo>
                    <a:pt x="19073" y="60031"/>
                  </a:lnTo>
                  <a:lnTo>
                    <a:pt x="31241" y="62484"/>
                  </a:lnTo>
                  <a:lnTo>
                    <a:pt x="43356" y="60031"/>
                  </a:lnTo>
                  <a:lnTo>
                    <a:pt x="53292" y="53339"/>
                  </a:lnTo>
                  <a:lnTo>
                    <a:pt x="60013" y="43410"/>
                  </a:lnTo>
                  <a:lnTo>
                    <a:pt x="62483" y="31241"/>
                  </a:lnTo>
                  <a:lnTo>
                    <a:pt x="60013" y="19073"/>
                  </a:lnTo>
                  <a:lnTo>
                    <a:pt x="53292" y="9144"/>
                  </a:lnTo>
                  <a:lnTo>
                    <a:pt x="43356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54169" y="281139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3" y="31241"/>
                  </a:moveTo>
                  <a:lnTo>
                    <a:pt x="60013" y="43410"/>
                  </a:lnTo>
                  <a:lnTo>
                    <a:pt x="53292" y="53339"/>
                  </a:lnTo>
                  <a:lnTo>
                    <a:pt x="43356" y="60031"/>
                  </a:lnTo>
                  <a:lnTo>
                    <a:pt x="31241" y="62484"/>
                  </a:lnTo>
                  <a:lnTo>
                    <a:pt x="19073" y="60031"/>
                  </a:lnTo>
                  <a:lnTo>
                    <a:pt x="9143" y="53339"/>
                  </a:lnTo>
                  <a:lnTo>
                    <a:pt x="2452" y="43410"/>
                  </a:lnTo>
                  <a:lnTo>
                    <a:pt x="0" y="31241"/>
                  </a:lnTo>
                  <a:lnTo>
                    <a:pt x="2452" y="19073"/>
                  </a:lnTo>
                  <a:lnTo>
                    <a:pt x="9144" y="9143"/>
                  </a:lnTo>
                  <a:lnTo>
                    <a:pt x="19073" y="2452"/>
                  </a:lnTo>
                  <a:lnTo>
                    <a:pt x="31241" y="0"/>
                  </a:lnTo>
                  <a:lnTo>
                    <a:pt x="43356" y="2452"/>
                  </a:lnTo>
                  <a:lnTo>
                    <a:pt x="53292" y="9144"/>
                  </a:lnTo>
                  <a:lnTo>
                    <a:pt x="60013" y="19073"/>
                  </a:lnTo>
                  <a:lnTo>
                    <a:pt x="62483" y="31241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5898" y="266814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1" y="0"/>
                  </a:moveTo>
                  <a:lnTo>
                    <a:pt x="19073" y="2452"/>
                  </a:lnTo>
                  <a:lnTo>
                    <a:pt x="9144" y="9144"/>
                  </a:lnTo>
                  <a:lnTo>
                    <a:pt x="2452" y="19073"/>
                  </a:lnTo>
                  <a:lnTo>
                    <a:pt x="0" y="31242"/>
                  </a:lnTo>
                  <a:lnTo>
                    <a:pt x="2452" y="43410"/>
                  </a:lnTo>
                  <a:lnTo>
                    <a:pt x="9143" y="53339"/>
                  </a:lnTo>
                  <a:lnTo>
                    <a:pt x="19073" y="60031"/>
                  </a:lnTo>
                  <a:lnTo>
                    <a:pt x="31241" y="62484"/>
                  </a:lnTo>
                  <a:lnTo>
                    <a:pt x="43356" y="60031"/>
                  </a:lnTo>
                  <a:lnTo>
                    <a:pt x="53292" y="53340"/>
                  </a:lnTo>
                  <a:lnTo>
                    <a:pt x="60013" y="43410"/>
                  </a:lnTo>
                  <a:lnTo>
                    <a:pt x="62484" y="31242"/>
                  </a:lnTo>
                  <a:lnTo>
                    <a:pt x="60013" y="19073"/>
                  </a:lnTo>
                  <a:lnTo>
                    <a:pt x="53292" y="9144"/>
                  </a:lnTo>
                  <a:lnTo>
                    <a:pt x="43356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5898" y="266814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2"/>
                  </a:moveTo>
                  <a:lnTo>
                    <a:pt x="60013" y="43410"/>
                  </a:lnTo>
                  <a:lnTo>
                    <a:pt x="53292" y="53340"/>
                  </a:lnTo>
                  <a:lnTo>
                    <a:pt x="43356" y="60031"/>
                  </a:lnTo>
                  <a:lnTo>
                    <a:pt x="31241" y="62484"/>
                  </a:lnTo>
                  <a:lnTo>
                    <a:pt x="19073" y="60031"/>
                  </a:lnTo>
                  <a:lnTo>
                    <a:pt x="9143" y="53339"/>
                  </a:lnTo>
                  <a:lnTo>
                    <a:pt x="2452" y="43410"/>
                  </a:lnTo>
                  <a:lnTo>
                    <a:pt x="0" y="31242"/>
                  </a:lnTo>
                  <a:lnTo>
                    <a:pt x="2452" y="19073"/>
                  </a:lnTo>
                  <a:lnTo>
                    <a:pt x="9144" y="9144"/>
                  </a:lnTo>
                  <a:lnTo>
                    <a:pt x="19073" y="2452"/>
                  </a:lnTo>
                  <a:lnTo>
                    <a:pt x="31241" y="0"/>
                  </a:lnTo>
                  <a:lnTo>
                    <a:pt x="43356" y="2452"/>
                  </a:lnTo>
                  <a:lnTo>
                    <a:pt x="53292" y="9144"/>
                  </a:lnTo>
                  <a:lnTo>
                    <a:pt x="60013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0763" y="33863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31242" y="0"/>
                  </a:moveTo>
                  <a:lnTo>
                    <a:pt x="19073" y="2452"/>
                  </a:lnTo>
                  <a:lnTo>
                    <a:pt x="9143" y="9144"/>
                  </a:lnTo>
                  <a:lnTo>
                    <a:pt x="2452" y="19073"/>
                  </a:lnTo>
                  <a:lnTo>
                    <a:pt x="0" y="31242"/>
                  </a:lnTo>
                  <a:lnTo>
                    <a:pt x="2452" y="43410"/>
                  </a:lnTo>
                  <a:lnTo>
                    <a:pt x="9144" y="53339"/>
                  </a:lnTo>
                  <a:lnTo>
                    <a:pt x="19073" y="60031"/>
                  </a:lnTo>
                  <a:lnTo>
                    <a:pt x="31242" y="62484"/>
                  </a:lnTo>
                  <a:lnTo>
                    <a:pt x="43410" y="60031"/>
                  </a:lnTo>
                  <a:lnTo>
                    <a:pt x="53340" y="53340"/>
                  </a:lnTo>
                  <a:lnTo>
                    <a:pt x="60031" y="43410"/>
                  </a:lnTo>
                  <a:lnTo>
                    <a:pt x="62484" y="31242"/>
                  </a:lnTo>
                  <a:lnTo>
                    <a:pt x="60031" y="19073"/>
                  </a:lnTo>
                  <a:lnTo>
                    <a:pt x="53340" y="9144"/>
                  </a:lnTo>
                  <a:lnTo>
                    <a:pt x="43410" y="2452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0763" y="33863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31242"/>
                  </a:moveTo>
                  <a:lnTo>
                    <a:pt x="60031" y="43410"/>
                  </a:lnTo>
                  <a:lnTo>
                    <a:pt x="53340" y="53340"/>
                  </a:lnTo>
                  <a:lnTo>
                    <a:pt x="43410" y="60031"/>
                  </a:lnTo>
                  <a:lnTo>
                    <a:pt x="31242" y="62484"/>
                  </a:lnTo>
                  <a:lnTo>
                    <a:pt x="19073" y="60031"/>
                  </a:lnTo>
                  <a:lnTo>
                    <a:pt x="9144" y="53339"/>
                  </a:lnTo>
                  <a:lnTo>
                    <a:pt x="2452" y="43410"/>
                  </a:lnTo>
                  <a:lnTo>
                    <a:pt x="0" y="31242"/>
                  </a:lnTo>
                  <a:lnTo>
                    <a:pt x="2452" y="19073"/>
                  </a:lnTo>
                  <a:lnTo>
                    <a:pt x="9143" y="9144"/>
                  </a:lnTo>
                  <a:lnTo>
                    <a:pt x="19073" y="2452"/>
                  </a:lnTo>
                  <a:lnTo>
                    <a:pt x="31242" y="0"/>
                  </a:lnTo>
                  <a:lnTo>
                    <a:pt x="43410" y="2452"/>
                  </a:lnTo>
                  <a:lnTo>
                    <a:pt x="53340" y="9144"/>
                  </a:lnTo>
                  <a:lnTo>
                    <a:pt x="60031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12492" y="266852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1" y="0"/>
                  </a:moveTo>
                  <a:lnTo>
                    <a:pt x="19073" y="2452"/>
                  </a:lnTo>
                  <a:lnTo>
                    <a:pt x="9143" y="9143"/>
                  </a:lnTo>
                  <a:lnTo>
                    <a:pt x="2452" y="19073"/>
                  </a:lnTo>
                  <a:lnTo>
                    <a:pt x="0" y="31241"/>
                  </a:lnTo>
                  <a:lnTo>
                    <a:pt x="2452" y="43410"/>
                  </a:lnTo>
                  <a:lnTo>
                    <a:pt x="9143" y="53339"/>
                  </a:lnTo>
                  <a:lnTo>
                    <a:pt x="19073" y="60031"/>
                  </a:lnTo>
                  <a:lnTo>
                    <a:pt x="31241" y="62484"/>
                  </a:lnTo>
                  <a:lnTo>
                    <a:pt x="43410" y="60031"/>
                  </a:lnTo>
                  <a:lnTo>
                    <a:pt x="53339" y="53339"/>
                  </a:lnTo>
                  <a:lnTo>
                    <a:pt x="60031" y="43410"/>
                  </a:lnTo>
                  <a:lnTo>
                    <a:pt x="62483" y="31241"/>
                  </a:lnTo>
                  <a:lnTo>
                    <a:pt x="60031" y="19073"/>
                  </a:lnTo>
                  <a:lnTo>
                    <a:pt x="53339" y="9144"/>
                  </a:lnTo>
                  <a:lnTo>
                    <a:pt x="43410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12492" y="266852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3" y="31241"/>
                  </a:moveTo>
                  <a:lnTo>
                    <a:pt x="60031" y="43410"/>
                  </a:lnTo>
                  <a:lnTo>
                    <a:pt x="53339" y="53339"/>
                  </a:lnTo>
                  <a:lnTo>
                    <a:pt x="43410" y="60031"/>
                  </a:lnTo>
                  <a:lnTo>
                    <a:pt x="31241" y="62484"/>
                  </a:lnTo>
                  <a:lnTo>
                    <a:pt x="19073" y="60031"/>
                  </a:lnTo>
                  <a:lnTo>
                    <a:pt x="9143" y="53339"/>
                  </a:lnTo>
                  <a:lnTo>
                    <a:pt x="2452" y="43410"/>
                  </a:lnTo>
                  <a:lnTo>
                    <a:pt x="0" y="31241"/>
                  </a:lnTo>
                  <a:lnTo>
                    <a:pt x="2452" y="19073"/>
                  </a:lnTo>
                  <a:lnTo>
                    <a:pt x="9143" y="9143"/>
                  </a:lnTo>
                  <a:lnTo>
                    <a:pt x="19073" y="2452"/>
                  </a:lnTo>
                  <a:lnTo>
                    <a:pt x="31241" y="0"/>
                  </a:lnTo>
                  <a:lnTo>
                    <a:pt x="43410" y="2452"/>
                  </a:lnTo>
                  <a:lnTo>
                    <a:pt x="53339" y="9144"/>
                  </a:lnTo>
                  <a:lnTo>
                    <a:pt x="60031" y="19073"/>
                  </a:lnTo>
                  <a:lnTo>
                    <a:pt x="62483" y="31241"/>
                  </a:lnTo>
                  <a:close/>
                </a:path>
              </a:pathLst>
            </a:custGeom>
            <a:ln w="2540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84220" y="266852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1" y="0"/>
                  </a:moveTo>
                  <a:lnTo>
                    <a:pt x="19073" y="2452"/>
                  </a:lnTo>
                  <a:lnTo>
                    <a:pt x="9144" y="9143"/>
                  </a:lnTo>
                  <a:lnTo>
                    <a:pt x="2452" y="19073"/>
                  </a:lnTo>
                  <a:lnTo>
                    <a:pt x="0" y="31241"/>
                  </a:lnTo>
                  <a:lnTo>
                    <a:pt x="2452" y="43410"/>
                  </a:lnTo>
                  <a:lnTo>
                    <a:pt x="9143" y="53339"/>
                  </a:lnTo>
                  <a:lnTo>
                    <a:pt x="19073" y="60031"/>
                  </a:lnTo>
                  <a:lnTo>
                    <a:pt x="31241" y="62484"/>
                  </a:lnTo>
                  <a:lnTo>
                    <a:pt x="43410" y="60031"/>
                  </a:lnTo>
                  <a:lnTo>
                    <a:pt x="53339" y="53339"/>
                  </a:lnTo>
                  <a:lnTo>
                    <a:pt x="60031" y="43410"/>
                  </a:lnTo>
                  <a:lnTo>
                    <a:pt x="62483" y="31241"/>
                  </a:lnTo>
                  <a:lnTo>
                    <a:pt x="60031" y="19073"/>
                  </a:lnTo>
                  <a:lnTo>
                    <a:pt x="53339" y="9144"/>
                  </a:lnTo>
                  <a:lnTo>
                    <a:pt x="43410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4220" y="266852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3" y="31241"/>
                  </a:moveTo>
                  <a:lnTo>
                    <a:pt x="60031" y="43410"/>
                  </a:lnTo>
                  <a:lnTo>
                    <a:pt x="53339" y="53339"/>
                  </a:lnTo>
                  <a:lnTo>
                    <a:pt x="43410" y="60031"/>
                  </a:lnTo>
                  <a:lnTo>
                    <a:pt x="31241" y="62484"/>
                  </a:lnTo>
                  <a:lnTo>
                    <a:pt x="19073" y="60031"/>
                  </a:lnTo>
                  <a:lnTo>
                    <a:pt x="9143" y="53339"/>
                  </a:lnTo>
                  <a:lnTo>
                    <a:pt x="2452" y="43410"/>
                  </a:lnTo>
                  <a:lnTo>
                    <a:pt x="0" y="31241"/>
                  </a:lnTo>
                  <a:lnTo>
                    <a:pt x="2452" y="19073"/>
                  </a:lnTo>
                  <a:lnTo>
                    <a:pt x="9144" y="9143"/>
                  </a:lnTo>
                  <a:lnTo>
                    <a:pt x="19073" y="2452"/>
                  </a:lnTo>
                  <a:lnTo>
                    <a:pt x="31241" y="0"/>
                  </a:lnTo>
                  <a:lnTo>
                    <a:pt x="43410" y="2452"/>
                  </a:lnTo>
                  <a:lnTo>
                    <a:pt x="53339" y="9144"/>
                  </a:lnTo>
                  <a:lnTo>
                    <a:pt x="60031" y="19073"/>
                  </a:lnTo>
                  <a:lnTo>
                    <a:pt x="62483" y="31241"/>
                  </a:lnTo>
                  <a:close/>
                </a:path>
              </a:pathLst>
            </a:custGeom>
            <a:ln w="2540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4424" y="410565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1" y="0"/>
                  </a:moveTo>
                  <a:lnTo>
                    <a:pt x="19073" y="2452"/>
                  </a:lnTo>
                  <a:lnTo>
                    <a:pt x="9144" y="9144"/>
                  </a:lnTo>
                  <a:lnTo>
                    <a:pt x="2452" y="19073"/>
                  </a:lnTo>
                  <a:lnTo>
                    <a:pt x="0" y="31242"/>
                  </a:lnTo>
                  <a:lnTo>
                    <a:pt x="2452" y="43410"/>
                  </a:lnTo>
                  <a:lnTo>
                    <a:pt x="9143" y="53340"/>
                  </a:lnTo>
                  <a:lnTo>
                    <a:pt x="19073" y="60031"/>
                  </a:lnTo>
                  <a:lnTo>
                    <a:pt x="31241" y="62484"/>
                  </a:lnTo>
                  <a:lnTo>
                    <a:pt x="43410" y="60031"/>
                  </a:lnTo>
                  <a:lnTo>
                    <a:pt x="53339" y="53340"/>
                  </a:lnTo>
                  <a:lnTo>
                    <a:pt x="60031" y="43410"/>
                  </a:lnTo>
                  <a:lnTo>
                    <a:pt x="62484" y="31242"/>
                  </a:lnTo>
                  <a:lnTo>
                    <a:pt x="60031" y="19073"/>
                  </a:lnTo>
                  <a:lnTo>
                    <a:pt x="53339" y="9144"/>
                  </a:lnTo>
                  <a:lnTo>
                    <a:pt x="43410" y="245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54424" y="410565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2"/>
                  </a:moveTo>
                  <a:lnTo>
                    <a:pt x="60031" y="43410"/>
                  </a:lnTo>
                  <a:lnTo>
                    <a:pt x="53339" y="53340"/>
                  </a:lnTo>
                  <a:lnTo>
                    <a:pt x="43410" y="60031"/>
                  </a:lnTo>
                  <a:lnTo>
                    <a:pt x="31241" y="62484"/>
                  </a:lnTo>
                  <a:lnTo>
                    <a:pt x="19073" y="60031"/>
                  </a:lnTo>
                  <a:lnTo>
                    <a:pt x="9143" y="53340"/>
                  </a:lnTo>
                  <a:lnTo>
                    <a:pt x="2452" y="43410"/>
                  </a:lnTo>
                  <a:lnTo>
                    <a:pt x="0" y="31242"/>
                  </a:lnTo>
                  <a:lnTo>
                    <a:pt x="2452" y="19073"/>
                  </a:lnTo>
                  <a:lnTo>
                    <a:pt x="9144" y="9144"/>
                  </a:lnTo>
                  <a:lnTo>
                    <a:pt x="19073" y="2452"/>
                  </a:lnTo>
                  <a:lnTo>
                    <a:pt x="31241" y="0"/>
                  </a:lnTo>
                  <a:lnTo>
                    <a:pt x="43410" y="2452"/>
                  </a:lnTo>
                  <a:lnTo>
                    <a:pt x="53339" y="9144"/>
                  </a:lnTo>
                  <a:lnTo>
                    <a:pt x="60031" y="19073"/>
                  </a:lnTo>
                  <a:lnTo>
                    <a:pt x="62484" y="31242"/>
                  </a:lnTo>
                  <a:close/>
                </a:path>
              </a:pathLst>
            </a:custGeom>
            <a:ln w="2540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26151" y="1949196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242" y="0"/>
                  </a:moveTo>
                  <a:lnTo>
                    <a:pt x="19073" y="2452"/>
                  </a:lnTo>
                  <a:lnTo>
                    <a:pt x="9144" y="9143"/>
                  </a:lnTo>
                  <a:lnTo>
                    <a:pt x="2452" y="19073"/>
                  </a:lnTo>
                  <a:lnTo>
                    <a:pt x="0" y="31241"/>
                  </a:lnTo>
                  <a:lnTo>
                    <a:pt x="2452" y="43410"/>
                  </a:lnTo>
                  <a:lnTo>
                    <a:pt x="9144" y="53339"/>
                  </a:lnTo>
                  <a:lnTo>
                    <a:pt x="19073" y="60031"/>
                  </a:lnTo>
                  <a:lnTo>
                    <a:pt x="31242" y="62483"/>
                  </a:lnTo>
                  <a:lnTo>
                    <a:pt x="43410" y="60031"/>
                  </a:lnTo>
                  <a:lnTo>
                    <a:pt x="53339" y="53339"/>
                  </a:lnTo>
                  <a:lnTo>
                    <a:pt x="60031" y="43410"/>
                  </a:lnTo>
                  <a:lnTo>
                    <a:pt x="62484" y="31241"/>
                  </a:lnTo>
                  <a:lnTo>
                    <a:pt x="60031" y="19073"/>
                  </a:lnTo>
                  <a:lnTo>
                    <a:pt x="53340" y="9144"/>
                  </a:lnTo>
                  <a:lnTo>
                    <a:pt x="43410" y="2452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26151" y="1949196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1241"/>
                  </a:moveTo>
                  <a:lnTo>
                    <a:pt x="60031" y="43410"/>
                  </a:lnTo>
                  <a:lnTo>
                    <a:pt x="53339" y="53339"/>
                  </a:lnTo>
                  <a:lnTo>
                    <a:pt x="43410" y="60031"/>
                  </a:lnTo>
                  <a:lnTo>
                    <a:pt x="31242" y="62483"/>
                  </a:lnTo>
                  <a:lnTo>
                    <a:pt x="19073" y="60031"/>
                  </a:lnTo>
                  <a:lnTo>
                    <a:pt x="9144" y="53339"/>
                  </a:lnTo>
                  <a:lnTo>
                    <a:pt x="2452" y="43410"/>
                  </a:lnTo>
                  <a:lnTo>
                    <a:pt x="0" y="31241"/>
                  </a:lnTo>
                  <a:lnTo>
                    <a:pt x="2452" y="19073"/>
                  </a:lnTo>
                  <a:lnTo>
                    <a:pt x="9144" y="9143"/>
                  </a:lnTo>
                  <a:lnTo>
                    <a:pt x="19073" y="2452"/>
                  </a:lnTo>
                  <a:lnTo>
                    <a:pt x="31242" y="0"/>
                  </a:lnTo>
                  <a:lnTo>
                    <a:pt x="43410" y="2452"/>
                  </a:lnTo>
                  <a:lnTo>
                    <a:pt x="53340" y="9144"/>
                  </a:lnTo>
                  <a:lnTo>
                    <a:pt x="60031" y="19073"/>
                  </a:lnTo>
                  <a:lnTo>
                    <a:pt x="62484" y="31241"/>
                  </a:lnTo>
                  <a:close/>
                </a:path>
              </a:pathLst>
            </a:custGeom>
            <a:ln w="2540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34260" y="2836290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3.4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5733" y="2692400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3.6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77080" y="2548509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3.8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06466" y="2404313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62786" y="2979801"/>
            <a:ext cx="218440" cy="35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3.2</a:t>
            </a:r>
            <a:endParaRPr sz="1200">
              <a:latin typeface="Calibri"/>
              <a:cs typeface="Calibri"/>
            </a:endParaRPr>
          </a:p>
          <a:p>
            <a:pPr marL="70485">
              <a:lnSpc>
                <a:spcPts val="1285"/>
              </a:lnSpc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2172" y="2404313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63646" y="2404313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34992" y="384276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06466" y="168592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0103" y="54538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0103" y="47348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103" y="40158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0103" y="329717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0103" y="25781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0103" y="185872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0103" y="114033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9630" y="56513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21078" y="56513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92426" y="56513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40507" y="5614602"/>
            <a:ext cx="548640" cy="488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9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AXIS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35373" y="56513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07102" y="56513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78448" y="56513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0629" y="3147852"/>
            <a:ext cx="194945" cy="542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3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3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AXIS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40713" y="2631185"/>
            <a:ext cx="4423410" cy="727710"/>
          </a:xfrm>
          <a:custGeom>
            <a:avLst/>
            <a:gdLst/>
            <a:ahLst/>
            <a:cxnLst/>
            <a:rect l="l" t="t" r="r" b="b"/>
            <a:pathLst>
              <a:path w="4423410" h="727710">
                <a:moveTo>
                  <a:pt x="0" y="727455"/>
                </a:moveTo>
                <a:lnTo>
                  <a:pt x="4422902" y="0"/>
                </a:lnTo>
              </a:path>
            </a:pathLst>
          </a:custGeom>
          <a:ln w="41275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13884" y="3052064"/>
            <a:ext cx="177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Line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305561"/>
            <a:ext cx="180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spc="-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 Light"/>
                <a:cs typeface="Calibri Light"/>
              </a:rPr>
              <a:t>-</a:t>
            </a:r>
            <a:r>
              <a:rPr sz="3600" spc="-17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spc="-75" dirty="0">
                <a:solidFill>
                  <a:srgbClr val="404040"/>
                </a:solidFill>
                <a:latin typeface="Calibri Light"/>
                <a:cs typeface="Calibri Light"/>
              </a:rPr>
              <a:t>Square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081" y="916686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9" y="1560957"/>
            <a:ext cx="10712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5" dirty="0">
                <a:latin typeface="Calibri"/>
                <a:cs typeface="Calibri"/>
              </a:rPr>
              <a:t>Squared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close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fitted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 </a:t>
            </a:r>
            <a:r>
              <a:rPr sz="2400" dirty="0">
                <a:latin typeface="Calibri"/>
                <a:cs typeface="Calibri"/>
              </a:rPr>
              <a:t>line.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Coefficient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Determination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9222" y="4130040"/>
            <a:ext cx="2987040" cy="36830"/>
          </a:xfrm>
          <a:custGeom>
            <a:avLst/>
            <a:gdLst/>
            <a:ahLst/>
            <a:cxnLst/>
            <a:rect l="l" t="t" r="r" b="b"/>
            <a:pathLst>
              <a:path w="2987040" h="36829">
                <a:moveTo>
                  <a:pt x="2987040" y="0"/>
                </a:moveTo>
                <a:lnTo>
                  <a:pt x="0" y="0"/>
                </a:lnTo>
                <a:lnTo>
                  <a:pt x="0" y="36576"/>
                </a:lnTo>
                <a:lnTo>
                  <a:pt x="2987040" y="36576"/>
                </a:lnTo>
                <a:lnTo>
                  <a:pt x="2987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47284" y="3290138"/>
            <a:ext cx="422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05" dirty="0">
                <a:latin typeface="Cambria Math"/>
                <a:cs typeface="Cambria Math"/>
              </a:rPr>
              <a:t>σ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9501" y="3313557"/>
            <a:ext cx="2177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mbria Math"/>
                <a:cs typeface="Cambria Math"/>
              </a:rPr>
              <a:t>(y</a:t>
            </a:r>
            <a:r>
              <a:rPr sz="4350" baseline="-21072" dirty="0">
                <a:latin typeface="Cambria Math"/>
                <a:cs typeface="Cambria Math"/>
              </a:rPr>
              <a:t>p</a:t>
            </a:r>
            <a:r>
              <a:rPr sz="4350" spc="502" baseline="-21072" dirty="0">
                <a:latin typeface="Cambria Math"/>
                <a:cs typeface="Cambria Math"/>
              </a:rPr>
              <a:t> </a:t>
            </a:r>
            <a:r>
              <a:rPr sz="4400" dirty="0">
                <a:latin typeface="Calibri"/>
                <a:cs typeface="Calibri"/>
              </a:rPr>
              <a:t>−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ẏ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40" dirty="0">
                <a:latin typeface="Cambria Math"/>
                <a:cs typeface="Cambria Math"/>
              </a:rPr>
              <a:t>)</a:t>
            </a:r>
            <a:r>
              <a:rPr sz="4800" spc="60" baseline="27777" dirty="0">
                <a:latin typeface="Cambria Math"/>
                <a:cs typeface="Cambria Math"/>
              </a:rPr>
              <a:t>2</a:t>
            </a:r>
            <a:endParaRPr sz="4800" baseline="2777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0916" y="4089272"/>
            <a:ext cx="422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00" dirty="0">
                <a:latin typeface="Cambria Math"/>
                <a:cs typeface="Cambria Math"/>
              </a:rPr>
              <a:t>σ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3133" y="4112133"/>
            <a:ext cx="1969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mbria Math"/>
                <a:cs typeface="Cambria Math"/>
              </a:rPr>
              <a:t>(y</a:t>
            </a:r>
            <a:r>
              <a:rPr sz="4400" dirty="0">
                <a:latin typeface="Cambria Math"/>
                <a:cs typeface="Cambria Math"/>
              </a:rPr>
              <a:t> </a:t>
            </a:r>
            <a:r>
              <a:rPr sz="4400" dirty="0">
                <a:latin typeface="Calibri"/>
                <a:cs typeface="Calibri"/>
              </a:rPr>
              <a:t>−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ẏ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40" dirty="0">
                <a:latin typeface="Cambria Math"/>
                <a:cs typeface="Cambria Math"/>
              </a:rPr>
              <a:t>)</a:t>
            </a:r>
            <a:r>
              <a:rPr sz="4800" spc="60" baseline="22569" dirty="0">
                <a:latin typeface="Cambria Math"/>
                <a:cs typeface="Cambria Math"/>
              </a:rPr>
              <a:t>2</a:t>
            </a:r>
            <a:endParaRPr sz="4800" baseline="22569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7120" y="3802126"/>
            <a:ext cx="97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latin typeface="Calibri"/>
                <a:cs typeface="Calibri"/>
              </a:rPr>
              <a:t>R</a:t>
            </a:r>
            <a:r>
              <a:rPr sz="4350" spc="7" baseline="24904" dirty="0">
                <a:latin typeface="Calibri"/>
                <a:cs typeface="Calibri"/>
              </a:rPr>
              <a:t>2</a:t>
            </a:r>
            <a:r>
              <a:rPr sz="4350" spc="397" baseline="24904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740" y="305561"/>
            <a:ext cx="2927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3600" spc="-75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spc="-65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spc="-85" dirty="0">
                <a:solidFill>
                  <a:srgbClr val="404040"/>
                </a:solidFill>
                <a:latin typeface="Calibri Light"/>
                <a:cs typeface="Calibri Light"/>
              </a:rPr>
              <a:t>cu</a:t>
            </a:r>
            <a:r>
              <a:rPr sz="3600" spc="-75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spc="-114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spc="-8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spc="-65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spc="-19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Calibri Light"/>
                <a:cs typeface="Calibri Light"/>
              </a:rPr>
              <a:t>0</a:t>
            </a:r>
            <a:r>
              <a:rPr sz="3600" dirty="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sz="3600" spc="-15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aseline="25462" dirty="0">
                <a:solidFill>
                  <a:srgbClr val="404040"/>
                </a:solidFill>
                <a:latin typeface="Calibri Light"/>
                <a:cs typeface="Calibri Light"/>
              </a:rPr>
              <a:t>2</a:t>
            </a:r>
            <a:endParaRPr sz="3600" baseline="25462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081" y="916686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8472" y="1177163"/>
          <a:ext cx="8119739" cy="293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marR="41465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ẏ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(y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ẏ)</a:t>
                      </a:r>
                      <a:r>
                        <a:rPr sz="2400" b="1" spc="-7" baseline="243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 baseline="24305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209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ẏ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(y</a:t>
                      </a:r>
                      <a:r>
                        <a:rPr sz="2400" spc="-15" baseline="-20833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p</a:t>
                      </a:r>
                      <a:r>
                        <a:rPr sz="2400" spc="209" baseline="-20833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−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ẏ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2625" spc="22" baseline="2857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625" baseline="28571">
                        <a:latin typeface="Cambria Math"/>
                        <a:cs typeface="Cambria Math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493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12">
                <a:tc>
                  <a:txBody>
                    <a:bodyPr/>
                    <a:lstStyle/>
                    <a:p>
                      <a:pPr marR="40767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-0.6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0.16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12">
                <a:tc>
                  <a:txBody>
                    <a:bodyPr/>
                    <a:lstStyle/>
                    <a:p>
                      <a:pPr marR="40767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0.16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-0.2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0.04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marR="40767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11">
                <a:tc>
                  <a:txBody>
                    <a:bodyPr/>
                    <a:lstStyle/>
                    <a:p>
                      <a:pPr marR="40767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-1.6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2.56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0.04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marR="40767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1.96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4.0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78710" y="427431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3077" y="4273042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3.6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668" y="4273042"/>
            <a:ext cx="760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Me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2623" y="4274947"/>
            <a:ext cx="9569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585" baseline="27777" dirty="0">
                <a:latin typeface="Cambria Math"/>
                <a:cs typeface="Cambria Math"/>
              </a:rPr>
              <a:t>෍</a:t>
            </a:r>
            <a:r>
              <a:rPr sz="1800" spc="52" baseline="27777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=</a:t>
            </a:r>
            <a:r>
              <a:rPr sz="1800" spc="390" baseline="27777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5.2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9266" y="4269994"/>
            <a:ext cx="958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585" baseline="27777" dirty="0">
                <a:latin typeface="Cambria Math"/>
                <a:cs typeface="Cambria Math"/>
              </a:rPr>
              <a:t>෍</a:t>
            </a:r>
            <a:r>
              <a:rPr sz="1800" spc="52" baseline="27777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=</a:t>
            </a:r>
            <a:r>
              <a:rPr sz="1800" spc="419" baseline="27777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0.4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3444" y="5080508"/>
            <a:ext cx="97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6590" algn="l"/>
              </a:tabLst>
            </a:pPr>
            <a:r>
              <a:rPr sz="4400" spc="5" dirty="0">
                <a:latin typeface="Calibri"/>
                <a:cs typeface="Calibri"/>
              </a:rPr>
              <a:t>R</a:t>
            </a:r>
            <a:r>
              <a:rPr sz="4350" spc="7" baseline="24904" dirty="0">
                <a:latin typeface="Calibri"/>
                <a:cs typeface="Calibri"/>
              </a:rPr>
              <a:t>2	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1788" y="5490845"/>
            <a:ext cx="558165" cy="22860"/>
          </a:xfrm>
          <a:custGeom>
            <a:avLst/>
            <a:gdLst/>
            <a:ahLst/>
            <a:cxnLst/>
            <a:rect l="l" t="t" r="r" b="b"/>
            <a:pathLst>
              <a:path w="558164" h="22860">
                <a:moveTo>
                  <a:pt x="557784" y="0"/>
                </a:moveTo>
                <a:lnTo>
                  <a:pt x="0" y="0"/>
                </a:lnTo>
                <a:lnTo>
                  <a:pt x="0" y="22859"/>
                </a:lnTo>
                <a:lnTo>
                  <a:pt x="557784" y="22859"/>
                </a:lnTo>
                <a:lnTo>
                  <a:pt x="55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49722" y="496862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𝟎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9722" y="5474309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𝟓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𝟐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7425" y="5150611"/>
            <a:ext cx="304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12121"/>
                </a:solidFill>
                <a:latin typeface="Arial MT"/>
                <a:cs typeface="Arial MT"/>
              </a:rPr>
              <a:t>≈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5985" y="5115255"/>
            <a:ext cx="934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0.08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508</Words>
  <Application>Microsoft Macintosh PowerPoint</Application>
  <PresentationFormat>Widescreen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MT</vt:lpstr>
      <vt:lpstr>Calibri</vt:lpstr>
      <vt:lpstr>Calibri Light</vt:lpstr>
      <vt:lpstr>Cambria Math</vt:lpstr>
      <vt:lpstr>Wingdings</vt:lpstr>
      <vt:lpstr>Office Theme</vt:lpstr>
      <vt:lpstr>PowerPoint Presentation</vt:lpstr>
      <vt:lpstr>Regression</vt:lpstr>
      <vt:lpstr>Linear Regression</vt:lpstr>
      <vt:lpstr>Linear Regression Mathematical Model</vt:lpstr>
      <vt:lpstr>Understanding Linear Regression</vt:lpstr>
      <vt:lpstr>Mean Square Error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` Kejriwal</dc:creator>
  <cp:lastModifiedBy>Microsoft Office User</cp:lastModifiedBy>
  <cp:revision>1</cp:revision>
  <dcterms:created xsi:type="dcterms:W3CDTF">2023-08-20T20:00:56Z</dcterms:created>
  <dcterms:modified xsi:type="dcterms:W3CDTF">2025-08-25T06:33:28Z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2023-08-20T00:00:00Z</vt:filetime>
  </property>
</Properties>
</file>