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</p:sldIdLst>
  <p:sldSz cx="13004800" cy="9753600"/>
  <p:notesSz cx="13004800" cy="9753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60" y="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88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5300" y="561664"/>
            <a:ext cx="9857740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08000" y="51816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3250" y="8978380"/>
            <a:ext cx="1371549" cy="7752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08000" y="15494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08000" y="9245596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08000" y="5080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239474" y="9339262"/>
            <a:ext cx="2257424" cy="3714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300" y="561664"/>
            <a:ext cx="11739245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4124" y="1974084"/>
            <a:ext cx="11634470" cy="2120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6725" y="9166279"/>
            <a:ext cx="8409940" cy="655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4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i4VqXRRXi68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7985" y="5397435"/>
            <a:ext cx="39916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10" dirty="0"/>
              <a:t>Dimensionality</a:t>
            </a:r>
            <a:r>
              <a:rPr sz="3000" spc="-95" dirty="0"/>
              <a:t> </a:t>
            </a:r>
            <a:r>
              <a:rPr sz="3000" spc="-105" dirty="0"/>
              <a:t>Reduction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6862" y="3340174"/>
            <a:ext cx="1811074" cy="1756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Introduction</a:t>
            </a:r>
            <a:r>
              <a:rPr spc="-150" dirty="0"/>
              <a:t> </a:t>
            </a:r>
            <a:r>
              <a:rPr dirty="0"/>
              <a:t>-</a:t>
            </a:r>
            <a:r>
              <a:rPr spc="-155" dirty="0"/>
              <a:t> </a:t>
            </a:r>
            <a:r>
              <a:rPr spc="-190" dirty="0"/>
              <a:t>Curse</a:t>
            </a:r>
            <a:r>
              <a:rPr spc="-150" dirty="0"/>
              <a:t> </a:t>
            </a:r>
            <a:r>
              <a:rPr dirty="0"/>
              <a:t>of</a:t>
            </a:r>
            <a:r>
              <a:rPr spc="-145" dirty="0"/>
              <a:t> </a:t>
            </a:r>
            <a:r>
              <a:rPr spc="-165" dirty="0"/>
              <a:t>Dimensionality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796" y="2109353"/>
            <a:ext cx="10908030" cy="2086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z="3400" spc="-315" dirty="0">
                <a:solidFill>
                  <a:srgbClr val="606060"/>
                </a:solidFill>
                <a:latin typeface="Arial MT"/>
                <a:cs typeface="Arial MT"/>
              </a:rPr>
              <a:t>Some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important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50" dirty="0">
                <a:solidFill>
                  <a:srgbClr val="606060"/>
                </a:solidFill>
                <a:latin typeface="Arial MT"/>
                <a:cs typeface="Arial MT"/>
              </a:rPr>
              <a:t>observations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4" dirty="0">
                <a:solidFill>
                  <a:srgbClr val="606060"/>
                </a:solidFill>
                <a:latin typeface="Arial MT"/>
                <a:cs typeface="Arial MT"/>
              </a:rPr>
              <a:t>about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large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0" dirty="0">
                <a:solidFill>
                  <a:srgbClr val="606060"/>
                </a:solidFill>
                <a:latin typeface="Arial MT"/>
                <a:cs typeface="Arial MT"/>
              </a:rPr>
              <a:t>dimension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datasets</a:t>
            </a:r>
            <a:endParaRPr sz="3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3400">
              <a:latin typeface="Arial MT"/>
              <a:cs typeface="Arial MT"/>
            </a:endParaRPr>
          </a:p>
          <a:p>
            <a:pPr marL="501650" indent="-488950">
              <a:lnSpc>
                <a:spcPts val="4065"/>
              </a:lnSpc>
              <a:buFont typeface="Tahoma"/>
              <a:buChar char="●"/>
              <a:tabLst>
                <a:tab pos="501650" algn="l"/>
              </a:tabLst>
            </a:pP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Higher</a:t>
            </a:r>
            <a:r>
              <a:rPr sz="34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85" dirty="0">
                <a:solidFill>
                  <a:srgbClr val="606060"/>
                </a:solidFill>
                <a:latin typeface="Arial MT"/>
                <a:cs typeface="Arial MT"/>
              </a:rPr>
              <a:t>dimensional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35" dirty="0">
                <a:solidFill>
                  <a:srgbClr val="606060"/>
                </a:solidFill>
                <a:latin typeface="Arial MT"/>
                <a:cs typeface="Arial MT"/>
              </a:rPr>
              <a:t>datasets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0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0" dirty="0">
                <a:solidFill>
                  <a:srgbClr val="606060"/>
                </a:solidFill>
                <a:latin typeface="Arial MT"/>
                <a:cs typeface="Arial MT"/>
              </a:rPr>
              <a:t>at</a:t>
            </a:r>
            <a:r>
              <a:rPr sz="3400" spc="-20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risk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5" dirty="0">
                <a:solidFill>
                  <a:srgbClr val="606060"/>
                </a:solidFill>
                <a:latin typeface="Arial MT"/>
                <a:cs typeface="Arial MT"/>
              </a:rPr>
              <a:t>being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very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65" dirty="0">
                <a:solidFill>
                  <a:srgbClr val="606060"/>
                </a:solidFill>
                <a:latin typeface="Arial MT"/>
                <a:cs typeface="Arial MT"/>
              </a:rPr>
              <a:t>sparse</a:t>
            </a:r>
            <a:endParaRPr sz="3400">
              <a:latin typeface="Arial MT"/>
              <a:cs typeface="Arial MT"/>
            </a:endParaRPr>
          </a:p>
          <a:p>
            <a:pPr marL="501650" indent="-488950">
              <a:lnSpc>
                <a:spcPts val="4065"/>
              </a:lnSpc>
              <a:buFont typeface="Tahoma"/>
              <a:buChar char="●"/>
              <a:tabLst>
                <a:tab pos="501650" algn="l"/>
              </a:tabLst>
            </a:pP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Most</a:t>
            </a:r>
            <a:r>
              <a:rPr sz="34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4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5" dirty="0">
                <a:solidFill>
                  <a:srgbClr val="606060"/>
                </a:solidFill>
                <a:latin typeface="Arial MT"/>
                <a:cs typeface="Arial MT"/>
              </a:rPr>
              <a:t>sets</a:t>
            </a:r>
            <a:r>
              <a:rPr sz="34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0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likely</a:t>
            </a:r>
            <a:r>
              <a:rPr sz="34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far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85" dirty="0">
                <a:solidFill>
                  <a:srgbClr val="606060"/>
                </a:solidFill>
                <a:latin typeface="Arial MT"/>
                <a:cs typeface="Arial MT"/>
              </a:rPr>
              <a:t>away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from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80" dirty="0">
                <a:solidFill>
                  <a:srgbClr val="606060"/>
                </a:solidFill>
                <a:latin typeface="Arial MT"/>
                <a:cs typeface="Arial MT"/>
              </a:rPr>
              <a:t>each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other</a:t>
            </a:r>
            <a:endParaRPr sz="3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01887" y="4512025"/>
            <a:ext cx="6116955" cy="4526280"/>
            <a:chOff x="4301887" y="4512025"/>
            <a:chExt cx="6116955" cy="45262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8925" y="4512025"/>
              <a:ext cx="4599675" cy="45259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16174" y="7386974"/>
              <a:ext cx="1471930" cy="221615"/>
            </a:xfrm>
            <a:custGeom>
              <a:avLst/>
              <a:gdLst/>
              <a:ahLst/>
              <a:cxnLst/>
              <a:rect l="l" t="t" r="r" b="b"/>
              <a:pathLst>
                <a:path w="1471929" h="221615">
                  <a:moveTo>
                    <a:pt x="0" y="0"/>
                  </a:moveTo>
                  <a:lnTo>
                    <a:pt x="1471757" y="221395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6624" y="7547409"/>
              <a:ext cx="163829" cy="12192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389199" y="7052837"/>
            <a:ext cx="2368550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Consolas"/>
                <a:cs typeface="Consolas"/>
              </a:rPr>
              <a:t>Instances</a:t>
            </a:r>
            <a:r>
              <a:rPr sz="1400" spc="-8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much</a:t>
            </a:r>
            <a:r>
              <a:rPr sz="1400" spc="-85" dirty="0">
                <a:latin typeface="Consolas"/>
                <a:cs typeface="Consolas"/>
              </a:rPr>
              <a:t> </a:t>
            </a:r>
            <a:r>
              <a:rPr sz="1400" spc="-20" dirty="0">
                <a:latin typeface="Consolas"/>
                <a:cs typeface="Consolas"/>
              </a:rPr>
              <a:t>more </a:t>
            </a:r>
            <a:r>
              <a:rPr sz="1400" dirty="0">
                <a:latin typeface="Consolas"/>
                <a:cs typeface="Consolas"/>
              </a:rPr>
              <a:t>scattered</a:t>
            </a:r>
            <a:r>
              <a:rPr sz="1400" spc="-7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in</a:t>
            </a:r>
            <a:r>
              <a:rPr sz="1400" spc="-7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higher </a:t>
            </a:r>
            <a:r>
              <a:rPr sz="1400" dirty="0">
                <a:latin typeface="Consolas"/>
                <a:cs typeface="Consolas"/>
              </a:rPr>
              <a:t>dimensions,</a:t>
            </a:r>
            <a:r>
              <a:rPr sz="1400" spc="-10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hence</a:t>
            </a:r>
            <a:r>
              <a:rPr sz="1400" spc="-10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sparse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Other</a:t>
            </a:r>
            <a:r>
              <a:rPr spc="20" dirty="0"/>
              <a:t> </a:t>
            </a:r>
            <a:r>
              <a:rPr spc="-204" dirty="0"/>
              <a:t>dimensionality</a:t>
            </a:r>
            <a:r>
              <a:rPr spc="20" dirty="0"/>
              <a:t> </a:t>
            </a:r>
            <a:r>
              <a:rPr spc="-28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067259"/>
            <a:ext cx="10019665" cy="21209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T-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distributed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Stochastic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Neighbour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Embedding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250" dirty="0">
                <a:solidFill>
                  <a:srgbClr val="606060"/>
                </a:solidFill>
                <a:latin typeface="Arial MT"/>
                <a:cs typeface="Arial MT"/>
              </a:rPr>
              <a:t>Reduces</a:t>
            </a:r>
            <a:r>
              <a:rPr sz="3000" spc="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dimensionality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Keeping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similar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instances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close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dissimilar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apart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Mostly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Arial MT"/>
                <a:cs typeface="Arial MT"/>
              </a:rPr>
              <a:t>used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visualize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clusters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high-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dimensional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MT"/>
                <a:cs typeface="Arial MT"/>
              </a:rPr>
              <a:t>space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3550" y="4488975"/>
            <a:ext cx="4022449" cy="44447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025" y="6012183"/>
            <a:ext cx="705485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24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sklearn.manifold</a:t>
            </a:r>
            <a:r>
              <a:rPr sz="24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24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Consolas"/>
                <a:cs typeface="Consolas"/>
              </a:rPr>
              <a:t>TSNE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tsne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TSNE(n_components=2)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X_reduced_tsne</a:t>
            </a:r>
            <a:r>
              <a:rPr sz="24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tsne.fit_transform(X)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Other</a:t>
            </a:r>
            <a:r>
              <a:rPr spc="20" dirty="0"/>
              <a:t> </a:t>
            </a:r>
            <a:r>
              <a:rPr spc="-204" dirty="0"/>
              <a:t>dimensionality</a:t>
            </a:r>
            <a:r>
              <a:rPr spc="20" dirty="0"/>
              <a:t> </a:t>
            </a:r>
            <a:r>
              <a:rPr spc="-285" dirty="0"/>
              <a:t>techniques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962560"/>
            <a:ext cx="10813415" cy="42164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Discriminant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Analysis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000" spc="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algorithm</a:t>
            </a:r>
            <a:endParaRPr sz="3000">
              <a:latin typeface="Arial MT"/>
              <a:cs typeface="Arial MT"/>
            </a:endParaRPr>
          </a:p>
          <a:p>
            <a:pPr marL="927100" marR="5080" indent="-459105">
              <a:lnSpc>
                <a:spcPct val="114599"/>
              </a:lnSpc>
              <a:buFont typeface="Tahoma"/>
              <a:buChar char="●"/>
              <a:tabLst>
                <a:tab pos="927100" algn="l"/>
              </a:tabLst>
            </a:pP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During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learns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most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discriminative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axes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between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 </a:t>
            </a:r>
            <a:r>
              <a:rPr sz="3000" spc="-290" dirty="0">
                <a:solidFill>
                  <a:srgbClr val="606060"/>
                </a:solidFill>
                <a:latin typeface="Arial MT"/>
                <a:cs typeface="Arial MT"/>
              </a:rPr>
              <a:t>classes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Axes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Arial MT"/>
                <a:cs typeface="Arial MT"/>
              </a:rPr>
              <a:t>used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define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hyper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plane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project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Projection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will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keep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MT"/>
                <a:cs typeface="Arial MT"/>
              </a:rPr>
              <a:t>classes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far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apart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possible</a:t>
            </a:r>
            <a:endParaRPr sz="3000">
              <a:latin typeface="Arial MT"/>
              <a:cs typeface="Arial MT"/>
            </a:endParaRPr>
          </a:p>
          <a:p>
            <a:pPr marL="927100" marR="838835" indent="-459105">
              <a:lnSpc>
                <a:spcPct val="114599"/>
              </a:lnSpc>
              <a:buFont typeface="Tahoma"/>
              <a:buChar char="●"/>
              <a:tabLst>
                <a:tab pos="92710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good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technique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reduce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dimensionality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before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running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algorithms</a:t>
            </a:r>
            <a:r>
              <a:rPr sz="30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such</a:t>
            </a:r>
            <a:r>
              <a:rPr sz="30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SVM</a:t>
            </a:r>
            <a:r>
              <a:rPr sz="30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Other</a:t>
            </a:r>
            <a:r>
              <a:rPr spc="20" dirty="0"/>
              <a:t> </a:t>
            </a:r>
            <a:r>
              <a:rPr spc="-204" dirty="0"/>
              <a:t>dimensionality</a:t>
            </a:r>
            <a:r>
              <a:rPr spc="20" dirty="0"/>
              <a:t> </a:t>
            </a:r>
            <a:r>
              <a:rPr spc="-28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224947"/>
            <a:ext cx="97974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Plotting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results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each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techniques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notebook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025" y="3596118"/>
            <a:ext cx="11069955" cy="416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titles</a:t>
            </a:r>
            <a:r>
              <a:rPr sz="18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["MDS",</a:t>
            </a:r>
            <a:r>
              <a:rPr sz="18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"Isomap",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"t-SNE"]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plt.figure(figsize=(11,4))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for</a:t>
            </a:r>
            <a:r>
              <a:rPr sz="18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subplot,</a:t>
            </a:r>
            <a:r>
              <a:rPr sz="18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title,</a:t>
            </a:r>
            <a:r>
              <a:rPr sz="18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X_reduced</a:t>
            </a:r>
            <a:r>
              <a:rPr sz="18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in</a:t>
            </a:r>
            <a:r>
              <a:rPr sz="18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zip((131,</a:t>
            </a:r>
            <a:r>
              <a:rPr sz="18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132,</a:t>
            </a:r>
            <a:r>
              <a:rPr sz="18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133),</a:t>
            </a:r>
            <a:r>
              <a:rPr sz="18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titles,</a:t>
            </a:r>
            <a:endParaRPr sz="1800">
              <a:latin typeface="Consolas"/>
              <a:cs typeface="Consolas"/>
            </a:endParaRPr>
          </a:p>
          <a:p>
            <a:pPr marL="465582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(X_reduced_mds,</a:t>
            </a:r>
            <a:r>
              <a:rPr sz="18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X_reduced_isomap,</a:t>
            </a:r>
            <a:r>
              <a:rPr sz="18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X_reduced_tsne)):</a:t>
            </a:r>
            <a:endParaRPr sz="1800">
              <a:latin typeface="Consolas"/>
              <a:cs typeface="Consolas"/>
            </a:endParaRPr>
          </a:p>
          <a:p>
            <a:pPr marL="514350" marR="6907530">
              <a:lnSpc>
                <a:spcPct val="100699"/>
              </a:lnSpc>
            </a:pP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plt.subplot(subplot)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plt.title(title,</a:t>
            </a:r>
            <a:r>
              <a:rPr sz="18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fontsize=14)</a:t>
            </a:r>
            <a:endParaRPr sz="1800">
              <a:latin typeface="Consolas"/>
              <a:cs typeface="Consolas"/>
            </a:endParaRPr>
          </a:p>
          <a:p>
            <a:pPr marL="514350" marR="2138045">
              <a:lnSpc>
                <a:spcPct val="100699"/>
              </a:lnSpc>
            </a:pP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plt.scatter(X_reduced[:,</a:t>
            </a:r>
            <a:r>
              <a:rPr sz="18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0],</a:t>
            </a:r>
            <a:r>
              <a:rPr sz="18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X_reduced[:,</a:t>
            </a:r>
            <a:r>
              <a:rPr sz="18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1],</a:t>
            </a:r>
            <a:r>
              <a:rPr sz="18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c=t,</a:t>
            </a:r>
            <a:r>
              <a:rPr sz="18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cmap=plt.cm.hot)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plt.xlabel("$z_1$",</a:t>
            </a:r>
            <a:r>
              <a:rPr sz="18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fontsize=18)</a:t>
            </a:r>
            <a:endParaRPr sz="1800">
              <a:latin typeface="Consolas"/>
              <a:cs typeface="Consolas"/>
            </a:endParaRPr>
          </a:p>
          <a:p>
            <a:pPr marL="51435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if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subplot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==</a:t>
            </a:r>
            <a:r>
              <a:rPr sz="1800" spc="-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131:</a:t>
            </a:r>
            <a:endParaRPr sz="1800">
              <a:latin typeface="Consolas"/>
              <a:cs typeface="Consolas"/>
            </a:endParaRPr>
          </a:p>
          <a:p>
            <a:pPr marL="514350" marR="4523105" indent="501650">
              <a:lnSpc>
                <a:spcPct val="100699"/>
              </a:lnSpc>
            </a:pP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plt.ylabel("$z_2$",</a:t>
            </a:r>
            <a:r>
              <a:rPr sz="18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fontsize=18,</a:t>
            </a:r>
            <a:r>
              <a:rPr sz="18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rotation=0) plt.grid(True)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plt.show()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2670" y="8144133"/>
            <a:ext cx="379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Switch</a:t>
            </a:r>
            <a:r>
              <a:rPr sz="30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30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8350" y="8052917"/>
            <a:ext cx="636899" cy="7234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Other</a:t>
            </a:r>
            <a:r>
              <a:rPr spc="20" dirty="0"/>
              <a:t> </a:t>
            </a:r>
            <a:r>
              <a:rPr spc="-204" dirty="0"/>
              <a:t>dimensionality</a:t>
            </a:r>
            <a:r>
              <a:rPr spc="20" dirty="0"/>
              <a:t> </a:t>
            </a:r>
            <a:r>
              <a:rPr spc="-28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224947"/>
            <a:ext cx="97974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Plotting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results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each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techniques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notebook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837" y="3791107"/>
            <a:ext cx="10553125" cy="4337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2789" y="5397435"/>
            <a:ext cx="13652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20" dirty="0"/>
              <a:t>Archives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0675" y="4270175"/>
            <a:ext cx="571499" cy="571499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PCA-</a:t>
            </a:r>
            <a:r>
              <a:rPr spc="-135" dirty="0"/>
              <a:t> </a:t>
            </a:r>
            <a:r>
              <a:rPr spc="-195" dirty="0"/>
              <a:t>Projecting</a:t>
            </a:r>
            <a:r>
              <a:rPr spc="-150" dirty="0"/>
              <a:t> </a:t>
            </a:r>
            <a:r>
              <a:rPr spc="-85" dirty="0"/>
              <a:t>down</a:t>
            </a:r>
            <a:r>
              <a:rPr spc="-165" dirty="0"/>
              <a:t> </a:t>
            </a:r>
            <a:r>
              <a:rPr spc="120" dirty="0"/>
              <a:t>to</a:t>
            </a:r>
            <a:r>
              <a:rPr spc="-155" dirty="0"/>
              <a:t> </a:t>
            </a:r>
            <a:r>
              <a:rPr dirty="0"/>
              <a:t>d</a:t>
            </a:r>
            <a:r>
              <a:rPr spc="-150" dirty="0"/>
              <a:t> </a:t>
            </a:r>
            <a:r>
              <a:rPr spc="-295" dirty="0"/>
              <a:t>dimensions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3990" y="6183940"/>
            <a:ext cx="5027574" cy="1325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25275" y="7929676"/>
            <a:ext cx="743077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Wd</a:t>
            </a:r>
            <a:r>
              <a:rPr sz="18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first</a:t>
            </a:r>
            <a:r>
              <a:rPr sz="18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d</a:t>
            </a:r>
            <a:r>
              <a:rPr sz="18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columns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of</a:t>
            </a:r>
            <a:r>
              <a:rPr sz="18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transpose(V)</a:t>
            </a:r>
            <a:r>
              <a:rPr sz="18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containing</a:t>
            </a:r>
            <a:r>
              <a:rPr sz="18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the</a:t>
            </a:r>
            <a:r>
              <a:rPr sz="18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first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606060"/>
                </a:solidFill>
                <a:latin typeface="Consolas"/>
                <a:cs typeface="Consolas"/>
              </a:rPr>
              <a:t>d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principal</a:t>
            </a:r>
            <a:r>
              <a:rPr sz="18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components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5625" y="2149297"/>
            <a:ext cx="11233785" cy="42494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25"/>
              </a:spcBef>
            </a:pP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Similarly,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endParaRPr sz="3000">
              <a:latin typeface="Arial MT"/>
              <a:cs typeface="Arial MT"/>
            </a:endParaRPr>
          </a:p>
          <a:p>
            <a:pPr marL="9518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51865" algn="l"/>
              </a:tabLst>
            </a:pP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original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120" dirty="0">
                <a:solidFill>
                  <a:srgbClr val="606060"/>
                </a:solidFill>
                <a:latin typeface="Arial MT"/>
                <a:cs typeface="Arial MT"/>
              </a:rPr>
              <a:t>X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projected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onto</a:t>
            </a:r>
            <a:endParaRPr sz="3000">
              <a:latin typeface="Arial MT"/>
              <a:cs typeface="Arial MT"/>
            </a:endParaRPr>
          </a:p>
          <a:p>
            <a:pPr marL="9518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51865" algn="l"/>
              </a:tabLst>
            </a:pP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first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‘d’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principal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components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35" dirty="0">
                <a:solidFill>
                  <a:srgbClr val="606060"/>
                </a:solidFill>
                <a:latin typeface="Arial MT"/>
                <a:cs typeface="Arial MT"/>
              </a:rPr>
              <a:t>Wd</a:t>
            </a:r>
            <a:endParaRPr sz="3000">
              <a:latin typeface="Arial MT"/>
              <a:cs typeface="Arial MT"/>
            </a:endParaRPr>
          </a:p>
          <a:p>
            <a:pPr marL="1409065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409065" algn="l"/>
              </a:tabLst>
            </a:pP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Composed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first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‘d’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columns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transpose(V)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obtained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SVD</a:t>
            </a:r>
            <a:endParaRPr sz="3000">
              <a:latin typeface="Arial MT"/>
              <a:cs typeface="Arial MT"/>
            </a:endParaRPr>
          </a:p>
          <a:p>
            <a:pPr marL="9518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51865" algn="l"/>
              </a:tabLst>
            </a:pPr>
            <a:r>
              <a:rPr sz="3000" spc="-215" dirty="0">
                <a:solidFill>
                  <a:srgbClr val="606060"/>
                </a:solidFill>
                <a:latin typeface="Arial MT"/>
                <a:cs typeface="Arial MT"/>
              </a:rPr>
              <a:t>Reducing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dimensions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‘d’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3000">
              <a:latin typeface="Arial MT"/>
              <a:cs typeface="Arial MT"/>
            </a:endParaRPr>
          </a:p>
          <a:p>
            <a:pPr marR="2892425" algn="ctr">
              <a:lnSpc>
                <a:spcPct val="100000"/>
              </a:lnSpc>
              <a:spcBef>
                <a:spcPts val="5"/>
              </a:spcBef>
              <a:tabLst>
                <a:tab pos="2593975" algn="l"/>
              </a:tabLst>
            </a:pPr>
            <a:r>
              <a:rPr sz="11025" i="1" spc="-52" baseline="20408" dirty="0">
                <a:latin typeface="Arial"/>
                <a:cs typeface="Arial"/>
              </a:rPr>
              <a:t>X</a:t>
            </a:r>
            <a:r>
              <a:rPr sz="5000" i="1" spc="-35" dirty="0">
                <a:latin typeface="Arial"/>
                <a:cs typeface="Arial"/>
              </a:rPr>
              <a:t>d-</a:t>
            </a:r>
            <a:r>
              <a:rPr sz="5000" i="1" spc="-20" dirty="0">
                <a:latin typeface="Arial"/>
                <a:cs typeface="Arial"/>
              </a:rPr>
              <a:t>proj</a:t>
            </a:r>
            <a:r>
              <a:rPr sz="5000" i="1" dirty="0">
                <a:latin typeface="Arial"/>
                <a:cs typeface="Arial"/>
              </a:rPr>
              <a:t>	</a:t>
            </a:r>
            <a:r>
              <a:rPr sz="11025" i="1" baseline="20408" dirty="0">
                <a:latin typeface="Arial"/>
                <a:cs typeface="Arial"/>
              </a:rPr>
              <a:t>=</a:t>
            </a:r>
            <a:r>
              <a:rPr sz="11025" i="1" spc="-217" baseline="20408" dirty="0">
                <a:latin typeface="Arial"/>
                <a:cs typeface="Arial"/>
              </a:rPr>
              <a:t> </a:t>
            </a:r>
            <a:r>
              <a:rPr sz="11025" i="1" spc="-30" baseline="20408" dirty="0">
                <a:latin typeface="Arial"/>
                <a:cs typeface="Arial"/>
              </a:rPr>
              <a:t>X.W</a:t>
            </a:r>
            <a:r>
              <a:rPr sz="5000" i="1" spc="-20" dirty="0">
                <a:latin typeface="Arial"/>
                <a:cs typeface="Arial"/>
              </a:rPr>
              <a:t>d</a:t>
            </a:r>
            <a:endParaRPr sz="5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Introduction</a:t>
            </a:r>
            <a:r>
              <a:rPr spc="-150" dirty="0"/>
              <a:t> </a:t>
            </a:r>
            <a:r>
              <a:rPr dirty="0"/>
              <a:t>-</a:t>
            </a:r>
            <a:r>
              <a:rPr spc="-155" dirty="0"/>
              <a:t> </a:t>
            </a:r>
            <a:r>
              <a:rPr spc="-190" dirty="0"/>
              <a:t>Curse</a:t>
            </a:r>
            <a:r>
              <a:rPr spc="-150" dirty="0"/>
              <a:t> </a:t>
            </a:r>
            <a:r>
              <a:rPr dirty="0"/>
              <a:t>of</a:t>
            </a:r>
            <a:r>
              <a:rPr spc="-145" dirty="0"/>
              <a:t> </a:t>
            </a:r>
            <a:r>
              <a:rPr spc="-165" dirty="0"/>
              <a:t>Dimensionality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896" y="3669103"/>
            <a:ext cx="11013440" cy="36296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4450" marR="5080">
              <a:lnSpc>
                <a:spcPts val="4050"/>
              </a:lnSpc>
              <a:spcBef>
                <a:spcPts val="260"/>
              </a:spcBef>
            </a:pP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New</a:t>
            </a:r>
            <a:r>
              <a:rPr sz="3400" spc="-2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(test)</a:t>
            </a:r>
            <a:r>
              <a:rPr sz="34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will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0" dirty="0">
                <a:solidFill>
                  <a:srgbClr val="606060"/>
                </a:solidFill>
                <a:latin typeface="Arial MT"/>
                <a:cs typeface="Arial MT"/>
              </a:rPr>
              <a:t>also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likely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far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85" dirty="0">
                <a:solidFill>
                  <a:srgbClr val="606060"/>
                </a:solidFill>
                <a:latin typeface="Arial MT"/>
                <a:cs typeface="Arial MT"/>
              </a:rPr>
              <a:t>away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from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25" dirty="0">
                <a:solidFill>
                  <a:srgbClr val="606060"/>
                </a:solidFill>
                <a:latin typeface="Arial MT"/>
                <a:cs typeface="Arial MT"/>
              </a:rPr>
              <a:t>any </a:t>
            </a: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instance</a:t>
            </a:r>
            <a:endParaRPr sz="3400">
              <a:latin typeface="Arial MT"/>
              <a:cs typeface="Arial MT"/>
            </a:endParaRPr>
          </a:p>
          <a:p>
            <a:pPr marL="501650" indent="-488950">
              <a:lnSpc>
                <a:spcPts val="3920"/>
              </a:lnSpc>
              <a:buFont typeface="Tahoma"/>
              <a:buChar char="●"/>
              <a:tabLst>
                <a:tab pos="501650" algn="l"/>
              </a:tabLst>
            </a:pPr>
            <a:r>
              <a:rPr sz="3400" spc="-245" dirty="0">
                <a:solidFill>
                  <a:srgbClr val="606060"/>
                </a:solidFill>
                <a:latin typeface="Arial MT"/>
                <a:cs typeface="Arial MT"/>
              </a:rPr>
              <a:t>making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predictions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4" dirty="0">
                <a:solidFill>
                  <a:srgbClr val="606060"/>
                </a:solidFill>
                <a:latin typeface="Arial MT"/>
                <a:cs typeface="Arial MT"/>
              </a:rPr>
              <a:t>much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80" dirty="0">
                <a:solidFill>
                  <a:srgbClr val="606060"/>
                </a:solidFill>
                <a:latin typeface="Arial MT"/>
                <a:cs typeface="Arial MT"/>
              </a:rPr>
              <a:t>less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reliable</a:t>
            </a:r>
            <a:endParaRPr sz="3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Font typeface="Tahoma"/>
              <a:buChar char="●"/>
            </a:pPr>
            <a:endParaRPr sz="3400">
              <a:latin typeface="Arial MT"/>
              <a:cs typeface="Arial MT"/>
            </a:endParaRPr>
          </a:p>
          <a:p>
            <a:pPr marL="44450">
              <a:lnSpc>
                <a:spcPts val="4065"/>
              </a:lnSpc>
            </a:pPr>
            <a:r>
              <a:rPr sz="3400" spc="-345" dirty="0">
                <a:solidFill>
                  <a:srgbClr val="606060"/>
                </a:solidFill>
                <a:latin typeface="Arial Black"/>
                <a:cs typeface="Arial Black"/>
              </a:rPr>
              <a:t>Hence,</a:t>
            </a:r>
            <a:endParaRPr sz="3400">
              <a:latin typeface="Arial Black"/>
              <a:cs typeface="Arial Black"/>
            </a:endParaRPr>
          </a:p>
          <a:p>
            <a:pPr marL="501650" indent="-488950">
              <a:lnSpc>
                <a:spcPts val="4050"/>
              </a:lnSpc>
              <a:buFont typeface="Arial"/>
              <a:buChar char="●"/>
              <a:tabLst>
                <a:tab pos="501650" algn="l"/>
              </a:tabLst>
            </a:pPr>
            <a:r>
              <a:rPr sz="3400" spc="-225" dirty="0">
                <a:solidFill>
                  <a:srgbClr val="606060"/>
                </a:solidFill>
                <a:latin typeface="Arial Black"/>
                <a:cs typeface="Arial Black"/>
              </a:rPr>
              <a:t>more</a:t>
            </a:r>
            <a:r>
              <a:rPr sz="34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315" dirty="0">
                <a:solidFill>
                  <a:srgbClr val="606060"/>
                </a:solidFill>
                <a:latin typeface="Arial Black"/>
                <a:cs typeface="Arial Black"/>
              </a:rPr>
              <a:t>dimensional</a:t>
            </a:r>
            <a:r>
              <a:rPr sz="34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290" dirty="0">
                <a:solidFill>
                  <a:srgbClr val="606060"/>
                </a:solidFill>
                <a:latin typeface="Arial Black"/>
                <a:cs typeface="Arial Black"/>
              </a:rPr>
              <a:t>the</a:t>
            </a:r>
            <a:r>
              <a:rPr sz="34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260" dirty="0">
                <a:solidFill>
                  <a:srgbClr val="606060"/>
                </a:solidFill>
                <a:latin typeface="Arial Black"/>
                <a:cs typeface="Arial Black"/>
              </a:rPr>
              <a:t>training</a:t>
            </a:r>
            <a:r>
              <a:rPr sz="34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395" dirty="0">
                <a:solidFill>
                  <a:srgbClr val="606060"/>
                </a:solidFill>
                <a:latin typeface="Arial Black"/>
                <a:cs typeface="Arial Black"/>
              </a:rPr>
              <a:t>set</a:t>
            </a:r>
            <a:r>
              <a:rPr sz="34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395" dirty="0">
                <a:solidFill>
                  <a:srgbClr val="606060"/>
                </a:solidFill>
                <a:latin typeface="Arial Black"/>
                <a:cs typeface="Arial Black"/>
              </a:rPr>
              <a:t>is,</a:t>
            </a:r>
            <a:endParaRPr sz="3400">
              <a:latin typeface="Arial Black"/>
              <a:cs typeface="Arial Black"/>
            </a:endParaRPr>
          </a:p>
          <a:p>
            <a:pPr marL="501650" indent="-488950">
              <a:lnSpc>
                <a:spcPts val="4065"/>
              </a:lnSpc>
              <a:buFont typeface="Arial"/>
              <a:buChar char="●"/>
              <a:tabLst>
                <a:tab pos="501650" algn="l"/>
              </a:tabLst>
            </a:pPr>
            <a:r>
              <a:rPr sz="3400" spc="-290" dirty="0">
                <a:solidFill>
                  <a:srgbClr val="606060"/>
                </a:solidFill>
                <a:latin typeface="Arial Black"/>
                <a:cs typeface="Arial Black"/>
              </a:rPr>
              <a:t>the</a:t>
            </a:r>
            <a:r>
              <a:rPr sz="3400" spc="-18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260" dirty="0">
                <a:solidFill>
                  <a:srgbClr val="606060"/>
                </a:solidFill>
                <a:latin typeface="Arial Black"/>
                <a:cs typeface="Arial Black"/>
              </a:rPr>
              <a:t>greater</a:t>
            </a:r>
            <a:r>
              <a:rPr sz="3400" spc="-18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290" dirty="0">
                <a:solidFill>
                  <a:srgbClr val="606060"/>
                </a:solidFill>
                <a:latin typeface="Arial Black"/>
                <a:cs typeface="Arial Black"/>
              </a:rPr>
              <a:t>the</a:t>
            </a:r>
            <a:r>
              <a:rPr sz="3400" spc="-18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320" dirty="0">
                <a:solidFill>
                  <a:srgbClr val="606060"/>
                </a:solidFill>
                <a:latin typeface="Arial Black"/>
                <a:cs typeface="Arial Black"/>
              </a:rPr>
              <a:t>risk</a:t>
            </a:r>
            <a:r>
              <a:rPr sz="3400" spc="-18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290" dirty="0">
                <a:solidFill>
                  <a:srgbClr val="606060"/>
                </a:solidFill>
                <a:latin typeface="Arial Black"/>
                <a:cs typeface="Arial Black"/>
              </a:rPr>
              <a:t>of</a:t>
            </a:r>
            <a:r>
              <a:rPr sz="3400" spc="-18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270" dirty="0">
                <a:solidFill>
                  <a:srgbClr val="606060"/>
                </a:solidFill>
                <a:latin typeface="Arial Black"/>
                <a:cs typeface="Arial Black"/>
              </a:rPr>
              <a:t>overfitting.</a:t>
            </a:r>
            <a:endParaRPr sz="3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Introduction</a:t>
            </a:r>
            <a:r>
              <a:rPr spc="-150" dirty="0"/>
              <a:t> </a:t>
            </a:r>
            <a:r>
              <a:rPr dirty="0"/>
              <a:t>-</a:t>
            </a:r>
            <a:r>
              <a:rPr spc="-155" dirty="0"/>
              <a:t> </a:t>
            </a:r>
            <a:r>
              <a:rPr spc="-190" dirty="0"/>
              <a:t>Curse</a:t>
            </a:r>
            <a:r>
              <a:rPr spc="-150" dirty="0"/>
              <a:t> </a:t>
            </a:r>
            <a:r>
              <a:rPr dirty="0"/>
              <a:t>of</a:t>
            </a:r>
            <a:r>
              <a:rPr spc="-145" dirty="0"/>
              <a:t> </a:t>
            </a:r>
            <a:r>
              <a:rPr spc="-165" dirty="0"/>
              <a:t>Dimensionality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846" y="2320077"/>
            <a:ext cx="11585575" cy="311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ts val="4065"/>
              </a:lnSpc>
              <a:spcBef>
                <a:spcPts val="100"/>
              </a:spcBef>
            </a:pPr>
            <a:r>
              <a:rPr sz="3400" spc="-285" dirty="0">
                <a:solidFill>
                  <a:srgbClr val="606060"/>
                </a:solidFill>
                <a:latin typeface="Arial Black"/>
                <a:cs typeface="Arial Black"/>
              </a:rPr>
              <a:t>How</a:t>
            </a:r>
            <a:r>
              <a:rPr sz="3400" spc="-18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200" dirty="0">
                <a:solidFill>
                  <a:srgbClr val="606060"/>
                </a:solidFill>
                <a:latin typeface="Arial Black"/>
                <a:cs typeface="Arial Black"/>
              </a:rPr>
              <a:t>to</a:t>
            </a:r>
            <a:r>
              <a:rPr sz="3400" spc="-18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325" dirty="0">
                <a:solidFill>
                  <a:srgbClr val="606060"/>
                </a:solidFill>
                <a:latin typeface="Arial Black"/>
                <a:cs typeface="Arial Black"/>
              </a:rPr>
              <a:t>reduce</a:t>
            </a:r>
            <a:r>
              <a:rPr sz="3400" spc="-18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290" dirty="0">
                <a:solidFill>
                  <a:srgbClr val="606060"/>
                </a:solidFill>
                <a:latin typeface="Arial Black"/>
                <a:cs typeface="Arial Black"/>
              </a:rPr>
              <a:t>the</a:t>
            </a:r>
            <a:r>
              <a:rPr sz="3400" spc="-18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380" dirty="0">
                <a:solidFill>
                  <a:srgbClr val="606060"/>
                </a:solidFill>
                <a:latin typeface="Arial Black"/>
                <a:cs typeface="Arial Black"/>
              </a:rPr>
              <a:t>curse</a:t>
            </a:r>
            <a:r>
              <a:rPr sz="3400" spc="-18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290" dirty="0">
                <a:solidFill>
                  <a:srgbClr val="606060"/>
                </a:solidFill>
                <a:latin typeface="Arial Black"/>
                <a:cs typeface="Arial Black"/>
              </a:rPr>
              <a:t>of</a:t>
            </a:r>
            <a:r>
              <a:rPr sz="3400" spc="-18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345" dirty="0">
                <a:solidFill>
                  <a:srgbClr val="606060"/>
                </a:solidFill>
                <a:latin typeface="Arial Black"/>
                <a:cs typeface="Arial Black"/>
              </a:rPr>
              <a:t>dimensionality?</a:t>
            </a:r>
            <a:endParaRPr sz="3400">
              <a:latin typeface="Arial Black"/>
              <a:cs typeface="Arial Black"/>
            </a:endParaRPr>
          </a:p>
          <a:p>
            <a:pPr marL="501650" marR="5080" indent="-489584">
              <a:lnSpc>
                <a:spcPts val="4050"/>
              </a:lnSpc>
              <a:spcBef>
                <a:spcPts val="145"/>
              </a:spcBef>
              <a:buFont typeface="Tahoma"/>
              <a:buChar char="●"/>
              <a:tabLst>
                <a:tab pos="501650" algn="l"/>
              </a:tabLst>
            </a:pPr>
            <a:r>
              <a:rPr sz="3400" spc="-215" dirty="0">
                <a:solidFill>
                  <a:srgbClr val="606060"/>
                </a:solidFill>
                <a:latin typeface="Arial MT"/>
                <a:cs typeface="Arial MT"/>
              </a:rPr>
              <a:t>Increase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1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45" dirty="0">
                <a:solidFill>
                  <a:srgbClr val="606060"/>
                </a:solidFill>
                <a:latin typeface="Arial MT"/>
                <a:cs typeface="Arial MT"/>
              </a:rPr>
              <a:t>size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5" dirty="0">
                <a:solidFill>
                  <a:srgbClr val="606060"/>
                </a:solidFill>
                <a:latin typeface="Arial MT"/>
                <a:cs typeface="Arial MT"/>
              </a:rPr>
              <a:t>set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20" dirty="0">
                <a:solidFill>
                  <a:srgbClr val="606060"/>
                </a:solidFill>
                <a:latin typeface="Arial MT"/>
                <a:cs typeface="Arial MT"/>
              </a:rPr>
              <a:t>(number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10" dirty="0">
                <a:solidFill>
                  <a:srgbClr val="606060"/>
                </a:solidFill>
                <a:latin typeface="Arial MT"/>
                <a:cs typeface="Arial MT"/>
              </a:rPr>
              <a:t>datasets)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85" dirty="0">
                <a:solidFill>
                  <a:srgbClr val="606060"/>
                </a:solidFill>
                <a:latin typeface="Arial MT"/>
                <a:cs typeface="Arial MT"/>
              </a:rPr>
              <a:t>reach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505" dirty="0">
                <a:solidFill>
                  <a:srgbClr val="606060"/>
                </a:solidFill>
                <a:latin typeface="Arial MT"/>
                <a:cs typeface="Arial MT"/>
              </a:rPr>
              <a:t>a </a:t>
            </a:r>
            <a:r>
              <a:rPr sz="3400" spc="-130" dirty="0">
                <a:solidFill>
                  <a:srgbClr val="606060"/>
                </a:solidFill>
                <a:latin typeface="Arial MT"/>
                <a:cs typeface="Arial MT"/>
              </a:rPr>
              <a:t>sufficient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50" dirty="0">
                <a:solidFill>
                  <a:srgbClr val="606060"/>
                </a:solidFill>
                <a:latin typeface="Arial MT"/>
                <a:cs typeface="Arial MT"/>
              </a:rPr>
              <a:t>density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instances</a:t>
            </a:r>
            <a:endParaRPr sz="3400">
              <a:latin typeface="Arial MT"/>
              <a:cs typeface="Arial MT"/>
            </a:endParaRPr>
          </a:p>
          <a:p>
            <a:pPr marL="958850" marR="186055" lvl="1" indent="-489584">
              <a:lnSpc>
                <a:spcPts val="4050"/>
              </a:lnSpc>
              <a:buFont typeface="Tahoma"/>
              <a:buChar char="○"/>
              <a:tabLst>
                <a:tab pos="958850" algn="l"/>
              </a:tabLst>
            </a:pP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However,</a:t>
            </a:r>
            <a:r>
              <a:rPr sz="34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5" dirty="0">
                <a:solidFill>
                  <a:srgbClr val="606060"/>
                </a:solidFill>
                <a:latin typeface="Arial MT"/>
                <a:cs typeface="Arial MT"/>
              </a:rPr>
              <a:t>number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9" dirty="0">
                <a:solidFill>
                  <a:srgbClr val="606060"/>
                </a:solidFill>
                <a:latin typeface="Arial MT"/>
                <a:cs typeface="Arial MT"/>
              </a:rPr>
              <a:t>instances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required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85" dirty="0">
                <a:solidFill>
                  <a:srgbClr val="606060"/>
                </a:solidFill>
                <a:latin typeface="Arial MT"/>
                <a:cs typeface="Arial MT"/>
              </a:rPr>
              <a:t>reach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given </a:t>
            </a:r>
            <a:r>
              <a:rPr sz="3400" spc="-150" dirty="0">
                <a:solidFill>
                  <a:srgbClr val="606060"/>
                </a:solidFill>
                <a:latin typeface="Arial MT"/>
                <a:cs typeface="Arial MT"/>
              </a:rPr>
              <a:t>density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0" dirty="0">
                <a:solidFill>
                  <a:srgbClr val="606060"/>
                </a:solidFill>
                <a:latin typeface="Arial MT"/>
                <a:cs typeface="Arial MT"/>
              </a:rPr>
              <a:t>grows</a:t>
            </a: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25" dirty="0">
                <a:solidFill>
                  <a:srgbClr val="606060"/>
                </a:solidFill>
                <a:latin typeface="Arial MT"/>
                <a:cs typeface="Arial MT"/>
              </a:rPr>
              <a:t>exponentially</a:t>
            </a: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5" dirty="0">
                <a:solidFill>
                  <a:srgbClr val="606060"/>
                </a:solidFill>
                <a:latin typeface="Arial MT"/>
                <a:cs typeface="Arial MT"/>
              </a:rPr>
              <a:t>number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60" dirty="0">
                <a:solidFill>
                  <a:srgbClr val="606060"/>
                </a:solidFill>
                <a:latin typeface="Arial MT"/>
                <a:cs typeface="Arial MT"/>
              </a:rPr>
              <a:t>dimensions 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(features)</a:t>
            </a:r>
            <a:endParaRPr sz="3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01887" y="5171599"/>
            <a:ext cx="5438140" cy="3866515"/>
            <a:chOff x="4301887" y="5171599"/>
            <a:chExt cx="5438140" cy="38665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8925" y="5171599"/>
              <a:ext cx="3920824" cy="38663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44699" y="5929749"/>
              <a:ext cx="277495" cy="291465"/>
            </a:xfrm>
            <a:custGeom>
              <a:avLst/>
              <a:gdLst/>
              <a:ahLst/>
              <a:cxnLst/>
              <a:rect l="l" t="t" r="r" b="b"/>
              <a:pathLst>
                <a:path w="277495" h="291464">
                  <a:moveTo>
                    <a:pt x="277199" y="290999"/>
                  </a:moveTo>
                  <a:lnTo>
                    <a:pt x="0" y="290999"/>
                  </a:lnTo>
                  <a:lnTo>
                    <a:pt x="0" y="0"/>
                  </a:lnTo>
                  <a:lnTo>
                    <a:pt x="277199" y="0"/>
                  </a:lnTo>
                  <a:lnTo>
                    <a:pt x="277199" y="290999"/>
                  </a:lnTo>
                  <a:close/>
                </a:path>
              </a:pathLst>
            </a:custGeom>
            <a:solidFill>
              <a:srgbClr val="4C11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4699" y="5929749"/>
              <a:ext cx="277495" cy="291465"/>
            </a:xfrm>
            <a:custGeom>
              <a:avLst/>
              <a:gdLst/>
              <a:ahLst/>
              <a:cxnLst/>
              <a:rect l="l" t="t" r="r" b="b"/>
              <a:pathLst>
                <a:path w="277495" h="291464">
                  <a:moveTo>
                    <a:pt x="0" y="0"/>
                  </a:moveTo>
                  <a:lnTo>
                    <a:pt x="277199" y="0"/>
                  </a:lnTo>
                  <a:lnTo>
                    <a:pt x="277199" y="290999"/>
                  </a:lnTo>
                  <a:lnTo>
                    <a:pt x="0" y="2909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70624" y="5869649"/>
              <a:ext cx="277495" cy="291465"/>
            </a:xfrm>
            <a:custGeom>
              <a:avLst/>
              <a:gdLst/>
              <a:ahLst/>
              <a:cxnLst/>
              <a:rect l="l" t="t" r="r" b="b"/>
              <a:pathLst>
                <a:path w="277495" h="291464">
                  <a:moveTo>
                    <a:pt x="277199" y="290999"/>
                  </a:moveTo>
                  <a:lnTo>
                    <a:pt x="0" y="290999"/>
                  </a:lnTo>
                  <a:lnTo>
                    <a:pt x="0" y="0"/>
                  </a:lnTo>
                  <a:lnTo>
                    <a:pt x="277199" y="0"/>
                  </a:lnTo>
                  <a:lnTo>
                    <a:pt x="277199" y="290999"/>
                  </a:lnTo>
                  <a:close/>
                </a:path>
              </a:pathLst>
            </a:custGeom>
            <a:solidFill>
              <a:srgbClr val="4C11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70624" y="5869649"/>
              <a:ext cx="277495" cy="291465"/>
            </a:xfrm>
            <a:custGeom>
              <a:avLst/>
              <a:gdLst/>
              <a:ahLst/>
              <a:cxnLst/>
              <a:rect l="l" t="t" r="r" b="b"/>
              <a:pathLst>
                <a:path w="277495" h="291464">
                  <a:moveTo>
                    <a:pt x="0" y="0"/>
                  </a:moveTo>
                  <a:lnTo>
                    <a:pt x="277199" y="0"/>
                  </a:lnTo>
                  <a:lnTo>
                    <a:pt x="277199" y="290999"/>
                  </a:lnTo>
                  <a:lnTo>
                    <a:pt x="0" y="2909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118774" y="5869649"/>
              <a:ext cx="277495" cy="291465"/>
            </a:xfrm>
            <a:custGeom>
              <a:avLst/>
              <a:gdLst/>
              <a:ahLst/>
              <a:cxnLst/>
              <a:rect l="l" t="t" r="r" b="b"/>
              <a:pathLst>
                <a:path w="277495" h="291464">
                  <a:moveTo>
                    <a:pt x="277199" y="290999"/>
                  </a:moveTo>
                  <a:lnTo>
                    <a:pt x="0" y="290999"/>
                  </a:lnTo>
                  <a:lnTo>
                    <a:pt x="0" y="0"/>
                  </a:lnTo>
                  <a:lnTo>
                    <a:pt x="277199" y="0"/>
                  </a:lnTo>
                  <a:lnTo>
                    <a:pt x="277199" y="290999"/>
                  </a:lnTo>
                  <a:close/>
                </a:path>
              </a:pathLst>
            </a:custGeom>
            <a:solidFill>
              <a:srgbClr val="4C11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18774" y="5869649"/>
              <a:ext cx="277495" cy="291465"/>
            </a:xfrm>
            <a:custGeom>
              <a:avLst/>
              <a:gdLst/>
              <a:ahLst/>
              <a:cxnLst/>
              <a:rect l="l" t="t" r="r" b="b"/>
              <a:pathLst>
                <a:path w="277495" h="291464">
                  <a:moveTo>
                    <a:pt x="0" y="0"/>
                  </a:moveTo>
                  <a:lnTo>
                    <a:pt x="277199" y="0"/>
                  </a:lnTo>
                  <a:lnTo>
                    <a:pt x="277199" y="290999"/>
                  </a:lnTo>
                  <a:lnTo>
                    <a:pt x="0" y="2909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44699" y="8349599"/>
              <a:ext cx="277495" cy="291465"/>
            </a:xfrm>
            <a:custGeom>
              <a:avLst/>
              <a:gdLst/>
              <a:ahLst/>
              <a:cxnLst/>
              <a:rect l="l" t="t" r="r" b="b"/>
              <a:pathLst>
                <a:path w="277495" h="291465">
                  <a:moveTo>
                    <a:pt x="277199" y="290999"/>
                  </a:moveTo>
                  <a:lnTo>
                    <a:pt x="0" y="290999"/>
                  </a:lnTo>
                  <a:lnTo>
                    <a:pt x="0" y="0"/>
                  </a:lnTo>
                  <a:lnTo>
                    <a:pt x="277199" y="0"/>
                  </a:lnTo>
                  <a:lnTo>
                    <a:pt x="277199" y="290999"/>
                  </a:lnTo>
                  <a:close/>
                </a:path>
              </a:pathLst>
            </a:custGeom>
            <a:solidFill>
              <a:srgbClr val="4C11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44699" y="8349599"/>
              <a:ext cx="277495" cy="291465"/>
            </a:xfrm>
            <a:custGeom>
              <a:avLst/>
              <a:gdLst/>
              <a:ahLst/>
              <a:cxnLst/>
              <a:rect l="l" t="t" r="r" b="b"/>
              <a:pathLst>
                <a:path w="277495" h="291465">
                  <a:moveTo>
                    <a:pt x="0" y="0"/>
                  </a:moveTo>
                  <a:lnTo>
                    <a:pt x="277199" y="0"/>
                  </a:lnTo>
                  <a:lnTo>
                    <a:pt x="277199" y="290999"/>
                  </a:lnTo>
                  <a:lnTo>
                    <a:pt x="0" y="2909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57662" y="7712299"/>
              <a:ext cx="277495" cy="291465"/>
            </a:xfrm>
            <a:custGeom>
              <a:avLst/>
              <a:gdLst/>
              <a:ahLst/>
              <a:cxnLst/>
              <a:rect l="l" t="t" r="r" b="b"/>
              <a:pathLst>
                <a:path w="277495" h="291465">
                  <a:moveTo>
                    <a:pt x="277199" y="290999"/>
                  </a:moveTo>
                  <a:lnTo>
                    <a:pt x="0" y="290999"/>
                  </a:lnTo>
                  <a:lnTo>
                    <a:pt x="0" y="0"/>
                  </a:lnTo>
                  <a:lnTo>
                    <a:pt x="277199" y="0"/>
                  </a:lnTo>
                  <a:lnTo>
                    <a:pt x="277199" y="290999"/>
                  </a:lnTo>
                  <a:close/>
                </a:path>
              </a:pathLst>
            </a:custGeom>
            <a:solidFill>
              <a:srgbClr val="4C11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57662" y="7712299"/>
              <a:ext cx="277495" cy="291465"/>
            </a:xfrm>
            <a:custGeom>
              <a:avLst/>
              <a:gdLst/>
              <a:ahLst/>
              <a:cxnLst/>
              <a:rect l="l" t="t" r="r" b="b"/>
              <a:pathLst>
                <a:path w="277495" h="291465">
                  <a:moveTo>
                    <a:pt x="0" y="0"/>
                  </a:moveTo>
                  <a:lnTo>
                    <a:pt x="277199" y="0"/>
                  </a:lnTo>
                  <a:lnTo>
                    <a:pt x="277199" y="290999"/>
                  </a:lnTo>
                  <a:lnTo>
                    <a:pt x="0" y="2909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16174" y="6085318"/>
              <a:ext cx="2898775" cy="1301750"/>
            </a:xfrm>
            <a:custGeom>
              <a:avLst/>
              <a:gdLst/>
              <a:ahLst/>
              <a:cxnLst/>
              <a:rect l="l" t="t" r="r" b="b"/>
              <a:pathLst>
                <a:path w="2898775" h="1301750">
                  <a:moveTo>
                    <a:pt x="0" y="1301656"/>
                  </a:moveTo>
                  <a:lnTo>
                    <a:pt x="2898199" y="0"/>
                  </a:lnTo>
                </a:path>
              </a:pathLst>
            </a:custGeom>
            <a:ln w="28574">
              <a:solidFill>
                <a:srgbClr val="13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80749" y="6017902"/>
              <a:ext cx="166205" cy="12475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316174" y="7386974"/>
              <a:ext cx="3072130" cy="446405"/>
            </a:xfrm>
            <a:custGeom>
              <a:avLst/>
              <a:gdLst/>
              <a:ahLst/>
              <a:cxnLst/>
              <a:rect l="l" t="t" r="r" b="b"/>
              <a:pathLst>
                <a:path w="3072129" h="446404">
                  <a:moveTo>
                    <a:pt x="0" y="0"/>
                  </a:moveTo>
                  <a:lnTo>
                    <a:pt x="3071829" y="446061"/>
                  </a:lnTo>
                </a:path>
              </a:pathLst>
            </a:custGeom>
            <a:ln w="28574">
              <a:solidFill>
                <a:srgbClr val="134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66934" y="7772041"/>
              <a:ext cx="163687" cy="12199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389199" y="6950793"/>
            <a:ext cx="266128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latin typeface="Consolas"/>
                <a:cs typeface="Consolas"/>
              </a:rPr>
              <a:t>Adding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more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instances </a:t>
            </a:r>
            <a:r>
              <a:rPr sz="1800" dirty="0">
                <a:latin typeface="Consolas"/>
                <a:cs typeface="Consolas"/>
              </a:rPr>
              <a:t>will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increase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25" dirty="0">
                <a:latin typeface="Consolas"/>
                <a:cs typeface="Consolas"/>
              </a:rPr>
              <a:t>the </a:t>
            </a:r>
            <a:r>
              <a:rPr sz="1800" spc="-10" dirty="0">
                <a:latin typeface="Consolas"/>
                <a:cs typeface="Consolas"/>
              </a:rPr>
              <a:t>density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Introduction</a:t>
            </a:r>
            <a:r>
              <a:rPr spc="-150" dirty="0"/>
              <a:t> </a:t>
            </a:r>
            <a:r>
              <a:rPr dirty="0"/>
              <a:t>-</a:t>
            </a:r>
            <a:r>
              <a:rPr spc="-155" dirty="0"/>
              <a:t> </a:t>
            </a:r>
            <a:r>
              <a:rPr spc="-190" dirty="0"/>
              <a:t>Curse</a:t>
            </a:r>
            <a:r>
              <a:rPr spc="-150" dirty="0"/>
              <a:t> </a:t>
            </a:r>
            <a:r>
              <a:rPr dirty="0"/>
              <a:t>of</a:t>
            </a:r>
            <a:r>
              <a:rPr spc="-145" dirty="0"/>
              <a:t> </a:t>
            </a:r>
            <a:r>
              <a:rPr spc="-165" dirty="0"/>
              <a:t>Dimensionality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896" y="2646328"/>
            <a:ext cx="11381740" cy="4144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ts val="4065"/>
              </a:lnSpc>
              <a:spcBef>
                <a:spcPts val="100"/>
              </a:spcBef>
            </a:pPr>
            <a:r>
              <a:rPr sz="3400" spc="-285" dirty="0">
                <a:solidFill>
                  <a:srgbClr val="606060"/>
                </a:solidFill>
                <a:latin typeface="Arial Black"/>
                <a:cs typeface="Arial Black"/>
              </a:rPr>
              <a:t>How</a:t>
            </a:r>
            <a:r>
              <a:rPr sz="3400" spc="-18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200" dirty="0">
                <a:solidFill>
                  <a:srgbClr val="606060"/>
                </a:solidFill>
                <a:latin typeface="Arial Black"/>
                <a:cs typeface="Arial Black"/>
              </a:rPr>
              <a:t>to</a:t>
            </a:r>
            <a:r>
              <a:rPr sz="3400" spc="-18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325" dirty="0">
                <a:solidFill>
                  <a:srgbClr val="606060"/>
                </a:solidFill>
                <a:latin typeface="Arial Black"/>
                <a:cs typeface="Arial Black"/>
              </a:rPr>
              <a:t>reduce</a:t>
            </a:r>
            <a:r>
              <a:rPr sz="3400" spc="-18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290" dirty="0">
                <a:solidFill>
                  <a:srgbClr val="606060"/>
                </a:solidFill>
                <a:latin typeface="Arial Black"/>
                <a:cs typeface="Arial Black"/>
              </a:rPr>
              <a:t>the</a:t>
            </a:r>
            <a:r>
              <a:rPr sz="3400" spc="-18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380" dirty="0">
                <a:solidFill>
                  <a:srgbClr val="606060"/>
                </a:solidFill>
                <a:latin typeface="Arial Black"/>
                <a:cs typeface="Arial Black"/>
              </a:rPr>
              <a:t>curse</a:t>
            </a:r>
            <a:r>
              <a:rPr sz="3400" spc="-18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290" dirty="0">
                <a:solidFill>
                  <a:srgbClr val="606060"/>
                </a:solidFill>
                <a:latin typeface="Arial Black"/>
                <a:cs typeface="Arial Black"/>
              </a:rPr>
              <a:t>of</a:t>
            </a:r>
            <a:r>
              <a:rPr sz="3400" spc="-18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345" dirty="0">
                <a:solidFill>
                  <a:srgbClr val="606060"/>
                </a:solidFill>
                <a:latin typeface="Arial Black"/>
                <a:cs typeface="Arial Black"/>
              </a:rPr>
              <a:t>dimensionality?</a:t>
            </a:r>
            <a:endParaRPr sz="3400">
              <a:latin typeface="Arial Black"/>
              <a:cs typeface="Arial Black"/>
            </a:endParaRPr>
          </a:p>
          <a:p>
            <a:pPr marL="501650" indent="-488950">
              <a:lnSpc>
                <a:spcPts val="4050"/>
              </a:lnSpc>
              <a:buFont typeface="Tahoma"/>
              <a:buChar char="●"/>
              <a:tabLst>
                <a:tab pos="501650" algn="l"/>
              </a:tabLst>
            </a:pPr>
            <a:r>
              <a:rPr sz="3400" spc="-265" dirty="0">
                <a:solidFill>
                  <a:srgbClr val="606060"/>
                </a:solidFill>
                <a:latin typeface="Arial MT"/>
                <a:cs typeface="Arial MT"/>
              </a:rPr>
              <a:t>Example:</a:t>
            </a:r>
            <a:endParaRPr sz="3400">
              <a:latin typeface="Arial MT"/>
              <a:cs typeface="Arial MT"/>
            </a:endParaRPr>
          </a:p>
          <a:p>
            <a:pPr marL="958850" lvl="1" indent="-488950">
              <a:lnSpc>
                <a:spcPts val="4050"/>
              </a:lnSpc>
              <a:buFont typeface="Tahoma"/>
              <a:buChar char="○"/>
              <a:tabLst>
                <a:tab pos="958850" algn="l"/>
              </a:tabLst>
            </a:pP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4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5" dirty="0">
                <a:solidFill>
                  <a:srgbClr val="606060"/>
                </a:solidFill>
                <a:latin typeface="Arial MT"/>
                <a:cs typeface="Arial MT"/>
              </a:rPr>
              <a:t>100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endParaRPr sz="3400">
              <a:latin typeface="Arial MT"/>
              <a:cs typeface="Arial MT"/>
            </a:endParaRPr>
          </a:p>
          <a:p>
            <a:pPr marL="958850" marR="189230" lvl="1" indent="-489584">
              <a:lnSpc>
                <a:spcPts val="4050"/>
              </a:lnSpc>
              <a:spcBef>
                <a:spcPts val="145"/>
              </a:spcBef>
              <a:buFont typeface="Tahoma"/>
              <a:buChar char="○"/>
              <a:tabLst>
                <a:tab pos="958850" algn="l"/>
              </a:tabLst>
            </a:pPr>
            <a:r>
              <a:rPr sz="3400" spc="60" dirty="0">
                <a:solidFill>
                  <a:srgbClr val="606060"/>
                </a:solidFill>
                <a:latin typeface="Arial MT"/>
                <a:cs typeface="Arial MT"/>
              </a:rPr>
              <a:t>Will</a:t>
            </a:r>
            <a:r>
              <a:rPr sz="3400" spc="-20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35" dirty="0">
                <a:solidFill>
                  <a:srgbClr val="606060"/>
                </a:solidFill>
                <a:latin typeface="Arial MT"/>
                <a:cs typeface="Arial MT"/>
              </a:rPr>
              <a:t>need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more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35" dirty="0">
                <a:solidFill>
                  <a:srgbClr val="606060"/>
                </a:solidFill>
                <a:latin typeface="Arial MT"/>
                <a:cs typeface="Arial MT"/>
              </a:rPr>
              <a:t>datasets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50" dirty="0">
                <a:solidFill>
                  <a:srgbClr val="606060"/>
                </a:solidFill>
                <a:latin typeface="Arial MT"/>
                <a:cs typeface="Arial MT"/>
              </a:rPr>
              <a:t>than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80" dirty="0">
                <a:solidFill>
                  <a:srgbClr val="606060"/>
                </a:solidFill>
                <a:latin typeface="Arial MT"/>
                <a:cs typeface="Arial MT"/>
              </a:rPr>
              <a:t>atoms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5" dirty="0">
                <a:solidFill>
                  <a:srgbClr val="606060"/>
                </a:solidFill>
                <a:latin typeface="Arial MT"/>
                <a:cs typeface="Arial MT"/>
              </a:rPr>
              <a:t>observable 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universe</a:t>
            </a:r>
            <a:endParaRPr sz="3400">
              <a:latin typeface="Arial MT"/>
              <a:cs typeface="Arial MT"/>
            </a:endParaRPr>
          </a:p>
          <a:p>
            <a:pPr marL="958850" marR="5080" lvl="1" indent="-489584">
              <a:lnSpc>
                <a:spcPts val="4050"/>
              </a:lnSpc>
              <a:buFont typeface="Tahoma"/>
              <a:buChar char="○"/>
              <a:tabLst>
                <a:tab pos="958850" algn="l"/>
              </a:tabLst>
            </a:pP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400" spc="-2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80" dirty="0">
                <a:solidFill>
                  <a:srgbClr val="606060"/>
                </a:solidFill>
                <a:latin typeface="Arial MT"/>
                <a:cs typeface="Arial MT"/>
              </a:rPr>
              <a:t>have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9" dirty="0">
                <a:solidFill>
                  <a:srgbClr val="606060"/>
                </a:solidFill>
                <a:latin typeface="Arial MT"/>
                <a:cs typeface="Arial MT"/>
              </a:rPr>
              <a:t>instances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25" dirty="0">
                <a:solidFill>
                  <a:srgbClr val="606060"/>
                </a:solidFill>
                <a:latin typeface="Arial MT"/>
                <a:cs typeface="Arial MT"/>
              </a:rPr>
              <a:t>an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65" dirty="0">
                <a:solidFill>
                  <a:srgbClr val="606060"/>
                </a:solidFill>
                <a:latin typeface="Arial MT"/>
                <a:cs typeface="Arial MT"/>
              </a:rPr>
              <a:t>average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0" dirty="0">
                <a:solidFill>
                  <a:srgbClr val="606060"/>
                </a:solidFill>
                <a:latin typeface="Arial MT"/>
                <a:cs typeface="Arial MT"/>
              </a:rPr>
              <a:t>0.1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0" dirty="0">
                <a:solidFill>
                  <a:srgbClr val="606060"/>
                </a:solidFill>
                <a:latin typeface="Arial MT"/>
                <a:cs typeface="Arial MT"/>
              </a:rPr>
              <a:t>distance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from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00" dirty="0">
                <a:solidFill>
                  <a:srgbClr val="606060"/>
                </a:solidFill>
                <a:latin typeface="Arial MT"/>
                <a:cs typeface="Arial MT"/>
              </a:rPr>
              <a:t>each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other</a:t>
            </a:r>
            <a:r>
              <a:rPr sz="34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70" dirty="0">
                <a:solidFill>
                  <a:srgbClr val="606060"/>
                </a:solidFill>
                <a:latin typeface="Arial MT"/>
                <a:cs typeface="Arial MT"/>
              </a:rPr>
              <a:t>(assuming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they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0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10" dirty="0">
                <a:solidFill>
                  <a:srgbClr val="606060"/>
                </a:solidFill>
                <a:latin typeface="Arial MT"/>
                <a:cs typeface="Arial MT"/>
              </a:rPr>
              <a:t>spread</a:t>
            </a:r>
            <a:r>
              <a:rPr sz="3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out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equally)</a:t>
            </a:r>
            <a:endParaRPr sz="3400">
              <a:latin typeface="Arial MT"/>
              <a:cs typeface="Arial MT"/>
            </a:endParaRPr>
          </a:p>
          <a:p>
            <a:pPr marL="501650" indent="-488950">
              <a:lnSpc>
                <a:spcPts val="3920"/>
              </a:lnSpc>
              <a:buFont typeface="Tahoma"/>
              <a:buChar char="●"/>
              <a:tabLst>
                <a:tab pos="501650" algn="l"/>
              </a:tabLst>
            </a:pPr>
            <a:r>
              <a:rPr sz="3400" spc="-204" dirty="0">
                <a:solidFill>
                  <a:srgbClr val="606060"/>
                </a:solidFill>
                <a:latin typeface="Arial MT"/>
                <a:cs typeface="Arial MT"/>
              </a:rPr>
              <a:t>Hence,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4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5" dirty="0">
                <a:solidFill>
                  <a:srgbClr val="606060"/>
                </a:solidFill>
                <a:latin typeface="Arial MT"/>
                <a:cs typeface="Arial MT"/>
              </a:rPr>
              <a:t>reduce</a:t>
            </a: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dimensions</a:t>
            </a:r>
            <a:endParaRPr sz="3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299" y="4167209"/>
            <a:ext cx="7078980" cy="15970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625"/>
              </a:spcBef>
            </a:pP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Main</a:t>
            </a:r>
            <a:r>
              <a:rPr sz="3000" spc="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approaches</a:t>
            </a:r>
            <a:r>
              <a:rPr sz="3000" spc="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dimensionality</a:t>
            </a:r>
            <a:r>
              <a:rPr sz="3000" spc="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reduction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Projection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Manifold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Dimensionality</a:t>
            </a:r>
            <a:r>
              <a:rPr spc="-85" dirty="0"/>
              <a:t> </a:t>
            </a:r>
            <a:r>
              <a:rPr spc="-185" dirty="0"/>
              <a:t>Reduction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Dimensionality</a:t>
            </a:r>
            <a:r>
              <a:rPr spc="-85" dirty="0"/>
              <a:t> </a:t>
            </a:r>
            <a:r>
              <a:rPr spc="-185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1761" y="1884224"/>
            <a:ext cx="2295525" cy="2727960"/>
          </a:xfrm>
          <a:prstGeom prst="rect">
            <a:avLst/>
          </a:prstGeom>
          <a:solidFill>
            <a:srgbClr val="93C47D"/>
          </a:solidFill>
          <a:ln w="38099">
            <a:solidFill>
              <a:srgbClr val="606060"/>
            </a:solidFill>
          </a:ln>
        </p:spPr>
        <p:txBody>
          <a:bodyPr vert="horz" wrap="square" lIns="0" tIns="335915" rIns="0" bIns="0" rtlCol="0">
            <a:spAutoFit/>
          </a:bodyPr>
          <a:lstStyle/>
          <a:p>
            <a:pPr marL="76200" marR="71755" algn="ctr">
              <a:lnSpc>
                <a:spcPct val="151000"/>
              </a:lnSpc>
              <a:spcBef>
                <a:spcPts val="2645"/>
              </a:spcBef>
            </a:pPr>
            <a:r>
              <a:rPr sz="2400" spc="-195" dirty="0">
                <a:solidFill>
                  <a:srgbClr val="606060"/>
                </a:solidFill>
                <a:latin typeface="Arial Black"/>
                <a:cs typeface="Arial Black"/>
              </a:rPr>
              <a:t>Dimensionality </a:t>
            </a:r>
            <a:r>
              <a:rPr sz="2400" spc="-114" dirty="0">
                <a:solidFill>
                  <a:srgbClr val="606060"/>
                </a:solidFill>
                <a:latin typeface="Arial Black"/>
                <a:cs typeface="Arial Black"/>
              </a:rPr>
              <a:t>Reduction </a:t>
            </a:r>
            <a:r>
              <a:rPr sz="2400" spc="-95" dirty="0">
                <a:solidFill>
                  <a:srgbClr val="606060"/>
                </a:solidFill>
                <a:latin typeface="Arial Black"/>
                <a:cs typeface="Arial Black"/>
              </a:rPr>
              <a:t>Methods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4424" y="6259838"/>
            <a:ext cx="2295525" cy="2572385"/>
          </a:xfrm>
          <a:prstGeom prst="rect">
            <a:avLst/>
          </a:prstGeom>
          <a:solidFill>
            <a:srgbClr val="93C47D"/>
          </a:solidFill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35"/>
              </a:spcBef>
            </a:pPr>
            <a:endParaRPr sz="2400">
              <a:latin typeface="Times New Roman"/>
              <a:cs typeface="Times New Roman"/>
            </a:endParaRPr>
          </a:p>
          <a:p>
            <a:pPr marL="404495">
              <a:lnSpc>
                <a:spcPct val="100000"/>
              </a:lnSpc>
            </a:pPr>
            <a:r>
              <a:rPr sz="2400" spc="-90" dirty="0">
                <a:solidFill>
                  <a:srgbClr val="606060"/>
                </a:solidFill>
                <a:latin typeface="Arial Black"/>
                <a:cs typeface="Arial Black"/>
              </a:rPr>
              <a:t>Projection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61590" y="6259953"/>
            <a:ext cx="2295525" cy="257238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35"/>
              </a:spcBef>
            </a:pPr>
            <a:endParaRPr sz="24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</a:pPr>
            <a:r>
              <a:rPr sz="2400" spc="-105" dirty="0">
                <a:solidFill>
                  <a:srgbClr val="606060"/>
                </a:solidFill>
                <a:latin typeface="Arial MT"/>
                <a:cs typeface="Arial MT"/>
              </a:rPr>
              <a:t>Manifold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90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71861" y="4611825"/>
            <a:ext cx="4037329" cy="1648460"/>
          </a:xfrm>
          <a:custGeom>
            <a:avLst/>
            <a:gdLst/>
            <a:ahLst/>
            <a:cxnLst/>
            <a:rect l="l" t="t" r="r" b="b"/>
            <a:pathLst>
              <a:path w="4037329" h="1648460">
                <a:moveTo>
                  <a:pt x="2087399" y="0"/>
                </a:moveTo>
                <a:lnTo>
                  <a:pt x="0" y="1647899"/>
                </a:lnTo>
              </a:path>
              <a:path w="4037329" h="1648460">
                <a:moveTo>
                  <a:pt x="2087399" y="0"/>
                </a:moveTo>
                <a:lnTo>
                  <a:pt x="4037099" y="1648199"/>
                </a:lnTo>
              </a:path>
            </a:pathLst>
          </a:custGeom>
          <a:ln w="38099">
            <a:solidFill>
              <a:srgbClr val="5B5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>
              <a:lnSpc>
                <a:spcPct val="114599"/>
              </a:lnSpc>
              <a:spcBef>
                <a:spcPts val="100"/>
              </a:spcBef>
            </a:pPr>
            <a:r>
              <a:rPr spc="-65" dirty="0"/>
              <a:t>Most</a:t>
            </a:r>
            <a:r>
              <a:rPr spc="-145" dirty="0"/>
              <a:t> </a:t>
            </a:r>
            <a:r>
              <a:rPr spc="-60" dirty="0"/>
              <a:t>real-</a:t>
            </a:r>
            <a:r>
              <a:rPr spc="-30" dirty="0"/>
              <a:t>world</a:t>
            </a:r>
            <a:r>
              <a:rPr spc="-145" dirty="0"/>
              <a:t> </a:t>
            </a:r>
            <a:r>
              <a:rPr spc="-120" dirty="0"/>
              <a:t>problems</a:t>
            </a:r>
            <a:r>
              <a:rPr spc="-65" dirty="0"/>
              <a:t> </a:t>
            </a:r>
            <a:r>
              <a:rPr dirty="0"/>
              <a:t>do</a:t>
            </a:r>
            <a:r>
              <a:rPr spc="-65" dirty="0"/>
              <a:t> </a:t>
            </a:r>
            <a:r>
              <a:rPr dirty="0"/>
              <a:t>not</a:t>
            </a:r>
            <a:r>
              <a:rPr spc="-65" dirty="0"/>
              <a:t> </a:t>
            </a:r>
            <a:r>
              <a:rPr spc="-245" dirty="0"/>
              <a:t>have</a:t>
            </a:r>
            <a:r>
              <a:rPr spc="-5" dirty="0"/>
              <a:t> </a:t>
            </a:r>
            <a:r>
              <a:rPr spc="-95" dirty="0"/>
              <a:t>training</a:t>
            </a:r>
            <a:r>
              <a:rPr spc="-65" dirty="0"/>
              <a:t> </a:t>
            </a:r>
            <a:r>
              <a:rPr spc="-204" dirty="0"/>
              <a:t>instances</a:t>
            </a:r>
            <a:r>
              <a:rPr spc="-5" dirty="0"/>
              <a:t> </a:t>
            </a:r>
            <a:r>
              <a:rPr spc="-185" dirty="0"/>
              <a:t>spread</a:t>
            </a:r>
            <a:r>
              <a:rPr spc="-25" dirty="0"/>
              <a:t> </a:t>
            </a:r>
            <a:r>
              <a:rPr dirty="0"/>
              <a:t>out</a:t>
            </a:r>
            <a:r>
              <a:rPr spc="-65" dirty="0"/>
              <a:t> </a:t>
            </a:r>
            <a:r>
              <a:rPr spc="-95" dirty="0"/>
              <a:t>across </a:t>
            </a:r>
            <a:r>
              <a:rPr spc="-114" dirty="0"/>
              <a:t>all</a:t>
            </a:r>
            <a:r>
              <a:rPr spc="-90" dirty="0"/>
              <a:t> </a:t>
            </a:r>
            <a:r>
              <a:rPr spc="-75" dirty="0"/>
              <a:t>dimensions</a:t>
            </a: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471170" algn="l"/>
              </a:tabLst>
            </a:pPr>
            <a:r>
              <a:rPr spc="-245" dirty="0"/>
              <a:t>Many</a:t>
            </a:r>
            <a:r>
              <a:rPr spc="-10" dirty="0"/>
              <a:t> </a:t>
            </a:r>
            <a:r>
              <a:rPr spc="-135" dirty="0"/>
              <a:t>features</a:t>
            </a:r>
            <a:r>
              <a:rPr spc="-75" dirty="0"/>
              <a:t> </a:t>
            </a:r>
            <a:r>
              <a:rPr spc="-120" dirty="0"/>
              <a:t>are</a:t>
            </a:r>
            <a:r>
              <a:rPr spc="-75" dirty="0"/>
              <a:t> </a:t>
            </a:r>
            <a:r>
              <a:rPr spc="-120" dirty="0"/>
              <a:t>almost</a:t>
            </a:r>
            <a:r>
              <a:rPr spc="-50" dirty="0"/>
              <a:t> </a:t>
            </a:r>
            <a:r>
              <a:rPr spc="-120" dirty="0"/>
              <a:t>constant</a:t>
            </a:r>
            <a:r>
              <a:rPr spc="-55" dirty="0"/>
              <a:t> </a:t>
            </a:r>
            <a:r>
              <a:rPr spc="-50" dirty="0"/>
              <a:t>-</a:t>
            </a: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471170" algn="l"/>
              </a:tabLst>
            </a:pPr>
            <a:r>
              <a:rPr dirty="0"/>
              <a:t>While</a:t>
            </a:r>
            <a:r>
              <a:rPr spc="-145" dirty="0"/>
              <a:t> </a:t>
            </a:r>
            <a:r>
              <a:rPr spc="-55" dirty="0"/>
              <a:t>others</a:t>
            </a:r>
            <a:r>
              <a:rPr spc="-114" dirty="0"/>
              <a:t> </a:t>
            </a:r>
            <a:r>
              <a:rPr spc="-120" dirty="0"/>
              <a:t>are</a:t>
            </a:r>
            <a:r>
              <a:rPr spc="-90" dirty="0"/>
              <a:t> </a:t>
            </a:r>
            <a:r>
              <a:rPr spc="-10" dirty="0"/>
              <a:t>correlated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Dimensionality</a:t>
            </a:r>
            <a:r>
              <a:rPr spc="-85" dirty="0"/>
              <a:t> </a:t>
            </a:r>
            <a:r>
              <a:rPr spc="-215" dirty="0"/>
              <a:t>Reduction</a:t>
            </a:r>
            <a:r>
              <a:rPr spc="-75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spc="-85" dirty="0"/>
              <a:t>Projection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6875" y="4304200"/>
            <a:ext cx="5389424" cy="35765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73449" y="8372947"/>
            <a:ext cx="81813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Q.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How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many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there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above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graph?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>
              <a:lnSpc>
                <a:spcPct val="114599"/>
              </a:lnSpc>
              <a:spcBef>
                <a:spcPts val="100"/>
              </a:spcBef>
            </a:pPr>
            <a:r>
              <a:rPr spc="-65" dirty="0"/>
              <a:t>Most</a:t>
            </a:r>
            <a:r>
              <a:rPr spc="-145" dirty="0"/>
              <a:t> </a:t>
            </a:r>
            <a:r>
              <a:rPr spc="-60" dirty="0"/>
              <a:t>real-</a:t>
            </a:r>
            <a:r>
              <a:rPr spc="-30" dirty="0"/>
              <a:t>world</a:t>
            </a:r>
            <a:r>
              <a:rPr spc="-145" dirty="0"/>
              <a:t> </a:t>
            </a:r>
            <a:r>
              <a:rPr spc="-120" dirty="0"/>
              <a:t>problems</a:t>
            </a:r>
            <a:r>
              <a:rPr spc="-65" dirty="0"/>
              <a:t> </a:t>
            </a:r>
            <a:r>
              <a:rPr dirty="0"/>
              <a:t>do</a:t>
            </a:r>
            <a:r>
              <a:rPr spc="-65" dirty="0"/>
              <a:t> </a:t>
            </a:r>
            <a:r>
              <a:rPr dirty="0"/>
              <a:t>not</a:t>
            </a:r>
            <a:r>
              <a:rPr spc="-65" dirty="0"/>
              <a:t> </a:t>
            </a:r>
            <a:r>
              <a:rPr spc="-245" dirty="0"/>
              <a:t>have</a:t>
            </a:r>
            <a:r>
              <a:rPr spc="-5" dirty="0"/>
              <a:t> </a:t>
            </a:r>
            <a:r>
              <a:rPr spc="-95" dirty="0"/>
              <a:t>training</a:t>
            </a:r>
            <a:r>
              <a:rPr spc="-65" dirty="0"/>
              <a:t> </a:t>
            </a:r>
            <a:r>
              <a:rPr spc="-204" dirty="0"/>
              <a:t>instances</a:t>
            </a:r>
            <a:r>
              <a:rPr spc="-5" dirty="0"/>
              <a:t> </a:t>
            </a:r>
            <a:r>
              <a:rPr spc="-185" dirty="0"/>
              <a:t>spread</a:t>
            </a:r>
            <a:r>
              <a:rPr spc="-25" dirty="0"/>
              <a:t> </a:t>
            </a:r>
            <a:r>
              <a:rPr dirty="0"/>
              <a:t>out</a:t>
            </a:r>
            <a:r>
              <a:rPr spc="-65" dirty="0"/>
              <a:t> </a:t>
            </a:r>
            <a:r>
              <a:rPr spc="-95" dirty="0"/>
              <a:t>across </a:t>
            </a:r>
            <a:r>
              <a:rPr spc="-114" dirty="0"/>
              <a:t>all</a:t>
            </a:r>
            <a:r>
              <a:rPr spc="-90" dirty="0"/>
              <a:t> </a:t>
            </a:r>
            <a:r>
              <a:rPr spc="-75" dirty="0"/>
              <a:t>dimensions</a:t>
            </a: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471170" algn="l"/>
              </a:tabLst>
            </a:pPr>
            <a:r>
              <a:rPr spc="-245" dirty="0"/>
              <a:t>Many</a:t>
            </a:r>
            <a:r>
              <a:rPr spc="-10" dirty="0"/>
              <a:t> </a:t>
            </a:r>
            <a:r>
              <a:rPr spc="-135" dirty="0"/>
              <a:t>features</a:t>
            </a:r>
            <a:r>
              <a:rPr spc="-75" dirty="0"/>
              <a:t> </a:t>
            </a:r>
            <a:r>
              <a:rPr spc="-120" dirty="0"/>
              <a:t>are</a:t>
            </a:r>
            <a:r>
              <a:rPr spc="-75" dirty="0"/>
              <a:t> </a:t>
            </a:r>
            <a:r>
              <a:rPr spc="-120" dirty="0"/>
              <a:t>almost</a:t>
            </a:r>
            <a:r>
              <a:rPr spc="-50" dirty="0"/>
              <a:t> </a:t>
            </a:r>
            <a:r>
              <a:rPr spc="-120" dirty="0"/>
              <a:t>constant</a:t>
            </a:r>
            <a:r>
              <a:rPr spc="-55" dirty="0"/>
              <a:t> </a:t>
            </a:r>
            <a:r>
              <a:rPr spc="-50" dirty="0"/>
              <a:t>-</a:t>
            </a: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471170" algn="l"/>
              </a:tabLst>
            </a:pPr>
            <a:r>
              <a:rPr dirty="0"/>
              <a:t>While</a:t>
            </a:r>
            <a:r>
              <a:rPr spc="-145" dirty="0"/>
              <a:t> </a:t>
            </a:r>
            <a:r>
              <a:rPr spc="-55" dirty="0"/>
              <a:t>others</a:t>
            </a:r>
            <a:r>
              <a:rPr spc="-114" dirty="0"/>
              <a:t> </a:t>
            </a:r>
            <a:r>
              <a:rPr spc="-120" dirty="0"/>
              <a:t>are</a:t>
            </a:r>
            <a:r>
              <a:rPr spc="-90" dirty="0"/>
              <a:t> </a:t>
            </a:r>
            <a:r>
              <a:rPr spc="-10" dirty="0"/>
              <a:t>correlated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Dimensionality</a:t>
            </a:r>
            <a:r>
              <a:rPr spc="-85" dirty="0"/>
              <a:t> </a:t>
            </a:r>
            <a:r>
              <a:rPr spc="-215" dirty="0"/>
              <a:t>Reduction</a:t>
            </a:r>
            <a:r>
              <a:rPr spc="-75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spc="-85" dirty="0"/>
              <a:t>Projection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6875" y="4304200"/>
            <a:ext cx="5389424" cy="35765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73449" y="8372947"/>
            <a:ext cx="8504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Q.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How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many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there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above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graph?</a:t>
            </a:r>
            <a:r>
              <a:rPr sz="3000" spc="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9" dirty="0">
                <a:solidFill>
                  <a:srgbClr val="606060"/>
                </a:solidFill>
                <a:latin typeface="Arial Black"/>
                <a:cs typeface="Arial Black"/>
              </a:rPr>
              <a:t>3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>
              <a:lnSpc>
                <a:spcPct val="114599"/>
              </a:lnSpc>
              <a:spcBef>
                <a:spcPts val="100"/>
              </a:spcBef>
            </a:pPr>
            <a:r>
              <a:rPr spc="-65" dirty="0"/>
              <a:t>Most</a:t>
            </a:r>
            <a:r>
              <a:rPr spc="-145" dirty="0"/>
              <a:t> </a:t>
            </a:r>
            <a:r>
              <a:rPr spc="-60" dirty="0"/>
              <a:t>real-</a:t>
            </a:r>
            <a:r>
              <a:rPr spc="-30" dirty="0"/>
              <a:t>world</a:t>
            </a:r>
            <a:r>
              <a:rPr spc="-145" dirty="0"/>
              <a:t> </a:t>
            </a:r>
            <a:r>
              <a:rPr spc="-120" dirty="0"/>
              <a:t>problems</a:t>
            </a:r>
            <a:r>
              <a:rPr spc="-65" dirty="0"/>
              <a:t> </a:t>
            </a:r>
            <a:r>
              <a:rPr dirty="0"/>
              <a:t>do</a:t>
            </a:r>
            <a:r>
              <a:rPr spc="-65" dirty="0"/>
              <a:t> </a:t>
            </a:r>
            <a:r>
              <a:rPr dirty="0"/>
              <a:t>not</a:t>
            </a:r>
            <a:r>
              <a:rPr spc="-65" dirty="0"/>
              <a:t> </a:t>
            </a:r>
            <a:r>
              <a:rPr spc="-245" dirty="0"/>
              <a:t>have</a:t>
            </a:r>
            <a:r>
              <a:rPr spc="-5" dirty="0"/>
              <a:t> </a:t>
            </a:r>
            <a:r>
              <a:rPr spc="-95" dirty="0"/>
              <a:t>training</a:t>
            </a:r>
            <a:r>
              <a:rPr spc="-65" dirty="0"/>
              <a:t> </a:t>
            </a:r>
            <a:r>
              <a:rPr spc="-204" dirty="0"/>
              <a:t>instances</a:t>
            </a:r>
            <a:r>
              <a:rPr spc="-5" dirty="0"/>
              <a:t> </a:t>
            </a:r>
            <a:r>
              <a:rPr spc="-185" dirty="0"/>
              <a:t>spread</a:t>
            </a:r>
            <a:r>
              <a:rPr spc="-25" dirty="0"/>
              <a:t> </a:t>
            </a:r>
            <a:r>
              <a:rPr dirty="0"/>
              <a:t>out</a:t>
            </a:r>
            <a:r>
              <a:rPr spc="-65" dirty="0"/>
              <a:t> </a:t>
            </a:r>
            <a:r>
              <a:rPr spc="-95" dirty="0"/>
              <a:t>across </a:t>
            </a:r>
            <a:r>
              <a:rPr spc="-114" dirty="0"/>
              <a:t>all</a:t>
            </a:r>
            <a:r>
              <a:rPr spc="-90" dirty="0"/>
              <a:t> </a:t>
            </a:r>
            <a:r>
              <a:rPr spc="-75" dirty="0"/>
              <a:t>dimensions</a:t>
            </a: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471170" algn="l"/>
              </a:tabLst>
            </a:pPr>
            <a:r>
              <a:rPr spc="-245" dirty="0"/>
              <a:t>Many</a:t>
            </a:r>
            <a:r>
              <a:rPr spc="-10" dirty="0"/>
              <a:t> </a:t>
            </a:r>
            <a:r>
              <a:rPr spc="-135" dirty="0"/>
              <a:t>features</a:t>
            </a:r>
            <a:r>
              <a:rPr spc="-75" dirty="0"/>
              <a:t> </a:t>
            </a:r>
            <a:r>
              <a:rPr spc="-120" dirty="0"/>
              <a:t>are</a:t>
            </a:r>
            <a:r>
              <a:rPr spc="-75" dirty="0"/>
              <a:t> </a:t>
            </a:r>
            <a:r>
              <a:rPr spc="-120" dirty="0"/>
              <a:t>almost</a:t>
            </a:r>
            <a:r>
              <a:rPr spc="-50" dirty="0"/>
              <a:t> </a:t>
            </a:r>
            <a:r>
              <a:rPr spc="-120" dirty="0"/>
              <a:t>constant</a:t>
            </a:r>
            <a:r>
              <a:rPr spc="-55" dirty="0"/>
              <a:t> </a:t>
            </a:r>
            <a:r>
              <a:rPr spc="-50" dirty="0"/>
              <a:t>-</a:t>
            </a: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471170" algn="l"/>
              </a:tabLst>
            </a:pPr>
            <a:r>
              <a:rPr dirty="0"/>
              <a:t>While</a:t>
            </a:r>
            <a:r>
              <a:rPr spc="-145" dirty="0"/>
              <a:t> </a:t>
            </a:r>
            <a:r>
              <a:rPr spc="-55" dirty="0"/>
              <a:t>others</a:t>
            </a:r>
            <a:r>
              <a:rPr spc="-114" dirty="0"/>
              <a:t> </a:t>
            </a:r>
            <a:r>
              <a:rPr spc="-120" dirty="0"/>
              <a:t>are</a:t>
            </a:r>
            <a:r>
              <a:rPr spc="-90" dirty="0"/>
              <a:t> </a:t>
            </a:r>
            <a:r>
              <a:rPr spc="-10" dirty="0"/>
              <a:t>correlated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Dimensionality</a:t>
            </a:r>
            <a:r>
              <a:rPr spc="-85" dirty="0"/>
              <a:t> </a:t>
            </a:r>
            <a:r>
              <a:rPr spc="-215" dirty="0"/>
              <a:t>Reduction</a:t>
            </a:r>
            <a:r>
              <a:rPr spc="-75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spc="-85" dirty="0"/>
              <a:t>Projection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6875" y="4304200"/>
            <a:ext cx="5389424" cy="35765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73449" y="8044335"/>
            <a:ext cx="8785225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Q.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Which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feature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almost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constant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almost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all </a:t>
            </a:r>
            <a:r>
              <a:rPr sz="3000" spc="-250" dirty="0">
                <a:solidFill>
                  <a:srgbClr val="606060"/>
                </a:solidFill>
                <a:latin typeface="Arial MT"/>
                <a:cs typeface="Arial MT"/>
              </a:rPr>
              <a:t>instances?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x1,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x2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15" dirty="0">
                <a:solidFill>
                  <a:srgbClr val="606060"/>
                </a:solidFill>
                <a:latin typeface="Arial MT"/>
                <a:cs typeface="Arial MT"/>
              </a:rPr>
              <a:t>x3?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>
              <a:lnSpc>
                <a:spcPct val="114599"/>
              </a:lnSpc>
              <a:spcBef>
                <a:spcPts val="100"/>
              </a:spcBef>
            </a:pPr>
            <a:r>
              <a:rPr spc="-65" dirty="0"/>
              <a:t>Most</a:t>
            </a:r>
            <a:r>
              <a:rPr spc="-145" dirty="0"/>
              <a:t> </a:t>
            </a:r>
            <a:r>
              <a:rPr spc="-60" dirty="0"/>
              <a:t>real-</a:t>
            </a:r>
            <a:r>
              <a:rPr spc="-30" dirty="0"/>
              <a:t>world</a:t>
            </a:r>
            <a:r>
              <a:rPr spc="-145" dirty="0"/>
              <a:t> </a:t>
            </a:r>
            <a:r>
              <a:rPr spc="-120" dirty="0"/>
              <a:t>problems</a:t>
            </a:r>
            <a:r>
              <a:rPr spc="-65" dirty="0"/>
              <a:t> </a:t>
            </a:r>
            <a:r>
              <a:rPr dirty="0"/>
              <a:t>do</a:t>
            </a:r>
            <a:r>
              <a:rPr spc="-65" dirty="0"/>
              <a:t> </a:t>
            </a:r>
            <a:r>
              <a:rPr dirty="0"/>
              <a:t>not</a:t>
            </a:r>
            <a:r>
              <a:rPr spc="-65" dirty="0"/>
              <a:t> </a:t>
            </a:r>
            <a:r>
              <a:rPr spc="-245" dirty="0"/>
              <a:t>have</a:t>
            </a:r>
            <a:r>
              <a:rPr spc="-5" dirty="0"/>
              <a:t> </a:t>
            </a:r>
            <a:r>
              <a:rPr spc="-95" dirty="0"/>
              <a:t>training</a:t>
            </a:r>
            <a:r>
              <a:rPr spc="-65" dirty="0"/>
              <a:t> </a:t>
            </a:r>
            <a:r>
              <a:rPr spc="-204" dirty="0"/>
              <a:t>instances</a:t>
            </a:r>
            <a:r>
              <a:rPr spc="-5" dirty="0"/>
              <a:t> </a:t>
            </a:r>
            <a:r>
              <a:rPr spc="-185" dirty="0"/>
              <a:t>spread</a:t>
            </a:r>
            <a:r>
              <a:rPr spc="-25" dirty="0"/>
              <a:t> </a:t>
            </a:r>
            <a:r>
              <a:rPr dirty="0"/>
              <a:t>out</a:t>
            </a:r>
            <a:r>
              <a:rPr spc="-65" dirty="0"/>
              <a:t> </a:t>
            </a:r>
            <a:r>
              <a:rPr spc="-95" dirty="0"/>
              <a:t>across </a:t>
            </a:r>
            <a:r>
              <a:rPr spc="-114" dirty="0"/>
              <a:t>all</a:t>
            </a:r>
            <a:r>
              <a:rPr spc="-90" dirty="0"/>
              <a:t> </a:t>
            </a:r>
            <a:r>
              <a:rPr spc="-75" dirty="0"/>
              <a:t>dimensions</a:t>
            </a: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471170" algn="l"/>
              </a:tabLst>
            </a:pPr>
            <a:r>
              <a:rPr spc="-245" dirty="0"/>
              <a:t>Many</a:t>
            </a:r>
            <a:r>
              <a:rPr spc="-10" dirty="0"/>
              <a:t> </a:t>
            </a:r>
            <a:r>
              <a:rPr spc="-135" dirty="0"/>
              <a:t>features</a:t>
            </a:r>
            <a:r>
              <a:rPr spc="-75" dirty="0"/>
              <a:t> </a:t>
            </a:r>
            <a:r>
              <a:rPr spc="-120" dirty="0"/>
              <a:t>are</a:t>
            </a:r>
            <a:r>
              <a:rPr spc="-75" dirty="0"/>
              <a:t> </a:t>
            </a:r>
            <a:r>
              <a:rPr spc="-120" dirty="0"/>
              <a:t>almost</a:t>
            </a:r>
            <a:r>
              <a:rPr spc="-50" dirty="0"/>
              <a:t> </a:t>
            </a:r>
            <a:r>
              <a:rPr spc="-120" dirty="0"/>
              <a:t>constant</a:t>
            </a:r>
            <a:r>
              <a:rPr spc="-55" dirty="0"/>
              <a:t> </a:t>
            </a:r>
            <a:r>
              <a:rPr spc="-50" dirty="0"/>
              <a:t>-</a:t>
            </a: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471170" algn="l"/>
              </a:tabLst>
            </a:pPr>
            <a:r>
              <a:rPr dirty="0"/>
              <a:t>While</a:t>
            </a:r>
            <a:r>
              <a:rPr spc="-145" dirty="0"/>
              <a:t> </a:t>
            </a:r>
            <a:r>
              <a:rPr spc="-55" dirty="0"/>
              <a:t>others</a:t>
            </a:r>
            <a:r>
              <a:rPr spc="-114" dirty="0"/>
              <a:t> </a:t>
            </a:r>
            <a:r>
              <a:rPr spc="-120" dirty="0"/>
              <a:t>are</a:t>
            </a:r>
            <a:r>
              <a:rPr spc="-90" dirty="0"/>
              <a:t> </a:t>
            </a:r>
            <a:r>
              <a:rPr spc="-10" dirty="0"/>
              <a:t>correlated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Dimensionality</a:t>
            </a:r>
            <a:r>
              <a:rPr spc="-85" dirty="0"/>
              <a:t> </a:t>
            </a:r>
            <a:r>
              <a:rPr spc="-215" dirty="0"/>
              <a:t>Reduction</a:t>
            </a:r>
            <a:r>
              <a:rPr spc="-75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spc="-85" dirty="0"/>
              <a:t>Projection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6875" y="4304200"/>
            <a:ext cx="5389424" cy="35765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73449" y="8044335"/>
            <a:ext cx="8785225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Q.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Which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feature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almost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constant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almost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all </a:t>
            </a:r>
            <a:r>
              <a:rPr sz="3000" spc="-250" dirty="0">
                <a:solidFill>
                  <a:srgbClr val="606060"/>
                </a:solidFill>
                <a:latin typeface="Arial MT"/>
                <a:cs typeface="Arial MT"/>
              </a:rPr>
              <a:t>instances?</a:t>
            </a:r>
            <a:r>
              <a:rPr sz="3000" spc="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Ans: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90" dirty="0">
                <a:solidFill>
                  <a:srgbClr val="606060"/>
                </a:solidFill>
                <a:latin typeface="Arial Black"/>
                <a:cs typeface="Arial Black"/>
              </a:rPr>
              <a:t>x3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Introduction</a:t>
            </a:r>
            <a:r>
              <a:rPr spc="-150" dirty="0"/>
              <a:t> </a:t>
            </a:r>
            <a:r>
              <a:rPr dirty="0"/>
              <a:t>-</a:t>
            </a:r>
            <a:r>
              <a:rPr spc="-155" dirty="0"/>
              <a:t> </a:t>
            </a:r>
            <a:r>
              <a:rPr spc="-190" dirty="0"/>
              <a:t>Curse</a:t>
            </a:r>
            <a:r>
              <a:rPr spc="-150" dirty="0"/>
              <a:t> </a:t>
            </a:r>
            <a:r>
              <a:rPr dirty="0"/>
              <a:t>of</a:t>
            </a:r>
            <a:r>
              <a:rPr spc="-145" dirty="0"/>
              <a:t> </a:t>
            </a:r>
            <a:r>
              <a:rPr spc="-165" dirty="0"/>
              <a:t>Dimensionality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246" y="3433403"/>
            <a:ext cx="8733790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ts val="4065"/>
              </a:lnSpc>
              <a:spcBef>
                <a:spcPts val="100"/>
              </a:spcBef>
            </a:pPr>
            <a:r>
              <a:rPr sz="3400" spc="-315" dirty="0">
                <a:solidFill>
                  <a:srgbClr val="606060"/>
                </a:solidFill>
                <a:latin typeface="Arial MT"/>
                <a:cs typeface="Arial MT"/>
              </a:rPr>
              <a:t>Some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problem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5" dirty="0">
                <a:solidFill>
                  <a:srgbClr val="606060"/>
                </a:solidFill>
                <a:latin typeface="Arial MT"/>
                <a:cs typeface="Arial MT"/>
              </a:rPr>
              <a:t>sets</a:t>
            </a:r>
            <a:r>
              <a:rPr sz="34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05" dirty="0">
                <a:solidFill>
                  <a:srgbClr val="606060"/>
                </a:solidFill>
                <a:latin typeface="Arial MT"/>
                <a:cs typeface="Arial MT"/>
              </a:rPr>
              <a:t>may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00" dirty="0">
                <a:solidFill>
                  <a:srgbClr val="606060"/>
                </a:solidFill>
                <a:latin typeface="Arial MT"/>
                <a:cs typeface="Arial MT"/>
              </a:rPr>
              <a:t>have</a:t>
            </a:r>
            <a:endParaRPr sz="3400">
              <a:latin typeface="Arial MT"/>
              <a:cs typeface="Arial MT"/>
            </a:endParaRPr>
          </a:p>
          <a:p>
            <a:pPr marL="501650" indent="-488950">
              <a:lnSpc>
                <a:spcPts val="4050"/>
              </a:lnSpc>
              <a:buFont typeface="Tahoma"/>
              <a:buChar char="●"/>
              <a:tabLst>
                <a:tab pos="501650" algn="l"/>
              </a:tabLst>
            </a:pPr>
            <a:r>
              <a:rPr sz="3400" spc="-245" dirty="0">
                <a:solidFill>
                  <a:srgbClr val="606060"/>
                </a:solidFill>
                <a:latin typeface="Arial MT"/>
                <a:cs typeface="Arial MT"/>
              </a:rPr>
              <a:t>Large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5" dirty="0">
                <a:solidFill>
                  <a:srgbClr val="606060"/>
                </a:solidFill>
                <a:latin typeface="Arial MT"/>
                <a:cs typeface="Arial MT"/>
              </a:rPr>
              <a:t>number</a:t>
            </a: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4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25" dirty="0">
                <a:solidFill>
                  <a:srgbClr val="606060"/>
                </a:solidFill>
                <a:latin typeface="Arial MT"/>
                <a:cs typeface="Arial MT"/>
              </a:rPr>
              <a:t>feature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set</a:t>
            </a:r>
            <a:endParaRPr sz="3400">
              <a:latin typeface="Arial MT"/>
              <a:cs typeface="Arial MT"/>
            </a:endParaRPr>
          </a:p>
          <a:p>
            <a:pPr marL="501650" indent="-488950">
              <a:lnSpc>
                <a:spcPts val="4050"/>
              </a:lnSpc>
              <a:buFont typeface="Tahoma"/>
              <a:buChar char="●"/>
              <a:tabLst>
                <a:tab pos="501650" algn="l"/>
              </a:tabLst>
            </a:pPr>
            <a:r>
              <a:rPr sz="3400" spc="-245" dirty="0">
                <a:solidFill>
                  <a:srgbClr val="606060"/>
                </a:solidFill>
                <a:latin typeface="Arial MT"/>
                <a:cs typeface="Arial MT"/>
              </a:rPr>
              <a:t>Making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1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extremely 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slow</a:t>
            </a:r>
            <a:endParaRPr sz="3400">
              <a:latin typeface="Arial MT"/>
              <a:cs typeface="Arial MT"/>
            </a:endParaRPr>
          </a:p>
          <a:p>
            <a:pPr marL="501650" indent="-488950">
              <a:lnSpc>
                <a:spcPts val="4050"/>
              </a:lnSpc>
              <a:buFont typeface="Tahoma"/>
              <a:buChar char="●"/>
              <a:tabLst>
                <a:tab pos="501650" algn="l"/>
              </a:tabLst>
            </a:pPr>
            <a:r>
              <a:rPr sz="3400" spc="-310" dirty="0">
                <a:solidFill>
                  <a:srgbClr val="606060"/>
                </a:solidFill>
                <a:latin typeface="Arial MT"/>
                <a:cs typeface="Arial MT"/>
              </a:rPr>
              <a:t>Even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45" dirty="0">
                <a:solidFill>
                  <a:srgbClr val="606060"/>
                </a:solidFill>
                <a:latin typeface="Arial MT"/>
                <a:cs typeface="Arial MT"/>
              </a:rPr>
              <a:t>making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5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4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difficult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find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solution</a:t>
            </a:r>
            <a:endParaRPr sz="3400">
              <a:latin typeface="Arial MT"/>
              <a:cs typeface="Arial MT"/>
            </a:endParaRPr>
          </a:p>
          <a:p>
            <a:pPr marL="501650" indent="-488950">
              <a:lnSpc>
                <a:spcPts val="4065"/>
              </a:lnSpc>
              <a:buFont typeface="Tahoma"/>
              <a:buChar char="●"/>
              <a:tabLst>
                <a:tab pos="501650" algn="l"/>
              </a:tabLst>
            </a:pPr>
            <a:r>
              <a:rPr sz="3400" spc="-150" dirty="0">
                <a:solidFill>
                  <a:srgbClr val="606060"/>
                </a:solidFill>
                <a:latin typeface="Arial MT"/>
                <a:cs typeface="Arial MT"/>
              </a:rPr>
              <a:t>This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referred</a:t>
            </a:r>
            <a:r>
              <a:rPr sz="34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34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‘Curse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Dimensionality’</a:t>
            </a:r>
            <a:endParaRPr sz="3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Dimensionality</a:t>
            </a:r>
            <a:r>
              <a:rPr spc="-85" dirty="0"/>
              <a:t> </a:t>
            </a:r>
            <a:r>
              <a:rPr spc="-215" dirty="0"/>
              <a:t>Reduction</a:t>
            </a:r>
            <a:r>
              <a:rPr spc="-75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spc="-85" dirty="0"/>
              <a:t>Projection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69125" y="3971675"/>
            <a:ext cx="8304530" cy="4949825"/>
            <a:chOff x="2369125" y="3971675"/>
            <a:chExt cx="8304530" cy="49498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9125" y="3971675"/>
              <a:ext cx="7458349" cy="49495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56763" y="4655125"/>
              <a:ext cx="2102485" cy="256540"/>
            </a:xfrm>
            <a:custGeom>
              <a:avLst/>
              <a:gdLst/>
              <a:ahLst/>
              <a:cxnLst/>
              <a:rect l="l" t="t" r="r" b="b"/>
              <a:pathLst>
                <a:path w="2102484" h="256539">
                  <a:moveTo>
                    <a:pt x="2102011" y="0"/>
                  </a:moveTo>
                  <a:lnTo>
                    <a:pt x="0" y="256437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3753" y="4850424"/>
              <a:ext cx="163012" cy="12227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84124" y="1974084"/>
            <a:ext cx="11614150" cy="335089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625"/>
              </a:spcBef>
            </a:pP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Most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instances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actually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lie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within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(or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close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to)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much</a:t>
            </a:r>
            <a:endParaRPr sz="3000">
              <a:latin typeface="Arial MT"/>
              <a:cs typeface="Arial MT"/>
            </a:endParaRPr>
          </a:p>
          <a:p>
            <a:pPr marL="13970">
              <a:lnSpc>
                <a:spcPct val="100000"/>
              </a:lnSpc>
              <a:spcBef>
                <a:spcPts val="525"/>
              </a:spcBef>
            </a:pP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lower-</a:t>
            </a: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dimensional</a:t>
            </a:r>
            <a:r>
              <a:rPr sz="3000" spc="-12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80" dirty="0">
                <a:solidFill>
                  <a:srgbClr val="606060"/>
                </a:solidFill>
                <a:latin typeface="Arial Black"/>
                <a:cs typeface="Arial Black"/>
              </a:rPr>
              <a:t>subspace</a:t>
            </a:r>
            <a:r>
              <a:rPr sz="3000" spc="-380" dirty="0">
                <a:solidFill>
                  <a:srgbClr val="606060"/>
                </a:solidFill>
                <a:latin typeface="Arial MT"/>
                <a:cs typeface="Arial MT"/>
              </a:rPr>
              <a:t>.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Refer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diagram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below</a:t>
            </a:r>
            <a:endParaRPr sz="3000">
              <a:latin typeface="Arial MT"/>
              <a:cs typeface="Arial MT"/>
            </a:endParaRPr>
          </a:p>
          <a:p>
            <a:pPr marR="1508760" algn="r">
              <a:lnSpc>
                <a:spcPts val="2865"/>
              </a:lnSpc>
              <a:spcBef>
                <a:spcPts val="2375"/>
              </a:spcBef>
            </a:pPr>
            <a:r>
              <a:rPr sz="2400" spc="-50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endParaRPr sz="2400">
              <a:latin typeface="Arial MT"/>
              <a:cs typeface="Arial MT"/>
            </a:endParaRPr>
          </a:p>
          <a:p>
            <a:pPr marL="9893935" marR="5080" algn="just">
              <a:lnSpc>
                <a:spcPts val="2850"/>
              </a:lnSpc>
              <a:spcBef>
                <a:spcPts val="105"/>
              </a:spcBef>
            </a:pPr>
            <a:r>
              <a:rPr sz="2400" spc="-100" dirty="0">
                <a:solidFill>
                  <a:srgbClr val="606060"/>
                </a:solidFill>
                <a:latin typeface="Arial MT"/>
                <a:cs typeface="Arial MT"/>
              </a:rPr>
              <a:t>3-</a:t>
            </a:r>
            <a:r>
              <a:rPr sz="2400" spc="-135" dirty="0">
                <a:solidFill>
                  <a:srgbClr val="606060"/>
                </a:solidFill>
                <a:latin typeface="Arial MT"/>
                <a:cs typeface="Arial MT"/>
              </a:rPr>
              <a:t>dimensional </a:t>
            </a:r>
            <a:r>
              <a:rPr sz="2400" spc="-240" dirty="0">
                <a:solidFill>
                  <a:srgbClr val="606060"/>
                </a:solidFill>
                <a:latin typeface="Arial MT"/>
                <a:cs typeface="Arial MT"/>
              </a:rPr>
              <a:t>space</a:t>
            </a:r>
            <a:r>
              <a:rPr sz="2400" spc="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60" dirty="0">
                <a:solidFill>
                  <a:srgbClr val="606060"/>
                </a:solidFill>
                <a:latin typeface="Arial MT"/>
                <a:cs typeface="Arial MT"/>
              </a:rPr>
              <a:t>(x1,</a:t>
            </a:r>
            <a:r>
              <a:rPr sz="2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Arial MT"/>
                <a:cs typeface="Arial MT"/>
              </a:rPr>
              <a:t>x2 </a:t>
            </a:r>
            <a:r>
              <a:rPr sz="2400" spc="-21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24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Arial MT"/>
                <a:cs typeface="Arial MT"/>
              </a:rPr>
              <a:t>x3)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150" y="6821858"/>
            <a:ext cx="1838960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lower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ts val="2850"/>
              </a:lnSpc>
              <a:spcBef>
                <a:spcPts val="105"/>
              </a:spcBef>
            </a:pPr>
            <a:r>
              <a:rPr sz="2400" spc="-100" dirty="0">
                <a:solidFill>
                  <a:srgbClr val="606060"/>
                </a:solidFill>
                <a:latin typeface="Arial MT"/>
                <a:cs typeface="Arial MT"/>
              </a:rPr>
              <a:t>2-</a:t>
            </a:r>
            <a:r>
              <a:rPr sz="2400" spc="-60" dirty="0">
                <a:solidFill>
                  <a:srgbClr val="606060"/>
                </a:solidFill>
                <a:latin typeface="Arial MT"/>
                <a:cs typeface="Arial MT"/>
              </a:rPr>
              <a:t>dimensional </a:t>
            </a:r>
            <a:r>
              <a:rPr sz="2400" spc="-215" dirty="0">
                <a:solidFill>
                  <a:srgbClr val="606060"/>
                </a:solidFill>
                <a:latin typeface="Arial MT"/>
                <a:cs typeface="Arial MT"/>
              </a:rPr>
              <a:t>subspace</a:t>
            </a:r>
            <a:r>
              <a:rPr sz="2400" spc="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14" dirty="0">
                <a:solidFill>
                  <a:srgbClr val="606060"/>
                </a:solidFill>
                <a:latin typeface="Arial MT"/>
                <a:cs typeface="Arial MT"/>
              </a:rPr>
              <a:t>(grey 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plane)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10087" y="6373781"/>
            <a:ext cx="1541145" cy="605155"/>
            <a:chOff x="2110087" y="6373781"/>
            <a:chExt cx="1541145" cy="605155"/>
          </a:xfrm>
        </p:grpSpPr>
        <p:sp>
          <p:nvSpPr>
            <p:cNvPr id="10" name="object 10"/>
            <p:cNvSpPr/>
            <p:nvPr/>
          </p:nvSpPr>
          <p:spPr>
            <a:xfrm>
              <a:off x="2124374" y="6434227"/>
              <a:ext cx="1391920" cy="530225"/>
            </a:xfrm>
            <a:custGeom>
              <a:avLst/>
              <a:gdLst/>
              <a:ahLst/>
              <a:cxnLst/>
              <a:rect l="l" t="t" r="r" b="b"/>
              <a:pathLst>
                <a:path w="1391920" h="530225">
                  <a:moveTo>
                    <a:pt x="0" y="529972"/>
                  </a:moveTo>
                  <a:lnTo>
                    <a:pt x="1391379" y="0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4666" y="6373781"/>
              <a:ext cx="166557" cy="11884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Dimensionality</a:t>
            </a:r>
            <a:r>
              <a:rPr spc="-85" dirty="0"/>
              <a:t> </a:t>
            </a:r>
            <a:r>
              <a:rPr spc="-215" dirty="0"/>
              <a:t>Reduction</a:t>
            </a:r>
            <a:r>
              <a:rPr spc="-75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spc="-85" dirty="0"/>
              <a:t>Projection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69125" y="3971675"/>
            <a:ext cx="8304530" cy="4949825"/>
            <a:chOff x="2369125" y="3971675"/>
            <a:chExt cx="8304530" cy="49498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9125" y="3971675"/>
              <a:ext cx="7458349" cy="49495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56763" y="4655125"/>
              <a:ext cx="2102485" cy="256540"/>
            </a:xfrm>
            <a:custGeom>
              <a:avLst/>
              <a:gdLst/>
              <a:ahLst/>
              <a:cxnLst/>
              <a:rect l="l" t="t" r="r" b="b"/>
              <a:pathLst>
                <a:path w="2102484" h="256539">
                  <a:moveTo>
                    <a:pt x="2102011" y="0"/>
                  </a:moveTo>
                  <a:lnTo>
                    <a:pt x="0" y="256437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3753" y="4850424"/>
              <a:ext cx="163012" cy="12227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84124" y="1974084"/>
            <a:ext cx="11614150" cy="335089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105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all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instances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13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2-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dimensional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MT"/>
                <a:cs typeface="Arial MT"/>
              </a:rPr>
              <a:t>subspace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If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project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all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instances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perpendicularly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MT"/>
                <a:cs typeface="Arial MT"/>
              </a:rPr>
              <a:t>subspace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  <a:tab pos="229616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get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	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new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2d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z1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z2</a:t>
            </a:r>
            <a:endParaRPr sz="3000">
              <a:latin typeface="Arial MT"/>
              <a:cs typeface="Arial MT"/>
            </a:endParaRPr>
          </a:p>
          <a:p>
            <a:pPr marR="1508760" algn="r">
              <a:lnSpc>
                <a:spcPts val="2865"/>
              </a:lnSpc>
              <a:spcBef>
                <a:spcPts val="2375"/>
              </a:spcBef>
            </a:pPr>
            <a:r>
              <a:rPr sz="2400" spc="-50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endParaRPr sz="2400">
              <a:latin typeface="Arial MT"/>
              <a:cs typeface="Arial MT"/>
            </a:endParaRPr>
          </a:p>
          <a:p>
            <a:pPr marL="9893935" marR="5080" algn="just">
              <a:lnSpc>
                <a:spcPts val="2850"/>
              </a:lnSpc>
              <a:spcBef>
                <a:spcPts val="105"/>
              </a:spcBef>
            </a:pPr>
            <a:r>
              <a:rPr sz="2400" spc="-100" dirty="0">
                <a:solidFill>
                  <a:srgbClr val="606060"/>
                </a:solidFill>
                <a:latin typeface="Arial MT"/>
                <a:cs typeface="Arial MT"/>
              </a:rPr>
              <a:t>3-</a:t>
            </a:r>
            <a:r>
              <a:rPr sz="2400" spc="-135" dirty="0">
                <a:solidFill>
                  <a:srgbClr val="606060"/>
                </a:solidFill>
                <a:latin typeface="Arial MT"/>
                <a:cs typeface="Arial MT"/>
              </a:rPr>
              <a:t>dimensional </a:t>
            </a:r>
            <a:r>
              <a:rPr sz="2400" spc="-240" dirty="0">
                <a:solidFill>
                  <a:srgbClr val="606060"/>
                </a:solidFill>
                <a:latin typeface="Arial MT"/>
                <a:cs typeface="Arial MT"/>
              </a:rPr>
              <a:t>space</a:t>
            </a:r>
            <a:r>
              <a:rPr sz="2400" spc="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60" dirty="0">
                <a:solidFill>
                  <a:srgbClr val="606060"/>
                </a:solidFill>
                <a:latin typeface="Arial MT"/>
                <a:cs typeface="Arial MT"/>
              </a:rPr>
              <a:t>(x1,</a:t>
            </a:r>
            <a:r>
              <a:rPr sz="2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Arial MT"/>
                <a:cs typeface="Arial MT"/>
              </a:rPr>
              <a:t>x2 </a:t>
            </a:r>
            <a:r>
              <a:rPr sz="2400" spc="-21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24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Arial MT"/>
                <a:cs typeface="Arial MT"/>
              </a:rPr>
              <a:t>x3)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150" y="6821858"/>
            <a:ext cx="1838960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lower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ts val="2850"/>
              </a:lnSpc>
              <a:spcBef>
                <a:spcPts val="105"/>
              </a:spcBef>
            </a:pPr>
            <a:r>
              <a:rPr sz="2400" spc="-100" dirty="0">
                <a:solidFill>
                  <a:srgbClr val="606060"/>
                </a:solidFill>
                <a:latin typeface="Arial MT"/>
                <a:cs typeface="Arial MT"/>
              </a:rPr>
              <a:t>2-</a:t>
            </a:r>
            <a:r>
              <a:rPr sz="2400" spc="-60" dirty="0">
                <a:solidFill>
                  <a:srgbClr val="606060"/>
                </a:solidFill>
                <a:latin typeface="Arial MT"/>
                <a:cs typeface="Arial MT"/>
              </a:rPr>
              <a:t>dimensional </a:t>
            </a:r>
            <a:r>
              <a:rPr sz="2400" spc="-215" dirty="0">
                <a:solidFill>
                  <a:srgbClr val="606060"/>
                </a:solidFill>
                <a:latin typeface="Arial MT"/>
                <a:cs typeface="Arial MT"/>
              </a:rPr>
              <a:t>subspace</a:t>
            </a:r>
            <a:r>
              <a:rPr sz="2400" spc="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14" dirty="0">
                <a:solidFill>
                  <a:srgbClr val="606060"/>
                </a:solidFill>
                <a:latin typeface="Arial MT"/>
                <a:cs typeface="Arial MT"/>
              </a:rPr>
              <a:t>(grey 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plane)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10087" y="6290273"/>
            <a:ext cx="8292465" cy="1150620"/>
            <a:chOff x="2110087" y="6290273"/>
            <a:chExt cx="8292465" cy="1150620"/>
          </a:xfrm>
        </p:grpSpPr>
        <p:sp>
          <p:nvSpPr>
            <p:cNvPr id="10" name="object 10"/>
            <p:cNvSpPr/>
            <p:nvPr/>
          </p:nvSpPr>
          <p:spPr>
            <a:xfrm>
              <a:off x="2124374" y="6434227"/>
              <a:ext cx="1391920" cy="530225"/>
            </a:xfrm>
            <a:custGeom>
              <a:avLst/>
              <a:gdLst/>
              <a:ahLst/>
              <a:cxnLst/>
              <a:rect l="l" t="t" r="r" b="b"/>
              <a:pathLst>
                <a:path w="1391920" h="530225">
                  <a:moveTo>
                    <a:pt x="0" y="529972"/>
                  </a:moveTo>
                  <a:lnTo>
                    <a:pt x="1391379" y="0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4666" y="6373782"/>
              <a:ext cx="166557" cy="11884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887874" y="6349673"/>
              <a:ext cx="3500120" cy="1076960"/>
            </a:xfrm>
            <a:custGeom>
              <a:avLst/>
              <a:gdLst/>
              <a:ahLst/>
              <a:cxnLst/>
              <a:rect l="l" t="t" r="r" b="b"/>
              <a:pathLst>
                <a:path w="3500120" h="1076959">
                  <a:moveTo>
                    <a:pt x="3500024" y="1076401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49640" y="6290273"/>
              <a:ext cx="166396" cy="1188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460924" y="7191408"/>
            <a:ext cx="1416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606060"/>
                </a:solidFill>
                <a:latin typeface="Arial MT"/>
                <a:cs typeface="Arial MT"/>
              </a:rPr>
              <a:t>projections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/>
              <a:t>Remember</a:t>
            </a:r>
            <a:r>
              <a:rPr spc="-35" dirty="0"/>
              <a:t> </a:t>
            </a:r>
            <a:r>
              <a:rPr spc="-60" dirty="0"/>
              <a:t>projection</a:t>
            </a:r>
            <a:r>
              <a:rPr spc="-265" dirty="0"/>
              <a:t> </a:t>
            </a:r>
            <a:r>
              <a:rPr dirty="0"/>
              <a:t>from</a:t>
            </a:r>
            <a:r>
              <a:rPr spc="-145" dirty="0"/>
              <a:t> </a:t>
            </a:r>
            <a:r>
              <a:rPr spc="-225" dirty="0"/>
              <a:t>Linear</a:t>
            </a:r>
            <a:r>
              <a:rPr spc="-120" dirty="0"/>
              <a:t> </a:t>
            </a:r>
            <a:r>
              <a:rPr spc="-360" dirty="0"/>
              <a:t>Algebra?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411234"/>
            <a:ext cx="6433185" cy="21209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have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seen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algebra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session,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vector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v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projected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onto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another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vector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u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By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doing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dot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product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v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u.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1074" y="5519025"/>
            <a:ext cx="5124449" cy="3390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075" y="6425525"/>
            <a:ext cx="2467549" cy="18288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/>
              <a:t>Remember</a:t>
            </a:r>
            <a:r>
              <a:rPr spc="-35" dirty="0"/>
              <a:t> </a:t>
            </a:r>
            <a:r>
              <a:rPr spc="-60" dirty="0"/>
              <a:t>projection</a:t>
            </a:r>
            <a:r>
              <a:rPr spc="-265" dirty="0"/>
              <a:t> </a:t>
            </a:r>
            <a:r>
              <a:rPr dirty="0"/>
              <a:t>from</a:t>
            </a:r>
            <a:r>
              <a:rPr spc="-145" dirty="0"/>
              <a:t> </a:t>
            </a:r>
            <a:r>
              <a:rPr spc="-225" dirty="0"/>
              <a:t>Linear</a:t>
            </a:r>
            <a:r>
              <a:rPr spc="-120" dirty="0"/>
              <a:t> </a:t>
            </a:r>
            <a:r>
              <a:rPr spc="-360" dirty="0"/>
              <a:t>Algebra?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8225" y="2411234"/>
            <a:ext cx="7338695" cy="21209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Q.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graph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below,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which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these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true?</a:t>
            </a:r>
            <a:endParaRPr sz="3000">
              <a:latin typeface="Arial MT"/>
              <a:cs typeface="Arial MT"/>
            </a:endParaRPr>
          </a:p>
          <a:p>
            <a:pPr marL="926465" indent="-474345">
              <a:lnSpc>
                <a:spcPct val="100000"/>
              </a:lnSpc>
              <a:spcBef>
                <a:spcPts val="525"/>
              </a:spcBef>
              <a:buAutoNum type="alphaLcPeriod"/>
              <a:tabLst>
                <a:tab pos="926465" algn="l"/>
              </a:tabLst>
            </a:pP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Vector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v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orthogonal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u</a:t>
            </a:r>
            <a:endParaRPr sz="3000">
              <a:latin typeface="Arial MT"/>
              <a:cs typeface="Arial MT"/>
            </a:endParaRPr>
          </a:p>
          <a:p>
            <a:pPr marL="926465" indent="-502284">
              <a:lnSpc>
                <a:spcPct val="100000"/>
              </a:lnSpc>
              <a:spcBef>
                <a:spcPts val="525"/>
              </a:spcBef>
              <a:buAutoNum type="alphaLcPeriod"/>
              <a:tabLst>
                <a:tab pos="926465" algn="l"/>
              </a:tabLst>
            </a:pP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Vector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v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projected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vector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u</a:t>
            </a:r>
            <a:endParaRPr sz="3000">
              <a:latin typeface="Arial MT"/>
              <a:cs typeface="Arial MT"/>
            </a:endParaRPr>
          </a:p>
          <a:p>
            <a:pPr marL="926465" indent="-478790">
              <a:lnSpc>
                <a:spcPct val="100000"/>
              </a:lnSpc>
              <a:spcBef>
                <a:spcPts val="525"/>
              </a:spcBef>
              <a:buAutoNum type="alphaLcPeriod"/>
              <a:tabLst>
                <a:tab pos="926465" algn="l"/>
              </a:tabLst>
            </a:pP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Vector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u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projected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vector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v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1074" y="5519025"/>
            <a:ext cx="5124449" cy="3390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075" y="6425525"/>
            <a:ext cx="2467549" cy="18288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/>
              <a:t>Remember</a:t>
            </a:r>
            <a:r>
              <a:rPr spc="-35" dirty="0"/>
              <a:t> </a:t>
            </a:r>
            <a:r>
              <a:rPr spc="-60" dirty="0"/>
              <a:t>projection</a:t>
            </a:r>
            <a:r>
              <a:rPr spc="-265" dirty="0"/>
              <a:t> </a:t>
            </a:r>
            <a:r>
              <a:rPr dirty="0"/>
              <a:t>from</a:t>
            </a:r>
            <a:r>
              <a:rPr spc="-145" dirty="0"/>
              <a:t> </a:t>
            </a:r>
            <a:r>
              <a:rPr spc="-225" dirty="0"/>
              <a:t>Linear</a:t>
            </a:r>
            <a:r>
              <a:rPr spc="-120" dirty="0"/>
              <a:t> </a:t>
            </a:r>
            <a:r>
              <a:rPr spc="-360" dirty="0"/>
              <a:t>Algebra?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5325" y="3563434"/>
            <a:ext cx="379511" cy="35718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6701" y="2637167"/>
            <a:ext cx="6327775" cy="17018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11175" indent="-498475">
              <a:lnSpc>
                <a:spcPct val="100000"/>
              </a:lnSpc>
              <a:spcBef>
                <a:spcPts val="520"/>
              </a:spcBef>
              <a:buAutoNum type="alphaUcPeriod"/>
              <a:tabLst>
                <a:tab pos="511175" algn="l"/>
              </a:tabLst>
            </a:pP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24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24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60" dirty="0">
                <a:solidFill>
                  <a:srgbClr val="606060"/>
                </a:solidFill>
                <a:latin typeface="Arial MT"/>
                <a:cs typeface="Arial MT"/>
              </a:rPr>
              <a:t>graph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90" dirty="0">
                <a:solidFill>
                  <a:srgbClr val="606060"/>
                </a:solidFill>
                <a:latin typeface="Arial MT"/>
                <a:cs typeface="Arial MT"/>
              </a:rPr>
              <a:t>below,</a:t>
            </a:r>
            <a:r>
              <a:rPr sz="2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85" dirty="0">
                <a:solidFill>
                  <a:srgbClr val="606060"/>
                </a:solidFill>
                <a:latin typeface="Arial MT"/>
                <a:cs typeface="Arial MT"/>
              </a:rPr>
              <a:t>which</a:t>
            </a:r>
            <a:r>
              <a:rPr sz="2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2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45" dirty="0">
                <a:solidFill>
                  <a:srgbClr val="606060"/>
                </a:solidFill>
                <a:latin typeface="Arial MT"/>
                <a:cs typeface="Arial MT"/>
              </a:rPr>
              <a:t>these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45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true?</a:t>
            </a:r>
            <a:endParaRPr sz="2400">
              <a:latin typeface="Arial MT"/>
              <a:cs typeface="Arial MT"/>
            </a:endParaRPr>
          </a:p>
          <a:p>
            <a:pPr marL="968375" lvl="1" indent="-425450">
              <a:lnSpc>
                <a:spcPct val="100000"/>
              </a:lnSpc>
              <a:spcBef>
                <a:spcPts val="420"/>
              </a:spcBef>
              <a:buAutoNum type="alphaLcPeriod"/>
              <a:tabLst>
                <a:tab pos="968375" algn="l"/>
              </a:tabLst>
            </a:pPr>
            <a:r>
              <a:rPr sz="2400" spc="-30" dirty="0">
                <a:solidFill>
                  <a:srgbClr val="606060"/>
                </a:solidFill>
                <a:latin typeface="Arial MT"/>
                <a:cs typeface="Arial MT"/>
              </a:rPr>
              <a:t>Vector</a:t>
            </a:r>
            <a:r>
              <a:rPr sz="24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v</a:t>
            </a:r>
            <a:r>
              <a:rPr sz="24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45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65" dirty="0">
                <a:solidFill>
                  <a:srgbClr val="606060"/>
                </a:solidFill>
                <a:latin typeface="Arial MT"/>
                <a:cs typeface="Arial MT"/>
              </a:rPr>
              <a:t>orthogonal</a:t>
            </a:r>
            <a:r>
              <a:rPr sz="2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55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24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60" dirty="0">
                <a:solidFill>
                  <a:srgbClr val="606060"/>
                </a:solidFill>
                <a:latin typeface="Arial MT"/>
                <a:cs typeface="Arial MT"/>
              </a:rPr>
              <a:t>u</a:t>
            </a:r>
            <a:endParaRPr sz="2400">
              <a:latin typeface="Arial MT"/>
              <a:cs typeface="Arial MT"/>
            </a:endParaRPr>
          </a:p>
          <a:p>
            <a:pPr marL="968375" lvl="1" indent="-488950">
              <a:lnSpc>
                <a:spcPct val="100000"/>
              </a:lnSpc>
              <a:spcBef>
                <a:spcPts val="420"/>
              </a:spcBef>
              <a:buFont typeface="Arial Black"/>
              <a:buAutoNum type="alphaLcPeriod"/>
              <a:tabLst>
                <a:tab pos="968375" algn="l"/>
              </a:tabLst>
            </a:pPr>
            <a:r>
              <a:rPr sz="2400" spc="575" dirty="0">
                <a:solidFill>
                  <a:srgbClr val="606060"/>
                </a:solidFill>
                <a:latin typeface="MingLiU_HKSCS-ExtB"/>
                <a:cs typeface="MingLiU_HKSCS-ExtB"/>
              </a:rPr>
              <a:t>✅</a:t>
            </a:r>
            <a:r>
              <a:rPr sz="2400" spc="-525" dirty="0">
                <a:solidFill>
                  <a:srgbClr val="606060"/>
                </a:solidFill>
                <a:latin typeface="MingLiU_HKSCS-ExtB"/>
                <a:cs typeface="MingLiU_HKSCS-ExtB"/>
              </a:rPr>
              <a:t> </a:t>
            </a:r>
            <a:r>
              <a:rPr sz="2400" spc="-200" dirty="0">
                <a:solidFill>
                  <a:srgbClr val="606060"/>
                </a:solidFill>
                <a:latin typeface="Arial Black"/>
                <a:cs typeface="Arial Black"/>
              </a:rPr>
              <a:t>Vector</a:t>
            </a:r>
            <a:r>
              <a:rPr sz="2400" spc="-12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606060"/>
                </a:solidFill>
                <a:latin typeface="Arial Black"/>
                <a:cs typeface="Arial Black"/>
              </a:rPr>
              <a:t>v</a:t>
            </a:r>
            <a:r>
              <a:rPr sz="2400" spc="-12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300" dirty="0">
                <a:solidFill>
                  <a:srgbClr val="606060"/>
                </a:solidFill>
                <a:latin typeface="Arial Black"/>
                <a:cs typeface="Arial Black"/>
              </a:rPr>
              <a:t>is</a:t>
            </a:r>
            <a:r>
              <a:rPr sz="2400" spc="-12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195" dirty="0">
                <a:solidFill>
                  <a:srgbClr val="606060"/>
                </a:solidFill>
                <a:latin typeface="Arial Black"/>
                <a:cs typeface="Arial Black"/>
              </a:rPr>
              <a:t>projected</a:t>
            </a:r>
            <a:r>
              <a:rPr sz="2400" spc="-12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175" dirty="0">
                <a:solidFill>
                  <a:srgbClr val="606060"/>
                </a:solidFill>
                <a:latin typeface="Arial Black"/>
                <a:cs typeface="Arial Black"/>
              </a:rPr>
              <a:t>into</a:t>
            </a:r>
            <a:r>
              <a:rPr sz="2400" spc="-12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204" dirty="0">
                <a:solidFill>
                  <a:srgbClr val="606060"/>
                </a:solidFill>
                <a:latin typeface="Arial Black"/>
                <a:cs typeface="Arial Black"/>
              </a:rPr>
              <a:t>vector</a:t>
            </a:r>
            <a:r>
              <a:rPr sz="2400" spc="-12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400" spc="-50" dirty="0">
                <a:solidFill>
                  <a:srgbClr val="606060"/>
                </a:solidFill>
                <a:latin typeface="Arial Black"/>
                <a:cs typeface="Arial Black"/>
              </a:rPr>
              <a:t>u</a:t>
            </a:r>
            <a:endParaRPr sz="2400">
              <a:latin typeface="Arial Black"/>
              <a:cs typeface="Arial Black"/>
            </a:endParaRPr>
          </a:p>
          <a:p>
            <a:pPr marL="968375" lvl="1" indent="-429259">
              <a:lnSpc>
                <a:spcPct val="100000"/>
              </a:lnSpc>
              <a:spcBef>
                <a:spcPts val="420"/>
              </a:spcBef>
              <a:buAutoNum type="alphaLcPeriod"/>
              <a:tabLst>
                <a:tab pos="968375" algn="l"/>
              </a:tabLst>
            </a:pPr>
            <a:r>
              <a:rPr sz="2400" spc="-30" dirty="0">
                <a:solidFill>
                  <a:srgbClr val="606060"/>
                </a:solidFill>
                <a:latin typeface="Arial MT"/>
                <a:cs typeface="Arial MT"/>
              </a:rPr>
              <a:t>Vector</a:t>
            </a:r>
            <a:r>
              <a:rPr sz="24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u</a:t>
            </a:r>
            <a:r>
              <a:rPr sz="24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45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60" dirty="0">
                <a:solidFill>
                  <a:srgbClr val="606060"/>
                </a:solidFill>
                <a:latin typeface="Arial MT"/>
                <a:cs typeface="Arial MT"/>
              </a:rPr>
              <a:t>projected</a:t>
            </a:r>
            <a:r>
              <a:rPr sz="24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24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30" dirty="0">
                <a:solidFill>
                  <a:srgbClr val="606060"/>
                </a:solidFill>
                <a:latin typeface="Arial MT"/>
                <a:cs typeface="Arial MT"/>
              </a:rPr>
              <a:t>vector</a:t>
            </a:r>
            <a:r>
              <a:rPr sz="24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606060"/>
                </a:solidFill>
                <a:latin typeface="Arial MT"/>
                <a:cs typeface="Arial MT"/>
              </a:rPr>
              <a:t>v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81074" y="5519025"/>
            <a:ext cx="5124449" cy="33900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25075" y="6425525"/>
            <a:ext cx="2467549" cy="18288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124" y="1974084"/>
            <a:ext cx="11409045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9105">
              <a:lnSpc>
                <a:spcPct val="114599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Like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project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vector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onto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another,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project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vector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onto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34" dirty="0">
                <a:solidFill>
                  <a:srgbClr val="606060"/>
                </a:solidFill>
                <a:latin typeface="Arial MT"/>
                <a:cs typeface="Arial MT"/>
              </a:rPr>
              <a:t>a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plane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by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dot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product.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If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project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all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instances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perpendicularly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MT"/>
                <a:cs typeface="Arial MT"/>
              </a:rPr>
              <a:t>subspace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get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new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2d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z1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z2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Dimensionality</a:t>
            </a:r>
            <a:r>
              <a:rPr spc="-85" dirty="0"/>
              <a:t> </a:t>
            </a:r>
            <a:r>
              <a:rPr spc="-215" dirty="0"/>
              <a:t>Reduction</a:t>
            </a:r>
            <a:r>
              <a:rPr spc="-75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spc="-85" dirty="0"/>
              <a:t>Projection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1974" y="4560025"/>
            <a:ext cx="5160850" cy="44267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124" y="1974084"/>
            <a:ext cx="11064240" cy="36925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above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example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demonstrated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notebook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Download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3d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000">
              <a:latin typeface="Arial MT"/>
              <a:cs typeface="Arial MT"/>
            </a:endParaRPr>
          </a:p>
          <a:p>
            <a:pPr marL="928369" marR="5080" lvl="1" indent="-459105">
              <a:lnSpc>
                <a:spcPct val="114599"/>
              </a:lnSpc>
              <a:buFont typeface="Tahoma"/>
              <a:buChar char="○"/>
              <a:tabLst>
                <a:tab pos="928369" algn="l"/>
              </a:tabLst>
            </a:pP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Reduce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2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dimensions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PCA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dimensionality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reduction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technique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based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projection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Define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utility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plot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projection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arrows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Plot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3d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dataset,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plane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projection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arrows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Draw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2d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equivalent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Dimensionality</a:t>
            </a:r>
            <a:r>
              <a:rPr spc="-85" dirty="0"/>
              <a:t> </a:t>
            </a:r>
            <a:r>
              <a:rPr spc="-215" dirty="0"/>
              <a:t>Reduction</a:t>
            </a:r>
            <a:r>
              <a:rPr spc="-75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spc="-85" dirty="0"/>
              <a:t>Projection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02670" y="8187435"/>
            <a:ext cx="379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Switch</a:t>
            </a:r>
            <a:r>
              <a:rPr sz="30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30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8350" y="8151425"/>
            <a:ext cx="636899" cy="6368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124" y="1974084"/>
            <a:ext cx="7473315" cy="10731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projection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Arial MT"/>
                <a:cs typeface="Arial MT"/>
              </a:rPr>
              <a:t>always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good?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105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3000" spc="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really!</a:t>
            </a:r>
            <a:r>
              <a:rPr sz="30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Example:</a:t>
            </a:r>
            <a:r>
              <a:rPr sz="3000" spc="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MT"/>
                <a:cs typeface="Arial MT"/>
              </a:rPr>
              <a:t>Swiss</a:t>
            </a:r>
            <a:r>
              <a:rPr sz="3000" spc="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roll</a:t>
            </a:r>
            <a:r>
              <a:rPr sz="3000" spc="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toy</a:t>
            </a:r>
            <a:r>
              <a:rPr sz="30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Dimensionality</a:t>
            </a:r>
            <a:r>
              <a:rPr spc="-85" dirty="0"/>
              <a:t> </a:t>
            </a:r>
            <a:r>
              <a:rPr spc="-215" dirty="0"/>
              <a:t>Reduction</a:t>
            </a:r>
            <a:r>
              <a:rPr spc="-75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spc="-85" dirty="0"/>
              <a:t>Projection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9737" y="3348225"/>
            <a:ext cx="6756424" cy="52083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193325"/>
            <a:ext cx="3460525" cy="25953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124" y="1974084"/>
            <a:ext cx="9990455" cy="26447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projection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Arial MT"/>
                <a:cs typeface="Arial MT"/>
              </a:rPr>
              <a:t>always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good?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105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3000" spc="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really!</a:t>
            </a:r>
            <a:r>
              <a:rPr sz="30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Example:</a:t>
            </a:r>
            <a:r>
              <a:rPr sz="3000" spc="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MT"/>
                <a:cs typeface="Arial MT"/>
              </a:rPr>
              <a:t>Swiss</a:t>
            </a:r>
            <a:r>
              <a:rPr sz="3000" spc="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roll</a:t>
            </a:r>
            <a:r>
              <a:rPr sz="3000" spc="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toy</a:t>
            </a:r>
            <a:r>
              <a:rPr sz="30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if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project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onto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x1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x2.</a:t>
            </a:r>
            <a:endParaRPr sz="3000">
              <a:latin typeface="Arial MT"/>
              <a:cs typeface="Arial MT"/>
            </a:endParaRPr>
          </a:p>
          <a:p>
            <a:pPr marL="928369" marR="5080" lvl="1" indent="-459105">
              <a:lnSpc>
                <a:spcPct val="114599"/>
              </a:lnSpc>
              <a:buFont typeface="Tahoma"/>
              <a:buChar char="○"/>
              <a:tabLst>
                <a:tab pos="928369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projection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MT"/>
                <a:cs typeface="Arial MT"/>
              </a:rPr>
              <a:t>squashes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different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layers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hence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0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difficult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Dimensionality</a:t>
            </a:r>
            <a:r>
              <a:rPr spc="-85" dirty="0"/>
              <a:t> </a:t>
            </a:r>
            <a:r>
              <a:rPr spc="-215" dirty="0"/>
              <a:t>Reduction</a:t>
            </a:r>
            <a:r>
              <a:rPr spc="-75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spc="-85" dirty="0"/>
              <a:t>Projection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7550" y="5440275"/>
            <a:ext cx="3582450" cy="27616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2725" y="4312650"/>
            <a:ext cx="6691709" cy="46413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Dimensionality</a:t>
            </a:r>
            <a:r>
              <a:rPr spc="-85" dirty="0"/>
              <a:t> </a:t>
            </a:r>
            <a:r>
              <a:rPr spc="-215" dirty="0"/>
              <a:t>Reduction</a:t>
            </a:r>
            <a:r>
              <a:rPr spc="-75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spc="-85" dirty="0"/>
              <a:t>Projection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594" y="3971675"/>
            <a:ext cx="3623275" cy="27930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42435" y="3847000"/>
            <a:ext cx="6413874" cy="46773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4124" y="1974084"/>
            <a:ext cx="10006330" cy="15970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if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instead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open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MT"/>
                <a:cs typeface="Arial MT"/>
              </a:rPr>
              <a:t>swiss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roll?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Opening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MT"/>
                <a:cs typeface="Arial MT"/>
              </a:rPr>
              <a:t>swiss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roll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does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squash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different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layers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layers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classifiable.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Introduction</a:t>
            </a:r>
            <a:r>
              <a:rPr spc="-150" dirty="0"/>
              <a:t> </a:t>
            </a:r>
            <a:r>
              <a:rPr dirty="0"/>
              <a:t>-</a:t>
            </a:r>
            <a:r>
              <a:rPr spc="-155" dirty="0"/>
              <a:t> </a:t>
            </a:r>
            <a:r>
              <a:rPr spc="-190" dirty="0"/>
              <a:t>Curse</a:t>
            </a:r>
            <a:r>
              <a:rPr spc="-150" dirty="0"/>
              <a:t> </a:t>
            </a:r>
            <a:r>
              <a:rPr dirty="0"/>
              <a:t>of</a:t>
            </a:r>
            <a:r>
              <a:rPr spc="-145" dirty="0"/>
              <a:t> </a:t>
            </a:r>
            <a:r>
              <a:rPr spc="-165" dirty="0"/>
              <a:t>Dimensionality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246" y="2066428"/>
            <a:ext cx="10805795" cy="260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ts val="4065"/>
              </a:lnSpc>
              <a:spcBef>
                <a:spcPts val="100"/>
              </a:spcBef>
            </a:pP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Example</a:t>
            </a:r>
            <a:endParaRPr sz="3400">
              <a:latin typeface="Arial MT"/>
              <a:cs typeface="Arial MT"/>
            </a:endParaRPr>
          </a:p>
          <a:p>
            <a:pPr marL="501650" indent="-488950">
              <a:lnSpc>
                <a:spcPts val="4050"/>
              </a:lnSpc>
              <a:buFont typeface="Tahoma"/>
              <a:buChar char="●"/>
              <a:tabLst>
                <a:tab pos="501650" algn="l"/>
              </a:tabLst>
            </a:pPr>
            <a:r>
              <a:rPr sz="3400" spc="-155" dirty="0">
                <a:solidFill>
                  <a:srgbClr val="606060"/>
                </a:solidFill>
                <a:latin typeface="Arial MT"/>
                <a:cs typeface="Arial MT"/>
              </a:rPr>
              <a:t>MNIST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400">
              <a:latin typeface="Arial MT"/>
              <a:cs typeface="Arial MT"/>
            </a:endParaRPr>
          </a:p>
          <a:p>
            <a:pPr marL="958850" lvl="1" indent="-507365">
              <a:lnSpc>
                <a:spcPts val="4050"/>
              </a:lnSpc>
              <a:buAutoNum type="alphaLcPeriod"/>
              <a:tabLst>
                <a:tab pos="958850" algn="l"/>
              </a:tabLst>
            </a:pPr>
            <a:r>
              <a:rPr sz="3400" spc="-370" dirty="0">
                <a:solidFill>
                  <a:srgbClr val="606060"/>
                </a:solidFill>
                <a:latin typeface="Arial MT"/>
                <a:cs typeface="Arial MT"/>
              </a:rPr>
              <a:t>Each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pixel</a:t>
            </a:r>
            <a:r>
              <a:rPr sz="34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90" dirty="0">
                <a:solidFill>
                  <a:srgbClr val="606060"/>
                </a:solidFill>
                <a:latin typeface="Arial MT"/>
                <a:cs typeface="Arial MT"/>
              </a:rPr>
              <a:t>was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feature</a:t>
            </a:r>
            <a:endParaRPr sz="3400">
              <a:latin typeface="Arial MT"/>
              <a:cs typeface="Arial MT"/>
            </a:endParaRPr>
          </a:p>
          <a:p>
            <a:pPr marL="958850" lvl="1" indent="-539115">
              <a:lnSpc>
                <a:spcPts val="4050"/>
              </a:lnSpc>
              <a:buAutoNum type="alphaLcPeriod"/>
              <a:tabLst>
                <a:tab pos="958850" algn="l"/>
              </a:tabLst>
            </a:pP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(28*28)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5" dirty="0">
                <a:solidFill>
                  <a:srgbClr val="606060"/>
                </a:solidFill>
                <a:latin typeface="Arial MT"/>
                <a:cs typeface="Arial MT"/>
              </a:rPr>
              <a:t>number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0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80" dirty="0">
                <a:solidFill>
                  <a:srgbClr val="606060"/>
                </a:solidFill>
                <a:latin typeface="Arial MT"/>
                <a:cs typeface="Arial MT"/>
              </a:rPr>
              <a:t>each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90" dirty="0">
                <a:solidFill>
                  <a:srgbClr val="606060"/>
                </a:solidFill>
                <a:latin typeface="Arial MT"/>
                <a:cs typeface="Arial MT"/>
              </a:rPr>
              <a:t>image</a:t>
            </a:r>
            <a:endParaRPr sz="3400">
              <a:latin typeface="Arial MT"/>
              <a:cs typeface="Arial MT"/>
            </a:endParaRPr>
          </a:p>
          <a:p>
            <a:pPr marL="958850" lvl="1" indent="-512445">
              <a:lnSpc>
                <a:spcPts val="4065"/>
              </a:lnSpc>
              <a:buAutoNum type="alphaLcPeriod"/>
              <a:tabLst>
                <a:tab pos="958850" algn="l"/>
              </a:tabLst>
            </a:pP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Border</a:t>
            </a:r>
            <a:r>
              <a:rPr sz="3400" spc="-1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25" dirty="0">
                <a:solidFill>
                  <a:srgbClr val="606060"/>
                </a:solidFill>
                <a:latin typeface="Arial MT"/>
                <a:cs typeface="Arial MT"/>
              </a:rPr>
              <a:t>feature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70" dirty="0">
                <a:solidFill>
                  <a:srgbClr val="606060"/>
                </a:solidFill>
                <a:latin typeface="Arial MT"/>
                <a:cs typeface="Arial MT"/>
              </a:rPr>
              <a:t>had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no</a:t>
            </a:r>
            <a:r>
              <a:rPr sz="34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importance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7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4" dirty="0">
                <a:solidFill>
                  <a:srgbClr val="606060"/>
                </a:solidFill>
                <a:latin typeface="Arial MT"/>
                <a:cs typeface="Arial MT"/>
              </a:rPr>
              <a:t>could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4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ignored</a:t>
            </a:r>
            <a:endParaRPr sz="3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98650" y="7029300"/>
            <a:ext cx="2103120" cy="1169670"/>
            <a:chOff x="1998650" y="7029300"/>
            <a:chExt cx="2103120" cy="11696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8650" y="7029300"/>
              <a:ext cx="1245762" cy="11690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85425" y="7098225"/>
              <a:ext cx="1101090" cy="1023619"/>
            </a:xfrm>
            <a:custGeom>
              <a:avLst/>
              <a:gdLst/>
              <a:ahLst/>
              <a:cxnLst/>
              <a:rect l="l" t="t" r="r" b="b"/>
              <a:pathLst>
                <a:path w="1101089" h="1023620">
                  <a:moveTo>
                    <a:pt x="0" y="0"/>
                  </a:moveTo>
                  <a:lnTo>
                    <a:pt x="1100999" y="0"/>
                  </a:lnTo>
                  <a:lnTo>
                    <a:pt x="1100999" y="1023299"/>
                  </a:lnTo>
                  <a:lnTo>
                    <a:pt x="0" y="1023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20335" y="7065825"/>
              <a:ext cx="667385" cy="200025"/>
            </a:xfrm>
            <a:custGeom>
              <a:avLst/>
              <a:gdLst/>
              <a:ahLst/>
              <a:cxnLst/>
              <a:rect l="l" t="t" r="r" b="b"/>
              <a:pathLst>
                <a:path w="667385" h="200025">
                  <a:moveTo>
                    <a:pt x="666764" y="0"/>
                  </a:moveTo>
                  <a:lnTo>
                    <a:pt x="0" y="199788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81828" y="7206114"/>
              <a:ext cx="166341" cy="1189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104675" y="6767831"/>
            <a:ext cx="275209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-30" dirty="0">
                <a:solidFill>
                  <a:srgbClr val="606060"/>
                </a:solidFill>
                <a:latin typeface="Arial MT"/>
                <a:cs typeface="Arial MT"/>
              </a:rPr>
              <a:t>Border</a:t>
            </a:r>
            <a:r>
              <a:rPr sz="18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25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70" dirty="0">
                <a:solidFill>
                  <a:srgbClr val="606060"/>
                </a:solidFill>
                <a:latin typeface="Arial MT"/>
                <a:cs typeface="Arial MT"/>
              </a:rPr>
              <a:t>(features)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75" dirty="0">
                <a:solidFill>
                  <a:srgbClr val="606060"/>
                </a:solidFill>
                <a:latin typeface="Arial MT"/>
                <a:cs typeface="Arial MT"/>
              </a:rPr>
              <a:t>be 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ignored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80" dirty="0">
                <a:solidFill>
                  <a:srgbClr val="606060"/>
                </a:solidFill>
                <a:latin typeface="Arial MT"/>
                <a:cs typeface="Arial MT"/>
              </a:rPr>
              <a:t>all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datasets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13821" y="5402200"/>
            <a:ext cx="4812849" cy="332739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124" y="1974084"/>
            <a:ext cx="11097260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9105">
              <a:lnSpc>
                <a:spcPct val="114599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Projection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does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seem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work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 </a:t>
            </a:r>
            <a:r>
              <a:rPr sz="3000" spc="-305" dirty="0">
                <a:solidFill>
                  <a:srgbClr val="606060"/>
                </a:solidFill>
                <a:latin typeface="Arial MT"/>
                <a:cs typeface="Arial MT"/>
              </a:rPr>
              <a:t>case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MT"/>
                <a:cs typeface="Arial MT"/>
              </a:rPr>
              <a:t>swiss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roll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similar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datasets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Dimensionality</a:t>
            </a:r>
            <a:r>
              <a:rPr spc="-85" dirty="0"/>
              <a:t> </a:t>
            </a:r>
            <a:r>
              <a:rPr spc="-215" dirty="0"/>
              <a:t>Reduction</a:t>
            </a:r>
            <a:r>
              <a:rPr spc="-75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spc="-85" dirty="0"/>
              <a:t>Projection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200" y="3625324"/>
            <a:ext cx="12344499" cy="438030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124" y="1974084"/>
            <a:ext cx="11700510" cy="26447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above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limitation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Projection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demoed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following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steps: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Visualizing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MT"/>
                <a:cs typeface="Arial MT"/>
              </a:rPr>
              <a:t>swiss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roll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3d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plot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Projecting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MT"/>
                <a:cs typeface="Arial MT"/>
              </a:rPr>
              <a:t>swiss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roll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x1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x2</a:t>
            </a:r>
            <a:endParaRPr sz="3000">
              <a:latin typeface="Arial MT"/>
              <a:cs typeface="Arial MT"/>
            </a:endParaRPr>
          </a:p>
          <a:p>
            <a:pPr marL="1385570" lvl="2" indent="-459105">
              <a:lnSpc>
                <a:spcPct val="100000"/>
              </a:lnSpc>
              <a:spcBef>
                <a:spcPts val="525"/>
              </a:spcBef>
              <a:buFont typeface="Tahoma"/>
              <a:buChar char="■"/>
              <a:tabLst>
                <a:tab pos="1385570" algn="l"/>
              </a:tabLst>
            </a:pP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Visualizing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MT"/>
                <a:cs typeface="Arial MT"/>
              </a:rPr>
              <a:t>squashed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projection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Visualizing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rolled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out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plot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Dimensionality</a:t>
            </a:r>
            <a:r>
              <a:rPr spc="-85" dirty="0"/>
              <a:t> </a:t>
            </a:r>
            <a:r>
              <a:rPr spc="-215" dirty="0"/>
              <a:t>Reduction</a:t>
            </a:r>
            <a:r>
              <a:rPr spc="-75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spc="-85" dirty="0"/>
              <a:t>Projection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02670" y="8187435"/>
            <a:ext cx="379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Switch</a:t>
            </a:r>
            <a:r>
              <a:rPr sz="30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30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8350" y="8151425"/>
            <a:ext cx="636899" cy="6368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Dimensionality</a:t>
            </a:r>
            <a:r>
              <a:rPr spc="-85" dirty="0"/>
              <a:t> </a:t>
            </a:r>
            <a:r>
              <a:rPr spc="-185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1761" y="1884224"/>
            <a:ext cx="2295525" cy="2727960"/>
          </a:xfrm>
          <a:prstGeom prst="rect">
            <a:avLst/>
          </a:prstGeom>
          <a:solidFill>
            <a:srgbClr val="93C47D"/>
          </a:solidFill>
          <a:ln w="38099">
            <a:solidFill>
              <a:srgbClr val="606060"/>
            </a:solidFill>
          </a:ln>
        </p:spPr>
        <p:txBody>
          <a:bodyPr vert="horz" wrap="square" lIns="0" tIns="335915" rIns="0" bIns="0" rtlCol="0">
            <a:spAutoFit/>
          </a:bodyPr>
          <a:lstStyle/>
          <a:p>
            <a:pPr marL="76200" marR="71755" algn="ctr">
              <a:lnSpc>
                <a:spcPct val="151000"/>
              </a:lnSpc>
              <a:spcBef>
                <a:spcPts val="2645"/>
              </a:spcBef>
            </a:pPr>
            <a:r>
              <a:rPr sz="2400" spc="-195" dirty="0">
                <a:solidFill>
                  <a:srgbClr val="606060"/>
                </a:solidFill>
                <a:latin typeface="Arial Black"/>
                <a:cs typeface="Arial Black"/>
              </a:rPr>
              <a:t>Dimensionality </a:t>
            </a:r>
            <a:r>
              <a:rPr sz="2400" spc="-114" dirty="0">
                <a:solidFill>
                  <a:srgbClr val="606060"/>
                </a:solidFill>
                <a:latin typeface="Arial Black"/>
                <a:cs typeface="Arial Black"/>
              </a:rPr>
              <a:t>Reduction </a:t>
            </a:r>
            <a:r>
              <a:rPr sz="2400" spc="-95" dirty="0">
                <a:solidFill>
                  <a:srgbClr val="606060"/>
                </a:solidFill>
                <a:latin typeface="Arial Black"/>
                <a:cs typeface="Arial Black"/>
              </a:rPr>
              <a:t>Methods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4424" y="6259838"/>
            <a:ext cx="2295525" cy="257238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35"/>
              </a:spcBef>
            </a:pPr>
            <a:endParaRPr sz="2400">
              <a:latin typeface="Times New Roman"/>
              <a:cs typeface="Times New Roman"/>
            </a:endParaRPr>
          </a:p>
          <a:p>
            <a:pPr marL="507365">
              <a:lnSpc>
                <a:spcPct val="100000"/>
              </a:lnSpc>
            </a:pP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Projection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61590" y="6259953"/>
            <a:ext cx="2295525" cy="2572385"/>
          </a:xfrm>
          <a:prstGeom prst="rect">
            <a:avLst/>
          </a:prstGeom>
          <a:solidFill>
            <a:srgbClr val="93C47D"/>
          </a:solidFill>
          <a:ln w="38099">
            <a:solidFill>
              <a:srgbClr val="606060"/>
            </a:solidFill>
          </a:ln>
        </p:spPr>
        <p:txBody>
          <a:bodyPr vert="horz" wrap="square" lIns="0" tIns="184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50"/>
              </a:spcBef>
            </a:pPr>
            <a:endParaRPr sz="2400">
              <a:latin typeface="Times New Roman"/>
              <a:cs typeface="Times New Roman"/>
            </a:endParaRPr>
          </a:p>
          <a:p>
            <a:pPr marL="518795" marR="513080" indent="15875">
              <a:lnSpc>
                <a:spcPct val="151000"/>
              </a:lnSpc>
            </a:pPr>
            <a:r>
              <a:rPr sz="2400" spc="-190" dirty="0">
                <a:solidFill>
                  <a:srgbClr val="606060"/>
                </a:solidFill>
                <a:latin typeface="Arial Black"/>
                <a:cs typeface="Arial Black"/>
              </a:rPr>
              <a:t>Manifold </a:t>
            </a:r>
            <a:r>
              <a:rPr sz="2400" spc="-210" dirty="0">
                <a:solidFill>
                  <a:srgbClr val="606060"/>
                </a:solidFill>
                <a:latin typeface="Arial Black"/>
                <a:cs typeface="Arial Black"/>
              </a:rPr>
              <a:t>Learning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71861" y="4611825"/>
            <a:ext cx="4037329" cy="1648460"/>
          </a:xfrm>
          <a:custGeom>
            <a:avLst/>
            <a:gdLst/>
            <a:ahLst/>
            <a:cxnLst/>
            <a:rect l="l" t="t" r="r" b="b"/>
            <a:pathLst>
              <a:path w="4037329" h="1648460">
                <a:moveTo>
                  <a:pt x="2087399" y="0"/>
                </a:moveTo>
                <a:lnTo>
                  <a:pt x="0" y="1647899"/>
                </a:lnTo>
              </a:path>
              <a:path w="4037329" h="1648460">
                <a:moveTo>
                  <a:pt x="2087399" y="0"/>
                </a:moveTo>
                <a:lnTo>
                  <a:pt x="4037099" y="1648199"/>
                </a:lnTo>
              </a:path>
            </a:pathLst>
          </a:custGeom>
          <a:ln w="38099">
            <a:solidFill>
              <a:srgbClr val="5B5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650" y="1974084"/>
            <a:ext cx="10294620" cy="26447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280" dirty="0">
                <a:solidFill>
                  <a:srgbClr val="606060"/>
                </a:solidFill>
                <a:latin typeface="Arial MT"/>
                <a:cs typeface="Arial MT"/>
              </a:rPr>
              <a:t>Swiss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roll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MT"/>
                <a:cs typeface="Arial MT"/>
              </a:rPr>
              <a:t>an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example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2d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manifold</a:t>
            </a:r>
            <a:endParaRPr sz="3000">
              <a:latin typeface="Arial MT"/>
              <a:cs typeface="Arial MT"/>
            </a:endParaRPr>
          </a:p>
          <a:p>
            <a:pPr marL="927100" marR="337185" indent="-459105">
              <a:lnSpc>
                <a:spcPct val="114599"/>
              </a:lnSpc>
              <a:buFont typeface="Tahoma"/>
              <a:buChar char="●"/>
              <a:tabLst>
                <a:tab pos="927100" algn="l"/>
              </a:tabLst>
            </a:pP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2d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manifold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2d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shape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that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bent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twisted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34" dirty="0">
                <a:solidFill>
                  <a:srgbClr val="606060"/>
                </a:solidFill>
                <a:latin typeface="Arial MT"/>
                <a:cs typeface="Arial MT"/>
              </a:rPr>
              <a:t>a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higher-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dimensional</a:t>
            </a:r>
            <a:r>
              <a:rPr sz="3000" spc="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MT"/>
                <a:cs typeface="Arial MT"/>
              </a:rPr>
              <a:t>space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d-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dimensional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space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part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n-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dimensional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space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(d&lt;n)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Q.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MT"/>
                <a:cs typeface="Arial MT"/>
              </a:rPr>
              <a:t>swiss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roll,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d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45" dirty="0">
                <a:solidFill>
                  <a:srgbClr val="606060"/>
                </a:solidFill>
                <a:latin typeface="Arial MT"/>
                <a:cs typeface="Arial MT"/>
              </a:rPr>
              <a:t>=?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,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n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70" dirty="0">
                <a:solidFill>
                  <a:srgbClr val="606060"/>
                </a:solidFill>
                <a:latin typeface="Arial MT"/>
                <a:cs typeface="Arial MT"/>
              </a:rPr>
              <a:t>=?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Dimensionality</a:t>
            </a:r>
            <a:r>
              <a:rPr spc="-90" dirty="0"/>
              <a:t> </a:t>
            </a:r>
            <a:r>
              <a:rPr spc="-215" dirty="0"/>
              <a:t>Reduction</a:t>
            </a:r>
            <a:r>
              <a:rPr spc="-80" dirty="0"/>
              <a:t> </a:t>
            </a:r>
            <a:r>
              <a:rPr dirty="0"/>
              <a:t>-</a:t>
            </a:r>
            <a:r>
              <a:rPr spc="-85" dirty="0"/>
              <a:t> </a:t>
            </a:r>
            <a:r>
              <a:rPr spc="-204" dirty="0"/>
              <a:t>Manifold</a:t>
            </a:r>
            <a:r>
              <a:rPr spc="-90" dirty="0"/>
              <a:t> </a:t>
            </a:r>
            <a:r>
              <a:rPr spc="-310" dirty="0"/>
              <a:t>Learning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0797" y="4948175"/>
            <a:ext cx="5120525" cy="39472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650" y="1974084"/>
            <a:ext cx="10294620" cy="26447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280" dirty="0">
                <a:solidFill>
                  <a:srgbClr val="606060"/>
                </a:solidFill>
                <a:latin typeface="Arial MT"/>
                <a:cs typeface="Arial MT"/>
              </a:rPr>
              <a:t>Swiss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roll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MT"/>
                <a:cs typeface="Arial MT"/>
              </a:rPr>
              <a:t>an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example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2d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manifold</a:t>
            </a:r>
            <a:endParaRPr sz="3000">
              <a:latin typeface="Arial MT"/>
              <a:cs typeface="Arial MT"/>
            </a:endParaRPr>
          </a:p>
          <a:p>
            <a:pPr marL="927100" marR="337185" indent="-459105">
              <a:lnSpc>
                <a:spcPct val="114599"/>
              </a:lnSpc>
              <a:buFont typeface="Tahoma"/>
              <a:buChar char="●"/>
              <a:tabLst>
                <a:tab pos="927100" algn="l"/>
              </a:tabLst>
            </a:pP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2d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manifold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2d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shape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that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bent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twisted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34" dirty="0">
                <a:solidFill>
                  <a:srgbClr val="606060"/>
                </a:solidFill>
                <a:latin typeface="Arial MT"/>
                <a:cs typeface="Arial MT"/>
              </a:rPr>
              <a:t>a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higher-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dimensional</a:t>
            </a:r>
            <a:r>
              <a:rPr sz="3000" spc="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MT"/>
                <a:cs typeface="Arial MT"/>
              </a:rPr>
              <a:t>space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d-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dimensional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space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part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n-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dimensional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space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(d&lt;n)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Q.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For </a:t>
            </a:r>
            <a:r>
              <a:rPr sz="3000" spc="-225" dirty="0">
                <a:solidFill>
                  <a:srgbClr val="606060"/>
                </a:solidFill>
                <a:latin typeface="Arial MT"/>
                <a:cs typeface="Arial MT"/>
              </a:rPr>
              <a:t>swiss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roll,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d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05" dirty="0">
                <a:solidFill>
                  <a:srgbClr val="606060"/>
                </a:solidFill>
                <a:latin typeface="Arial Black"/>
                <a:cs typeface="Arial Black"/>
              </a:rPr>
              <a:t>=2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Black"/>
                <a:cs typeface="Arial Black"/>
              </a:rPr>
              <a:t>,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n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Black"/>
                <a:cs typeface="Arial Black"/>
              </a:rPr>
              <a:t>=3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Dimensionality</a:t>
            </a:r>
            <a:r>
              <a:rPr spc="-90" dirty="0"/>
              <a:t> </a:t>
            </a:r>
            <a:r>
              <a:rPr spc="-215" dirty="0"/>
              <a:t>Reduction</a:t>
            </a:r>
            <a:r>
              <a:rPr spc="-80" dirty="0"/>
              <a:t> </a:t>
            </a:r>
            <a:r>
              <a:rPr dirty="0"/>
              <a:t>-</a:t>
            </a:r>
            <a:r>
              <a:rPr spc="-85" dirty="0"/>
              <a:t> </a:t>
            </a:r>
            <a:r>
              <a:rPr spc="-204" dirty="0"/>
              <a:t>Manifold</a:t>
            </a:r>
            <a:r>
              <a:rPr spc="-90" dirty="0"/>
              <a:t> </a:t>
            </a:r>
            <a:r>
              <a:rPr spc="-310" dirty="0"/>
              <a:t>Learning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0797" y="4948175"/>
            <a:ext cx="5120525" cy="39472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650" y="1974084"/>
            <a:ext cx="10149205" cy="42164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926465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Many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dimensionality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reduction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algorithms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work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by</a:t>
            </a:r>
            <a:endParaRPr sz="3000">
              <a:latin typeface="Arial MT"/>
              <a:cs typeface="Arial MT"/>
            </a:endParaRPr>
          </a:p>
          <a:p>
            <a:pPr marL="1383665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3665" algn="l"/>
              </a:tabLst>
            </a:pP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modeling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manifold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which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training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instances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lie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This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called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manifold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rgbClr val="606060"/>
              </a:buClr>
              <a:buFont typeface="Tahoma"/>
              <a:buChar char="●"/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-290" dirty="0">
                <a:solidFill>
                  <a:srgbClr val="606060"/>
                </a:solidFill>
                <a:latin typeface="Arial MT"/>
                <a:cs typeface="Arial MT"/>
              </a:rPr>
              <a:t>So,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MT"/>
                <a:cs typeface="Arial MT"/>
              </a:rPr>
              <a:t>swiss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roll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2d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plane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Which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rolled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MT"/>
                <a:cs typeface="Arial MT"/>
              </a:rPr>
              <a:t>swiss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roll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fashion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Hence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occupying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3d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space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(like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rolling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paper)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Dimensionality</a:t>
            </a:r>
            <a:r>
              <a:rPr spc="-90" dirty="0"/>
              <a:t> </a:t>
            </a:r>
            <a:r>
              <a:rPr spc="-215" dirty="0"/>
              <a:t>Reduction</a:t>
            </a:r>
            <a:r>
              <a:rPr spc="-80" dirty="0"/>
              <a:t> </a:t>
            </a:r>
            <a:r>
              <a:rPr dirty="0"/>
              <a:t>-</a:t>
            </a:r>
            <a:r>
              <a:rPr spc="-85" dirty="0"/>
              <a:t> </a:t>
            </a:r>
            <a:r>
              <a:rPr spc="-204" dirty="0"/>
              <a:t>Manifold</a:t>
            </a:r>
            <a:r>
              <a:rPr spc="-90" dirty="0"/>
              <a:t> </a:t>
            </a:r>
            <a:r>
              <a:rPr spc="-310" dirty="0"/>
              <a:t>Learning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650" y="1974084"/>
            <a:ext cx="10932160" cy="26447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Manifold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Relies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manifold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assumption,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i.e.,</a:t>
            </a:r>
            <a:endParaRPr sz="3000">
              <a:latin typeface="Arial MT"/>
              <a:cs typeface="Arial MT"/>
            </a:endParaRPr>
          </a:p>
          <a:p>
            <a:pPr marL="1384300" marR="5080" lvl="1" indent="-459105">
              <a:lnSpc>
                <a:spcPct val="114599"/>
              </a:lnSpc>
              <a:buFont typeface="Tahoma"/>
              <a:buChar char="○"/>
              <a:tabLst>
                <a:tab pos="1384300" algn="l"/>
              </a:tabLst>
            </a:pP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Most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real-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world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high-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dimensional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datasets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lie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close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much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lower-dimensional</a:t>
            </a:r>
            <a:r>
              <a:rPr sz="3000" spc="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manifold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This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observed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often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empirically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Dimensionality</a:t>
            </a:r>
            <a:r>
              <a:rPr spc="-90" dirty="0"/>
              <a:t> </a:t>
            </a:r>
            <a:r>
              <a:rPr spc="-215" dirty="0"/>
              <a:t>Reduction</a:t>
            </a:r>
            <a:r>
              <a:rPr spc="-80" dirty="0"/>
              <a:t> </a:t>
            </a:r>
            <a:r>
              <a:rPr dirty="0"/>
              <a:t>-</a:t>
            </a:r>
            <a:r>
              <a:rPr spc="-85" dirty="0"/>
              <a:t> </a:t>
            </a:r>
            <a:r>
              <a:rPr spc="-204" dirty="0"/>
              <a:t>Manifold</a:t>
            </a:r>
            <a:r>
              <a:rPr spc="-90" dirty="0"/>
              <a:t> </a:t>
            </a:r>
            <a:r>
              <a:rPr spc="-310" dirty="0"/>
              <a:t>Learning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650" y="1974084"/>
            <a:ext cx="10939145" cy="47402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Manifold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assumption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observed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empirically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5" dirty="0">
                <a:solidFill>
                  <a:srgbClr val="606060"/>
                </a:solidFill>
                <a:latin typeface="Arial MT"/>
                <a:cs typeface="Arial MT"/>
              </a:rPr>
              <a:t>case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MNIST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where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images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digits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have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similarities:</a:t>
            </a:r>
            <a:endParaRPr sz="3000">
              <a:latin typeface="Arial MT"/>
              <a:cs typeface="Arial MT"/>
            </a:endParaRPr>
          </a:p>
          <a:p>
            <a:pPr marL="1383665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3665" algn="l"/>
              </a:tabLst>
            </a:pP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Made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connected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lines</a:t>
            </a:r>
            <a:endParaRPr sz="3000">
              <a:latin typeface="Arial MT"/>
              <a:cs typeface="Arial MT"/>
            </a:endParaRPr>
          </a:p>
          <a:p>
            <a:pPr marL="1383665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3665" algn="l"/>
              </a:tabLst>
            </a:pP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Borders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white</a:t>
            </a:r>
            <a:endParaRPr sz="3000">
              <a:latin typeface="Arial MT"/>
              <a:cs typeface="Arial MT"/>
            </a:endParaRPr>
          </a:p>
          <a:p>
            <a:pPr marL="1383665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3665" algn="l"/>
              </a:tabLst>
            </a:pP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More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less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centered</a:t>
            </a:r>
            <a:endParaRPr sz="3000">
              <a:latin typeface="Arial MT"/>
              <a:cs typeface="Arial MT"/>
            </a:endParaRPr>
          </a:p>
          <a:p>
            <a:pPr marL="927100" marR="186690" indent="-459105">
              <a:lnSpc>
                <a:spcPct val="114599"/>
              </a:lnSpc>
              <a:buFont typeface="Tahoma"/>
              <a:buChar char="●"/>
              <a:tabLst>
                <a:tab pos="92710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randomly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generated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Arial MT"/>
                <a:cs typeface="Arial MT"/>
              </a:rPr>
              <a:t>image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would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have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much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larger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degree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of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freedom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compared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images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digits</a:t>
            </a:r>
            <a:endParaRPr sz="3000">
              <a:latin typeface="Arial MT"/>
              <a:cs typeface="Arial MT"/>
            </a:endParaRPr>
          </a:p>
          <a:p>
            <a:pPr marL="927100" marR="5080" indent="-459105">
              <a:lnSpc>
                <a:spcPct val="114599"/>
              </a:lnSpc>
              <a:buFont typeface="Tahoma"/>
              <a:buChar char="●"/>
              <a:tabLst>
                <a:tab pos="927100" algn="l"/>
              </a:tabLst>
            </a:pP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Hence,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constraints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MNIST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images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tend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Arial MT"/>
                <a:cs typeface="Arial MT"/>
              </a:rPr>
              <a:t>squeeze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lower-dimensional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manifold.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Dimensionality</a:t>
            </a:r>
            <a:r>
              <a:rPr spc="-90" dirty="0"/>
              <a:t> </a:t>
            </a:r>
            <a:r>
              <a:rPr spc="-215" dirty="0"/>
              <a:t>Reduction</a:t>
            </a:r>
            <a:r>
              <a:rPr spc="-80" dirty="0"/>
              <a:t> </a:t>
            </a:r>
            <a:r>
              <a:rPr dirty="0"/>
              <a:t>-</a:t>
            </a:r>
            <a:r>
              <a:rPr spc="-85" dirty="0"/>
              <a:t> </a:t>
            </a:r>
            <a:r>
              <a:rPr spc="-204" dirty="0"/>
              <a:t>Manifold</a:t>
            </a:r>
            <a:r>
              <a:rPr spc="-90" dirty="0"/>
              <a:t> </a:t>
            </a:r>
            <a:r>
              <a:rPr spc="-310" dirty="0"/>
              <a:t>Learning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Dimensionality</a:t>
            </a:r>
            <a:r>
              <a:rPr spc="-90" dirty="0"/>
              <a:t> </a:t>
            </a:r>
            <a:r>
              <a:rPr spc="-215" dirty="0"/>
              <a:t>Reduction</a:t>
            </a:r>
            <a:r>
              <a:rPr spc="-80" dirty="0"/>
              <a:t> </a:t>
            </a:r>
            <a:r>
              <a:rPr dirty="0"/>
              <a:t>-</a:t>
            </a:r>
            <a:r>
              <a:rPr spc="-85" dirty="0"/>
              <a:t> </a:t>
            </a:r>
            <a:r>
              <a:rPr spc="-204" dirty="0"/>
              <a:t>Manifold</a:t>
            </a:r>
            <a:r>
              <a:rPr spc="-90" dirty="0"/>
              <a:t> </a:t>
            </a:r>
            <a:r>
              <a:rPr spc="-310" dirty="0"/>
              <a:t>Learning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78424" y="4614112"/>
            <a:ext cx="9760585" cy="4064000"/>
            <a:chOff x="1378424" y="4614112"/>
            <a:chExt cx="9760585" cy="4064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8424" y="4840400"/>
              <a:ext cx="9760225" cy="38373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909074" y="4628400"/>
              <a:ext cx="88900" cy="1550670"/>
            </a:xfrm>
            <a:custGeom>
              <a:avLst/>
              <a:gdLst/>
              <a:ahLst/>
              <a:cxnLst/>
              <a:rect l="l" t="t" r="r" b="b"/>
              <a:pathLst>
                <a:path w="88900" h="1550670">
                  <a:moveTo>
                    <a:pt x="0" y="0"/>
                  </a:moveTo>
                  <a:lnTo>
                    <a:pt x="88344" y="1550227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36010" y="6161654"/>
              <a:ext cx="122818" cy="16072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85650" y="1974084"/>
            <a:ext cx="10780395" cy="24828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Manifold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accompanied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by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another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assumption</a:t>
            </a:r>
            <a:endParaRPr sz="3000">
              <a:latin typeface="Arial MT"/>
              <a:cs typeface="Arial MT"/>
            </a:endParaRPr>
          </a:p>
          <a:p>
            <a:pPr marL="927100" marR="5080" indent="-459105">
              <a:lnSpc>
                <a:spcPct val="114599"/>
              </a:lnSpc>
              <a:buFont typeface="Tahoma"/>
              <a:buChar char="●"/>
              <a:tabLst>
                <a:tab pos="927100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Going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lower-dimensional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space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shall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MT"/>
                <a:cs typeface="Arial MT"/>
              </a:rPr>
              <a:t>make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task-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at-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hand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simpler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(holds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true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below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case)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3000">
              <a:latin typeface="Arial MT"/>
              <a:cs typeface="Arial MT"/>
            </a:endParaRPr>
          </a:p>
          <a:p>
            <a:pPr marL="6496685">
              <a:lnSpc>
                <a:spcPct val="100000"/>
              </a:lnSpc>
            </a:pPr>
            <a:r>
              <a:rPr sz="2400" spc="-175" dirty="0">
                <a:solidFill>
                  <a:srgbClr val="606060"/>
                </a:solidFill>
                <a:latin typeface="Arial MT"/>
                <a:cs typeface="Arial MT"/>
              </a:rPr>
              <a:t>Simple</a:t>
            </a:r>
            <a:r>
              <a:rPr sz="2400" spc="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650" y="1974084"/>
            <a:ext cx="10780395" cy="10731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Manifold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assumption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accompanied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by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another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assumption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Going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lower-dimensional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space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shall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MT"/>
                <a:cs typeface="Arial MT"/>
              </a:rPr>
              <a:t>make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task-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at-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hand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050" y="3088510"/>
            <a:ext cx="46101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simpler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(Not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Arial MT"/>
                <a:cs typeface="Arial MT"/>
              </a:rPr>
              <a:t>always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case)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Dimensionality</a:t>
            </a:r>
            <a:r>
              <a:rPr spc="-90" dirty="0"/>
              <a:t> </a:t>
            </a:r>
            <a:r>
              <a:rPr spc="-215" dirty="0"/>
              <a:t>Reduction</a:t>
            </a:r>
            <a:r>
              <a:rPr spc="-80" dirty="0"/>
              <a:t> </a:t>
            </a:r>
            <a:r>
              <a:rPr dirty="0"/>
              <a:t>-</a:t>
            </a:r>
            <a:r>
              <a:rPr spc="-85" dirty="0"/>
              <a:t> </a:t>
            </a:r>
            <a:r>
              <a:rPr spc="-204" dirty="0"/>
              <a:t>Manifold</a:t>
            </a:r>
            <a:r>
              <a:rPr spc="-90" dirty="0"/>
              <a:t> </a:t>
            </a:r>
            <a:r>
              <a:rPr spc="-310" dirty="0"/>
              <a:t>Learning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08000" y="3930617"/>
            <a:ext cx="11989435" cy="4862830"/>
            <a:chOff x="508000" y="3930617"/>
            <a:chExt cx="11989435" cy="48628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3930617"/>
              <a:ext cx="11988899" cy="486245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695169" y="7063246"/>
              <a:ext cx="720090" cy="1489710"/>
            </a:xfrm>
            <a:custGeom>
              <a:avLst/>
              <a:gdLst/>
              <a:ahLst/>
              <a:cxnLst/>
              <a:rect l="l" t="t" r="r" b="b"/>
              <a:pathLst>
                <a:path w="720089" h="1489709">
                  <a:moveTo>
                    <a:pt x="719805" y="1489627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4462" y="6932200"/>
              <a:ext cx="127491" cy="16586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050775" y="3367458"/>
            <a:ext cx="3435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solidFill>
                  <a:srgbClr val="606060"/>
                </a:solidFill>
                <a:latin typeface="Arial MT"/>
                <a:cs typeface="Arial MT"/>
              </a:rPr>
              <a:t>Fairly</a:t>
            </a:r>
            <a:r>
              <a:rPr sz="2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0" dirty="0">
                <a:solidFill>
                  <a:srgbClr val="606060"/>
                </a:solidFill>
                <a:latin typeface="Arial MT"/>
                <a:cs typeface="Arial MT"/>
              </a:rPr>
              <a:t>complex</a:t>
            </a:r>
            <a:r>
              <a:rPr sz="2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1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68800" y="8576783"/>
            <a:ext cx="3360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solidFill>
                  <a:srgbClr val="606060"/>
                </a:solidFill>
                <a:latin typeface="Arial MT"/>
                <a:cs typeface="Arial MT"/>
              </a:rPr>
              <a:t>Simple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14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(x1=5)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253615" y="3916337"/>
            <a:ext cx="550545" cy="1324610"/>
            <a:chOff x="10253615" y="3916337"/>
            <a:chExt cx="550545" cy="1324610"/>
          </a:xfrm>
        </p:grpSpPr>
        <p:sp>
          <p:nvSpPr>
            <p:cNvPr id="12" name="object 12"/>
            <p:cNvSpPr/>
            <p:nvPr/>
          </p:nvSpPr>
          <p:spPr>
            <a:xfrm>
              <a:off x="10316337" y="3930624"/>
              <a:ext cx="473709" cy="1175385"/>
            </a:xfrm>
            <a:custGeom>
              <a:avLst/>
              <a:gdLst/>
              <a:ahLst/>
              <a:cxnLst/>
              <a:rect l="l" t="t" r="r" b="b"/>
              <a:pathLst>
                <a:path w="473709" h="1175385">
                  <a:moveTo>
                    <a:pt x="473261" y="0"/>
                  </a:moveTo>
                  <a:lnTo>
                    <a:pt x="0" y="1175358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53615" y="5074067"/>
              <a:ext cx="120792" cy="166494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Introduction</a:t>
            </a:r>
            <a:r>
              <a:rPr spc="-150" dirty="0"/>
              <a:t> </a:t>
            </a:r>
            <a:r>
              <a:rPr dirty="0"/>
              <a:t>-</a:t>
            </a:r>
            <a:r>
              <a:rPr spc="-155" dirty="0"/>
              <a:t> </a:t>
            </a:r>
            <a:r>
              <a:rPr spc="-190" dirty="0"/>
              <a:t>Curse</a:t>
            </a:r>
            <a:r>
              <a:rPr spc="-150" dirty="0"/>
              <a:t> </a:t>
            </a:r>
            <a:r>
              <a:rPr dirty="0"/>
              <a:t>of</a:t>
            </a:r>
            <a:r>
              <a:rPr spc="-145" dirty="0"/>
              <a:t> </a:t>
            </a:r>
            <a:r>
              <a:rPr spc="-165" dirty="0"/>
              <a:t>Dimensionality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246" y="2360078"/>
            <a:ext cx="11330940" cy="311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ts val="4065"/>
              </a:lnSpc>
              <a:spcBef>
                <a:spcPts val="100"/>
              </a:spcBef>
            </a:pP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Example</a:t>
            </a:r>
            <a:endParaRPr sz="3400">
              <a:latin typeface="Arial MT"/>
              <a:cs typeface="Arial MT"/>
            </a:endParaRPr>
          </a:p>
          <a:p>
            <a:pPr marL="501650" indent="-488950">
              <a:lnSpc>
                <a:spcPts val="4050"/>
              </a:lnSpc>
              <a:buFont typeface="Tahoma"/>
              <a:buChar char="●"/>
              <a:tabLst>
                <a:tab pos="501650" algn="l"/>
              </a:tabLst>
            </a:pPr>
            <a:r>
              <a:rPr sz="3400" spc="-155" dirty="0">
                <a:solidFill>
                  <a:srgbClr val="606060"/>
                </a:solidFill>
                <a:latin typeface="Arial MT"/>
                <a:cs typeface="Arial MT"/>
              </a:rPr>
              <a:t>MNIST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400">
              <a:latin typeface="Arial MT"/>
              <a:cs typeface="Arial MT"/>
            </a:endParaRPr>
          </a:p>
          <a:p>
            <a:pPr marL="958850" lvl="1" indent="-488950">
              <a:lnSpc>
                <a:spcPts val="4050"/>
              </a:lnSpc>
              <a:buFont typeface="Tahoma"/>
              <a:buChar char="○"/>
              <a:tabLst>
                <a:tab pos="958850" algn="l"/>
              </a:tabLst>
            </a:pPr>
            <a:r>
              <a:rPr sz="3400" spc="-120" dirty="0">
                <a:solidFill>
                  <a:srgbClr val="606060"/>
                </a:solidFill>
                <a:latin typeface="Arial MT"/>
                <a:cs typeface="Arial MT"/>
              </a:rPr>
              <a:t>Also,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0" dirty="0">
                <a:solidFill>
                  <a:srgbClr val="606060"/>
                </a:solidFill>
                <a:latin typeface="Arial MT"/>
                <a:cs typeface="Arial MT"/>
              </a:rPr>
              <a:t>neighbouring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5" dirty="0">
                <a:solidFill>
                  <a:srgbClr val="606060"/>
                </a:solidFill>
                <a:latin typeface="Arial MT"/>
                <a:cs typeface="Arial MT"/>
              </a:rPr>
              <a:t>pixels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0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5" dirty="0">
                <a:solidFill>
                  <a:srgbClr val="606060"/>
                </a:solidFill>
                <a:latin typeface="Arial MT"/>
                <a:cs typeface="Arial MT"/>
              </a:rPr>
              <a:t>highly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correlated</a:t>
            </a:r>
            <a:endParaRPr sz="3400">
              <a:latin typeface="Arial MT"/>
              <a:cs typeface="Arial MT"/>
            </a:endParaRPr>
          </a:p>
          <a:p>
            <a:pPr marL="958850" marR="5080" lvl="1" indent="-489584">
              <a:lnSpc>
                <a:spcPts val="4050"/>
              </a:lnSpc>
              <a:spcBef>
                <a:spcPts val="145"/>
              </a:spcBef>
              <a:buFont typeface="Tahoma"/>
              <a:buChar char="○"/>
              <a:tabLst>
                <a:tab pos="958850" algn="l"/>
              </a:tabLst>
            </a:pPr>
            <a:r>
              <a:rPr sz="3400" spc="-140" dirty="0">
                <a:solidFill>
                  <a:srgbClr val="606060"/>
                </a:solidFill>
                <a:latin typeface="Arial MT"/>
                <a:cs typeface="Arial MT"/>
              </a:rPr>
              <a:t>Neighbouring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5" dirty="0">
                <a:solidFill>
                  <a:srgbClr val="606060"/>
                </a:solidFill>
                <a:latin typeface="Arial MT"/>
                <a:cs typeface="Arial MT"/>
              </a:rPr>
              <a:t>pixels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95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4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0" dirty="0">
                <a:solidFill>
                  <a:srgbClr val="606060"/>
                </a:solidFill>
                <a:latin typeface="Arial MT"/>
                <a:cs typeface="Arial MT"/>
              </a:rPr>
              <a:t>merged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0" dirty="0">
                <a:solidFill>
                  <a:srgbClr val="606060"/>
                </a:solidFill>
                <a:latin typeface="Arial MT"/>
                <a:cs typeface="Arial MT"/>
              </a:rPr>
              <a:t>one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without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4" dirty="0">
                <a:solidFill>
                  <a:srgbClr val="606060"/>
                </a:solidFill>
                <a:latin typeface="Arial MT"/>
                <a:cs typeface="Arial MT"/>
              </a:rPr>
              <a:t>losing </a:t>
            </a:r>
            <a:r>
              <a:rPr sz="3400" spc="-204" dirty="0">
                <a:solidFill>
                  <a:srgbClr val="606060"/>
                </a:solidFill>
                <a:latin typeface="Arial MT"/>
                <a:cs typeface="Arial MT"/>
              </a:rPr>
              <a:t>much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information</a:t>
            </a:r>
            <a:endParaRPr sz="3400">
              <a:latin typeface="Arial MT"/>
              <a:cs typeface="Arial MT"/>
            </a:endParaRPr>
          </a:p>
          <a:p>
            <a:pPr marL="958850" lvl="1" indent="-488950">
              <a:lnSpc>
                <a:spcPts val="3920"/>
              </a:lnSpc>
              <a:buFont typeface="Tahoma"/>
              <a:buChar char="○"/>
              <a:tabLst>
                <a:tab pos="958850" algn="l"/>
              </a:tabLst>
            </a:pPr>
            <a:r>
              <a:rPr sz="3400" spc="-204" dirty="0">
                <a:solidFill>
                  <a:srgbClr val="606060"/>
                </a:solidFill>
                <a:latin typeface="Arial MT"/>
                <a:cs typeface="Arial MT"/>
              </a:rPr>
              <a:t>Hence,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further</a:t>
            </a:r>
            <a:r>
              <a:rPr sz="34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65" dirty="0">
                <a:solidFill>
                  <a:srgbClr val="606060"/>
                </a:solidFill>
                <a:latin typeface="Arial MT"/>
                <a:cs typeface="Arial MT"/>
              </a:rPr>
              <a:t>reducing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dimensions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endParaRPr sz="3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57900" y="6481350"/>
            <a:ext cx="1245870" cy="1169670"/>
            <a:chOff x="2757900" y="6481350"/>
            <a:chExt cx="1245870" cy="11696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7900" y="6481350"/>
              <a:ext cx="1245762" cy="11690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74" y="6550274"/>
              <a:ext cx="1101090" cy="1023619"/>
            </a:xfrm>
            <a:custGeom>
              <a:avLst/>
              <a:gdLst/>
              <a:ahLst/>
              <a:cxnLst/>
              <a:rect l="l" t="t" r="r" b="b"/>
              <a:pathLst>
                <a:path w="1101089" h="1023620">
                  <a:moveTo>
                    <a:pt x="0" y="0"/>
                  </a:moveTo>
                  <a:lnTo>
                    <a:pt x="1100999" y="0"/>
                  </a:lnTo>
                  <a:lnTo>
                    <a:pt x="1100999" y="1023299"/>
                  </a:lnTo>
                  <a:lnTo>
                    <a:pt x="0" y="1023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6121" y="5582299"/>
            <a:ext cx="4812849" cy="33273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124" y="1974084"/>
            <a:ext cx="10881360" cy="26447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625"/>
              </a:spcBef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previous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2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5" dirty="0">
                <a:solidFill>
                  <a:srgbClr val="606060"/>
                </a:solidFill>
                <a:latin typeface="Arial MT"/>
                <a:cs typeface="Arial MT"/>
              </a:rPr>
              <a:t>cases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demonstrated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these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steps: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3d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MT"/>
                <a:cs typeface="Arial MT"/>
              </a:rPr>
              <a:t>swiss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roll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Plotting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5" dirty="0">
                <a:solidFill>
                  <a:srgbClr val="606060"/>
                </a:solidFill>
                <a:latin typeface="Arial MT"/>
                <a:cs typeface="Arial MT"/>
              </a:rPr>
              <a:t>case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where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gets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easier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manifold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Plotting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5" dirty="0">
                <a:solidFill>
                  <a:srgbClr val="606060"/>
                </a:solidFill>
                <a:latin typeface="Arial MT"/>
                <a:cs typeface="Arial MT"/>
              </a:rPr>
              <a:t>case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where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gets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difficult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manifold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Plotting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decision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boundary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each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25" dirty="0">
                <a:solidFill>
                  <a:srgbClr val="606060"/>
                </a:solidFill>
                <a:latin typeface="Arial MT"/>
                <a:cs typeface="Arial MT"/>
              </a:rPr>
              <a:t>case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Dimensionality</a:t>
            </a:r>
            <a:r>
              <a:rPr spc="-90" dirty="0"/>
              <a:t> </a:t>
            </a:r>
            <a:r>
              <a:rPr spc="-215" dirty="0"/>
              <a:t>Reduction</a:t>
            </a:r>
            <a:r>
              <a:rPr spc="-80" dirty="0"/>
              <a:t> </a:t>
            </a:r>
            <a:r>
              <a:rPr dirty="0"/>
              <a:t>-</a:t>
            </a:r>
            <a:r>
              <a:rPr spc="-85" dirty="0"/>
              <a:t> </a:t>
            </a:r>
            <a:r>
              <a:rPr spc="-204" dirty="0"/>
              <a:t>Manifold</a:t>
            </a:r>
            <a:r>
              <a:rPr spc="-90" dirty="0"/>
              <a:t> </a:t>
            </a:r>
            <a:r>
              <a:rPr spc="-310" dirty="0"/>
              <a:t>Learning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02670" y="8187435"/>
            <a:ext cx="379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Switch</a:t>
            </a:r>
            <a:r>
              <a:rPr sz="30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30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8350" y="8151425"/>
            <a:ext cx="636899" cy="6368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650" y="1974084"/>
            <a:ext cx="10505440" cy="63119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250" dirty="0">
                <a:solidFill>
                  <a:srgbClr val="606060"/>
                </a:solidFill>
                <a:latin typeface="Arial MT"/>
                <a:cs typeface="Arial MT"/>
              </a:rPr>
              <a:t>Summary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Dimensionality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Reduction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2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approaches: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Projection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Manifold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endParaRPr sz="3000">
              <a:latin typeface="Arial MT"/>
              <a:cs typeface="Arial MT"/>
            </a:endParaRPr>
          </a:p>
          <a:p>
            <a:pPr marL="1383665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3665" algn="l"/>
              </a:tabLst>
            </a:pP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Depends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dataset,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which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should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used</a:t>
            </a:r>
            <a:endParaRPr sz="3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606060"/>
              </a:buClr>
              <a:buFont typeface="Tahoma"/>
              <a:buChar char="○"/>
            </a:pP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buFont typeface="Tahoma"/>
              <a:buChar char="●"/>
              <a:tabLst>
                <a:tab pos="926465" algn="l"/>
              </a:tabLst>
            </a:pP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Leads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better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visualization</a:t>
            </a:r>
            <a:endParaRPr sz="3000">
              <a:latin typeface="Arial Black"/>
              <a:cs typeface="Arial Black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Faster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250" dirty="0">
                <a:solidFill>
                  <a:srgbClr val="606060"/>
                </a:solidFill>
                <a:latin typeface="Arial MT"/>
                <a:cs typeface="Arial MT"/>
              </a:rPr>
              <a:t>May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Arial MT"/>
                <a:cs typeface="Arial MT"/>
              </a:rPr>
              <a:t>always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lead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better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simpler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solution</a:t>
            </a:r>
            <a:endParaRPr sz="3000">
              <a:latin typeface="Arial MT"/>
              <a:cs typeface="Arial MT"/>
            </a:endParaRPr>
          </a:p>
          <a:p>
            <a:pPr marL="1383665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3665" algn="l"/>
              </a:tabLst>
            </a:pP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Valid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both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projection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manifold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endParaRPr sz="3000">
              <a:latin typeface="Arial MT"/>
              <a:cs typeface="Arial MT"/>
            </a:endParaRPr>
          </a:p>
          <a:p>
            <a:pPr marL="1383665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3665" algn="l"/>
              </a:tabLst>
            </a:pP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Depends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Lossy</a:t>
            </a:r>
            <a:endParaRPr sz="3000">
              <a:latin typeface="Arial MT"/>
              <a:cs typeface="Arial MT"/>
            </a:endParaRPr>
          </a:p>
          <a:p>
            <a:pPr marL="1384300" marR="5080" lvl="1" indent="-459105">
              <a:lnSpc>
                <a:spcPct val="114599"/>
              </a:lnSpc>
              <a:buFont typeface="Tahoma"/>
              <a:buChar char="○"/>
              <a:tabLst>
                <a:tab pos="1384300" algn="l"/>
              </a:tabLst>
            </a:pP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Should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Arial MT"/>
                <a:cs typeface="Arial MT"/>
              </a:rPr>
              <a:t>always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try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original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before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going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for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dimensionality</a:t>
            </a:r>
            <a:r>
              <a:rPr sz="3000" spc="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reduction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Dimensionality</a:t>
            </a:r>
            <a:r>
              <a:rPr spc="-85" dirty="0"/>
              <a:t> </a:t>
            </a:r>
            <a:r>
              <a:rPr spc="-185" dirty="0"/>
              <a:t>Reduction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Dimensionality</a:t>
            </a:r>
            <a:r>
              <a:rPr spc="-85" dirty="0"/>
              <a:t> </a:t>
            </a:r>
            <a:r>
              <a:rPr spc="-185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1761" y="1884224"/>
            <a:ext cx="2295525" cy="2727960"/>
          </a:xfrm>
          <a:prstGeom prst="rect">
            <a:avLst/>
          </a:prstGeom>
          <a:solidFill>
            <a:srgbClr val="93C47D"/>
          </a:solidFill>
          <a:ln w="38099">
            <a:solidFill>
              <a:srgbClr val="606060"/>
            </a:solidFill>
          </a:ln>
        </p:spPr>
        <p:txBody>
          <a:bodyPr vert="horz" wrap="square" lIns="0" tIns="335915" rIns="0" bIns="0" rtlCol="0">
            <a:spAutoFit/>
          </a:bodyPr>
          <a:lstStyle/>
          <a:p>
            <a:pPr marL="76200" marR="71755" algn="ctr">
              <a:lnSpc>
                <a:spcPct val="151000"/>
              </a:lnSpc>
              <a:spcBef>
                <a:spcPts val="2645"/>
              </a:spcBef>
            </a:pPr>
            <a:r>
              <a:rPr sz="2400" spc="-195" dirty="0">
                <a:solidFill>
                  <a:srgbClr val="606060"/>
                </a:solidFill>
                <a:latin typeface="Arial Black"/>
                <a:cs typeface="Arial Black"/>
              </a:rPr>
              <a:t>Dimensionality </a:t>
            </a:r>
            <a:r>
              <a:rPr sz="2400" spc="-114" dirty="0">
                <a:solidFill>
                  <a:srgbClr val="606060"/>
                </a:solidFill>
                <a:latin typeface="Arial Black"/>
                <a:cs typeface="Arial Black"/>
              </a:rPr>
              <a:t>Reduction </a:t>
            </a:r>
            <a:r>
              <a:rPr sz="2400" spc="-95" dirty="0">
                <a:solidFill>
                  <a:srgbClr val="606060"/>
                </a:solidFill>
                <a:latin typeface="Arial Black"/>
                <a:cs typeface="Arial Black"/>
              </a:rPr>
              <a:t>Methods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4424" y="6259838"/>
            <a:ext cx="2295525" cy="2572385"/>
          </a:xfrm>
          <a:prstGeom prst="rect">
            <a:avLst/>
          </a:prstGeom>
          <a:solidFill>
            <a:srgbClr val="93C47D"/>
          </a:solidFill>
          <a:ln w="38099">
            <a:solidFill>
              <a:srgbClr val="606060"/>
            </a:solidFill>
          </a:ln>
        </p:spPr>
        <p:txBody>
          <a:bodyPr vert="horz" wrap="square" lIns="0" tIns="258445" rIns="0" bIns="0" rtlCol="0">
            <a:spAutoFit/>
          </a:bodyPr>
          <a:lstStyle/>
          <a:p>
            <a:pPr marL="92075" marR="85090" algn="ctr">
              <a:lnSpc>
                <a:spcPct val="151000"/>
              </a:lnSpc>
              <a:spcBef>
                <a:spcPts val="2035"/>
              </a:spcBef>
            </a:pP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Approach: Projection </a:t>
            </a:r>
            <a:r>
              <a:rPr sz="2400" spc="-140" dirty="0">
                <a:solidFill>
                  <a:srgbClr val="606060"/>
                </a:solidFill>
                <a:latin typeface="Arial MT"/>
                <a:cs typeface="Arial MT"/>
              </a:rPr>
              <a:t>Technique:</a:t>
            </a:r>
            <a:r>
              <a:rPr sz="2400" spc="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35" dirty="0">
                <a:solidFill>
                  <a:srgbClr val="606060"/>
                </a:solidFill>
                <a:latin typeface="Arial Black"/>
                <a:cs typeface="Arial Black"/>
              </a:rPr>
              <a:t>PCA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61590" y="6259953"/>
            <a:ext cx="2295525" cy="257238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35"/>
              </a:spcBef>
            </a:pPr>
            <a:endParaRPr sz="24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</a:pPr>
            <a:r>
              <a:rPr sz="2400" spc="-105" dirty="0">
                <a:solidFill>
                  <a:srgbClr val="606060"/>
                </a:solidFill>
                <a:latin typeface="Arial MT"/>
                <a:cs typeface="Arial MT"/>
              </a:rPr>
              <a:t>Manifold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90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71861" y="4611825"/>
            <a:ext cx="4037329" cy="1648460"/>
          </a:xfrm>
          <a:custGeom>
            <a:avLst/>
            <a:gdLst/>
            <a:ahLst/>
            <a:cxnLst/>
            <a:rect l="l" t="t" r="r" b="b"/>
            <a:pathLst>
              <a:path w="4037329" h="1648460">
                <a:moveTo>
                  <a:pt x="2087399" y="0"/>
                </a:moveTo>
                <a:lnTo>
                  <a:pt x="0" y="1647899"/>
                </a:lnTo>
              </a:path>
              <a:path w="4037329" h="1648460">
                <a:moveTo>
                  <a:pt x="2087399" y="0"/>
                </a:moveTo>
                <a:lnTo>
                  <a:pt x="4037099" y="1648199"/>
                </a:lnTo>
              </a:path>
            </a:pathLst>
          </a:custGeom>
          <a:ln w="38099">
            <a:solidFill>
              <a:srgbClr val="5B5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61664"/>
            <a:ext cx="94970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Principal</a:t>
            </a:r>
            <a:r>
              <a:rPr spc="-120" dirty="0"/>
              <a:t> </a:t>
            </a:r>
            <a:r>
              <a:rPr spc="-155" dirty="0"/>
              <a:t>Component</a:t>
            </a:r>
            <a:r>
              <a:rPr spc="-75" dirty="0"/>
              <a:t> </a:t>
            </a:r>
            <a:r>
              <a:rPr spc="-310" dirty="0"/>
              <a:t>Analysis</a:t>
            </a:r>
            <a:r>
              <a:rPr spc="-40" dirty="0"/>
              <a:t> </a:t>
            </a:r>
            <a:r>
              <a:rPr spc="-120" dirty="0"/>
              <a:t>(PCA)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1324" y="2497959"/>
            <a:ext cx="8719185" cy="15970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most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popular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dimensionality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reduction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algorithm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Identify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hyperplane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that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lies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closest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Projects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onto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hyperplane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Dimensionality</a:t>
            </a:r>
            <a:r>
              <a:rPr spc="-85" dirty="0"/>
              <a:t> </a:t>
            </a:r>
            <a:r>
              <a:rPr spc="-215" dirty="0"/>
              <a:t>Reduction</a:t>
            </a:r>
            <a:r>
              <a:rPr spc="-75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spc="-85" dirty="0"/>
              <a:t>Projection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2475" y="1588175"/>
            <a:ext cx="7211059" cy="5390515"/>
            <a:chOff x="192475" y="1588175"/>
            <a:chExt cx="7211059" cy="53905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475" y="1588175"/>
              <a:ext cx="7210467" cy="47850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24374" y="6434227"/>
              <a:ext cx="1391920" cy="530225"/>
            </a:xfrm>
            <a:custGeom>
              <a:avLst/>
              <a:gdLst/>
              <a:ahLst/>
              <a:cxnLst/>
              <a:rect l="l" t="t" r="r" b="b"/>
              <a:pathLst>
                <a:path w="1391920" h="530225">
                  <a:moveTo>
                    <a:pt x="0" y="529972"/>
                  </a:moveTo>
                  <a:lnTo>
                    <a:pt x="1391379" y="0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4666" y="6373782"/>
              <a:ext cx="166557" cy="11884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18375" y="4233062"/>
            <a:ext cx="5160850" cy="44267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385275" y="2704733"/>
            <a:ext cx="736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latin typeface="Arial MT"/>
                <a:cs typeface="Arial MT"/>
              </a:rPr>
              <a:t>How?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PCA-</a:t>
            </a:r>
            <a:r>
              <a:rPr spc="-135" dirty="0"/>
              <a:t> </a:t>
            </a:r>
            <a:r>
              <a:rPr spc="-295" dirty="0"/>
              <a:t>Preserving</a:t>
            </a:r>
            <a:r>
              <a:rPr spc="-50" dirty="0"/>
              <a:t> </a:t>
            </a:r>
            <a:r>
              <a:rPr spc="-40" dirty="0"/>
              <a:t>the</a:t>
            </a:r>
            <a:r>
              <a:rPr spc="-210" dirty="0"/>
              <a:t> </a:t>
            </a:r>
            <a:r>
              <a:rPr spc="-295" dirty="0"/>
              <a:t>variance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650" y="2497959"/>
            <a:ext cx="10744200" cy="15970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How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do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select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best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hyperplane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project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datasets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into?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Select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axis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that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preserves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maximum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amount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variance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Lose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less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information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than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other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projections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PCA-</a:t>
            </a:r>
            <a:r>
              <a:rPr spc="-135" dirty="0"/>
              <a:t> </a:t>
            </a:r>
            <a:r>
              <a:rPr spc="-295" dirty="0"/>
              <a:t>Preserving</a:t>
            </a:r>
            <a:r>
              <a:rPr spc="-50" dirty="0"/>
              <a:t> </a:t>
            </a:r>
            <a:r>
              <a:rPr spc="-40" dirty="0"/>
              <a:t>the</a:t>
            </a:r>
            <a:r>
              <a:rPr spc="-210" dirty="0"/>
              <a:t> </a:t>
            </a:r>
            <a:r>
              <a:rPr spc="-295" dirty="0"/>
              <a:t>variance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3170" y="1982983"/>
            <a:ext cx="9847826" cy="49635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5650" y="7332435"/>
            <a:ext cx="11776075" cy="10731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Q.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Which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these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best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axes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select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(preserves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maximum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variance)?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spc="-445" dirty="0">
                <a:solidFill>
                  <a:srgbClr val="606060"/>
                </a:solidFill>
                <a:latin typeface="Arial Black"/>
                <a:cs typeface="Arial Black"/>
              </a:rPr>
              <a:t>c1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Black"/>
                <a:cs typeface="Arial Black"/>
              </a:rPr>
              <a:t>or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45" dirty="0">
                <a:solidFill>
                  <a:srgbClr val="606060"/>
                </a:solidFill>
                <a:latin typeface="Arial Black"/>
                <a:cs typeface="Arial Black"/>
              </a:rPr>
              <a:t>c2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Black"/>
                <a:cs typeface="Arial Black"/>
              </a:rPr>
              <a:t>or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555" dirty="0">
                <a:solidFill>
                  <a:srgbClr val="606060"/>
                </a:solidFill>
                <a:latin typeface="Arial Black"/>
                <a:cs typeface="Arial Black"/>
              </a:rPr>
              <a:t>c3?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04025" y="2463997"/>
            <a:ext cx="382905" cy="3364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c1</a:t>
            </a:r>
            <a:endParaRPr sz="3000">
              <a:latin typeface="Arial MT"/>
              <a:cs typeface="Arial MT"/>
            </a:endParaRPr>
          </a:p>
          <a:p>
            <a:pPr marL="12700" marR="5080">
              <a:lnSpc>
                <a:spcPts val="11670"/>
              </a:lnSpc>
              <a:spcBef>
                <a:spcPts val="880"/>
              </a:spcBef>
            </a:pP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c3 c2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PCA-</a:t>
            </a:r>
            <a:r>
              <a:rPr spc="-135" dirty="0"/>
              <a:t> </a:t>
            </a:r>
            <a:r>
              <a:rPr spc="-295" dirty="0"/>
              <a:t>Preserving</a:t>
            </a:r>
            <a:r>
              <a:rPr spc="-50" dirty="0"/>
              <a:t> </a:t>
            </a:r>
            <a:r>
              <a:rPr spc="-40" dirty="0"/>
              <a:t>the</a:t>
            </a:r>
            <a:r>
              <a:rPr spc="-210" dirty="0"/>
              <a:t> </a:t>
            </a:r>
            <a:r>
              <a:rPr spc="-295" dirty="0"/>
              <a:t>variance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3170" y="1982983"/>
            <a:ext cx="9847826" cy="49635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5650" y="7332435"/>
            <a:ext cx="9770745" cy="10731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Q.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Which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these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best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axes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15" dirty="0">
                <a:solidFill>
                  <a:srgbClr val="606060"/>
                </a:solidFill>
                <a:latin typeface="Arial MT"/>
                <a:cs typeface="Arial MT"/>
              </a:rPr>
              <a:t>select?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Ans: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80" dirty="0">
                <a:solidFill>
                  <a:srgbClr val="606060"/>
                </a:solidFill>
                <a:latin typeface="Arial Black"/>
                <a:cs typeface="Arial Black"/>
              </a:rPr>
              <a:t>c1.</a:t>
            </a:r>
            <a:endParaRPr sz="3000">
              <a:latin typeface="Arial Black"/>
              <a:cs typeface="Arial Black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Preserves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maximum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variance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compared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other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axes.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04025" y="2463997"/>
            <a:ext cx="382905" cy="3364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c1</a:t>
            </a:r>
            <a:endParaRPr sz="3000">
              <a:latin typeface="Arial MT"/>
              <a:cs typeface="Arial MT"/>
            </a:endParaRPr>
          </a:p>
          <a:p>
            <a:pPr marL="12700" marR="5080">
              <a:lnSpc>
                <a:spcPts val="11670"/>
              </a:lnSpc>
              <a:spcBef>
                <a:spcPts val="880"/>
              </a:spcBef>
            </a:pP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c3 c2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PCA-</a:t>
            </a:r>
            <a:r>
              <a:rPr spc="-135" dirty="0"/>
              <a:t> </a:t>
            </a:r>
            <a:r>
              <a:rPr spc="-295" dirty="0"/>
              <a:t>Preserving</a:t>
            </a:r>
            <a:r>
              <a:rPr spc="-50" dirty="0"/>
              <a:t> </a:t>
            </a:r>
            <a:r>
              <a:rPr spc="-40" dirty="0"/>
              <a:t>the</a:t>
            </a:r>
            <a:r>
              <a:rPr spc="-210" dirty="0"/>
              <a:t> </a:t>
            </a:r>
            <a:r>
              <a:rPr spc="-295" dirty="0"/>
              <a:t>variance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3170" y="1982983"/>
            <a:ext cx="9847826" cy="49635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5650" y="7332435"/>
            <a:ext cx="10904855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Another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 way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15" dirty="0">
                <a:solidFill>
                  <a:srgbClr val="606060"/>
                </a:solidFill>
                <a:latin typeface="Arial MT"/>
                <a:cs typeface="Arial MT"/>
              </a:rPr>
              <a:t>say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axis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that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minimizes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mean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squared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distance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between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original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its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projection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onto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that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axis.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04025" y="2463997"/>
            <a:ext cx="382905" cy="3364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c1</a:t>
            </a:r>
            <a:endParaRPr sz="3000">
              <a:latin typeface="Arial MT"/>
              <a:cs typeface="Arial MT"/>
            </a:endParaRPr>
          </a:p>
          <a:p>
            <a:pPr marL="12700" marR="5080">
              <a:lnSpc>
                <a:spcPts val="11670"/>
              </a:lnSpc>
              <a:spcBef>
                <a:spcPts val="880"/>
              </a:spcBef>
            </a:pP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c3 c2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124" y="1974084"/>
            <a:ext cx="10869930" cy="26447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625"/>
              </a:spcBef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previous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5" dirty="0">
                <a:solidFill>
                  <a:srgbClr val="606060"/>
                </a:solidFill>
                <a:latin typeface="Arial MT"/>
                <a:cs typeface="Arial MT"/>
              </a:rPr>
              <a:t>case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demonstrated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these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steps: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Generate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random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2d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Stretch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along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particular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direction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Project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along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certain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3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axis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Plot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stretched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random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numbers,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projections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along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MT"/>
                <a:cs typeface="Arial MT"/>
              </a:rPr>
              <a:t>axes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Dimensionality</a:t>
            </a:r>
            <a:r>
              <a:rPr spc="-90" dirty="0"/>
              <a:t> </a:t>
            </a:r>
            <a:r>
              <a:rPr spc="-215" dirty="0"/>
              <a:t>Reduction</a:t>
            </a:r>
            <a:r>
              <a:rPr spc="-80" dirty="0"/>
              <a:t> </a:t>
            </a:r>
            <a:r>
              <a:rPr dirty="0"/>
              <a:t>-</a:t>
            </a:r>
            <a:r>
              <a:rPr spc="-85" dirty="0"/>
              <a:t> </a:t>
            </a:r>
            <a:r>
              <a:rPr spc="-204" dirty="0"/>
              <a:t>Manifold</a:t>
            </a:r>
            <a:r>
              <a:rPr spc="-90" dirty="0"/>
              <a:t> </a:t>
            </a:r>
            <a:r>
              <a:rPr spc="-310" dirty="0"/>
              <a:t>Learning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02670" y="8187435"/>
            <a:ext cx="379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Switch</a:t>
            </a:r>
            <a:r>
              <a:rPr sz="30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30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8350" y="8151425"/>
            <a:ext cx="636899" cy="6368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Introduction</a:t>
            </a:r>
            <a:r>
              <a:rPr spc="-150" dirty="0"/>
              <a:t> </a:t>
            </a:r>
            <a:r>
              <a:rPr dirty="0"/>
              <a:t>-</a:t>
            </a:r>
            <a:r>
              <a:rPr spc="-155" dirty="0"/>
              <a:t> </a:t>
            </a:r>
            <a:r>
              <a:rPr spc="-190" dirty="0"/>
              <a:t>Curse</a:t>
            </a:r>
            <a:r>
              <a:rPr spc="-150" dirty="0"/>
              <a:t> </a:t>
            </a:r>
            <a:r>
              <a:rPr dirty="0"/>
              <a:t>of</a:t>
            </a:r>
            <a:r>
              <a:rPr spc="-145" dirty="0"/>
              <a:t> </a:t>
            </a:r>
            <a:r>
              <a:rPr spc="-165" dirty="0"/>
              <a:t>Dimensionality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246" y="2865502"/>
            <a:ext cx="11045190" cy="4144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ts val="4065"/>
              </a:lnSpc>
              <a:spcBef>
                <a:spcPts val="100"/>
              </a:spcBef>
            </a:pPr>
            <a:r>
              <a:rPr sz="3400" spc="-315" dirty="0">
                <a:solidFill>
                  <a:srgbClr val="606060"/>
                </a:solidFill>
                <a:latin typeface="Arial MT"/>
                <a:cs typeface="Arial MT"/>
              </a:rPr>
              <a:t>Some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65" dirty="0">
                <a:solidFill>
                  <a:srgbClr val="606060"/>
                </a:solidFill>
                <a:latin typeface="Arial MT"/>
                <a:cs typeface="Arial MT"/>
              </a:rPr>
              <a:t>benefits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0" dirty="0">
                <a:solidFill>
                  <a:srgbClr val="606060"/>
                </a:solidFill>
                <a:latin typeface="Arial MT"/>
                <a:cs typeface="Arial MT"/>
              </a:rPr>
              <a:t>dimension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reduction</a:t>
            </a:r>
            <a:endParaRPr sz="3400">
              <a:latin typeface="Arial MT"/>
              <a:cs typeface="Arial MT"/>
            </a:endParaRPr>
          </a:p>
          <a:p>
            <a:pPr marL="501650" indent="-488950">
              <a:lnSpc>
                <a:spcPts val="4050"/>
              </a:lnSpc>
              <a:buFont typeface="Tahoma"/>
              <a:buChar char="●"/>
              <a:tabLst>
                <a:tab pos="501650" algn="l"/>
              </a:tabLst>
            </a:pPr>
            <a:r>
              <a:rPr sz="3400" spc="-325" dirty="0">
                <a:solidFill>
                  <a:srgbClr val="606060"/>
                </a:solidFill>
                <a:latin typeface="Arial Black"/>
                <a:cs typeface="Arial Black"/>
              </a:rPr>
              <a:t>Faster</a:t>
            </a:r>
            <a:r>
              <a:rPr sz="3400" spc="-19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27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more</a:t>
            </a:r>
            <a:r>
              <a:rPr sz="3400" spc="-1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efficient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endParaRPr sz="3400">
              <a:latin typeface="Arial MT"/>
              <a:cs typeface="Arial MT"/>
            </a:endParaRPr>
          </a:p>
          <a:p>
            <a:pPr marL="501650" marR="5080" indent="-489584">
              <a:lnSpc>
                <a:spcPts val="4050"/>
              </a:lnSpc>
              <a:spcBef>
                <a:spcPts val="145"/>
              </a:spcBef>
              <a:buFont typeface="Tahoma"/>
              <a:buChar char="●"/>
              <a:tabLst>
                <a:tab pos="501650" algn="l"/>
              </a:tabLst>
            </a:pPr>
            <a:r>
              <a:rPr sz="3400" spc="-30" dirty="0">
                <a:solidFill>
                  <a:srgbClr val="606060"/>
                </a:solidFill>
                <a:latin typeface="Arial MT"/>
                <a:cs typeface="Arial MT"/>
              </a:rPr>
              <a:t>Better</a:t>
            </a:r>
            <a:r>
              <a:rPr sz="3400" spc="-1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10" dirty="0">
                <a:solidFill>
                  <a:srgbClr val="606060"/>
                </a:solidFill>
                <a:latin typeface="Arial Black"/>
                <a:cs typeface="Arial Black"/>
              </a:rPr>
              <a:t>visualization</a:t>
            </a:r>
            <a:r>
              <a:rPr sz="3400" spc="-19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8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75" dirty="0">
                <a:solidFill>
                  <a:srgbClr val="606060"/>
                </a:solidFill>
                <a:latin typeface="Arial MT"/>
                <a:cs typeface="Arial MT"/>
              </a:rPr>
              <a:t>gain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important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0" dirty="0">
                <a:solidFill>
                  <a:srgbClr val="606060"/>
                </a:solidFill>
                <a:latin typeface="Arial MT"/>
                <a:cs typeface="Arial MT"/>
              </a:rPr>
              <a:t>insights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10" dirty="0">
                <a:solidFill>
                  <a:srgbClr val="606060"/>
                </a:solidFill>
                <a:latin typeface="Arial MT"/>
                <a:cs typeface="Arial MT"/>
              </a:rPr>
              <a:t>by</a:t>
            </a:r>
            <a:r>
              <a:rPr sz="3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detecting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patterns</a:t>
            </a:r>
            <a:endParaRPr sz="3400">
              <a:latin typeface="Arial MT"/>
              <a:cs typeface="Arial MT"/>
            </a:endParaRPr>
          </a:p>
          <a:p>
            <a:pPr marL="44450">
              <a:lnSpc>
                <a:spcPts val="4065"/>
              </a:lnSpc>
              <a:spcBef>
                <a:spcPts val="3890"/>
              </a:spcBef>
            </a:pP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Drawbacks:</a:t>
            </a:r>
            <a:endParaRPr sz="3400">
              <a:latin typeface="Arial MT"/>
              <a:cs typeface="Arial MT"/>
            </a:endParaRPr>
          </a:p>
          <a:p>
            <a:pPr marL="501650" marR="265430" indent="-489584">
              <a:lnSpc>
                <a:spcPts val="4050"/>
              </a:lnSpc>
              <a:spcBef>
                <a:spcPts val="114"/>
              </a:spcBef>
              <a:buFont typeface="Tahoma"/>
              <a:buChar char="●"/>
              <a:tabLst>
                <a:tab pos="501650" algn="l"/>
              </a:tabLst>
            </a:pPr>
            <a:r>
              <a:rPr sz="3400" spc="-254" dirty="0">
                <a:solidFill>
                  <a:srgbClr val="606060"/>
                </a:solidFill>
                <a:latin typeface="Arial MT"/>
                <a:cs typeface="Arial MT"/>
              </a:rPr>
              <a:t>Lossy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4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60" dirty="0">
                <a:solidFill>
                  <a:srgbClr val="606060"/>
                </a:solidFill>
                <a:latin typeface="Arial MT"/>
                <a:cs typeface="Arial MT"/>
              </a:rPr>
              <a:t>lose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9" dirty="0">
                <a:solidFill>
                  <a:srgbClr val="606060"/>
                </a:solidFill>
                <a:latin typeface="Arial MT"/>
                <a:cs typeface="Arial MT"/>
              </a:rPr>
              <a:t>some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information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60" dirty="0">
                <a:solidFill>
                  <a:srgbClr val="606060"/>
                </a:solidFill>
                <a:latin typeface="Arial MT"/>
                <a:cs typeface="Arial MT"/>
              </a:rPr>
              <a:t>should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try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the </a:t>
            </a:r>
            <a:r>
              <a:rPr sz="3400" spc="-120" dirty="0">
                <a:solidFill>
                  <a:srgbClr val="606060"/>
                </a:solidFill>
                <a:latin typeface="Arial MT"/>
                <a:cs typeface="Arial MT"/>
              </a:rPr>
              <a:t>original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before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5" dirty="0">
                <a:solidFill>
                  <a:srgbClr val="606060"/>
                </a:solidFill>
                <a:latin typeface="Arial MT"/>
                <a:cs typeface="Arial MT"/>
              </a:rPr>
              <a:t>going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0" dirty="0">
                <a:solidFill>
                  <a:srgbClr val="606060"/>
                </a:solidFill>
                <a:latin typeface="Arial MT"/>
                <a:cs typeface="Arial MT"/>
              </a:rPr>
              <a:t>dimension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reduction</a:t>
            </a:r>
            <a:endParaRPr sz="3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PCA-</a:t>
            </a:r>
            <a:r>
              <a:rPr spc="-105" dirty="0"/>
              <a:t> </a:t>
            </a:r>
            <a:r>
              <a:rPr spc="-229" dirty="0"/>
              <a:t>Principal</a:t>
            </a:r>
            <a:r>
              <a:rPr spc="-105" dirty="0"/>
              <a:t> </a:t>
            </a:r>
            <a:r>
              <a:rPr spc="-180" dirty="0"/>
              <a:t>Components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650" y="2564634"/>
            <a:ext cx="11505565" cy="4149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How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do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select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best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hyperplane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project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datasets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into?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Ans: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Black"/>
                <a:cs typeface="Arial Black"/>
              </a:rPr>
              <a:t>PCA</a:t>
            </a:r>
            <a:endParaRPr sz="3000">
              <a:latin typeface="Arial Black"/>
              <a:cs typeface="Arial Black"/>
            </a:endParaRPr>
          </a:p>
          <a:p>
            <a:pPr marL="927100" marR="5080" indent="-459105">
              <a:lnSpc>
                <a:spcPct val="114599"/>
              </a:lnSpc>
              <a:buFont typeface="Tahoma"/>
              <a:buChar char="●"/>
              <a:tabLst>
                <a:tab pos="927100" algn="l"/>
              </a:tabLst>
            </a:pP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identifies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axis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that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accounts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largest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amount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variance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in the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set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1st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principal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component</a:t>
            </a:r>
            <a:endParaRPr sz="3000">
              <a:latin typeface="Arial MT"/>
              <a:cs typeface="Arial MT"/>
            </a:endParaRPr>
          </a:p>
          <a:p>
            <a:pPr marL="927100" marR="108585" indent="-459105">
              <a:lnSpc>
                <a:spcPct val="114599"/>
              </a:lnSpc>
              <a:buFont typeface="Tahoma"/>
              <a:buChar char="●"/>
              <a:tabLst>
                <a:tab pos="927100" algn="l"/>
              </a:tabLst>
            </a:pP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Provides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second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axis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orthogonal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first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one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that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accounts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for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second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largest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so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on..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Third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axis,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fourth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axis..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PCA-</a:t>
            </a:r>
            <a:r>
              <a:rPr spc="-105" dirty="0"/>
              <a:t> </a:t>
            </a:r>
            <a:r>
              <a:rPr spc="-229" dirty="0"/>
              <a:t>Principal</a:t>
            </a:r>
            <a:r>
              <a:rPr spc="-105" dirty="0"/>
              <a:t> </a:t>
            </a:r>
            <a:r>
              <a:rPr spc="-180" dirty="0"/>
              <a:t>Components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650" y="1974084"/>
            <a:ext cx="11530965" cy="578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39825">
              <a:lnSpc>
                <a:spcPct val="114599"/>
              </a:lnSpc>
              <a:spcBef>
                <a:spcPts val="100"/>
              </a:spcBef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unit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vector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that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defines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that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‘i’th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axis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called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‘i’th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principal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component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(PC)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1st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PC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c1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2nd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PC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c2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3rd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PC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c3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3000">
              <a:latin typeface="Arial MT"/>
              <a:cs typeface="Arial MT"/>
            </a:endParaRPr>
          </a:p>
          <a:p>
            <a:pPr marL="12700" marR="5080">
              <a:lnSpc>
                <a:spcPct val="114599"/>
              </a:lnSpc>
              <a:spcBef>
                <a:spcPts val="5"/>
              </a:spcBef>
            </a:pP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C1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orthogonal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c2,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c3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would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orthogonal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plane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formed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by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c1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c2,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hence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orthogonal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both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c1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c2.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spc="-270" dirty="0">
                <a:solidFill>
                  <a:srgbClr val="606060"/>
                </a:solidFill>
                <a:latin typeface="Arial MT"/>
                <a:cs typeface="Arial MT"/>
              </a:rPr>
              <a:t>Image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3d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space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minute!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PCA-</a:t>
            </a:r>
            <a:r>
              <a:rPr spc="-105" dirty="0"/>
              <a:t> </a:t>
            </a:r>
            <a:r>
              <a:rPr spc="-229" dirty="0"/>
              <a:t>Principal</a:t>
            </a:r>
            <a:r>
              <a:rPr spc="-105" dirty="0"/>
              <a:t> </a:t>
            </a:r>
            <a:r>
              <a:rPr spc="-18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650" y="2497959"/>
            <a:ext cx="11657965" cy="42164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204" dirty="0">
                <a:solidFill>
                  <a:srgbClr val="606060"/>
                </a:solidFill>
                <a:latin typeface="Arial Black"/>
                <a:cs typeface="Arial Black"/>
              </a:rPr>
              <a:t>Next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Ques: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How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Arial Black"/>
                <a:cs typeface="Arial Black"/>
              </a:rPr>
              <a:t>do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40" dirty="0">
                <a:solidFill>
                  <a:srgbClr val="606060"/>
                </a:solidFill>
                <a:latin typeface="Arial Black"/>
                <a:cs typeface="Arial Black"/>
              </a:rPr>
              <a:t>we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find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the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principal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55" dirty="0">
                <a:solidFill>
                  <a:srgbClr val="606060"/>
                </a:solidFill>
                <a:latin typeface="Arial Black"/>
                <a:cs typeface="Arial Black"/>
              </a:rPr>
              <a:t>components?</a:t>
            </a:r>
            <a:endParaRPr sz="3000">
              <a:latin typeface="Arial Black"/>
              <a:cs typeface="Arial Black"/>
            </a:endParaRPr>
          </a:p>
          <a:p>
            <a:pPr marL="927100" marR="5080" indent="-459105">
              <a:lnSpc>
                <a:spcPct val="114599"/>
              </a:lnSpc>
              <a:buFont typeface="Tahoma"/>
              <a:buChar char="●"/>
              <a:tabLst>
                <a:tab pos="927100" algn="l"/>
              </a:tabLst>
            </a:pP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Standard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factorization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technique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called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15" dirty="0">
                <a:solidFill>
                  <a:srgbClr val="606060"/>
                </a:solidFill>
                <a:latin typeface="Arial MT"/>
                <a:cs typeface="Arial MT"/>
              </a:rPr>
              <a:t>Singular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Value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Decomposition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(SVD)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based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eigenvalue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calculation!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divides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dot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product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3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matrices</a:t>
            </a:r>
            <a:endParaRPr sz="3000">
              <a:latin typeface="Arial MT"/>
              <a:cs typeface="Arial MT"/>
            </a:endParaRPr>
          </a:p>
          <a:p>
            <a:pPr marL="1383665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3665" algn="l"/>
              </a:tabLst>
            </a:pP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U</a:t>
            </a:r>
            <a:endParaRPr sz="3000">
              <a:latin typeface="Arial MT"/>
              <a:cs typeface="Arial MT"/>
            </a:endParaRPr>
          </a:p>
          <a:p>
            <a:pPr marL="1383665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3665" algn="l"/>
              </a:tabLst>
            </a:pP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∑</a:t>
            </a:r>
            <a:endParaRPr sz="3000">
              <a:latin typeface="Arial MT"/>
              <a:cs typeface="Arial MT"/>
            </a:endParaRPr>
          </a:p>
          <a:p>
            <a:pPr marL="1383665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3665" algn="l"/>
              </a:tabLst>
            </a:pP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transpose(V)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Transpose(V)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contains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principal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components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(PC)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unit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vectors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0499" y="5019924"/>
            <a:ext cx="2479649" cy="6188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PCA-</a:t>
            </a:r>
            <a:r>
              <a:rPr spc="-105" dirty="0"/>
              <a:t> </a:t>
            </a:r>
            <a:r>
              <a:rPr spc="-229" dirty="0"/>
              <a:t>Principal</a:t>
            </a:r>
            <a:r>
              <a:rPr spc="-105" dirty="0"/>
              <a:t> </a:t>
            </a:r>
            <a:r>
              <a:rPr spc="-180" dirty="0"/>
              <a:t>Components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2200" y="2359300"/>
            <a:ext cx="6860499" cy="29608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93043" y="5957022"/>
            <a:ext cx="10511155" cy="26447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Transpose(V)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contains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principal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components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(PC)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unit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vectors</a:t>
            </a:r>
            <a:endParaRPr sz="3000">
              <a:latin typeface="Arial MT"/>
              <a:cs typeface="Arial MT"/>
            </a:endParaRPr>
          </a:p>
          <a:p>
            <a:pPr marL="77660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776605" algn="l"/>
              </a:tabLst>
            </a:pP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1st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PC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c1</a:t>
            </a:r>
            <a:endParaRPr sz="3000">
              <a:latin typeface="Arial MT"/>
              <a:cs typeface="Arial MT"/>
            </a:endParaRPr>
          </a:p>
          <a:p>
            <a:pPr marL="77660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776605" algn="l"/>
              </a:tabLst>
            </a:pP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2nd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PC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c2</a:t>
            </a:r>
            <a:endParaRPr sz="3000">
              <a:latin typeface="Arial MT"/>
              <a:cs typeface="Arial MT"/>
            </a:endParaRPr>
          </a:p>
          <a:p>
            <a:pPr marL="77660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776605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3rd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PC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c3</a:t>
            </a:r>
            <a:endParaRPr sz="3000">
              <a:latin typeface="Arial MT"/>
              <a:cs typeface="Arial MT"/>
            </a:endParaRPr>
          </a:p>
          <a:p>
            <a:pPr marL="77660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776605" algn="l"/>
              </a:tabLst>
            </a:pP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...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PCA-</a:t>
            </a:r>
            <a:r>
              <a:rPr spc="-90" dirty="0"/>
              <a:t> </a:t>
            </a:r>
            <a:r>
              <a:rPr spc="-229" dirty="0"/>
              <a:t>Principal</a:t>
            </a:r>
            <a:r>
              <a:rPr spc="-90" dirty="0"/>
              <a:t> </a:t>
            </a:r>
            <a:r>
              <a:rPr spc="-195" dirty="0"/>
              <a:t>Components</a:t>
            </a:r>
            <a:r>
              <a:rPr spc="-9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440" dirty="0"/>
              <a:t>SVD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344110"/>
            <a:ext cx="9681845" cy="481520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254" dirty="0">
                <a:solidFill>
                  <a:srgbClr val="606060"/>
                </a:solidFill>
                <a:latin typeface="Arial MT"/>
                <a:cs typeface="Arial MT"/>
              </a:rPr>
              <a:t>SVD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implemented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code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below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254" dirty="0">
                <a:solidFill>
                  <a:srgbClr val="606060"/>
                </a:solidFill>
                <a:latin typeface="Arial MT"/>
                <a:cs typeface="Arial MT"/>
              </a:rPr>
              <a:t>SVD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0" dirty="0">
                <a:solidFill>
                  <a:srgbClr val="606060"/>
                </a:solidFill>
                <a:latin typeface="Arial MT"/>
                <a:cs typeface="Arial MT"/>
              </a:rPr>
              <a:t>assumes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that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centered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around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origin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180"/>
              </a:spcBef>
            </a:pPr>
            <a:endParaRPr sz="3000">
              <a:latin typeface="Arial MT"/>
              <a:cs typeface="Arial MT"/>
            </a:endParaRPr>
          </a:p>
          <a:p>
            <a:pPr marL="116839">
              <a:lnSpc>
                <a:spcPts val="2865"/>
              </a:lnSpc>
              <a:tabLst>
                <a:tab pos="452120" algn="l"/>
              </a:tabLst>
            </a:pP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	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Data</a:t>
            </a:r>
            <a:r>
              <a:rPr sz="24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needs</a:t>
            </a:r>
            <a:r>
              <a:rPr sz="24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24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centralized</a:t>
            </a:r>
            <a:r>
              <a:rPr sz="24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before</a:t>
            </a:r>
            <a:r>
              <a:rPr sz="24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performing</a:t>
            </a:r>
            <a:r>
              <a:rPr sz="24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SVD</a:t>
            </a:r>
            <a:endParaRPr sz="2400">
              <a:latin typeface="Consolas"/>
              <a:cs typeface="Consolas"/>
            </a:endParaRPr>
          </a:p>
          <a:p>
            <a:pPr marL="116839" marR="3698240">
              <a:lnSpc>
                <a:spcPts val="2850"/>
              </a:lnSpc>
              <a:spcBef>
                <a:spcPts val="105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X_centered</a:t>
            </a:r>
            <a:r>
              <a:rPr sz="24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X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-</a:t>
            </a:r>
            <a:r>
              <a:rPr sz="24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X.mean(axis=0)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Performing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SVD</a:t>
            </a:r>
            <a:endParaRPr sz="2400">
              <a:latin typeface="Consolas"/>
              <a:cs typeface="Consolas"/>
            </a:endParaRPr>
          </a:p>
          <a:p>
            <a:pPr marL="116839">
              <a:lnSpc>
                <a:spcPts val="276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U,s,V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i="1" spc="-10" dirty="0">
                <a:solidFill>
                  <a:srgbClr val="606060"/>
                </a:solidFill>
                <a:latin typeface="Consolas"/>
                <a:cs typeface="Consolas"/>
              </a:rPr>
              <a:t>np.linalg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.svd(X_centered)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Consolas"/>
              <a:cs typeface="Consolas"/>
            </a:endParaRPr>
          </a:p>
          <a:p>
            <a:pPr marL="116839">
              <a:lnSpc>
                <a:spcPts val="2865"/>
              </a:lnSpc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Printing</a:t>
            </a:r>
            <a:r>
              <a:rPr sz="24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the</a:t>
            </a:r>
            <a:r>
              <a:rPr sz="24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principal</a:t>
            </a:r>
            <a:r>
              <a:rPr sz="24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components</a:t>
            </a:r>
            <a:endParaRPr sz="2400">
              <a:latin typeface="Consolas"/>
              <a:cs typeface="Consolas"/>
            </a:endParaRPr>
          </a:p>
          <a:p>
            <a:pPr marL="116839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c1,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c2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V.T[:,0],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V.T[:,1]</a:t>
            </a:r>
            <a:endParaRPr sz="2400">
              <a:latin typeface="Consolas"/>
              <a:cs typeface="Consolas"/>
            </a:endParaRPr>
          </a:p>
          <a:p>
            <a:pPr marL="116839">
              <a:lnSpc>
                <a:spcPts val="2865"/>
              </a:lnSpc>
            </a:pP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print(c1,c2)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000" y="8184598"/>
            <a:ext cx="110610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Q.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How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many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principal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components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printing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above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code?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PCA-</a:t>
            </a:r>
            <a:r>
              <a:rPr spc="-90" dirty="0"/>
              <a:t> </a:t>
            </a:r>
            <a:r>
              <a:rPr spc="-229" dirty="0"/>
              <a:t>Principal</a:t>
            </a:r>
            <a:r>
              <a:rPr spc="-90" dirty="0"/>
              <a:t> </a:t>
            </a:r>
            <a:r>
              <a:rPr spc="-195" dirty="0"/>
              <a:t>Components</a:t>
            </a:r>
            <a:r>
              <a:rPr spc="-9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440" dirty="0"/>
              <a:t>SVD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344110"/>
            <a:ext cx="11217910" cy="658558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254" dirty="0">
                <a:solidFill>
                  <a:srgbClr val="606060"/>
                </a:solidFill>
                <a:latin typeface="Arial MT"/>
                <a:cs typeface="Arial MT"/>
              </a:rPr>
              <a:t>SVD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implemented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code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below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254" dirty="0">
                <a:solidFill>
                  <a:srgbClr val="606060"/>
                </a:solidFill>
                <a:latin typeface="Arial MT"/>
                <a:cs typeface="Arial MT"/>
              </a:rPr>
              <a:t>SVD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0" dirty="0">
                <a:solidFill>
                  <a:srgbClr val="606060"/>
                </a:solidFill>
                <a:latin typeface="Arial MT"/>
                <a:cs typeface="Arial MT"/>
              </a:rPr>
              <a:t>assumes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that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centered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around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origin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180"/>
              </a:spcBef>
            </a:pPr>
            <a:endParaRPr sz="3000">
              <a:latin typeface="Arial MT"/>
              <a:cs typeface="Arial MT"/>
            </a:endParaRPr>
          </a:p>
          <a:p>
            <a:pPr marL="116839">
              <a:lnSpc>
                <a:spcPts val="2865"/>
              </a:lnSpc>
              <a:tabLst>
                <a:tab pos="452120" algn="l"/>
              </a:tabLst>
            </a:pP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	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Data</a:t>
            </a:r>
            <a:r>
              <a:rPr sz="24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needs</a:t>
            </a:r>
            <a:r>
              <a:rPr sz="24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24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centralized</a:t>
            </a:r>
            <a:r>
              <a:rPr sz="24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before</a:t>
            </a:r>
            <a:r>
              <a:rPr sz="24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performing</a:t>
            </a:r>
            <a:r>
              <a:rPr sz="24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SVD</a:t>
            </a:r>
            <a:endParaRPr sz="2400">
              <a:latin typeface="Consolas"/>
              <a:cs typeface="Consolas"/>
            </a:endParaRPr>
          </a:p>
          <a:p>
            <a:pPr marL="116839" marR="5234940">
              <a:lnSpc>
                <a:spcPts val="2850"/>
              </a:lnSpc>
              <a:spcBef>
                <a:spcPts val="105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X_centered</a:t>
            </a:r>
            <a:r>
              <a:rPr sz="24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X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-</a:t>
            </a:r>
            <a:r>
              <a:rPr sz="24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X.mean(axis=0)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Performing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SVD</a:t>
            </a:r>
            <a:endParaRPr sz="2400">
              <a:latin typeface="Consolas"/>
              <a:cs typeface="Consolas"/>
            </a:endParaRPr>
          </a:p>
          <a:p>
            <a:pPr marL="116839">
              <a:lnSpc>
                <a:spcPts val="276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U,s,V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i="1" spc="-10" dirty="0">
                <a:solidFill>
                  <a:srgbClr val="606060"/>
                </a:solidFill>
                <a:latin typeface="Consolas"/>
                <a:cs typeface="Consolas"/>
              </a:rPr>
              <a:t>np.linalg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.svd(X_centered)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Consolas"/>
              <a:cs typeface="Consolas"/>
            </a:endParaRPr>
          </a:p>
          <a:p>
            <a:pPr marL="116839">
              <a:lnSpc>
                <a:spcPts val="2865"/>
              </a:lnSpc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Printing</a:t>
            </a:r>
            <a:r>
              <a:rPr sz="24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the</a:t>
            </a:r>
            <a:r>
              <a:rPr sz="24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principal</a:t>
            </a:r>
            <a:r>
              <a:rPr sz="24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components</a:t>
            </a:r>
            <a:endParaRPr sz="2400">
              <a:latin typeface="Consolas"/>
              <a:cs typeface="Consolas"/>
            </a:endParaRPr>
          </a:p>
          <a:p>
            <a:pPr marL="116839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c1,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c2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V.T[:,0],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V.T[:,1]</a:t>
            </a:r>
            <a:endParaRPr sz="2400">
              <a:latin typeface="Consolas"/>
              <a:cs typeface="Consolas"/>
            </a:endParaRPr>
          </a:p>
          <a:p>
            <a:pPr marL="116839">
              <a:lnSpc>
                <a:spcPts val="2865"/>
              </a:lnSpc>
            </a:pP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print(c1,c2)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2400">
              <a:latin typeface="Consolas"/>
              <a:cs typeface="Consolas"/>
            </a:endParaRPr>
          </a:p>
          <a:p>
            <a:pPr marL="169545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Q.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How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many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principal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components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printing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above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code?</a:t>
            </a:r>
            <a:endParaRPr sz="3000">
              <a:latin typeface="Arial MT"/>
              <a:cs typeface="Arial MT"/>
            </a:endParaRPr>
          </a:p>
          <a:p>
            <a:pPr marL="169545">
              <a:lnSpc>
                <a:spcPct val="100000"/>
              </a:lnSpc>
              <a:spcBef>
                <a:spcPts val="525"/>
              </a:spcBef>
            </a:pP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Ans: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20" dirty="0">
                <a:solidFill>
                  <a:srgbClr val="606060"/>
                </a:solidFill>
                <a:latin typeface="Arial Black"/>
                <a:cs typeface="Arial Black"/>
              </a:rPr>
              <a:t>2</a:t>
            </a:r>
            <a:endParaRPr sz="3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PCA-</a:t>
            </a:r>
            <a:r>
              <a:rPr spc="-135" dirty="0"/>
              <a:t> </a:t>
            </a:r>
            <a:r>
              <a:rPr spc="-195" dirty="0"/>
              <a:t>Projecting</a:t>
            </a:r>
            <a:r>
              <a:rPr spc="-150" dirty="0"/>
              <a:t> </a:t>
            </a:r>
            <a:r>
              <a:rPr spc="-85" dirty="0"/>
              <a:t>down</a:t>
            </a:r>
            <a:r>
              <a:rPr spc="-165" dirty="0"/>
              <a:t> </a:t>
            </a:r>
            <a:r>
              <a:rPr spc="120" dirty="0"/>
              <a:t>to</a:t>
            </a:r>
            <a:r>
              <a:rPr spc="-155" dirty="0"/>
              <a:t> </a:t>
            </a:r>
            <a:r>
              <a:rPr dirty="0"/>
              <a:t>d</a:t>
            </a:r>
            <a:r>
              <a:rPr spc="-150" dirty="0"/>
              <a:t> </a:t>
            </a:r>
            <a:r>
              <a:rPr spc="-295" dirty="0"/>
              <a:t>dimensions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87359"/>
            <a:ext cx="11679555" cy="316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Once,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10" dirty="0">
                <a:solidFill>
                  <a:srgbClr val="606060"/>
                </a:solidFill>
                <a:latin typeface="Arial MT"/>
                <a:cs typeface="Arial MT"/>
              </a:rPr>
              <a:t>PCs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have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been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found,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original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10" dirty="0">
                <a:solidFill>
                  <a:srgbClr val="606060"/>
                </a:solidFill>
                <a:latin typeface="Arial MT"/>
                <a:cs typeface="Arial MT"/>
              </a:rPr>
              <a:t>has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projected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 </a:t>
            </a:r>
            <a:r>
              <a:rPr sz="3000" spc="-335" dirty="0">
                <a:solidFill>
                  <a:srgbClr val="606060"/>
                </a:solidFill>
                <a:latin typeface="Arial MT"/>
                <a:cs typeface="Arial MT"/>
              </a:rPr>
              <a:t>PCs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have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seen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algebra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session,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vector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v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projected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onto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another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vector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u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By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doing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dot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product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v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u.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1074" y="5519025"/>
            <a:ext cx="5124449" cy="3390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5075" y="6425525"/>
            <a:ext cx="2467549" cy="18288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PCA-</a:t>
            </a:r>
            <a:r>
              <a:rPr spc="-135" dirty="0"/>
              <a:t> </a:t>
            </a:r>
            <a:r>
              <a:rPr spc="-195" dirty="0"/>
              <a:t>Projecting</a:t>
            </a:r>
            <a:r>
              <a:rPr spc="-150" dirty="0"/>
              <a:t> </a:t>
            </a:r>
            <a:r>
              <a:rPr spc="-85" dirty="0"/>
              <a:t>down</a:t>
            </a:r>
            <a:r>
              <a:rPr spc="-165" dirty="0"/>
              <a:t> </a:t>
            </a:r>
            <a:r>
              <a:rPr spc="120" dirty="0"/>
              <a:t>to</a:t>
            </a:r>
            <a:r>
              <a:rPr spc="-155" dirty="0"/>
              <a:t> </a:t>
            </a:r>
            <a:r>
              <a:rPr dirty="0"/>
              <a:t>d</a:t>
            </a:r>
            <a:r>
              <a:rPr spc="-150" dirty="0"/>
              <a:t> </a:t>
            </a:r>
            <a:r>
              <a:rPr spc="-295" dirty="0"/>
              <a:t>dimensions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625" y="2149297"/>
            <a:ext cx="11233785" cy="57327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25"/>
              </a:spcBef>
            </a:pP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Similarly,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endParaRPr sz="3000">
              <a:latin typeface="Arial MT"/>
              <a:cs typeface="Arial MT"/>
            </a:endParaRPr>
          </a:p>
          <a:p>
            <a:pPr marL="9518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51865" algn="l"/>
              </a:tabLst>
            </a:pP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original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120" dirty="0">
                <a:solidFill>
                  <a:srgbClr val="606060"/>
                </a:solidFill>
                <a:latin typeface="Arial MT"/>
                <a:cs typeface="Arial MT"/>
              </a:rPr>
              <a:t>X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projected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onto</a:t>
            </a:r>
            <a:endParaRPr sz="3000">
              <a:latin typeface="Arial MT"/>
              <a:cs typeface="Arial MT"/>
            </a:endParaRPr>
          </a:p>
          <a:p>
            <a:pPr marL="9518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51865" algn="l"/>
              </a:tabLst>
            </a:pP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first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‘d’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principal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components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35" dirty="0">
                <a:solidFill>
                  <a:srgbClr val="606060"/>
                </a:solidFill>
                <a:latin typeface="Arial MT"/>
                <a:cs typeface="Arial MT"/>
              </a:rPr>
              <a:t>Wd</a:t>
            </a:r>
            <a:endParaRPr sz="3000">
              <a:latin typeface="Arial MT"/>
              <a:cs typeface="Arial MT"/>
            </a:endParaRPr>
          </a:p>
          <a:p>
            <a:pPr marL="1409065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409065" algn="l"/>
              </a:tabLst>
            </a:pP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Composed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first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‘d’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columns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transpose(V)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obtained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SVD</a:t>
            </a:r>
            <a:endParaRPr sz="3000">
              <a:latin typeface="Arial MT"/>
              <a:cs typeface="Arial MT"/>
            </a:endParaRPr>
          </a:p>
          <a:p>
            <a:pPr marL="9518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51865" algn="l"/>
              </a:tabLst>
            </a:pPr>
            <a:r>
              <a:rPr sz="3000" spc="-215" dirty="0">
                <a:solidFill>
                  <a:srgbClr val="606060"/>
                </a:solidFill>
                <a:latin typeface="Arial MT"/>
                <a:cs typeface="Arial MT"/>
              </a:rPr>
              <a:t>Reducing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dimensions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‘d’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sz="3000">
              <a:latin typeface="Arial MT"/>
              <a:cs typeface="Arial MT"/>
            </a:endParaRPr>
          </a:p>
          <a:p>
            <a:pPr marL="362585" algn="ctr">
              <a:lnSpc>
                <a:spcPct val="100000"/>
              </a:lnSpc>
              <a:tabLst>
                <a:tab pos="2956560" algn="l"/>
              </a:tabLst>
            </a:pPr>
            <a:r>
              <a:rPr sz="11025" i="1" spc="-52" baseline="20408" dirty="0">
                <a:latin typeface="Arial"/>
                <a:cs typeface="Arial"/>
              </a:rPr>
              <a:t>X</a:t>
            </a:r>
            <a:r>
              <a:rPr sz="5000" i="1" spc="-35" dirty="0">
                <a:latin typeface="Arial"/>
                <a:cs typeface="Arial"/>
              </a:rPr>
              <a:t>d-</a:t>
            </a:r>
            <a:r>
              <a:rPr sz="5000" i="1" spc="-20" dirty="0">
                <a:latin typeface="Arial"/>
                <a:cs typeface="Arial"/>
              </a:rPr>
              <a:t>proj</a:t>
            </a:r>
            <a:r>
              <a:rPr sz="5000" i="1" dirty="0">
                <a:latin typeface="Arial"/>
                <a:cs typeface="Arial"/>
              </a:rPr>
              <a:t>	</a:t>
            </a:r>
            <a:r>
              <a:rPr sz="11025" i="1" baseline="20408" dirty="0">
                <a:latin typeface="Arial"/>
                <a:cs typeface="Arial"/>
              </a:rPr>
              <a:t>=</a:t>
            </a:r>
            <a:r>
              <a:rPr sz="11025" i="1" spc="-217" baseline="20408" dirty="0">
                <a:latin typeface="Arial"/>
                <a:cs typeface="Arial"/>
              </a:rPr>
              <a:t> </a:t>
            </a:r>
            <a:r>
              <a:rPr sz="11025" i="1" spc="-30" baseline="20408" dirty="0">
                <a:latin typeface="Arial"/>
                <a:cs typeface="Arial"/>
              </a:rPr>
              <a:t>X.W</a:t>
            </a:r>
            <a:r>
              <a:rPr sz="5000" i="1" spc="-20" dirty="0">
                <a:latin typeface="Arial"/>
                <a:cs typeface="Arial"/>
              </a:rPr>
              <a:t>d</a:t>
            </a:r>
            <a:endParaRPr sz="5000">
              <a:latin typeface="Arial"/>
              <a:cs typeface="Arial"/>
            </a:endParaRPr>
          </a:p>
          <a:p>
            <a:pPr marL="2028825" marR="1791970">
              <a:lnSpc>
                <a:spcPct val="114599"/>
              </a:lnSpc>
              <a:spcBef>
                <a:spcPts val="5690"/>
              </a:spcBef>
            </a:pP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Wd</a:t>
            </a:r>
            <a:r>
              <a:rPr sz="18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first</a:t>
            </a:r>
            <a:r>
              <a:rPr sz="18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d</a:t>
            </a:r>
            <a:r>
              <a:rPr sz="18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columns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of</a:t>
            </a:r>
            <a:r>
              <a:rPr sz="18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transpose(V)</a:t>
            </a:r>
            <a:r>
              <a:rPr sz="18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containing</a:t>
            </a:r>
            <a:r>
              <a:rPr sz="18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the</a:t>
            </a:r>
            <a:r>
              <a:rPr sz="18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first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606060"/>
                </a:solidFill>
                <a:latin typeface="Consolas"/>
                <a:cs typeface="Consolas"/>
              </a:rPr>
              <a:t>d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principal</a:t>
            </a:r>
            <a:r>
              <a:rPr sz="18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components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PCA-</a:t>
            </a:r>
            <a:r>
              <a:rPr spc="-135" dirty="0"/>
              <a:t> </a:t>
            </a:r>
            <a:r>
              <a:rPr spc="-195" dirty="0"/>
              <a:t>Projecting</a:t>
            </a:r>
            <a:r>
              <a:rPr spc="-150" dirty="0"/>
              <a:t> </a:t>
            </a:r>
            <a:r>
              <a:rPr spc="-85" dirty="0"/>
              <a:t>down</a:t>
            </a:r>
            <a:r>
              <a:rPr spc="-165" dirty="0"/>
              <a:t> </a:t>
            </a:r>
            <a:r>
              <a:rPr spc="120" dirty="0"/>
              <a:t>to</a:t>
            </a:r>
            <a:r>
              <a:rPr spc="-155" dirty="0"/>
              <a:t> </a:t>
            </a:r>
            <a:r>
              <a:rPr dirty="0"/>
              <a:t>d</a:t>
            </a:r>
            <a:r>
              <a:rPr spc="-150" dirty="0"/>
              <a:t> </a:t>
            </a:r>
            <a:r>
              <a:rPr spc="-295" dirty="0"/>
              <a:t>dimensions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89624" y="5472112"/>
            <a:ext cx="6860540" cy="3201670"/>
            <a:chOff x="3889624" y="5472112"/>
            <a:chExt cx="6860540" cy="32016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9624" y="5628975"/>
              <a:ext cx="6860499" cy="29608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763499" y="5486400"/>
              <a:ext cx="2535555" cy="3173095"/>
            </a:xfrm>
            <a:custGeom>
              <a:avLst/>
              <a:gdLst/>
              <a:ahLst/>
              <a:cxnLst/>
              <a:rect l="l" t="t" r="r" b="b"/>
              <a:pathLst>
                <a:path w="2535554" h="3173095">
                  <a:moveTo>
                    <a:pt x="0" y="0"/>
                  </a:moveTo>
                  <a:lnTo>
                    <a:pt x="2535299" y="0"/>
                  </a:lnTo>
                  <a:lnTo>
                    <a:pt x="2535299" y="3172799"/>
                  </a:lnTo>
                  <a:lnTo>
                    <a:pt x="0" y="31727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731B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81025" y="2149297"/>
            <a:ext cx="11713845" cy="33242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Similarly,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original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120" dirty="0">
                <a:solidFill>
                  <a:srgbClr val="606060"/>
                </a:solidFill>
                <a:latin typeface="Arial MT"/>
                <a:cs typeface="Arial MT"/>
              </a:rPr>
              <a:t>X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projected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onto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first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‘d’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principal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components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35" dirty="0">
                <a:solidFill>
                  <a:srgbClr val="606060"/>
                </a:solidFill>
                <a:latin typeface="Arial MT"/>
                <a:cs typeface="Arial MT"/>
              </a:rPr>
              <a:t>Wd</a:t>
            </a:r>
            <a:endParaRPr sz="3000">
              <a:latin typeface="Arial MT"/>
              <a:cs typeface="Arial MT"/>
            </a:endParaRPr>
          </a:p>
          <a:p>
            <a:pPr marL="1383665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3665" algn="l"/>
              </a:tabLst>
            </a:pP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Composed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first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‘d’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columns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transpose(V)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obtained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SVD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215" dirty="0">
                <a:solidFill>
                  <a:srgbClr val="606060"/>
                </a:solidFill>
                <a:latin typeface="Arial MT"/>
                <a:cs typeface="Arial MT"/>
              </a:rPr>
              <a:t>Reducing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dimensions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‘d’</a:t>
            </a:r>
            <a:endParaRPr sz="3000">
              <a:latin typeface="Arial MT"/>
              <a:cs typeface="Arial MT"/>
            </a:endParaRPr>
          </a:p>
          <a:p>
            <a:pPr marL="6057900">
              <a:lnSpc>
                <a:spcPct val="100000"/>
              </a:lnSpc>
              <a:spcBef>
                <a:spcPts val="1745"/>
              </a:spcBef>
            </a:pP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First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‘d’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columns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transpose(V)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83725" y="6741322"/>
            <a:ext cx="94424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solidFill>
                  <a:srgbClr val="606060"/>
                </a:solidFill>
                <a:latin typeface="Arial MT"/>
                <a:cs typeface="Arial MT"/>
              </a:rPr>
              <a:t>Wd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PCA-</a:t>
            </a:r>
            <a:r>
              <a:rPr spc="-105" dirty="0"/>
              <a:t> </a:t>
            </a:r>
            <a:r>
              <a:rPr spc="-415" dirty="0"/>
              <a:t>SVD</a:t>
            </a:r>
            <a:r>
              <a:rPr spc="-5" dirty="0"/>
              <a:t> </a:t>
            </a:r>
            <a:r>
              <a:rPr spc="-395" dirty="0"/>
              <a:t>and</a:t>
            </a:r>
            <a:r>
              <a:rPr spc="-10" dirty="0"/>
              <a:t> </a:t>
            </a:r>
            <a:r>
              <a:rPr spc="-340" dirty="0"/>
              <a:t>PCA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052997"/>
            <a:ext cx="10675620" cy="47402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290" dirty="0">
                <a:solidFill>
                  <a:srgbClr val="606060"/>
                </a:solidFill>
                <a:latin typeface="Arial MT"/>
                <a:cs typeface="Arial MT"/>
              </a:rPr>
              <a:t>So,</a:t>
            </a:r>
            <a:r>
              <a:rPr sz="3000" spc="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PCA</a:t>
            </a:r>
            <a:r>
              <a:rPr sz="3000" spc="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involves</a:t>
            </a:r>
            <a:r>
              <a:rPr sz="3000" spc="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two</a:t>
            </a:r>
            <a:r>
              <a:rPr sz="3000" spc="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steps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254" dirty="0">
                <a:solidFill>
                  <a:srgbClr val="606060"/>
                </a:solidFill>
                <a:latin typeface="Arial MT"/>
                <a:cs typeface="Arial MT"/>
              </a:rPr>
              <a:t>SVD</a:t>
            </a:r>
            <a:r>
              <a:rPr sz="3000" spc="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endParaRPr sz="3000">
              <a:latin typeface="Arial MT"/>
              <a:cs typeface="Arial MT"/>
            </a:endParaRPr>
          </a:p>
          <a:p>
            <a:pPr marL="927100" marR="5080" indent="-459105">
              <a:lnSpc>
                <a:spcPct val="114599"/>
              </a:lnSpc>
              <a:buFont typeface="Tahoma"/>
              <a:buChar char="●"/>
              <a:tabLst>
                <a:tab pos="927100" algn="l"/>
              </a:tabLst>
            </a:pP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Projection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onto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orthogonal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principal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components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95"/>
              </a:spcBef>
              <a:buClr>
                <a:srgbClr val="606060"/>
              </a:buClr>
              <a:buFont typeface="Tahoma"/>
              <a:buChar char="●"/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provides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functions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both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235" dirty="0">
                <a:solidFill>
                  <a:srgbClr val="606060"/>
                </a:solidFill>
                <a:latin typeface="Arial MT"/>
                <a:cs typeface="Arial MT"/>
              </a:rPr>
              <a:t>SVD,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projection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Combined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PCA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will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comparing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the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codes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these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Introduction</a:t>
            </a:r>
            <a:r>
              <a:rPr spc="-150" dirty="0"/>
              <a:t> </a:t>
            </a:r>
            <a:r>
              <a:rPr dirty="0"/>
              <a:t>-</a:t>
            </a:r>
            <a:r>
              <a:rPr spc="-155" dirty="0"/>
              <a:t> </a:t>
            </a:r>
            <a:r>
              <a:rPr spc="-190" dirty="0"/>
              <a:t>Curse</a:t>
            </a:r>
            <a:r>
              <a:rPr spc="-150" dirty="0"/>
              <a:t> </a:t>
            </a:r>
            <a:r>
              <a:rPr dirty="0"/>
              <a:t>of</a:t>
            </a:r>
            <a:r>
              <a:rPr spc="-145" dirty="0"/>
              <a:t> </a:t>
            </a:r>
            <a:r>
              <a:rPr spc="-165" dirty="0"/>
              <a:t>Dimensionality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246" y="3131603"/>
            <a:ext cx="10617200" cy="2086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ts val="4065"/>
              </a:lnSpc>
              <a:spcBef>
                <a:spcPts val="100"/>
              </a:spcBef>
            </a:pPr>
            <a:r>
              <a:rPr sz="3400" spc="-315" dirty="0">
                <a:solidFill>
                  <a:srgbClr val="606060"/>
                </a:solidFill>
                <a:latin typeface="Arial MT"/>
                <a:cs typeface="Arial MT"/>
              </a:rPr>
              <a:t>Some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important</a:t>
            </a:r>
            <a:r>
              <a:rPr sz="34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facts</a:t>
            </a:r>
            <a:endParaRPr sz="3400">
              <a:latin typeface="Arial MT"/>
              <a:cs typeface="Arial MT"/>
            </a:endParaRPr>
          </a:p>
          <a:p>
            <a:pPr marL="501650" marR="5080" indent="-489584">
              <a:lnSpc>
                <a:spcPts val="4050"/>
              </a:lnSpc>
              <a:spcBef>
                <a:spcPts val="145"/>
              </a:spcBef>
              <a:buFont typeface="Tahoma"/>
              <a:buChar char="●"/>
              <a:tabLst>
                <a:tab pos="501650" algn="l"/>
              </a:tabLst>
            </a:pP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Q.</a:t>
            </a:r>
            <a:r>
              <a:rPr sz="3400" spc="-2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4" dirty="0">
                <a:solidFill>
                  <a:srgbClr val="606060"/>
                </a:solidFill>
                <a:latin typeface="Arial MT"/>
                <a:cs typeface="Arial MT"/>
              </a:rPr>
              <a:t>Probability</a:t>
            </a:r>
            <a:r>
              <a:rPr sz="34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that</a:t>
            </a:r>
            <a:r>
              <a:rPr sz="3400" spc="-2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25" dirty="0">
                <a:solidFill>
                  <a:srgbClr val="606060"/>
                </a:solidFill>
                <a:latin typeface="Arial MT"/>
                <a:cs typeface="Arial MT"/>
              </a:rPr>
              <a:t>random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point</a:t>
            </a:r>
            <a:r>
              <a:rPr sz="3400" spc="-1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0" dirty="0">
                <a:solidFill>
                  <a:srgbClr val="606060"/>
                </a:solidFill>
                <a:latin typeface="Arial MT"/>
                <a:cs typeface="Arial MT"/>
              </a:rPr>
              <a:t>chosen</a:t>
            </a:r>
            <a:r>
              <a:rPr sz="34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4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unit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metre </a:t>
            </a:r>
            <a:r>
              <a:rPr sz="3400" spc="-225" dirty="0">
                <a:solidFill>
                  <a:srgbClr val="606060"/>
                </a:solidFill>
                <a:latin typeface="Arial MT"/>
                <a:cs typeface="Arial MT"/>
              </a:rPr>
              <a:t>square</a:t>
            </a:r>
            <a:r>
              <a:rPr sz="34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4" dirty="0">
                <a:solidFill>
                  <a:srgbClr val="606060"/>
                </a:solidFill>
                <a:latin typeface="Arial MT"/>
                <a:cs typeface="Arial MT"/>
              </a:rPr>
              <a:t>0.001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m</a:t>
            </a:r>
            <a:r>
              <a:rPr sz="3400" spc="-2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from</a:t>
            </a:r>
            <a:r>
              <a:rPr sz="3400" spc="-20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border?</a:t>
            </a:r>
            <a:endParaRPr sz="3400">
              <a:latin typeface="Arial MT"/>
              <a:cs typeface="Arial MT"/>
            </a:endParaRPr>
          </a:p>
          <a:p>
            <a:pPr marL="501650" indent="-488950">
              <a:lnSpc>
                <a:spcPts val="3920"/>
              </a:lnSpc>
              <a:buFont typeface="Tahoma"/>
              <a:buChar char="●"/>
              <a:tabLst>
                <a:tab pos="501650" algn="l"/>
              </a:tabLst>
            </a:pPr>
            <a:r>
              <a:rPr sz="3400" spc="-204" dirty="0">
                <a:solidFill>
                  <a:srgbClr val="606060"/>
                </a:solidFill>
                <a:latin typeface="Arial MT"/>
                <a:cs typeface="Arial MT"/>
              </a:rPr>
              <a:t>Ans.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825" dirty="0">
                <a:solidFill>
                  <a:srgbClr val="606060"/>
                </a:solidFill>
                <a:latin typeface="Arial MT"/>
                <a:cs typeface="Arial MT"/>
              </a:rPr>
              <a:t>?</a:t>
            </a:r>
            <a:endParaRPr sz="3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PCA-</a:t>
            </a:r>
            <a:r>
              <a:rPr spc="-105" dirty="0"/>
              <a:t> </a:t>
            </a:r>
            <a:r>
              <a:rPr spc="-415" dirty="0"/>
              <a:t>SVD</a:t>
            </a:r>
            <a:r>
              <a:rPr spc="-5" dirty="0"/>
              <a:t> </a:t>
            </a:r>
            <a:r>
              <a:rPr spc="-395" dirty="0"/>
              <a:t>and</a:t>
            </a:r>
            <a:r>
              <a:rPr spc="-10" dirty="0"/>
              <a:t> </a:t>
            </a:r>
            <a:r>
              <a:rPr spc="-340" dirty="0"/>
              <a:t>PCA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3237" y="2218887"/>
          <a:ext cx="12075160" cy="4683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9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47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18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PCA</a:t>
                      </a: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2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using</a:t>
                      </a:r>
                      <a:r>
                        <a:rPr sz="30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254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SVD</a:t>
                      </a:r>
                      <a:r>
                        <a:rPr sz="30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3000" spc="-2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3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Sci-</a:t>
                      </a:r>
                      <a:r>
                        <a:rPr sz="3000" spc="-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kit</a:t>
                      </a:r>
                      <a:r>
                        <a:rPr sz="3000" spc="-7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Learn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18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PCA</a:t>
                      </a: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2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using</a:t>
                      </a:r>
                      <a:r>
                        <a:rPr sz="30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3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Sci-</a:t>
                      </a:r>
                      <a:r>
                        <a:rPr sz="3000" spc="-5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kit</a:t>
                      </a:r>
                      <a:r>
                        <a:rPr sz="3000" spc="-1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6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Learn</a:t>
                      </a:r>
                      <a:r>
                        <a:rPr sz="3000" spc="-4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8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PCA</a:t>
                      </a:r>
                      <a:r>
                        <a:rPr sz="300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function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8385">
                <a:tc>
                  <a:txBody>
                    <a:bodyPr/>
                    <a:lstStyle/>
                    <a:p>
                      <a:pPr marL="85725" marR="1633855">
                        <a:lnSpc>
                          <a:spcPct val="100699"/>
                        </a:lnSpc>
                        <a:spcBef>
                          <a:spcPts val="585"/>
                        </a:spcBef>
                      </a:pP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800" spc="-3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Centering</a:t>
                      </a:r>
                      <a:r>
                        <a:rPr sz="18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8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data</a:t>
                      </a:r>
                      <a:r>
                        <a:rPr sz="18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8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doing</a:t>
                      </a:r>
                      <a:r>
                        <a:rPr sz="18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SVD </a:t>
                      </a: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X_centered</a:t>
                      </a:r>
                      <a:r>
                        <a:rPr sz="1800" spc="-3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1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r>
                        <a:rPr sz="1800" spc="-1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1800" spc="-1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X.mean(axis=0)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U,s,V</a:t>
                      </a:r>
                      <a:r>
                        <a:rPr sz="1800" spc="-1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1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np.linalg.svd(X_centered)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5725" marR="127635">
                        <a:lnSpc>
                          <a:spcPct val="100699"/>
                        </a:lnSpc>
                      </a:pP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800" spc="-3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Extracting</a:t>
                      </a:r>
                      <a:r>
                        <a:rPr sz="1800" spc="-3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sz="1800" spc="-3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components</a:t>
                      </a:r>
                      <a:r>
                        <a:rPr sz="1800" spc="-3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800" spc="-3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projecting</a:t>
                      </a:r>
                      <a:r>
                        <a:rPr sz="1800" spc="-3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the </a:t>
                      </a: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8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original</a:t>
                      </a:r>
                      <a:r>
                        <a:rPr sz="18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dataset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W2</a:t>
                      </a:r>
                      <a:r>
                        <a:rPr sz="1800" spc="-1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1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V.T[:,</a:t>
                      </a:r>
                      <a:r>
                        <a:rPr sz="1800" spc="-1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:2]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X2D</a:t>
                      </a:r>
                      <a:r>
                        <a:rPr sz="18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X_centered.dot(W2)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42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sz="1800" spc="-6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sklearn.decomposition</a:t>
                      </a:r>
                      <a:r>
                        <a:rPr sz="18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18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PCA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5725" marR="755015">
                        <a:lnSpc>
                          <a:spcPct val="100699"/>
                        </a:lnSpc>
                      </a:pP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800" spc="-3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Directly</a:t>
                      </a:r>
                      <a:r>
                        <a:rPr sz="18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doing</a:t>
                      </a:r>
                      <a:r>
                        <a:rPr sz="18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PCA</a:t>
                      </a:r>
                      <a:r>
                        <a:rPr sz="1800" spc="-3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8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transforming</a:t>
                      </a:r>
                      <a:r>
                        <a:rPr sz="18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the </a:t>
                      </a: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original</a:t>
                      </a:r>
                      <a:r>
                        <a:rPr sz="1800" spc="-4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dataset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1800" spc="-1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Takes</a:t>
                      </a:r>
                      <a:r>
                        <a:rPr sz="1800" spc="-1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care</a:t>
                      </a:r>
                      <a:r>
                        <a:rPr sz="1800" spc="-1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800" spc="-1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centering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5725" marR="2512060">
                        <a:lnSpc>
                          <a:spcPct val="100699"/>
                        </a:lnSpc>
                      </a:pP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pca</a:t>
                      </a:r>
                      <a:r>
                        <a:rPr sz="1800" spc="-3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PCA(n_components</a:t>
                      </a:r>
                      <a:r>
                        <a:rPr sz="18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3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2) </a:t>
                      </a: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X2D</a:t>
                      </a:r>
                      <a:r>
                        <a:rPr sz="18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18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pca.fit_transform(X)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002670" y="8187435"/>
            <a:ext cx="379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Switch</a:t>
            </a:r>
            <a:r>
              <a:rPr sz="30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30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8350" y="8151425"/>
            <a:ext cx="636899" cy="6368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61664"/>
            <a:ext cx="796670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PCA-</a:t>
            </a:r>
            <a:r>
              <a:rPr spc="-30" dirty="0"/>
              <a:t> </a:t>
            </a:r>
            <a:r>
              <a:rPr spc="-325" dirty="0"/>
              <a:t>Explained</a:t>
            </a:r>
            <a:r>
              <a:rPr spc="-20" dirty="0"/>
              <a:t> </a:t>
            </a:r>
            <a:r>
              <a:rPr spc="-300" dirty="0"/>
              <a:t>Variance</a:t>
            </a:r>
            <a:r>
              <a:rPr spc="-20" dirty="0"/>
              <a:t> </a:t>
            </a:r>
            <a:r>
              <a:rPr spc="-125" dirty="0"/>
              <a:t>Ratio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227897"/>
            <a:ext cx="11209020" cy="15970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Variances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explained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by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each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components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important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would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like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cover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much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variance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original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available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via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explained_variance_ratio_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variable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025" y="5227958"/>
            <a:ext cx="672020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  <a:tabLst>
                <a:tab pos="2355215" algn="l"/>
              </a:tabLst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print(pca.explained_variance_ratio_)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[</a:t>
            </a:r>
            <a:r>
              <a:rPr sz="24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0.95369864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	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0.04630136]</a:t>
            </a:r>
            <a:endParaRPr sz="240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93979" y="5984936"/>
            <a:ext cx="123189" cy="1191895"/>
            <a:chOff x="1693979" y="5984936"/>
            <a:chExt cx="123189" cy="1191895"/>
          </a:xfrm>
        </p:grpSpPr>
        <p:sp>
          <p:nvSpPr>
            <p:cNvPr id="6" name="object 6"/>
            <p:cNvSpPr/>
            <p:nvPr/>
          </p:nvSpPr>
          <p:spPr>
            <a:xfrm>
              <a:off x="1755464" y="6128899"/>
              <a:ext cx="0" cy="1047750"/>
            </a:xfrm>
            <a:custGeom>
              <a:avLst/>
              <a:gdLst/>
              <a:ahLst/>
              <a:cxnLst/>
              <a:rect l="l" t="t" r="r" b="b"/>
              <a:pathLst>
                <a:path h="1047750">
                  <a:moveTo>
                    <a:pt x="0" y="1047749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3979" y="5984936"/>
              <a:ext cx="122971" cy="158251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4445654" y="5996039"/>
            <a:ext cx="1252220" cy="946150"/>
            <a:chOff x="4445654" y="5996039"/>
            <a:chExt cx="1252220" cy="946150"/>
          </a:xfrm>
        </p:grpSpPr>
        <p:sp>
          <p:nvSpPr>
            <p:cNvPr id="9" name="object 9"/>
            <p:cNvSpPr/>
            <p:nvPr/>
          </p:nvSpPr>
          <p:spPr>
            <a:xfrm>
              <a:off x="4563712" y="6088092"/>
              <a:ext cx="1120140" cy="839469"/>
            </a:xfrm>
            <a:custGeom>
              <a:avLst/>
              <a:gdLst/>
              <a:ahLst/>
              <a:cxnLst/>
              <a:rect l="l" t="t" r="r" b="b"/>
              <a:pathLst>
                <a:path w="1120139" h="839470">
                  <a:moveTo>
                    <a:pt x="1119800" y="839182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5654" y="5996039"/>
              <a:ext cx="160650" cy="14411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81025" y="7156533"/>
            <a:ext cx="2703195" cy="11150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1st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component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covers</a:t>
            </a:r>
            <a:r>
              <a:rPr sz="24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95.3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%</a:t>
            </a:r>
            <a:r>
              <a:rPr sz="24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of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the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variance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028924" y="7017983"/>
            <a:ext cx="2535555" cy="11150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2nd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component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covers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4.6</a:t>
            </a:r>
            <a:r>
              <a:rPr sz="24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%</a:t>
            </a:r>
            <a:r>
              <a:rPr sz="24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of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the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variance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PCA-</a:t>
            </a:r>
            <a:r>
              <a:rPr spc="-135" dirty="0"/>
              <a:t> </a:t>
            </a:r>
            <a:r>
              <a:rPr spc="-85" dirty="0"/>
              <a:t>Number</a:t>
            </a:r>
            <a:r>
              <a:rPr spc="-220" dirty="0"/>
              <a:t> </a:t>
            </a:r>
            <a:r>
              <a:rPr dirty="0"/>
              <a:t>of</a:t>
            </a:r>
            <a:r>
              <a:rPr spc="-175" dirty="0"/>
              <a:t> </a:t>
            </a:r>
            <a:r>
              <a:rPr spc="-535" dirty="0"/>
              <a:t>PCs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489834"/>
            <a:ext cx="11404600" cy="586613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How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select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number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principal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components</a:t>
            </a:r>
            <a:endParaRPr sz="3000">
              <a:latin typeface="Arial MT"/>
              <a:cs typeface="Arial MT"/>
            </a:endParaRPr>
          </a:p>
          <a:p>
            <a:pPr marL="927100" marR="628015" indent="-459105">
              <a:lnSpc>
                <a:spcPct val="114599"/>
              </a:lnSpc>
              <a:buFont typeface="Tahoma"/>
              <a:buChar char="●"/>
              <a:tabLst>
                <a:tab pos="927100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principal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components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should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explain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45" dirty="0">
                <a:solidFill>
                  <a:srgbClr val="606060"/>
                </a:solidFill>
                <a:latin typeface="Arial MT"/>
                <a:cs typeface="Arial MT"/>
              </a:rPr>
              <a:t>95%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variance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in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original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visualization,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10" dirty="0">
                <a:solidFill>
                  <a:srgbClr val="606060"/>
                </a:solidFill>
                <a:latin typeface="Arial MT"/>
                <a:cs typeface="Arial MT"/>
              </a:rPr>
              <a:t>has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reduced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2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3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04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Calculating</a:t>
            </a:r>
            <a:r>
              <a:rPr sz="2400" b="1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the</a:t>
            </a:r>
            <a:r>
              <a:rPr sz="2400" b="1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variance</a:t>
            </a:r>
            <a:r>
              <a:rPr sz="2400" b="1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explained</a:t>
            </a:r>
            <a:r>
              <a:rPr sz="2400" b="1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in</a:t>
            </a:r>
            <a:r>
              <a:rPr sz="2400" b="1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spc="-25" dirty="0">
                <a:solidFill>
                  <a:srgbClr val="606060"/>
                </a:solidFill>
                <a:latin typeface="Consolas"/>
                <a:cs typeface="Consolas"/>
              </a:rPr>
              <a:t>Scikit-</a:t>
            </a:r>
            <a:r>
              <a:rPr sz="2400" b="1" spc="-10" dirty="0">
                <a:solidFill>
                  <a:srgbClr val="606060"/>
                </a:solidFill>
                <a:latin typeface="Consolas"/>
                <a:cs typeface="Consolas"/>
              </a:rPr>
              <a:t>Learn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pca</a:t>
            </a:r>
            <a:r>
              <a:rPr sz="24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PCA()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pca.fit(X)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cumsum</a:t>
            </a:r>
            <a:r>
              <a:rPr sz="24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np.cumsum(pca.explained_variance_ratio_)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2400" b="1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Calculating</a:t>
            </a:r>
            <a:r>
              <a:rPr sz="24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the</a:t>
            </a:r>
            <a:r>
              <a:rPr sz="24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number</a:t>
            </a:r>
            <a:r>
              <a:rPr sz="24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of</a:t>
            </a:r>
            <a:r>
              <a:rPr sz="2400" b="1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dimensions</a:t>
            </a:r>
            <a:r>
              <a:rPr sz="24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which</a:t>
            </a:r>
            <a:r>
              <a:rPr sz="24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explain</a:t>
            </a:r>
            <a:r>
              <a:rPr sz="24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95%</a:t>
            </a:r>
            <a:r>
              <a:rPr sz="2400" b="1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of</a:t>
            </a:r>
            <a:r>
              <a:rPr sz="24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spc="-10" dirty="0">
                <a:solidFill>
                  <a:srgbClr val="606060"/>
                </a:solidFill>
                <a:latin typeface="Consolas"/>
                <a:cs typeface="Consolas"/>
              </a:rPr>
              <a:t>variance</a:t>
            </a:r>
            <a:endParaRPr sz="2400">
              <a:latin typeface="Consolas"/>
              <a:cs typeface="Consolas"/>
            </a:endParaRPr>
          </a:p>
          <a:p>
            <a:pPr marL="12700" marR="5191125">
              <a:lnSpc>
                <a:spcPts val="2850"/>
              </a:lnSpc>
              <a:spcBef>
                <a:spcPts val="105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d</a:t>
            </a:r>
            <a:r>
              <a:rPr sz="24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np.argmax(cumsum</a:t>
            </a:r>
            <a:r>
              <a:rPr sz="24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&gt;=</a:t>
            </a:r>
            <a:r>
              <a:rPr sz="24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0.95)</a:t>
            </a:r>
            <a:r>
              <a:rPr sz="24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+</a:t>
            </a:r>
            <a:r>
              <a:rPr sz="24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1 2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PCA-</a:t>
            </a:r>
            <a:r>
              <a:rPr spc="-135" dirty="0"/>
              <a:t> </a:t>
            </a:r>
            <a:r>
              <a:rPr spc="-85" dirty="0"/>
              <a:t>Number</a:t>
            </a:r>
            <a:r>
              <a:rPr spc="-220" dirty="0"/>
              <a:t> </a:t>
            </a:r>
            <a:r>
              <a:rPr dirty="0"/>
              <a:t>of</a:t>
            </a:r>
            <a:r>
              <a:rPr spc="-175" dirty="0"/>
              <a:t> </a:t>
            </a:r>
            <a:r>
              <a:rPr spc="-535" dirty="0"/>
              <a:t>PCs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630058"/>
            <a:ext cx="10233025" cy="18389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  <a:tabLst>
                <a:tab pos="514350" algn="l"/>
              </a:tabLst>
            </a:pP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	Calculating</a:t>
            </a:r>
            <a:r>
              <a:rPr sz="2400" b="1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the</a:t>
            </a:r>
            <a:r>
              <a:rPr sz="2400" b="1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PCs</a:t>
            </a:r>
            <a:r>
              <a:rPr sz="2400" b="1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directly</a:t>
            </a:r>
            <a:r>
              <a:rPr sz="2400" b="1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specifying</a:t>
            </a:r>
            <a:r>
              <a:rPr sz="2400" b="1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the</a:t>
            </a:r>
            <a:r>
              <a:rPr sz="2400" b="1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variance</a:t>
            </a:r>
            <a:r>
              <a:rPr sz="2400" b="1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2400" b="1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spc="-25" dirty="0">
                <a:solidFill>
                  <a:srgbClr val="606060"/>
                </a:solidFill>
                <a:latin typeface="Consolas"/>
                <a:cs typeface="Consolas"/>
              </a:rPr>
              <a:t>be </a:t>
            </a:r>
            <a:r>
              <a:rPr sz="2400" b="1" spc="-10" dirty="0">
                <a:solidFill>
                  <a:srgbClr val="606060"/>
                </a:solidFill>
                <a:latin typeface="Consolas"/>
                <a:cs typeface="Consolas"/>
              </a:rPr>
              <a:t>explained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  <a:spcBef>
                <a:spcPts val="273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pca</a:t>
            </a:r>
            <a:r>
              <a:rPr sz="24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PCA(n_components=0.95)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X_reduced</a:t>
            </a:r>
            <a:r>
              <a:rPr sz="24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pca.fit_transform(X)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PCA-</a:t>
            </a:r>
            <a:r>
              <a:rPr spc="-135" dirty="0"/>
              <a:t> </a:t>
            </a:r>
            <a:r>
              <a:rPr spc="-85" dirty="0"/>
              <a:t>Number</a:t>
            </a:r>
            <a:r>
              <a:rPr spc="-220" dirty="0"/>
              <a:t> </a:t>
            </a:r>
            <a:r>
              <a:rPr dirty="0"/>
              <a:t>of</a:t>
            </a:r>
            <a:r>
              <a:rPr spc="-175" dirty="0"/>
              <a:t> </a:t>
            </a:r>
            <a:r>
              <a:rPr spc="-535" dirty="0"/>
              <a:t>PCs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56960"/>
            <a:ext cx="10760075" cy="21209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Another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option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plot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explained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variance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function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number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dimensions</a:t>
            </a:r>
            <a:endParaRPr sz="3000">
              <a:latin typeface="Arial MT"/>
              <a:cs typeface="Arial MT"/>
            </a:endParaRPr>
          </a:p>
          <a:p>
            <a:pPr marL="927100" marR="5080" indent="-459105">
              <a:lnSpc>
                <a:spcPct val="114599"/>
              </a:lnSpc>
              <a:buFont typeface="Tahoma"/>
              <a:buChar char="●"/>
              <a:tabLst>
                <a:tab pos="927100" algn="l"/>
              </a:tabLst>
            </a:pP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Elbow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curve: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explained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variance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stops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growing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fast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after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certain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number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dimensions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8934" y="4410475"/>
            <a:ext cx="6769589" cy="43893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124" y="1974084"/>
            <a:ext cx="8357870" cy="15970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above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2d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dataset,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shall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demonstrate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Calculating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estimated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variance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ratio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928369" algn="l"/>
              </a:tabLst>
            </a:pP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Calculating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number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principal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components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Dimensionality</a:t>
            </a:r>
            <a:r>
              <a:rPr spc="-85" dirty="0"/>
              <a:t> </a:t>
            </a:r>
            <a:r>
              <a:rPr spc="-215" dirty="0"/>
              <a:t>Reduction</a:t>
            </a:r>
            <a:r>
              <a:rPr spc="-75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spc="-85" dirty="0"/>
              <a:t>Projection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02670" y="8187435"/>
            <a:ext cx="379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Switch</a:t>
            </a:r>
            <a:r>
              <a:rPr sz="30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30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8350" y="8151425"/>
            <a:ext cx="636899" cy="6368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PCA-</a:t>
            </a:r>
            <a:r>
              <a:rPr spc="-135" dirty="0"/>
              <a:t> </a:t>
            </a:r>
            <a:r>
              <a:rPr spc="-204" dirty="0"/>
              <a:t>Compression</a:t>
            </a:r>
            <a:r>
              <a:rPr spc="-135" dirty="0"/>
              <a:t> </a:t>
            </a:r>
            <a:r>
              <a:rPr dirty="0"/>
              <a:t>of</a:t>
            </a:r>
            <a:r>
              <a:rPr spc="-130" dirty="0"/>
              <a:t> </a:t>
            </a:r>
            <a:r>
              <a:rPr spc="-295"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118897"/>
            <a:ext cx="7959725" cy="15970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Another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aspect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dimensionality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reduction,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set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takes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up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much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less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space.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example,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applying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PCA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MNIST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1099" y="4410462"/>
            <a:ext cx="4476749" cy="41338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82774" y="5457535"/>
            <a:ext cx="637921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10" dirty="0">
                <a:solidFill>
                  <a:srgbClr val="606060"/>
                </a:solidFill>
                <a:latin typeface="Arial Black"/>
                <a:cs typeface="Arial Black"/>
              </a:rPr>
              <a:t>ORIGINAL: </a:t>
            </a:r>
            <a:r>
              <a:rPr sz="3000" spc="-325" dirty="0">
                <a:solidFill>
                  <a:srgbClr val="606060"/>
                </a:solidFill>
                <a:latin typeface="Arial MT"/>
                <a:cs typeface="Arial MT"/>
              </a:rPr>
              <a:t>Each</a:t>
            </a:r>
            <a:r>
              <a:rPr sz="3000" spc="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image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Font typeface="Tahoma"/>
              <a:buChar char="○"/>
              <a:tabLst>
                <a:tab pos="928369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28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120" dirty="0">
                <a:solidFill>
                  <a:srgbClr val="606060"/>
                </a:solidFill>
                <a:latin typeface="Arial MT"/>
                <a:cs typeface="Arial MT"/>
              </a:rPr>
              <a:t>X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28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pixels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Font typeface="Tahoma"/>
              <a:buChar char="○"/>
              <a:tabLst>
                <a:tab pos="928369" algn="l"/>
              </a:tabLst>
            </a:pP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784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Font typeface="Tahoma"/>
              <a:buChar char="○"/>
              <a:tabLst>
                <a:tab pos="928369" algn="l"/>
              </a:tabLst>
            </a:pPr>
            <a:r>
              <a:rPr sz="3000" spc="-325" dirty="0">
                <a:solidFill>
                  <a:srgbClr val="606060"/>
                </a:solidFill>
                <a:latin typeface="Arial MT"/>
                <a:cs typeface="Arial MT"/>
              </a:rPr>
              <a:t>Each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pixel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either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off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0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1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PCA-</a:t>
            </a:r>
            <a:r>
              <a:rPr spc="-135" dirty="0"/>
              <a:t> </a:t>
            </a:r>
            <a:r>
              <a:rPr spc="-204" dirty="0"/>
              <a:t>Compression</a:t>
            </a:r>
            <a:r>
              <a:rPr spc="-135" dirty="0"/>
              <a:t> </a:t>
            </a:r>
            <a:r>
              <a:rPr dirty="0"/>
              <a:t>of</a:t>
            </a:r>
            <a:r>
              <a:rPr spc="-130" dirty="0"/>
              <a:t> </a:t>
            </a:r>
            <a:r>
              <a:rPr spc="-295"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75" y="2480409"/>
            <a:ext cx="11128375" cy="21209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After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applying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PCA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MNIST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Number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dimensions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reduces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154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from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784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Keeping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45" dirty="0">
                <a:solidFill>
                  <a:srgbClr val="606060"/>
                </a:solidFill>
                <a:latin typeface="Arial MT"/>
                <a:cs typeface="Arial MT"/>
              </a:rPr>
              <a:t>95%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its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variance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Hence,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set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45" dirty="0">
                <a:solidFill>
                  <a:srgbClr val="606060"/>
                </a:solidFill>
                <a:latin typeface="Arial MT"/>
                <a:cs typeface="Arial MT"/>
              </a:rPr>
              <a:t>20%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its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original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size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96700" y="5005099"/>
            <a:ext cx="843915" cy="800100"/>
            <a:chOff x="7496700" y="5005099"/>
            <a:chExt cx="843915" cy="8001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6700" y="5005099"/>
              <a:ext cx="843724" cy="7999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545718" y="5054981"/>
              <a:ext cx="746125" cy="700405"/>
            </a:xfrm>
            <a:custGeom>
              <a:avLst/>
              <a:gdLst/>
              <a:ahLst/>
              <a:cxnLst/>
              <a:rect l="l" t="t" r="r" b="b"/>
              <a:pathLst>
                <a:path w="746125" h="700404">
                  <a:moveTo>
                    <a:pt x="0" y="0"/>
                  </a:moveTo>
                  <a:lnTo>
                    <a:pt x="745799" y="0"/>
                  </a:lnTo>
                  <a:lnTo>
                    <a:pt x="745799" y="700199"/>
                  </a:lnTo>
                  <a:lnTo>
                    <a:pt x="0" y="70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8187" y="4001399"/>
            <a:ext cx="3512437" cy="242834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55108" y="7897436"/>
            <a:ext cx="2023110" cy="759460"/>
            <a:chOff x="1355108" y="7897436"/>
            <a:chExt cx="2023110" cy="759460"/>
          </a:xfrm>
        </p:grpSpPr>
        <p:sp>
          <p:nvSpPr>
            <p:cNvPr id="9" name="object 9"/>
            <p:cNvSpPr/>
            <p:nvPr/>
          </p:nvSpPr>
          <p:spPr>
            <a:xfrm>
              <a:off x="1491152" y="7956345"/>
              <a:ext cx="1872614" cy="686435"/>
            </a:xfrm>
            <a:custGeom>
              <a:avLst/>
              <a:gdLst/>
              <a:ahLst/>
              <a:cxnLst/>
              <a:rect l="l" t="t" r="r" b="b"/>
              <a:pathLst>
                <a:path w="1872614" h="686434">
                  <a:moveTo>
                    <a:pt x="1872419" y="686203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108" y="7897436"/>
              <a:ext cx="166573" cy="11751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81025" y="6583633"/>
            <a:ext cx="11920855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pca</a:t>
            </a:r>
            <a:r>
              <a:rPr sz="24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PCA()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pca.fit(X)</a:t>
            </a:r>
            <a:endParaRPr sz="2400">
              <a:latin typeface="Consolas"/>
              <a:cs typeface="Consolas"/>
            </a:endParaRPr>
          </a:p>
          <a:p>
            <a:pPr marL="12700" marR="5080">
              <a:lnSpc>
                <a:spcPts val="2850"/>
              </a:lnSpc>
              <a:spcBef>
                <a:spcPts val="105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d</a:t>
            </a:r>
            <a:r>
              <a:rPr sz="24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np.argmax(np.cumsum(pca.explained_variance_ratio_</a:t>
            </a:r>
            <a:r>
              <a:rPr sz="2400" b="1" spc="-10" dirty="0">
                <a:solidFill>
                  <a:srgbClr val="606060"/>
                </a:solidFill>
                <a:latin typeface="Consolas"/>
                <a:cs typeface="Consolas"/>
              </a:rPr>
              <a:t>)</a:t>
            </a:r>
            <a:r>
              <a:rPr sz="2400" b="1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&gt;=</a:t>
            </a:r>
            <a:r>
              <a:rPr sz="24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0.95)</a:t>
            </a:r>
            <a:r>
              <a:rPr sz="24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+</a:t>
            </a:r>
            <a:r>
              <a:rPr sz="24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1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154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2400">
              <a:latin typeface="Consolas"/>
              <a:cs typeface="Consolas"/>
            </a:endParaRPr>
          </a:p>
          <a:p>
            <a:pPr marL="2867660">
              <a:lnSpc>
                <a:spcPct val="100000"/>
              </a:lnSpc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Number</a:t>
            </a:r>
            <a:r>
              <a:rPr sz="24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of</a:t>
            </a:r>
            <a:r>
              <a:rPr sz="24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features</a:t>
            </a:r>
            <a:r>
              <a:rPr sz="24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required</a:t>
            </a:r>
            <a:r>
              <a:rPr sz="24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24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explain</a:t>
            </a:r>
            <a:r>
              <a:rPr sz="24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95%</a:t>
            </a:r>
            <a:r>
              <a:rPr sz="24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variance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61664"/>
            <a:ext cx="993457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PCA-</a:t>
            </a:r>
            <a:r>
              <a:rPr spc="-114" dirty="0"/>
              <a:t> </a:t>
            </a:r>
            <a:r>
              <a:rPr spc="-204" dirty="0"/>
              <a:t>Compression</a:t>
            </a:r>
            <a:r>
              <a:rPr spc="-85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spc="-285" dirty="0"/>
              <a:t>dataset</a:t>
            </a:r>
            <a:r>
              <a:rPr spc="-6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65" dirty="0"/>
              <a:t>Demo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983297"/>
            <a:ext cx="4319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Loading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the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MNIST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025" y="4415956"/>
            <a:ext cx="7682230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#MNIST</a:t>
            </a:r>
            <a:r>
              <a:rPr sz="18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compression: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18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sklearn.model_selection</a:t>
            </a:r>
            <a:r>
              <a:rPr sz="18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18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train_test_split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1800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sklearn.datasets</a:t>
            </a:r>
            <a:r>
              <a:rPr sz="1800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1800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fetch_mldata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mnist</a:t>
            </a:r>
            <a:r>
              <a:rPr sz="1800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fetch_mldata('MNIST</a:t>
            </a:r>
            <a:r>
              <a:rPr sz="1800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original')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X,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y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mnist["data"],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mnist["target"]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X_train,</a:t>
            </a:r>
            <a:r>
              <a:rPr sz="1800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X_test,</a:t>
            </a:r>
            <a:r>
              <a:rPr sz="18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y_train,</a:t>
            </a:r>
            <a:r>
              <a:rPr sz="1800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y_test</a:t>
            </a:r>
            <a:r>
              <a:rPr sz="18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train_test_split(X,</a:t>
            </a:r>
            <a:r>
              <a:rPr sz="1800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606060"/>
                </a:solidFill>
                <a:latin typeface="Consolas"/>
                <a:cs typeface="Consolas"/>
              </a:rPr>
              <a:t>y)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X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X_train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PCA-</a:t>
            </a:r>
            <a:r>
              <a:rPr spc="-135" dirty="0"/>
              <a:t> </a:t>
            </a:r>
            <a:r>
              <a:rPr spc="-204" dirty="0"/>
              <a:t>Compression</a:t>
            </a:r>
            <a:r>
              <a:rPr spc="-135" dirty="0"/>
              <a:t> </a:t>
            </a:r>
            <a:r>
              <a:rPr dirty="0"/>
              <a:t>of</a:t>
            </a:r>
            <a:r>
              <a:rPr spc="-130" dirty="0"/>
              <a:t> </a:t>
            </a:r>
            <a:r>
              <a:rPr spc="-295"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983297"/>
            <a:ext cx="56235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Applying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PCA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MNIST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750" y="3268018"/>
            <a:ext cx="9006205" cy="455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1800" b="1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Applying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PCA</a:t>
            </a:r>
            <a:r>
              <a:rPr sz="1800" b="1" spc="-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the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MNIST</a:t>
            </a:r>
            <a:r>
              <a:rPr sz="1800" b="1" spc="-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spc="-10" dirty="0">
                <a:solidFill>
                  <a:srgbClr val="606060"/>
                </a:solidFill>
                <a:latin typeface="Consolas"/>
                <a:cs typeface="Consolas"/>
              </a:rPr>
              <a:t>Dataset</a:t>
            </a:r>
            <a:endParaRPr sz="1800">
              <a:latin typeface="Consolas"/>
              <a:cs typeface="Consolas"/>
            </a:endParaRPr>
          </a:p>
          <a:p>
            <a:pPr marL="81915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pca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 PCA()</a:t>
            </a:r>
            <a:endParaRPr sz="1800">
              <a:latin typeface="Consolas"/>
              <a:cs typeface="Consolas"/>
            </a:endParaRPr>
          </a:p>
          <a:p>
            <a:pPr marL="81915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pca.fit(X)</a:t>
            </a:r>
            <a:endParaRPr sz="1800">
              <a:latin typeface="Consolas"/>
              <a:cs typeface="Consolas"/>
            </a:endParaRPr>
          </a:p>
          <a:p>
            <a:pPr marL="81915" marR="5080">
              <a:lnSpc>
                <a:spcPct val="100699"/>
              </a:lnSpc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d</a:t>
            </a:r>
            <a:r>
              <a:rPr sz="1800" spc="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spc="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np.argmax(np.cumsum(pca.explained_variance_ratio_)</a:t>
            </a:r>
            <a:r>
              <a:rPr sz="1800" spc="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&gt;=</a:t>
            </a:r>
            <a:r>
              <a:rPr sz="1800" spc="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0.95)</a:t>
            </a:r>
            <a:r>
              <a:rPr sz="1800" spc="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+</a:t>
            </a:r>
            <a:r>
              <a:rPr sz="1800" spc="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606060"/>
                </a:solidFill>
                <a:latin typeface="Consolas"/>
                <a:cs typeface="Consolas"/>
              </a:rPr>
              <a:t>1 </a:t>
            </a:r>
            <a:r>
              <a:rPr sz="1800" spc="-25" dirty="0">
                <a:solidFill>
                  <a:srgbClr val="606060"/>
                </a:solidFill>
                <a:latin typeface="Consolas"/>
                <a:cs typeface="Consolas"/>
              </a:rPr>
              <a:t>154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75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1800" b="1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Projecting</a:t>
            </a:r>
            <a:r>
              <a:rPr sz="1800" b="1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onto</a:t>
            </a:r>
            <a:r>
              <a:rPr sz="1800" b="1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the</a:t>
            </a:r>
            <a:r>
              <a:rPr sz="1800" b="1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principal</a:t>
            </a:r>
            <a:r>
              <a:rPr sz="1800" b="1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spc="-10" dirty="0">
                <a:solidFill>
                  <a:srgbClr val="606060"/>
                </a:solidFill>
                <a:latin typeface="Consolas"/>
                <a:cs typeface="Consolas"/>
              </a:rPr>
              <a:t>components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pca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 PCA(n_components=0.95)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X_reduced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pca.fit_transform(X)</a:t>
            </a:r>
            <a:endParaRPr sz="1800">
              <a:latin typeface="Consolas"/>
              <a:cs typeface="Consolas"/>
            </a:endParaRPr>
          </a:p>
          <a:p>
            <a:pPr marL="12700" marR="6349365">
              <a:lnSpc>
                <a:spcPct val="100699"/>
              </a:lnSpc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pca.n_components_ </a:t>
            </a:r>
            <a:r>
              <a:rPr sz="1800" spc="-25" dirty="0">
                <a:solidFill>
                  <a:srgbClr val="606060"/>
                </a:solidFill>
                <a:latin typeface="Consolas"/>
                <a:cs typeface="Consolas"/>
              </a:rPr>
              <a:t>154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1800" b="1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Checking</a:t>
            </a:r>
            <a:r>
              <a:rPr sz="1800" b="1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for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the</a:t>
            </a:r>
            <a:r>
              <a:rPr sz="1800" b="1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variance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spc="-10" dirty="0">
                <a:solidFill>
                  <a:srgbClr val="606060"/>
                </a:solidFill>
                <a:latin typeface="Consolas"/>
                <a:cs typeface="Consolas"/>
              </a:rPr>
              <a:t>explained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18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did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we</a:t>
            </a:r>
            <a:r>
              <a:rPr sz="1800" spc="-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hit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the</a:t>
            </a:r>
            <a:r>
              <a:rPr sz="1800" spc="-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95%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 minimum?</a:t>
            </a:r>
            <a:endParaRPr sz="1800">
              <a:latin typeface="Consolas"/>
              <a:cs typeface="Consolas"/>
            </a:endParaRPr>
          </a:p>
          <a:p>
            <a:pPr marL="12700" marR="3839210">
              <a:lnSpc>
                <a:spcPct val="100699"/>
              </a:lnSpc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np.sum(pca.explained_variance_ratio_) 0.9503623084769206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2670" y="8187435"/>
            <a:ext cx="379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Switch</a:t>
            </a:r>
            <a:r>
              <a:rPr sz="30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30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8350" y="8151425"/>
            <a:ext cx="636899" cy="6368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Introduction</a:t>
            </a:r>
            <a:r>
              <a:rPr spc="-150" dirty="0"/>
              <a:t> </a:t>
            </a:r>
            <a:r>
              <a:rPr dirty="0"/>
              <a:t>-</a:t>
            </a:r>
            <a:r>
              <a:rPr spc="-155" dirty="0"/>
              <a:t> </a:t>
            </a:r>
            <a:r>
              <a:rPr spc="-190" dirty="0"/>
              <a:t>Curse</a:t>
            </a:r>
            <a:r>
              <a:rPr spc="-150" dirty="0"/>
              <a:t> </a:t>
            </a:r>
            <a:r>
              <a:rPr dirty="0"/>
              <a:t>of</a:t>
            </a:r>
            <a:r>
              <a:rPr spc="-145" dirty="0"/>
              <a:t> </a:t>
            </a:r>
            <a:r>
              <a:rPr spc="-165" dirty="0"/>
              <a:t>Dimensionality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246" y="3131603"/>
            <a:ext cx="10617200" cy="2086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ts val="4065"/>
              </a:lnSpc>
              <a:spcBef>
                <a:spcPts val="100"/>
              </a:spcBef>
            </a:pPr>
            <a:r>
              <a:rPr sz="3400" spc="-315" dirty="0">
                <a:solidFill>
                  <a:srgbClr val="606060"/>
                </a:solidFill>
                <a:latin typeface="Arial MT"/>
                <a:cs typeface="Arial MT"/>
              </a:rPr>
              <a:t>Some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important</a:t>
            </a:r>
            <a:r>
              <a:rPr sz="34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facts</a:t>
            </a:r>
            <a:endParaRPr sz="3400">
              <a:latin typeface="Arial MT"/>
              <a:cs typeface="Arial MT"/>
            </a:endParaRPr>
          </a:p>
          <a:p>
            <a:pPr marL="501650" marR="5080" indent="-489584">
              <a:lnSpc>
                <a:spcPts val="4050"/>
              </a:lnSpc>
              <a:spcBef>
                <a:spcPts val="145"/>
              </a:spcBef>
              <a:buFont typeface="Tahoma"/>
              <a:buChar char="●"/>
              <a:tabLst>
                <a:tab pos="501650" algn="l"/>
              </a:tabLst>
            </a:pP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Q.</a:t>
            </a:r>
            <a:r>
              <a:rPr sz="3400" spc="-2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4" dirty="0">
                <a:solidFill>
                  <a:srgbClr val="606060"/>
                </a:solidFill>
                <a:latin typeface="Arial MT"/>
                <a:cs typeface="Arial MT"/>
              </a:rPr>
              <a:t>Probability</a:t>
            </a:r>
            <a:r>
              <a:rPr sz="34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that</a:t>
            </a:r>
            <a:r>
              <a:rPr sz="3400" spc="-2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25" dirty="0">
                <a:solidFill>
                  <a:srgbClr val="606060"/>
                </a:solidFill>
                <a:latin typeface="Arial MT"/>
                <a:cs typeface="Arial MT"/>
              </a:rPr>
              <a:t>random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point</a:t>
            </a:r>
            <a:r>
              <a:rPr sz="3400" spc="-1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0" dirty="0">
                <a:solidFill>
                  <a:srgbClr val="606060"/>
                </a:solidFill>
                <a:latin typeface="Arial MT"/>
                <a:cs typeface="Arial MT"/>
              </a:rPr>
              <a:t>chosen</a:t>
            </a:r>
            <a:r>
              <a:rPr sz="34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4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unit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metre </a:t>
            </a:r>
            <a:r>
              <a:rPr sz="3400" spc="-225" dirty="0">
                <a:solidFill>
                  <a:srgbClr val="606060"/>
                </a:solidFill>
                <a:latin typeface="Arial MT"/>
                <a:cs typeface="Arial MT"/>
              </a:rPr>
              <a:t>square</a:t>
            </a:r>
            <a:r>
              <a:rPr sz="34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4" dirty="0">
                <a:solidFill>
                  <a:srgbClr val="606060"/>
                </a:solidFill>
                <a:latin typeface="Arial MT"/>
                <a:cs typeface="Arial MT"/>
              </a:rPr>
              <a:t>0.001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m</a:t>
            </a:r>
            <a:r>
              <a:rPr sz="3400" spc="-2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from</a:t>
            </a:r>
            <a:r>
              <a:rPr sz="3400" spc="-20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border?</a:t>
            </a:r>
            <a:endParaRPr sz="3400">
              <a:latin typeface="Arial MT"/>
              <a:cs typeface="Arial MT"/>
            </a:endParaRPr>
          </a:p>
          <a:p>
            <a:pPr marL="501650" indent="-488950">
              <a:lnSpc>
                <a:spcPts val="3920"/>
              </a:lnSpc>
              <a:buFont typeface="Tahoma"/>
              <a:buChar char="●"/>
              <a:tabLst>
                <a:tab pos="501650" algn="l"/>
              </a:tabLst>
            </a:pPr>
            <a:r>
              <a:rPr sz="3400" spc="-204" dirty="0">
                <a:solidFill>
                  <a:srgbClr val="606060"/>
                </a:solidFill>
                <a:latin typeface="Arial MT"/>
                <a:cs typeface="Arial MT"/>
              </a:rPr>
              <a:t>Ans.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4" dirty="0">
                <a:solidFill>
                  <a:srgbClr val="606060"/>
                </a:solidFill>
                <a:latin typeface="Arial MT"/>
                <a:cs typeface="Arial MT"/>
              </a:rPr>
              <a:t>0.004</a:t>
            </a:r>
            <a:r>
              <a:rPr sz="3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4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1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(0.998)**2</a:t>
            </a:r>
            <a:endParaRPr sz="3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PCA-</a:t>
            </a:r>
            <a:r>
              <a:rPr spc="-125" dirty="0"/>
              <a:t> </a:t>
            </a:r>
            <a:r>
              <a:rPr spc="-204" dirty="0"/>
              <a:t>Decompression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196560"/>
            <a:ext cx="10208260" cy="21209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compressed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decompressed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the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original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size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MNIST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dataset,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reduced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(154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features)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254" dirty="0">
                <a:solidFill>
                  <a:srgbClr val="606060"/>
                </a:solidFill>
                <a:latin typeface="Arial MT"/>
                <a:cs typeface="Arial MT"/>
              </a:rPr>
              <a:t>Back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784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inverse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transformation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PCA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projection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025" y="6247918"/>
            <a:ext cx="7807325" cy="168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1800" b="1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use</a:t>
            </a:r>
            <a:r>
              <a:rPr sz="1800" b="1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inverse_transform</a:t>
            </a:r>
            <a:r>
              <a:rPr sz="1800" b="1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1800" b="1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decompress</a:t>
            </a:r>
            <a:r>
              <a:rPr sz="1800" b="1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back</a:t>
            </a:r>
            <a:r>
              <a:rPr sz="1800" b="1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1800" b="1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784</a:t>
            </a:r>
            <a:r>
              <a:rPr sz="1800" b="1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spc="-10" dirty="0">
                <a:solidFill>
                  <a:srgbClr val="606060"/>
                </a:solidFill>
                <a:latin typeface="Consolas"/>
                <a:cs typeface="Consolas"/>
              </a:rPr>
              <a:t>dimensions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X_mnist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spc="-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X_train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pca</a:t>
            </a:r>
            <a:r>
              <a:rPr sz="18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PCA(n_components</a:t>
            </a:r>
            <a:r>
              <a:rPr sz="18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 154)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X_mnist_reduced</a:t>
            </a:r>
            <a:r>
              <a:rPr sz="18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pca.fit_transform(X_mnist)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X_mnist_recovered</a:t>
            </a:r>
            <a:r>
              <a:rPr sz="1800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pca.inverse_transform(X_mnist_reduced)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0" y="4567449"/>
            <a:ext cx="5801095" cy="11690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3562" y="4197975"/>
            <a:ext cx="8641080" cy="3020695"/>
            <a:chOff x="1653562" y="4197975"/>
            <a:chExt cx="8641080" cy="30206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3550" y="4197975"/>
              <a:ext cx="5668325" cy="30202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407652" y="6099846"/>
              <a:ext cx="1872614" cy="686435"/>
            </a:xfrm>
            <a:custGeom>
              <a:avLst/>
              <a:gdLst/>
              <a:ahLst/>
              <a:cxnLst/>
              <a:rect l="l" t="t" r="r" b="b"/>
              <a:pathLst>
                <a:path w="1872615" h="686434">
                  <a:moveTo>
                    <a:pt x="1872420" y="686203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1608" y="6040936"/>
              <a:ext cx="166573" cy="1175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67849" y="5653909"/>
              <a:ext cx="1850389" cy="831850"/>
            </a:xfrm>
            <a:custGeom>
              <a:avLst/>
              <a:gdLst/>
              <a:ahLst/>
              <a:cxnLst/>
              <a:rect l="l" t="t" r="r" b="b"/>
              <a:pathLst>
                <a:path w="1850389" h="831850">
                  <a:moveTo>
                    <a:pt x="0" y="831240"/>
                  </a:moveTo>
                  <a:lnTo>
                    <a:pt x="1850307" y="0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4527" y="5586481"/>
              <a:ext cx="166204" cy="12476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PCA-</a:t>
            </a:r>
            <a:r>
              <a:rPr spc="-125" dirty="0"/>
              <a:t> </a:t>
            </a:r>
            <a:r>
              <a:rPr spc="-204" dirty="0"/>
              <a:t>Decompression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1025" y="1845560"/>
            <a:ext cx="9575800" cy="21209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Plotting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recovered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digits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Recovered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digits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10" dirty="0">
                <a:solidFill>
                  <a:srgbClr val="606060"/>
                </a:solidFill>
                <a:latin typeface="Arial MT"/>
                <a:cs typeface="Arial MT"/>
              </a:rPr>
              <a:t>has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lost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some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information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Dimensionality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reduction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captured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only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45" dirty="0">
                <a:solidFill>
                  <a:srgbClr val="606060"/>
                </a:solidFill>
                <a:latin typeface="Arial MT"/>
                <a:cs typeface="Arial MT"/>
              </a:rPr>
              <a:t>95%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variance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called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reconstruction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45" dirty="0">
                <a:solidFill>
                  <a:srgbClr val="606060"/>
                </a:solidFill>
                <a:latin typeface="Arial MT"/>
                <a:cs typeface="Arial MT"/>
              </a:rPr>
              <a:t>error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02670" y="8187435"/>
            <a:ext cx="379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Switch</a:t>
            </a:r>
            <a:r>
              <a:rPr sz="30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30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78350" y="8151425"/>
            <a:ext cx="636899" cy="6368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353099" y="6580182"/>
            <a:ext cx="1531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Recovered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24174" y="6580182"/>
            <a:ext cx="1364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Original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PCA-</a:t>
            </a:r>
            <a:r>
              <a:rPr spc="-110" dirty="0"/>
              <a:t> </a:t>
            </a:r>
            <a:r>
              <a:rPr spc="-210" dirty="0"/>
              <a:t>Incremental</a:t>
            </a:r>
            <a:r>
              <a:rPr spc="-110" dirty="0"/>
              <a:t> </a:t>
            </a:r>
            <a:r>
              <a:rPr spc="-340" dirty="0"/>
              <a:t>PCA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103447"/>
            <a:ext cx="10678795" cy="36925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Problem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PCA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(Batch-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PCA)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Requires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entire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in-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the-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memory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run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SVD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rgbClr val="606060"/>
              </a:buClr>
              <a:buFont typeface="Tahoma"/>
              <a:buChar char="●"/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Incremental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PCA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(IPCA)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Splits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set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mini-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batches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290" dirty="0">
                <a:solidFill>
                  <a:srgbClr val="606060"/>
                </a:solidFill>
                <a:latin typeface="Arial MT"/>
                <a:cs typeface="Arial MT"/>
              </a:rPr>
              <a:t>Feeds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one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mini-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batch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at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time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IPCA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algorithm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Useful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large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datasets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online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PCA-</a:t>
            </a:r>
            <a:r>
              <a:rPr spc="-110" dirty="0"/>
              <a:t> </a:t>
            </a:r>
            <a:r>
              <a:rPr spc="-210" dirty="0"/>
              <a:t>Incremental</a:t>
            </a:r>
            <a:r>
              <a:rPr spc="-110" dirty="0"/>
              <a:t> </a:t>
            </a:r>
            <a:r>
              <a:rPr spc="-340" dirty="0"/>
              <a:t>PCA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135247"/>
            <a:ext cx="11754485" cy="10731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Incremental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PCA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Scikit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Learn’s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IncrementalPCA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class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associated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partial_fit()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function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instead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fit()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fit_transform()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025" y="4085456"/>
            <a:ext cx="7681595" cy="38906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1800" b="1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split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MNIST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into</a:t>
            </a:r>
            <a:r>
              <a:rPr sz="1800" b="1" spc="-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100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spc="-10" dirty="0">
                <a:solidFill>
                  <a:srgbClr val="606060"/>
                </a:solidFill>
                <a:latin typeface="Consolas"/>
                <a:cs typeface="Consolas"/>
              </a:rPr>
              <a:t>mini-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batches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using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Numpy</a:t>
            </a:r>
            <a:r>
              <a:rPr sz="1800" b="1" spc="-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spc="-10" dirty="0">
                <a:solidFill>
                  <a:srgbClr val="606060"/>
                </a:solidFill>
                <a:latin typeface="Consolas"/>
                <a:cs typeface="Consolas"/>
              </a:rPr>
              <a:t>array_split()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1800" b="1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reduce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MNIST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down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154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dimensions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as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spc="-10" dirty="0">
                <a:solidFill>
                  <a:srgbClr val="606060"/>
                </a:solidFill>
                <a:latin typeface="Consolas"/>
                <a:cs typeface="Consolas"/>
              </a:rPr>
              <a:t>before.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1800" b="1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note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use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of</a:t>
            </a:r>
            <a:r>
              <a:rPr sz="1800" b="1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partial_fit()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for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each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spc="-10" dirty="0">
                <a:solidFill>
                  <a:srgbClr val="606060"/>
                </a:solidFill>
                <a:latin typeface="Consolas"/>
                <a:cs typeface="Consolas"/>
              </a:rPr>
              <a:t>batch.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18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sklearn.decomposition</a:t>
            </a:r>
            <a:r>
              <a:rPr sz="18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18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IncrementalPCA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n_batches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606060"/>
                </a:solidFill>
                <a:latin typeface="Consolas"/>
                <a:cs typeface="Consolas"/>
              </a:rPr>
              <a:t>100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inc_pca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spc="-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IncrementalPCA(n_components=154)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800">
              <a:latin typeface="Consolas"/>
              <a:cs typeface="Consolas"/>
            </a:endParaRPr>
          </a:p>
          <a:p>
            <a:pPr marL="927100" marR="882650" indent="-914400">
              <a:lnSpc>
                <a:spcPct val="100699"/>
              </a:lnSpc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for</a:t>
            </a:r>
            <a:r>
              <a:rPr sz="18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X_batch</a:t>
            </a:r>
            <a:r>
              <a:rPr sz="1800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in</a:t>
            </a:r>
            <a:r>
              <a:rPr sz="18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np.array_split(X_mnist,</a:t>
            </a:r>
            <a:r>
              <a:rPr sz="1800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n_batches):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print(".",</a:t>
            </a:r>
            <a:r>
              <a:rPr sz="18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end="")</a:t>
            </a:r>
            <a:r>
              <a:rPr sz="1800" spc="5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inc_pca.partial_fit(X_batch)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X_mnist_reduced_inc</a:t>
            </a:r>
            <a:r>
              <a:rPr sz="18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inc_pca.transform(X_mnist)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PCA-</a:t>
            </a:r>
            <a:r>
              <a:rPr spc="-110" dirty="0"/>
              <a:t> </a:t>
            </a:r>
            <a:r>
              <a:rPr spc="-210" dirty="0"/>
              <a:t>Incremental</a:t>
            </a:r>
            <a:r>
              <a:rPr spc="-110" dirty="0"/>
              <a:t> </a:t>
            </a:r>
            <a:r>
              <a:rPr spc="-340" dirty="0"/>
              <a:t>PCA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135247"/>
            <a:ext cx="8953500" cy="10731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Another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way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use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Numpy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memap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class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Uses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binary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array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disk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if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MT"/>
                <a:cs typeface="Arial MT"/>
              </a:rPr>
              <a:t>was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in-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memory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025" y="3842568"/>
            <a:ext cx="10694035" cy="3890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1800" b="1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alternative: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Numpy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memmap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class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(use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binary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array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on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disk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as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if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it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was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in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spc="-10" dirty="0">
                <a:solidFill>
                  <a:srgbClr val="606060"/>
                </a:solidFill>
                <a:latin typeface="Consolas"/>
                <a:cs typeface="Consolas"/>
              </a:rPr>
              <a:t>memory)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filename</a:t>
            </a:r>
            <a:r>
              <a:rPr sz="1800" spc="-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"my_mnist.data"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X_mm</a:t>
            </a:r>
            <a:r>
              <a:rPr sz="1800" spc="-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 np.memmap(</a:t>
            </a:r>
            <a:endParaRPr sz="1800">
              <a:latin typeface="Consolas"/>
              <a:cs typeface="Consolas"/>
            </a:endParaRPr>
          </a:p>
          <a:p>
            <a:pPr marL="51435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filename,</a:t>
            </a:r>
            <a:r>
              <a:rPr sz="18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dtype='float32',</a:t>
            </a:r>
            <a:r>
              <a:rPr sz="18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mode='write',</a:t>
            </a:r>
            <a:r>
              <a:rPr sz="18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shape=X_mnist.shape)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X_mm[:]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spc="-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X_mnist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del</a:t>
            </a:r>
            <a:r>
              <a:rPr sz="1800" spc="-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X_mm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X_mm</a:t>
            </a:r>
            <a:r>
              <a:rPr sz="18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np.memmap(filename,</a:t>
            </a:r>
            <a:r>
              <a:rPr sz="18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dtype='float32',</a:t>
            </a:r>
            <a:r>
              <a:rPr sz="18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mode='readonly',</a:t>
            </a:r>
            <a:r>
              <a:rPr sz="18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shape=X_mnist.shape)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batch_size</a:t>
            </a:r>
            <a:r>
              <a:rPr sz="18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len(X_mnist)</a:t>
            </a:r>
            <a:r>
              <a:rPr sz="18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//</a:t>
            </a:r>
            <a:r>
              <a:rPr sz="18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n_batches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inc_pca</a:t>
            </a:r>
            <a:r>
              <a:rPr sz="18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IncrementalPCA(n_components=154,</a:t>
            </a:r>
            <a:r>
              <a:rPr sz="18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batch_size=batch_size)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inc_pca.fit(X_mm)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2670" y="8187435"/>
            <a:ext cx="379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Switch</a:t>
            </a:r>
            <a:r>
              <a:rPr sz="30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30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8350" y="8151425"/>
            <a:ext cx="636899" cy="6368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PCA-</a:t>
            </a:r>
            <a:r>
              <a:rPr spc="-85" dirty="0"/>
              <a:t> </a:t>
            </a:r>
            <a:r>
              <a:rPr spc="-345" dirty="0"/>
              <a:t>Randomized</a:t>
            </a:r>
            <a:r>
              <a:rPr spc="-10" dirty="0"/>
              <a:t> </a:t>
            </a:r>
            <a:r>
              <a:rPr spc="-340" dirty="0"/>
              <a:t>PCA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021285"/>
            <a:ext cx="10048875" cy="26447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stochastic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algorithm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approximate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first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d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principal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components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O(m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×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d^2)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+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O(d^3),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instead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O(m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×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n^2)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+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O(n^3)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Dramatically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faster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than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(Batch)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PCA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Incremental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PCA</a:t>
            </a:r>
            <a:endParaRPr sz="3000">
              <a:latin typeface="Arial MT"/>
              <a:cs typeface="Arial MT"/>
            </a:endParaRPr>
          </a:p>
          <a:p>
            <a:pPr marL="1383665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3665" algn="l"/>
              </a:tabLst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When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d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&lt;&lt;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n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025" y="5177081"/>
            <a:ext cx="7556500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rnd_pca</a:t>
            </a:r>
            <a:r>
              <a:rPr sz="18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PCA(n_components=154,</a:t>
            </a:r>
            <a:r>
              <a:rPr sz="18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svd_solver="randomized")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t1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 time.time()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X_reduced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rnd_pca.fit_transform(X_mnist)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t2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 time.time()</a:t>
            </a:r>
            <a:endParaRPr sz="1800">
              <a:latin typeface="Consolas"/>
              <a:cs typeface="Consolas"/>
            </a:endParaRPr>
          </a:p>
          <a:p>
            <a:pPr marL="12700" marR="4146550">
              <a:lnSpc>
                <a:spcPct val="100699"/>
              </a:lnSpc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print(t2-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t1,</a:t>
            </a:r>
            <a:r>
              <a:rPr sz="1800" spc="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"seconds")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4.414088487625122</a:t>
            </a:r>
            <a:r>
              <a:rPr sz="18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seconds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2670" y="8144133"/>
            <a:ext cx="379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Switch</a:t>
            </a:r>
            <a:r>
              <a:rPr sz="30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30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8350" y="8052917"/>
            <a:ext cx="636899" cy="7234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Kernel</a:t>
            </a:r>
            <a:r>
              <a:rPr spc="-215" dirty="0"/>
              <a:t> </a:t>
            </a:r>
            <a:r>
              <a:rPr spc="-340" dirty="0"/>
              <a:t>PCA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521723"/>
            <a:ext cx="11224260" cy="42164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PCA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trick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also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applied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PCA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254" dirty="0">
                <a:solidFill>
                  <a:srgbClr val="606060"/>
                </a:solidFill>
                <a:latin typeface="Arial MT"/>
                <a:cs typeface="Arial MT"/>
              </a:rPr>
              <a:t>Makes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nonlinear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projections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possible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dimensionality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reduction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This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called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PCA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(kPCA)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rgbClr val="606060"/>
              </a:buClr>
              <a:buFont typeface="Tahoma"/>
              <a:buChar char="●"/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Important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point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about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PCA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should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remember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is: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Good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at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preserving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clusters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Useful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when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unrolling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datasets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that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lies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close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twisted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manifold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Kernel</a:t>
            </a:r>
            <a:r>
              <a:rPr spc="-215" dirty="0"/>
              <a:t> </a:t>
            </a:r>
            <a:r>
              <a:rPr spc="-340" dirty="0"/>
              <a:t>PCA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131910"/>
            <a:ext cx="7734934" cy="21209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PCA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KernelPCA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class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RBF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Sigmoid</a:t>
            </a:r>
            <a:r>
              <a:rPr sz="3000" spc="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125" y="4747550"/>
            <a:ext cx="11060550" cy="39310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Kernel</a:t>
            </a:r>
            <a:r>
              <a:rPr spc="-215" dirty="0"/>
              <a:t> </a:t>
            </a:r>
            <a:r>
              <a:rPr spc="-340" dirty="0"/>
              <a:t>PCA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109522"/>
            <a:ext cx="773493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PCA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KernelPCA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class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025" y="5065583"/>
            <a:ext cx="1123823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sklearn.decomposition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KernelPCA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rbf_pca</a:t>
            </a:r>
            <a:r>
              <a:rPr sz="24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KernelPCA(n_components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2,</a:t>
            </a:r>
            <a:r>
              <a:rPr sz="24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kernel="rbf",</a:t>
            </a:r>
            <a:r>
              <a:rPr sz="24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gamma=0.04)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X_reduced</a:t>
            </a:r>
            <a:r>
              <a:rPr sz="24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rbf_pca.fit_transform(X)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2670" y="8220333"/>
            <a:ext cx="379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Switch</a:t>
            </a:r>
            <a:r>
              <a:rPr sz="30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30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8350" y="8129117"/>
            <a:ext cx="636899" cy="7234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Kernel</a:t>
            </a:r>
            <a:r>
              <a:rPr spc="-155" dirty="0"/>
              <a:t> </a:t>
            </a:r>
            <a:r>
              <a:rPr spc="-315" dirty="0"/>
              <a:t>PCA</a:t>
            </a:r>
            <a:r>
              <a:rPr spc="-30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spc="-325" dirty="0"/>
              <a:t>Selecting</a:t>
            </a:r>
            <a:r>
              <a:rPr spc="-20" dirty="0"/>
              <a:t> </a:t>
            </a:r>
            <a:r>
              <a:rPr spc="-204" dirty="0"/>
              <a:t>hyperparameters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512372"/>
            <a:ext cx="11521440" cy="47402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Selecting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hyper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parameters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PCA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MT"/>
                <a:cs typeface="Arial MT"/>
              </a:rPr>
              <a:t>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unsupervised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algorithm</a:t>
            </a:r>
            <a:endParaRPr sz="3000">
              <a:latin typeface="Arial MT"/>
              <a:cs typeface="Arial MT"/>
            </a:endParaRPr>
          </a:p>
          <a:p>
            <a:pPr marL="927100" marR="5080" indent="-459105">
              <a:lnSpc>
                <a:spcPct val="114599"/>
              </a:lnSpc>
              <a:buFont typeface="Tahoma"/>
              <a:buChar char="●"/>
              <a:tabLst>
                <a:tab pos="927100" algn="l"/>
              </a:tabLst>
            </a:pP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No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obvious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performance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measure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help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select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best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and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hyperparameters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95"/>
              </a:spcBef>
              <a:buClr>
                <a:srgbClr val="606060"/>
              </a:buClr>
              <a:buFont typeface="Tahoma"/>
              <a:buChar char="●"/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Instead,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follow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these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steps: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Create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pipeline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KernelPCA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endParaRPr sz="3000">
              <a:latin typeface="Arial MT"/>
              <a:cs typeface="Arial MT"/>
            </a:endParaRPr>
          </a:p>
          <a:p>
            <a:pPr marL="927100" marR="603885" indent="-459105">
              <a:lnSpc>
                <a:spcPct val="114599"/>
              </a:lnSpc>
              <a:buFont typeface="Tahoma"/>
              <a:buChar char="●"/>
              <a:tabLst>
                <a:tab pos="92710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Do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grid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search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GridSearchCV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find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best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and </a:t>
            </a:r>
            <a:r>
              <a:rPr sz="3000" spc="-325" dirty="0">
                <a:solidFill>
                  <a:srgbClr val="606060"/>
                </a:solidFill>
                <a:latin typeface="Arial MT"/>
                <a:cs typeface="Arial MT"/>
              </a:rPr>
              <a:t>gamma</a:t>
            </a:r>
            <a:r>
              <a:rPr sz="3000" spc="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value</a:t>
            </a:r>
            <a:r>
              <a:rPr sz="3000" spc="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kPCA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Introduction</a:t>
            </a:r>
            <a:r>
              <a:rPr spc="-150" dirty="0"/>
              <a:t> </a:t>
            </a:r>
            <a:r>
              <a:rPr dirty="0"/>
              <a:t>-</a:t>
            </a:r>
            <a:r>
              <a:rPr spc="-155" dirty="0"/>
              <a:t> </a:t>
            </a:r>
            <a:r>
              <a:rPr spc="-190" dirty="0"/>
              <a:t>Curse</a:t>
            </a:r>
            <a:r>
              <a:rPr spc="-150" dirty="0"/>
              <a:t> </a:t>
            </a:r>
            <a:r>
              <a:rPr dirty="0"/>
              <a:t>of</a:t>
            </a:r>
            <a:r>
              <a:rPr spc="-145" dirty="0"/>
              <a:t> </a:t>
            </a:r>
            <a:r>
              <a:rPr spc="-165" dirty="0"/>
              <a:t>Dimensionality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246" y="2573003"/>
            <a:ext cx="11135360" cy="5172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ts val="4065"/>
              </a:lnSpc>
              <a:spcBef>
                <a:spcPts val="100"/>
              </a:spcBef>
            </a:pPr>
            <a:r>
              <a:rPr sz="3400" spc="-315" dirty="0">
                <a:solidFill>
                  <a:srgbClr val="606060"/>
                </a:solidFill>
                <a:latin typeface="Arial MT"/>
                <a:cs typeface="Arial MT"/>
              </a:rPr>
              <a:t>Some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important</a:t>
            </a:r>
            <a:r>
              <a:rPr sz="34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facts</a:t>
            </a:r>
            <a:endParaRPr sz="3400">
              <a:latin typeface="Arial MT"/>
              <a:cs typeface="Arial MT"/>
            </a:endParaRPr>
          </a:p>
          <a:p>
            <a:pPr marL="501650" marR="523240" indent="-489584">
              <a:lnSpc>
                <a:spcPts val="4050"/>
              </a:lnSpc>
              <a:spcBef>
                <a:spcPts val="145"/>
              </a:spcBef>
              <a:buFont typeface="Tahoma"/>
              <a:buChar char="●"/>
              <a:tabLst>
                <a:tab pos="501650" algn="l"/>
              </a:tabLst>
            </a:pP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Q.</a:t>
            </a:r>
            <a:r>
              <a:rPr sz="3400" spc="-2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4" dirty="0">
                <a:solidFill>
                  <a:srgbClr val="606060"/>
                </a:solidFill>
                <a:latin typeface="Arial MT"/>
                <a:cs typeface="Arial MT"/>
              </a:rPr>
              <a:t>Probability</a:t>
            </a:r>
            <a:r>
              <a:rPr sz="34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that</a:t>
            </a:r>
            <a:r>
              <a:rPr sz="3400" spc="-2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25" dirty="0">
                <a:solidFill>
                  <a:srgbClr val="606060"/>
                </a:solidFill>
                <a:latin typeface="Arial MT"/>
                <a:cs typeface="Arial MT"/>
              </a:rPr>
              <a:t>random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point</a:t>
            </a:r>
            <a:r>
              <a:rPr sz="3400" spc="-1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0" dirty="0">
                <a:solidFill>
                  <a:srgbClr val="606060"/>
                </a:solidFill>
                <a:latin typeface="Arial MT"/>
                <a:cs typeface="Arial MT"/>
              </a:rPr>
              <a:t>chosen</a:t>
            </a:r>
            <a:r>
              <a:rPr sz="34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4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unit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metre </a:t>
            </a:r>
            <a:r>
              <a:rPr sz="3400" spc="-225" dirty="0">
                <a:solidFill>
                  <a:srgbClr val="606060"/>
                </a:solidFill>
                <a:latin typeface="Arial MT"/>
                <a:cs typeface="Arial MT"/>
              </a:rPr>
              <a:t>square</a:t>
            </a:r>
            <a:r>
              <a:rPr sz="34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4" dirty="0">
                <a:solidFill>
                  <a:srgbClr val="606060"/>
                </a:solidFill>
                <a:latin typeface="Arial MT"/>
                <a:cs typeface="Arial MT"/>
              </a:rPr>
              <a:t>0.001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m</a:t>
            </a:r>
            <a:r>
              <a:rPr sz="3400" spc="-2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from</a:t>
            </a:r>
            <a:r>
              <a:rPr sz="3400" spc="-20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border?</a:t>
            </a:r>
            <a:endParaRPr sz="3400">
              <a:latin typeface="Arial MT"/>
              <a:cs typeface="Arial MT"/>
            </a:endParaRPr>
          </a:p>
          <a:p>
            <a:pPr marL="501650" marR="98425" indent="-489584">
              <a:lnSpc>
                <a:spcPts val="4050"/>
              </a:lnSpc>
              <a:buFont typeface="Tahoma"/>
              <a:buChar char="●"/>
              <a:tabLst>
                <a:tab pos="501650" algn="l"/>
              </a:tabLst>
            </a:pPr>
            <a:r>
              <a:rPr sz="3400" spc="-204" dirty="0">
                <a:solidFill>
                  <a:srgbClr val="606060"/>
                </a:solidFill>
                <a:latin typeface="Arial MT"/>
                <a:cs typeface="Arial MT"/>
              </a:rPr>
              <a:t>Ans.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4" dirty="0">
                <a:solidFill>
                  <a:srgbClr val="606060"/>
                </a:solidFill>
                <a:latin typeface="Arial MT"/>
                <a:cs typeface="Arial MT"/>
              </a:rPr>
              <a:t>0.004,</a:t>
            </a:r>
            <a:r>
              <a:rPr sz="3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65" dirty="0">
                <a:solidFill>
                  <a:srgbClr val="606060"/>
                </a:solidFill>
                <a:latin typeface="Arial MT"/>
                <a:cs typeface="Arial MT"/>
              </a:rPr>
              <a:t>meaning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80" dirty="0">
                <a:solidFill>
                  <a:srgbClr val="606060"/>
                </a:solidFill>
                <a:latin typeface="Arial MT"/>
                <a:cs typeface="Arial MT"/>
              </a:rPr>
              <a:t>chances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0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 very</a:t>
            </a:r>
            <a:r>
              <a:rPr sz="34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low</a:t>
            </a:r>
            <a:r>
              <a:rPr sz="3400" spc="-2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that</a:t>
            </a:r>
            <a:r>
              <a:rPr sz="3400" spc="-1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point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will 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extreme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5" dirty="0">
                <a:solidFill>
                  <a:srgbClr val="606060"/>
                </a:solidFill>
                <a:latin typeface="Arial MT"/>
                <a:cs typeface="Arial MT"/>
              </a:rPr>
              <a:t>along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00" dirty="0">
                <a:solidFill>
                  <a:srgbClr val="606060"/>
                </a:solidFill>
                <a:latin typeface="Arial MT"/>
                <a:cs typeface="Arial MT"/>
              </a:rPr>
              <a:t>any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dimension</a:t>
            </a:r>
            <a:endParaRPr sz="3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606060"/>
              </a:buClr>
              <a:buFont typeface="Tahoma"/>
              <a:buChar char="●"/>
            </a:pPr>
            <a:endParaRPr sz="3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80"/>
              </a:spcBef>
              <a:buClr>
                <a:srgbClr val="606060"/>
              </a:buClr>
              <a:buFont typeface="Tahoma"/>
              <a:buChar char="●"/>
            </a:pPr>
            <a:endParaRPr sz="3400">
              <a:latin typeface="Arial MT"/>
              <a:cs typeface="Arial MT"/>
            </a:endParaRPr>
          </a:p>
          <a:p>
            <a:pPr marL="501650" marR="5080" indent="-489584">
              <a:lnSpc>
                <a:spcPts val="4050"/>
              </a:lnSpc>
              <a:buFont typeface="Tahoma"/>
              <a:buChar char="●"/>
              <a:tabLst>
                <a:tab pos="501650" algn="l"/>
              </a:tabLst>
            </a:pP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Q.</a:t>
            </a:r>
            <a:r>
              <a:rPr sz="3400" spc="-2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4" dirty="0">
                <a:solidFill>
                  <a:srgbClr val="606060"/>
                </a:solidFill>
                <a:latin typeface="Arial MT"/>
                <a:cs typeface="Arial MT"/>
              </a:rPr>
              <a:t>Probability</a:t>
            </a:r>
            <a:r>
              <a:rPr sz="34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that</a:t>
            </a:r>
            <a:r>
              <a:rPr sz="3400" spc="-2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25" dirty="0">
                <a:solidFill>
                  <a:srgbClr val="606060"/>
                </a:solidFill>
                <a:latin typeface="Arial MT"/>
                <a:cs typeface="Arial MT"/>
              </a:rPr>
              <a:t>random</a:t>
            </a: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point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0" dirty="0">
                <a:solidFill>
                  <a:srgbClr val="606060"/>
                </a:solidFill>
                <a:latin typeface="Arial MT"/>
                <a:cs typeface="Arial MT"/>
              </a:rPr>
              <a:t>chosen</a:t>
            </a:r>
            <a:r>
              <a:rPr sz="34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10,000 </a:t>
            </a:r>
            <a:r>
              <a:rPr sz="3400" spc="-185" dirty="0">
                <a:solidFill>
                  <a:srgbClr val="606060"/>
                </a:solidFill>
                <a:latin typeface="Arial MT"/>
                <a:cs typeface="Arial MT"/>
              </a:rPr>
              <a:t>dimensional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unit</a:t>
            </a:r>
            <a:r>
              <a:rPr sz="3400" spc="-2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0" dirty="0">
                <a:solidFill>
                  <a:srgbClr val="606060"/>
                </a:solidFill>
                <a:latin typeface="Arial MT"/>
                <a:cs typeface="Arial MT"/>
              </a:rPr>
              <a:t>metre</a:t>
            </a:r>
            <a:r>
              <a:rPr sz="34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5" dirty="0">
                <a:solidFill>
                  <a:srgbClr val="606060"/>
                </a:solidFill>
                <a:latin typeface="Arial MT"/>
                <a:cs typeface="Arial MT"/>
              </a:rPr>
              <a:t>hypercube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1</a:t>
            </a:r>
            <a:r>
              <a:rPr sz="3400" spc="-1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35" dirty="0">
                <a:solidFill>
                  <a:srgbClr val="606060"/>
                </a:solidFill>
                <a:latin typeface="Arial MT"/>
                <a:cs typeface="Arial MT"/>
              </a:rPr>
              <a:t>mm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from</a:t>
            </a:r>
            <a:r>
              <a:rPr sz="34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border?</a:t>
            </a:r>
            <a:endParaRPr sz="3400">
              <a:latin typeface="Arial MT"/>
              <a:cs typeface="Arial MT"/>
            </a:endParaRPr>
          </a:p>
          <a:p>
            <a:pPr marL="501650" indent="-488950">
              <a:lnSpc>
                <a:spcPts val="3920"/>
              </a:lnSpc>
              <a:buFont typeface="Tahoma"/>
              <a:buChar char="●"/>
              <a:tabLst>
                <a:tab pos="501650" algn="l"/>
              </a:tabLst>
            </a:pPr>
            <a:r>
              <a:rPr sz="3400" spc="-204" dirty="0">
                <a:solidFill>
                  <a:srgbClr val="606060"/>
                </a:solidFill>
                <a:latin typeface="Arial MT"/>
                <a:cs typeface="Arial MT"/>
              </a:rPr>
              <a:t>Ans.</a:t>
            </a:r>
            <a:r>
              <a:rPr sz="34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80" dirty="0">
                <a:solidFill>
                  <a:srgbClr val="606060"/>
                </a:solidFill>
                <a:latin typeface="Arial MT"/>
                <a:cs typeface="Arial MT"/>
              </a:rPr>
              <a:t>&gt;99.999999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810" dirty="0">
                <a:solidFill>
                  <a:srgbClr val="606060"/>
                </a:solidFill>
                <a:latin typeface="Arial MT"/>
                <a:cs typeface="Arial MT"/>
              </a:rPr>
              <a:t>%</a:t>
            </a:r>
            <a:endParaRPr sz="3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Kernel</a:t>
            </a:r>
            <a:r>
              <a:rPr spc="-155" dirty="0"/>
              <a:t> </a:t>
            </a:r>
            <a:r>
              <a:rPr spc="-315" dirty="0"/>
              <a:t>PCA</a:t>
            </a:r>
            <a:r>
              <a:rPr spc="-30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spc="-325" dirty="0"/>
              <a:t>Selecting</a:t>
            </a:r>
            <a:r>
              <a:rPr spc="-20" dirty="0"/>
              <a:t> </a:t>
            </a:r>
            <a:r>
              <a:rPr spc="-204" dirty="0"/>
              <a:t>hyperparameters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971522"/>
            <a:ext cx="11358880" cy="703643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Selecting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hyper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parameters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Create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pipeline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KernelPCA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endParaRPr sz="3000">
              <a:latin typeface="Arial MT"/>
              <a:cs typeface="Arial MT"/>
            </a:endParaRPr>
          </a:p>
          <a:p>
            <a:pPr marL="927100" marR="5080" indent="-459105">
              <a:lnSpc>
                <a:spcPct val="114599"/>
              </a:lnSpc>
              <a:buFont typeface="Tahoma"/>
              <a:buChar char="●"/>
              <a:tabLst>
                <a:tab pos="927100" algn="l"/>
              </a:tabLst>
            </a:pP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Doing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grid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search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GridSearchCV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find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best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and </a:t>
            </a:r>
            <a:r>
              <a:rPr sz="3000" spc="-325" dirty="0">
                <a:solidFill>
                  <a:srgbClr val="606060"/>
                </a:solidFill>
                <a:latin typeface="Arial MT"/>
                <a:cs typeface="Arial MT"/>
              </a:rPr>
              <a:t>gamma</a:t>
            </a:r>
            <a:r>
              <a:rPr sz="3000" spc="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value</a:t>
            </a:r>
            <a:r>
              <a:rPr sz="3000" spc="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kPCA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69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clf</a:t>
            </a:r>
            <a:r>
              <a:rPr sz="24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Pipeline([</a:t>
            </a:r>
            <a:endParaRPr sz="2400">
              <a:latin typeface="Consolas"/>
              <a:cs typeface="Consolas"/>
            </a:endParaRPr>
          </a:p>
          <a:p>
            <a:pPr marL="1139190" marR="4187190">
              <a:lnSpc>
                <a:spcPts val="2850"/>
              </a:lnSpc>
              <a:spcBef>
                <a:spcPts val="105"/>
              </a:spcBef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("kpca",</a:t>
            </a:r>
            <a:r>
              <a:rPr sz="24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KernelPCA(n_components=2)),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("log_reg",</a:t>
            </a:r>
            <a:r>
              <a:rPr sz="2400" spc="-20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LogisticRegression())])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  <a:spcBef>
                <a:spcPts val="273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param_grid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[{</a:t>
            </a:r>
            <a:endParaRPr sz="2400">
              <a:latin typeface="Consolas"/>
              <a:cs typeface="Consolas"/>
            </a:endParaRPr>
          </a:p>
          <a:p>
            <a:pPr marL="1139190" marR="3015615">
              <a:lnSpc>
                <a:spcPts val="2850"/>
              </a:lnSpc>
              <a:spcBef>
                <a:spcPts val="105"/>
              </a:spcBef>
              <a:tabLst>
                <a:tab pos="2310130" algn="l"/>
              </a:tabLst>
            </a:pP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"kpca</a:t>
            </a:r>
            <a:r>
              <a:rPr sz="2400" u="heavy" dirty="0">
                <a:solidFill>
                  <a:srgbClr val="606060"/>
                </a:solidFill>
                <a:uFill>
                  <a:solidFill>
                    <a:srgbClr val="5F5F5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gamma":</a:t>
            </a:r>
            <a:r>
              <a:rPr sz="2400" spc="-1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np.linspace(0.03,</a:t>
            </a:r>
            <a:r>
              <a:rPr sz="2400" spc="-1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0.05,</a:t>
            </a:r>
            <a:r>
              <a:rPr sz="2400" spc="-1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Consolas"/>
                <a:cs typeface="Consolas"/>
              </a:rPr>
              <a:t>10),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"kpca</a:t>
            </a:r>
            <a:r>
              <a:rPr sz="2400" u="heavy" dirty="0">
                <a:solidFill>
                  <a:srgbClr val="606060"/>
                </a:solidFill>
                <a:uFill>
                  <a:solidFill>
                    <a:srgbClr val="5F5F5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kernel":</a:t>
            </a:r>
            <a:r>
              <a:rPr sz="2400" spc="-1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["rbf",</a:t>
            </a:r>
            <a:r>
              <a:rPr sz="24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"sigmoid"]}]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73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grid_search</a:t>
            </a:r>
            <a:r>
              <a:rPr sz="24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1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GridSearchCV(clf,</a:t>
            </a:r>
            <a:r>
              <a:rPr sz="24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param_grid,</a:t>
            </a:r>
            <a:r>
              <a:rPr sz="24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cv=3)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190"/>
              </a:spcBef>
            </a:pPr>
            <a:endParaRPr sz="2400">
              <a:latin typeface="Consolas"/>
              <a:cs typeface="Consolas"/>
            </a:endParaRPr>
          </a:p>
          <a:p>
            <a:pPr marL="4434205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Switch</a:t>
            </a:r>
            <a:r>
              <a:rPr sz="30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30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8350" y="8433917"/>
            <a:ext cx="636899" cy="72340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Kernel</a:t>
            </a:r>
            <a:r>
              <a:rPr spc="-145" dirty="0"/>
              <a:t> </a:t>
            </a:r>
            <a:r>
              <a:rPr spc="-315" dirty="0"/>
              <a:t>PCA</a:t>
            </a:r>
            <a:r>
              <a:rPr spc="-35" dirty="0"/>
              <a:t> </a:t>
            </a:r>
            <a:r>
              <a:rPr dirty="0"/>
              <a:t>-</a:t>
            </a:r>
            <a:r>
              <a:rPr spc="-85" dirty="0"/>
              <a:t> </a:t>
            </a:r>
            <a:r>
              <a:rPr spc="-180" dirty="0"/>
              <a:t>Hyperparameter</a:t>
            </a:r>
            <a:r>
              <a:rPr spc="-90" dirty="0"/>
              <a:t> </a:t>
            </a:r>
            <a:r>
              <a:rPr spc="-150" dirty="0"/>
              <a:t>selection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754447"/>
            <a:ext cx="8432165" cy="4868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63315">
              <a:lnSpc>
                <a:spcPct val="100000"/>
              </a:lnSpc>
              <a:spcBef>
                <a:spcPts val="100"/>
              </a:spcBef>
            </a:pP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Reconstruction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PCA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730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Another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Approach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Entirely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unsupervised,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select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hyperparameters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that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yield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lowest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reconstruction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error.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rgbClr val="606060"/>
              </a:buClr>
              <a:buFont typeface="Tahoma"/>
              <a:buChar char="●"/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However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Reconstruction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5" dirty="0">
                <a:solidFill>
                  <a:srgbClr val="606060"/>
                </a:solidFill>
                <a:latin typeface="Arial MT"/>
                <a:cs typeface="Arial MT"/>
              </a:rPr>
              <a:t>easy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PCA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Kernel</a:t>
            </a:r>
            <a:r>
              <a:rPr spc="-150" dirty="0"/>
              <a:t> </a:t>
            </a:r>
            <a:r>
              <a:rPr spc="-315" dirty="0"/>
              <a:t>PCA</a:t>
            </a:r>
            <a:r>
              <a:rPr spc="-35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145" dirty="0"/>
              <a:t>Reconstruction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103559"/>
            <a:ext cx="4745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Reconstruction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PCA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5124" y="3195750"/>
            <a:ext cx="6848749" cy="55894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Kernel</a:t>
            </a:r>
            <a:r>
              <a:rPr spc="-150" dirty="0"/>
              <a:t> </a:t>
            </a:r>
            <a:r>
              <a:rPr spc="-315" dirty="0"/>
              <a:t>PCA</a:t>
            </a:r>
            <a:r>
              <a:rPr spc="-35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145" dirty="0"/>
              <a:t>Reconstruction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997847"/>
            <a:ext cx="11550015" cy="52641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Reconstruction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PCA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2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steps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followed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PCA</a:t>
            </a:r>
            <a:endParaRPr sz="3000">
              <a:latin typeface="Arial MT"/>
              <a:cs typeface="Arial MT"/>
            </a:endParaRPr>
          </a:p>
          <a:p>
            <a:pPr marL="1383665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3665" algn="l"/>
              </a:tabLst>
            </a:pP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Mapping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higher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infinite-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dimensional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feature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MT"/>
                <a:cs typeface="Arial MT"/>
              </a:rPr>
              <a:t>space</a:t>
            </a:r>
            <a:endParaRPr sz="3000">
              <a:latin typeface="Arial MT"/>
              <a:cs typeface="Arial MT"/>
            </a:endParaRPr>
          </a:p>
          <a:p>
            <a:pPr marL="1384300" marR="245745" lvl="1" indent="-459105">
              <a:lnSpc>
                <a:spcPct val="114599"/>
              </a:lnSpc>
              <a:buFont typeface="Tahoma"/>
              <a:buChar char="○"/>
              <a:tabLst>
                <a:tab pos="1384300" algn="l"/>
              </a:tabLst>
            </a:pP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Then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projecting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transformed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set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2d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linear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PCA</a:t>
            </a:r>
            <a:endParaRPr sz="3000">
              <a:latin typeface="Arial MT"/>
              <a:cs typeface="Arial MT"/>
            </a:endParaRPr>
          </a:p>
          <a:p>
            <a:pPr marL="927100" marR="208279" indent="-459105">
              <a:lnSpc>
                <a:spcPct val="114599"/>
              </a:lnSpc>
              <a:buFont typeface="Tahoma"/>
              <a:buChar char="●"/>
              <a:tabLst>
                <a:tab pos="927100" algn="l"/>
              </a:tabLst>
            </a:pP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Inverse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PCA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step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would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lie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feature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MT"/>
                <a:cs typeface="Arial MT"/>
              </a:rPr>
              <a:t>space,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original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MT"/>
                <a:cs typeface="Arial MT"/>
              </a:rPr>
              <a:t>space</a:t>
            </a:r>
            <a:endParaRPr sz="3000">
              <a:latin typeface="Arial MT"/>
              <a:cs typeface="Arial MT"/>
            </a:endParaRPr>
          </a:p>
          <a:p>
            <a:pPr marL="1384300" marR="5080" lvl="1" indent="-459105">
              <a:lnSpc>
                <a:spcPct val="114599"/>
              </a:lnSpc>
              <a:buFont typeface="Tahoma"/>
              <a:buChar char="○"/>
              <a:tabLst>
                <a:tab pos="1384300" algn="l"/>
              </a:tabLst>
            </a:pPr>
            <a:r>
              <a:rPr sz="3000" spc="-254" dirty="0">
                <a:solidFill>
                  <a:srgbClr val="606060"/>
                </a:solidFill>
                <a:latin typeface="Arial MT"/>
                <a:cs typeface="Arial MT"/>
              </a:rPr>
              <a:t>Since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infinite-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dimensional,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cannot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compute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reconstruction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point</a:t>
            </a:r>
            <a:endParaRPr sz="3000">
              <a:latin typeface="Arial MT"/>
              <a:cs typeface="Arial MT"/>
            </a:endParaRPr>
          </a:p>
          <a:p>
            <a:pPr marL="1383665" lvl="1" indent="-458470">
              <a:lnSpc>
                <a:spcPct val="100000"/>
              </a:lnSpc>
              <a:spcBef>
                <a:spcPts val="520"/>
              </a:spcBef>
              <a:buFont typeface="Tahoma"/>
              <a:buChar char="○"/>
              <a:tabLst>
                <a:tab pos="1383665" algn="l"/>
              </a:tabLst>
            </a:pP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Therefore,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cannot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compute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true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reconstruction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45" dirty="0">
                <a:solidFill>
                  <a:srgbClr val="606060"/>
                </a:solidFill>
                <a:latin typeface="Arial MT"/>
                <a:cs typeface="Arial MT"/>
              </a:rPr>
              <a:t>error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Kernel</a:t>
            </a:r>
            <a:r>
              <a:rPr spc="-150" dirty="0"/>
              <a:t> </a:t>
            </a:r>
            <a:r>
              <a:rPr spc="-315" dirty="0"/>
              <a:t>PCA</a:t>
            </a:r>
            <a:r>
              <a:rPr spc="-35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145" dirty="0"/>
              <a:t>Reconstruction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783660"/>
            <a:ext cx="11692255" cy="36925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Reconstruction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PCA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reconstruction,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instead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use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pre-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image</a:t>
            </a:r>
            <a:endParaRPr sz="3000">
              <a:latin typeface="Arial MT"/>
              <a:cs typeface="Arial MT"/>
            </a:endParaRPr>
          </a:p>
          <a:p>
            <a:pPr marL="1384300" marR="5080" lvl="1" indent="-459105">
              <a:lnSpc>
                <a:spcPct val="114599"/>
              </a:lnSpc>
              <a:buFont typeface="Tahoma"/>
              <a:buChar char="○"/>
              <a:tabLst>
                <a:tab pos="1384300" algn="l"/>
              </a:tabLst>
            </a:pP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By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finding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point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original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space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that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would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MT"/>
                <a:cs typeface="Arial MT"/>
              </a:rPr>
              <a:t>map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close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reconstructed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point</a:t>
            </a:r>
            <a:endParaRPr sz="3000">
              <a:latin typeface="Arial MT"/>
              <a:cs typeface="Arial MT"/>
            </a:endParaRPr>
          </a:p>
          <a:p>
            <a:pPr marL="1383665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3665" algn="l"/>
              </a:tabLst>
            </a:pP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find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squared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distance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original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MT"/>
                <a:cs typeface="Arial MT"/>
              </a:rPr>
              <a:t>space</a:t>
            </a:r>
            <a:endParaRPr sz="3000">
              <a:latin typeface="Arial MT"/>
              <a:cs typeface="Arial MT"/>
            </a:endParaRPr>
          </a:p>
          <a:p>
            <a:pPr marL="1384300" marR="651510" lvl="1" indent="-459105">
              <a:lnSpc>
                <a:spcPct val="114599"/>
              </a:lnSpc>
              <a:buFont typeface="Tahoma"/>
              <a:buChar char="○"/>
              <a:tabLst>
                <a:tab pos="1384300" algn="l"/>
              </a:tabLst>
            </a:pP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Then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select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hyperparameters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that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minimize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reconstruction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pre-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image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45" dirty="0">
                <a:solidFill>
                  <a:srgbClr val="606060"/>
                </a:solidFill>
                <a:latin typeface="Arial MT"/>
                <a:cs typeface="Arial MT"/>
              </a:rPr>
              <a:t>error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8000" y="15494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9245596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5080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Kernel</a:t>
            </a:r>
            <a:r>
              <a:rPr spc="-150" dirty="0"/>
              <a:t> </a:t>
            </a:r>
            <a:r>
              <a:rPr spc="-315" dirty="0"/>
              <a:t>PCA</a:t>
            </a:r>
            <a:r>
              <a:rPr spc="-35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145" dirty="0"/>
              <a:t>Reconstruction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6075" y="1925775"/>
            <a:ext cx="8192650" cy="668624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Kernel</a:t>
            </a:r>
            <a:r>
              <a:rPr spc="-155" dirty="0"/>
              <a:t> </a:t>
            </a:r>
            <a:r>
              <a:rPr spc="-315" dirty="0"/>
              <a:t>PCA</a:t>
            </a:r>
            <a:r>
              <a:rPr spc="-35" dirty="0"/>
              <a:t> </a:t>
            </a:r>
            <a:r>
              <a:rPr dirty="0"/>
              <a:t>-</a:t>
            </a:r>
            <a:r>
              <a:rPr spc="-95" dirty="0"/>
              <a:t> </a:t>
            </a:r>
            <a:r>
              <a:rPr spc="-160" dirty="0"/>
              <a:t>Reconstruction</a:t>
            </a:r>
            <a:r>
              <a:rPr spc="-85" dirty="0"/>
              <a:t> </a:t>
            </a:r>
            <a:r>
              <a:rPr spc="-10" dirty="0"/>
              <a:t>Error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081972"/>
            <a:ext cx="9574530" cy="15970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Calculating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reconstruction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55" dirty="0">
                <a:solidFill>
                  <a:srgbClr val="606060"/>
                </a:solidFill>
                <a:latin typeface="Arial MT"/>
                <a:cs typeface="Arial MT"/>
              </a:rPr>
              <a:t>error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when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PCA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Inverse_transform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creates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pre-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image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Which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Arial MT"/>
                <a:cs typeface="Arial MT"/>
              </a:rPr>
              <a:t>used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calculate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mean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squared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45" dirty="0">
                <a:solidFill>
                  <a:srgbClr val="606060"/>
                </a:solidFill>
                <a:latin typeface="Arial MT"/>
                <a:cs typeface="Arial MT"/>
              </a:rPr>
              <a:t>error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125" y="4982383"/>
            <a:ext cx="9853930" cy="38735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629285">
              <a:lnSpc>
                <a:spcPts val="2850"/>
              </a:lnSpc>
              <a:spcBef>
                <a:spcPts val="22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##</a:t>
            </a:r>
            <a:r>
              <a:rPr sz="2400" b="1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Performing</a:t>
            </a:r>
            <a:r>
              <a:rPr sz="2400" b="1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Kernel</a:t>
            </a:r>
            <a:r>
              <a:rPr sz="2400" b="1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PCA</a:t>
            </a:r>
            <a:r>
              <a:rPr sz="2400" b="1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and</a:t>
            </a:r>
            <a:r>
              <a:rPr sz="2400" b="1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enabling</a:t>
            </a:r>
            <a:r>
              <a:rPr sz="2400" b="1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inverse</a:t>
            </a:r>
            <a:r>
              <a:rPr sz="2400" b="1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spc="-10" dirty="0">
                <a:solidFill>
                  <a:srgbClr val="606060"/>
                </a:solidFill>
                <a:latin typeface="Consolas"/>
                <a:cs typeface="Consolas"/>
              </a:rPr>
              <a:t>transform 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##</a:t>
            </a:r>
            <a:r>
              <a:rPr sz="2400" b="1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2400" b="1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enable</a:t>
            </a:r>
            <a:r>
              <a:rPr sz="2400" b="1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spc="-25" dirty="0">
                <a:solidFill>
                  <a:srgbClr val="606060"/>
                </a:solidFill>
                <a:latin typeface="Consolas"/>
                <a:cs typeface="Consolas"/>
              </a:rPr>
              <a:t>pre-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image</a:t>
            </a:r>
            <a:r>
              <a:rPr sz="2400" b="1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spc="-10" dirty="0">
                <a:solidFill>
                  <a:srgbClr val="606060"/>
                </a:solidFill>
                <a:latin typeface="Consolas"/>
                <a:cs typeface="Consolas"/>
              </a:rPr>
              <a:t>computation</a:t>
            </a:r>
            <a:endParaRPr sz="2400">
              <a:latin typeface="Consolas"/>
              <a:cs typeface="Consolas"/>
            </a:endParaRPr>
          </a:p>
          <a:p>
            <a:pPr marL="1139190" marR="5815965" indent="-1127125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rbf_pca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KernelPCA(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n_components</a:t>
            </a:r>
            <a:r>
              <a:rPr sz="24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2,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kernel="rbf", gamma=0.0433,</a:t>
            </a:r>
            <a:endParaRPr sz="2400">
              <a:latin typeface="Consolas"/>
              <a:cs typeface="Consolas"/>
            </a:endParaRPr>
          </a:p>
          <a:p>
            <a:pPr marL="1139190">
              <a:lnSpc>
                <a:spcPts val="2760"/>
              </a:lnSpc>
            </a:pP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fit_inverse_transform=True)</a:t>
            </a:r>
            <a:r>
              <a:rPr sz="2400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2400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perform</a:t>
            </a:r>
            <a:r>
              <a:rPr sz="24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reconstruction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2400">
              <a:latin typeface="Consolas"/>
              <a:cs typeface="Consolas"/>
            </a:endParaRPr>
          </a:p>
          <a:p>
            <a:pPr marL="5361305">
              <a:lnSpc>
                <a:spcPct val="100000"/>
              </a:lnSpc>
            </a:pP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...contd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Kernel</a:t>
            </a:r>
            <a:r>
              <a:rPr spc="-155" dirty="0"/>
              <a:t> </a:t>
            </a:r>
            <a:r>
              <a:rPr spc="-315" dirty="0"/>
              <a:t>PCA</a:t>
            </a:r>
            <a:r>
              <a:rPr spc="-35" dirty="0"/>
              <a:t> </a:t>
            </a:r>
            <a:r>
              <a:rPr dirty="0"/>
              <a:t>-</a:t>
            </a:r>
            <a:r>
              <a:rPr spc="-95" dirty="0"/>
              <a:t> </a:t>
            </a:r>
            <a:r>
              <a:rPr spc="-160" dirty="0"/>
              <a:t>Reconstruction</a:t>
            </a:r>
            <a:r>
              <a:rPr spc="-85" dirty="0"/>
              <a:t> </a:t>
            </a:r>
            <a:r>
              <a:rPr spc="-10" dirty="0"/>
              <a:t>Error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673672"/>
            <a:ext cx="9574530" cy="15970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Calculating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reconstruction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55" dirty="0">
                <a:solidFill>
                  <a:srgbClr val="606060"/>
                </a:solidFill>
                <a:latin typeface="Arial MT"/>
                <a:cs typeface="Arial MT"/>
              </a:rPr>
              <a:t>error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when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PCA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Inverse_transform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creates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pre-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image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Which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Arial MT"/>
                <a:cs typeface="Arial MT"/>
              </a:rPr>
              <a:t>used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calculate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mean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squared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45" dirty="0">
                <a:solidFill>
                  <a:srgbClr val="606060"/>
                </a:solidFill>
                <a:latin typeface="Arial MT"/>
                <a:cs typeface="Arial MT"/>
              </a:rPr>
              <a:t>error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125" y="4783558"/>
            <a:ext cx="10567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##</a:t>
            </a:r>
            <a:r>
              <a:rPr sz="24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Calculating</a:t>
            </a:r>
            <a:r>
              <a:rPr sz="24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the</a:t>
            </a:r>
            <a:r>
              <a:rPr sz="24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reduced</a:t>
            </a:r>
            <a:r>
              <a:rPr sz="24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space</a:t>
            </a:r>
            <a:r>
              <a:rPr sz="24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using</a:t>
            </a:r>
            <a:r>
              <a:rPr sz="24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kernel</a:t>
            </a:r>
            <a:r>
              <a:rPr sz="24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PCA</a:t>
            </a:r>
            <a:r>
              <a:rPr sz="24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and</a:t>
            </a:r>
            <a:r>
              <a:rPr sz="24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b="1" spc="-25" dirty="0">
                <a:solidFill>
                  <a:srgbClr val="606060"/>
                </a:solidFill>
                <a:latin typeface="Consolas"/>
                <a:cs typeface="Consolas"/>
              </a:rPr>
              <a:t>pre-</a:t>
            </a:r>
            <a:r>
              <a:rPr sz="2400" b="1" spc="-10" dirty="0">
                <a:solidFill>
                  <a:srgbClr val="606060"/>
                </a:solidFill>
                <a:latin typeface="Consolas"/>
                <a:cs typeface="Consolas"/>
              </a:rPr>
              <a:t>image</a:t>
            </a:r>
            <a:endParaRPr sz="2400">
              <a:latin typeface="Consolas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2075" y="5236640"/>
          <a:ext cx="8932542" cy="666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9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R="44450" algn="ctr">
                        <a:lnSpc>
                          <a:spcPts val="2260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60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X_reduced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rbf_pca.fit_transform(X)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R="44450" algn="ctr">
                        <a:lnSpc>
                          <a:spcPts val="2485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X_preimage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rbf_pca.inverse_transform(X_reduced)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01125" y="6231358"/>
            <a:ext cx="839343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24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return</a:t>
            </a:r>
            <a:r>
              <a:rPr sz="24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reconstruction</a:t>
            </a:r>
            <a:r>
              <a:rPr sz="24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pre-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image</a:t>
            </a:r>
            <a:r>
              <a:rPr sz="24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Consolas"/>
                <a:cs typeface="Consolas"/>
              </a:rPr>
              <a:t>error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24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sklearn.metrics</a:t>
            </a:r>
            <a:r>
              <a:rPr sz="2400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24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mean_squared_error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mean_squared_error(X,</a:t>
            </a:r>
            <a:r>
              <a:rPr sz="24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X_preimage)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2670" y="8372733"/>
            <a:ext cx="379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Switch</a:t>
            </a:r>
            <a:r>
              <a:rPr sz="30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30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8350" y="8281517"/>
            <a:ext cx="636899" cy="7234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Dimensionality</a:t>
            </a:r>
            <a:r>
              <a:rPr spc="-85" dirty="0"/>
              <a:t> </a:t>
            </a:r>
            <a:r>
              <a:rPr spc="-185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1761" y="1884224"/>
            <a:ext cx="2295525" cy="2727960"/>
          </a:xfrm>
          <a:prstGeom prst="rect">
            <a:avLst/>
          </a:prstGeom>
          <a:solidFill>
            <a:srgbClr val="93C47D"/>
          </a:solidFill>
          <a:ln w="38099">
            <a:solidFill>
              <a:srgbClr val="606060"/>
            </a:solidFill>
          </a:ln>
        </p:spPr>
        <p:txBody>
          <a:bodyPr vert="horz" wrap="square" lIns="0" tIns="335915" rIns="0" bIns="0" rtlCol="0">
            <a:spAutoFit/>
          </a:bodyPr>
          <a:lstStyle/>
          <a:p>
            <a:pPr marL="76200" marR="71755" algn="ctr">
              <a:lnSpc>
                <a:spcPct val="151000"/>
              </a:lnSpc>
              <a:spcBef>
                <a:spcPts val="2645"/>
              </a:spcBef>
            </a:pPr>
            <a:r>
              <a:rPr sz="2400" spc="-195" dirty="0">
                <a:solidFill>
                  <a:srgbClr val="606060"/>
                </a:solidFill>
                <a:latin typeface="Arial Black"/>
                <a:cs typeface="Arial Black"/>
              </a:rPr>
              <a:t>Dimensionality </a:t>
            </a:r>
            <a:r>
              <a:rPr sz="2400" spc="-114" dirty="0">
                <a:solidFill>
                  <a:srgbClr val="606060"/>
                </a:solidFill>
                <a:latin typeface="Arial Black"/>
                <a:cs typeface="Arial Black"/>
              </a:rPr>
              <a:t>Reduction </a:t>
            </a:r>
            <a:r>
              <a:rPr sz="2400" spc="-95" dirty="0">
                <a:solidFill>
                  <a:srgbClr val="606060"/>
                </a:solidFill>
                <a:latin typeface="Arial Black"/>
                <a:cs typeface="Arial Black"/>
              </a:rPr>
              <a:t>Methods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4424" y="6259838"/>
            <a:ext cx="2295525" cy="257238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184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50"/>
              </a:spcBef>
            </a:pPr>
            <a:endParaRPr sz="2400">
              <a:latin typeface="Times New Roman"/>
              <a:cs typeface="Times New Roman"/>
            </a:endParaRPr>
          </a:p>
          <a:p>
            <a:pPr marL="140970" marR="135255" indent="365760">
              <a:lnSpc>
                <a:spcPct val="151000"/>
              </a:lnSpc>
            </a:pP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Projection </a:t>
            </a:r>
            <a:r>
              <a:rPr sz="2400" spc="-140" dirty="0">
                <a:solidFill>
                  <a:srgbClr val="606060"/>
                </a:solidFill>
                <a:latin typeface="Arial MT"/>
                <a:cs typeface="Arial MT"/>
              </a:rPr>
              <a:t>Technique:</a:t>
            </a:r>
            <a:r>
              <a:rPr sz="2400" spc="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10" dirty="0">
                <a:solidFill>
                  <a:srgbClr val="606060"/>
                </a:solidFill>
                <a:latin typeface="Arial MT"/>
                <a:cs typeface="Arial MT"/>
              </a:rPr>
              <a:t>PCA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61590" y="6259953"/>
            <a:ext cx="2295525" cy="2572385"/>
          </a:xfrm>
          <a:prstGeom prst="rect">
            <a:avLst/>
          </a:prstGeom>
          <a:solidFill>
            <a:srgbClr val="93C47D"/>
          </a:solidFill>
          <a:ln w="38099">
            <a:solidFill>
              <a:srgbClr val="606060"/>
            </a:solidFill>
          </a:ln>
        </p:spPr>
        <p:txBody>
          <a:bodyPr vert="horz" wrap="square" lIns="0" tIns="184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50"/>
              </a:spcBef>
            </a:pPr>
            <a:endParaRPr sz="2400">
              <a:latin typeface="Times New Roman"/>
              <a:cs typeface="Times New Roman"/>
            </a:endParaRPr>
          </a:p>
          <a:p>
            <a:pPr marL="144145" marR="50165" indent="-90805">
              <a:lnSpc>
                <a:spcPct val="151000"/>
              </a:lnSpc>
            </a:pPr>
            <a:r>
              <a:rPr sz="2400" spc="-105" dirty="0">
                <a:solidFill>
                  <a:srgbClr val="606060"/>
                </a:solidFill>
                <a:latin typeface="Arial MT"/>
                <a:cs typeface="Arial MT"/>
              </a:rPr>
              <a:t>Manifold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45" dirty="0">
                <a:solidFill>
                  <a:srgbClr val="606060"/>
                </a:solidFill>
                <a:latin typeface="Arial MT"/>
                <a:cs typeface="Arial MT"/>
              </a:rPr>
              <a:t>Learning </a:t>
            </a:r>
            <a:r>
              <a:rPr sz="2400" spc="-140" dirty="0">
                <a:solidFill>
                  <a:srgbClr val="606060"/>
                </a:solidFill>
                <a:latin typeface="Arial MT"/>
                <a:cs typeface="Arial MT"/>
              </a:rPr>
              <a:t>Technique:</a:t>
            </a:r>
            <a:r>
              <a:rPr sz="2400" spc="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Arial Black"/>
                <a:cs typeface="Arial Black"/>
              </a:rPr>
              <a:t>LLE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71861" y="4611825"/>
            <a:ext cx="4037329" cy="1648460"/>
          </a:xfrm>
          <a:custGeom>
            <a:avLst/>
            <a:gdLst/>
            <a:ahLst/>
            <a:cxnLst/>
            <a:rect l="l" t="t" r="r" b="b"/>
            <a:pathLst>
              <a:path w="4037329" h="1648460">
                <a:moveTo>
                  <a:pt x="2087399" y="0"/>
                </a:moveTo>
                <a:lnTo>
                  <a:pt x="0" y="1647899"/>
                </a:lnTo>
              </a:path>
              <a:path w="4037329" h="1648460">
                <a:moveTo>
                  <a:pt x="2087399" y="0"/>
                </a:moveTo>
                <a:lnTo>
                  <a:pt x="4037099" y="1648199"/>
                </a:lnTo>
              </a:path>
            </a:pathLst>
          </a:custGeom>
          <a:ln w="38099">
            <a:solidFill>
              <a:srgbClr val="5B5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79549" y="7807089"/>
            <a:ext cx="170815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1800" spc="-80" dirty="0">
                <a:solidFill>
                  <a:srgbClr val="606060"/>
                </a:solidFill>
                <a:latin typeface="Arial MT"/>
                <a:cs typeface="Arial MT"/>
              </a:rPr>
              <a:t>Incremental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PCA, </a:t>
            </a:r>
            <a:r>
              <a:rPr sz="1800" spc="-130" dirty="0">
                <a:solidFill>
                  <a:srgbClr val="606060"/>
                </a:solidFill>
                <a:latin typeface="Arial MT"/>
                <a:cs typeface="Arial MT"/>
              </a:rPr>
              <a:t>Randomized</a:t>
            </a:r>
            <a:r>
              <a:rPr sz="1800" spc="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606060"/>
                </a:solidFill>
                <a:latin typeface="Arial MT"/>
                <a:cs typeface="Arial MT"/>
              </a:rPr>
              <a:t>PCA, </a:t>
            </a:r>
            <a:r>
              <a:rPr sz="1800" spc="-45" dirty="0">
                <a:solidFill>
                  <a:srgbClr val="606060"/>
                </a:solidFill>
                <a:latin typeface="Arial MT"/>
                <a:cs typeface="Arial MT"/>
              </a:rPr>
              <a:t>Kernel</a:t>
            </a:r>
            <a:r>
              <a:rPr sz="18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PCA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30" dirty="0"/>
              <a:t>LLE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957460"/>
            <a:ext cx="11810365" cy="57880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Local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Embedding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(LLE)</a:t>
            </a:r>
            <a:endParaRPr sz="3000">
              <a:latin typeface="Arial MT"/>
              <a:cs typeface="Arial MT"/>
            </a:endParaRPr>
          </a:p>
          <a:p>
            <a:pPr marL="927100" marR="1290955" indent="-459105">
              <a:lnSpc>
                <a:spcPct val="114599"/>
              </a:lnSpc>
              <a:buFont typeface="Tahoma"/>
              <a:buChar char="●"/>
              <a:tabLst>
                <a:tab pos="927100" algn="l"/>
              </a:tabLst>
            </a:pP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Another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powerful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nonlinear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dimensionality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reduction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(NLDR)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technique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Manifold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technique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that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does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rely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projections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Works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by</a:t>
            </a:r>
            <a:endParaRPr sz="3000">
              <a:latin typeface="Arial MT"/>
              <a:cs typeface="Arial MT"/>
            </a:endParaRPr>
          </a:p>
          <a:p>
            <a:pPr marL="1384300" marR="237490" lvl="1" indent="-459105">
              <a:lnSpc>
                <a:spcPct val="114599"/>
              </a:lnSpc>
              <a:buFont typeface="Tahoma"/>
              <a:buChar char="○"/>
              <a:tabLst>
                <a:tab pos="1384300" algn="l"/>
              </a:tabLst>
            </a:pP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Measuring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how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each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instance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linearly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relates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its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closest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neighbours</a:t>
            </a:r>
            <a:endParaRPr sz="3000">
              <a:latin typeface="Arial MT"/>
              <a:cs typeface="Arial MT"/>
            </a:endParaRPr>
          </a:p>
          <a:p>
            <a:pPr marL="1384300" marR="5080" lvl="1" indent="-459105">
              <a:lnSpc>
                <a:spcPct val="114599"/>
              </a:lnSpc>
              <a:buFont typeface="Tahoma"/>
              <a:buChar char="○"/>
              <a:tabLst>
                <a:tab pos="1384300" algn="l"/>
              </a:tabLst>
            </a:pP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Then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looking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low-dimensional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representation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where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these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local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relationships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best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preserved</a:t>
            </a:r>
            <a:endParaRPr sz="3000">
              <a:latin typeface="Arial MT"/>
              <a:cs typeface="Arial MT"/>
            </a:endParaRPr>
          </a:p>
          <a:p>
            <a:pPr marL="927100" marR="848360" indent="-459105">
              <a:lnSpc>
                <a:spcPct val="114599"/>
              </a:lnSpc>
              <a:buFont typeface="Tahoma"/>
              <a:buChar char="●"/>
              <a:tabLst>
                <a:tab pos="927100" algn="l"/>
              </a:tabLst>
            </a:pP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Good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at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unrolling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twisted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manifolds,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especially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when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there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not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much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noise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Introduction</a:t>
            </a:r>
            <a:r>
              <a:rPr spc="-150" dirty="0"/>
              <a:t> </a:t>
            </a:r>
            <a:r>
              <a:rPr dirty="0"/>
              <a:t>-</a:t>
            </a:r>
            <a:r>
              <a:rPr spc="-155" dirty="0"/>
              <a:t> </a:t>
            </a:r>
            <a:r>
              <a:rPr spc="-190" dirty="0"/>
              <a:t>Curse</a:t>
            </a:r>
            <a:r>
              <a:rPr spc="-150" dirty="0"/>
              <a:t> </a:t>
            </a:r>
            <a:r>
              <a:rPr dirty="0"/>
              <a:t>of</a:t>
            </a:r>
            <a:r>
              <a:rPr spc="-145" dirty="0"/>
              <a:t> </a:t>
            </a:r>
            <a:r>
              <a:rPr spc="-165" dirty="0"/>
              <a:t>Dimensionality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846" y="2422328"/>
            <a:ext cx="11431905" cy="4144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ts val="4065"/>
              </a:lnSpc>
              <a:spcBef>
                <a:spcPts val="100"/>
              </a:spcBef>
            </a:pPr>
            <a:r>
              <a:rPr sz="3400" spc="-315" dirty="0">
                <a:solidFill>
                  <a:srgbClr val="606060"/>
                </a:solidFill>
                <a:latin typeface="Arial MT"/>
                <a:cs typeface="Arial MT"/>
              </a:rPr>
              <a:t>Some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more</a:t>
            </a:r>
            <a:r>
              <a:rPr sz="3400" spc="-20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important</a:t>
            </a:r>
            <a:r>
              <a:rPr sz="34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facts</a:t>
            </a:r>
            <a:endParaRPr sz="3400">
              <a:latin typeface="Arial MT"/>
              <a:cs typeface="Arial MT"/>
            </a:endParaRPr>
          </a:p>
          <a:p>
            <a:pPr marL="44450">
              <a:lnSpc>
                <a:spcPts val="4050"/>
              </a:lnSpc>
            </a:pP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If</a:t>
            </a:r>
            <a:r>
              <a:rPr sz="3400" spc="-2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4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pick</a:t>
            </a:r>
            <a:r>
              <a:rPr sz="34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2</a:t>
            </a:r>
            <a:r>
              <a:rPr sz="3400" spc="-2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points</a:t>
            </a:r>
            <a:r>
              <a:rPr sz="34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0" dirty="0">
                <a:solidFill>
                  <a:srgbClr val="606060"/>
                </a:solidFill>
                <a:latin typeface="Arial MT"/>
                <a:cs typeface="Arial MT"/>
              </a:rPr>
              <a:t>randomly</a:t>
            </a: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4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unit</a:t>
            </a:r>
            <a:r>
              <a:rPr sz="34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square</a:t>
            </a:r>
            <a:endParaRPr sz="3400">
              <a:latin typeface="Arial MT"/>
              <a:cs typeface="Arial MT"/>
            </a:endParaRPr>
          </a:p>
          <a:p>
            <a:pPr marL="501650" indent="-488950">
              <a:lnSpc>
                <a:spcPts val="4050"/>
              </a:lnSpc>
              <a:buFont typeface="Tahoma"/>
              <a:buChar char="●"/>
              <a:tabLst>
                <a:tab pos="501650" algn="l"/>
              </a:tabLst>
            </a:pPr>
            <a:r>
              <a:rPr sz="3400" spc="-120" dirty="0">
                <a:solidFill>
                  <a:srgbClr val="606060"/>
                </a:solidFill>
                <a:latin typeface="Arial MT"/>
                <a:cs typeface="Arial MT"/>
              </a:rPr>
              <a:t>The </a:t>
            </a:r>
            <a:r>
              <a:rPr sz="3400" spc="-190" dirty="0">
                <a:solidFill>
                  <a:srgbClr val="606060"/>
                </a:solidFill>
                <a:latin typeface="Arial MT"/>
                <a:cs typeface="Arial MT"/>
              </a:rPr>
              <a:t>distance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5" dirty="0">
                <a:solidFill>
                  <a:srgbClr val="606060"/>
                </a:solidFill>
                <a:latin typeface="Arial MT"/>
                <a:cs typeface="Arial MT"/>
              </a:rPr>
              <a:t>between</a:t>
            </a: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0" dirty="0">
                <a:solidFill>
                  <a:srgbClr val="606060"/>
                </a:solidFill>
                <a:latin typeface="Arial MT"/>
                <a:cs typeface="Arial MT"/>
              </a:rPr>
              <a:t>these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2</a:t>
            </a:r>
            <a:r>
              <a:rPr sz="34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points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15" dirty="0">
                <a:solidFill>
                  <a:srgbClr val="606060"/>
                </a:solidFill>
                <a:latin typeface="Arial MT"/>
                <a:cs typeface="Arial MT"/>
              </a:rPr>
              <a:t>shall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4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20" dirty="0">
                <a:solidFill>
                  <a:srgbClr val="606060"/>
                </a:solidFill>
                <a:latin typeface="Arial MT"/>
                <a:cs typeface="Arial MT"/>
              </a:rPr>
              <a:t>roughly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0.52</a:t>
            </a:r>
            <a:endParaRPr sz="3400">
              <a:latin typeface="Arial MT"/>
              <a:cs typeface="Arial MT"/>
            </a:endParaRPr>
          </a:p>
          <a:p>
            <a:pPr marL="501650" indent="-488950">
              <a:lnSpc>
                <a:spcPts val="4065"/>
              </a:lnSpc>
              <a:buFont typeface="Tahoma"/>
              <a:buChar char="●"/>
              <a:tabLst>
                <a:tab pos="501650" algn="l"/>
              </a:tabLst>
            </a:pPr>
            <a:r>
              <a:rPr sz="3400" spc="-425" dirty="0">
                <a:solidFill>
                  <a:srgbClr val="606060"/>
                </a:solidFill>
                <a:latin typeface="Arial MT"/>
                <a:cs typeface="Arial MT"/>
              </a:rPr>
              <a:t>See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u="heavy" spc="-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https://youtu.be/i4VqXRRXi68</a:t>
            </a:r>
            <a:endParaRPr sz="3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Clr>
                <a:srgbClr val="606060"/>
              </a:buClr>
              <a:buFont typeface="Tahoma"/>
              <a:buChar char="●"/>
            </a:pPr>
            <a:endParaRPr sz="3400">
              <a:latin typeface="Arial MT"/>
              <a:cs typeface="Arial MT"/>
            </a:endParaRPr>
          </a:p>
          <a:p>
            <a:pPr marL="44450">
              <a:lnSpc>
                <a:spcPts val="4065"/>
              </a:lnSpc>
            </a:pP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If</a:t>
            </a:r>
            <a:r>
              <a:rPr sz="3400" spc="-2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4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pick</a:t>
            </a:r>
            <a:r>
              <a:rPr sz="34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2</a:t>
            </a:r>
            <a:r>
              <a:rPr sz="34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points</a:t>
            </a:r>
            <a:r>
              <a:rPr sz="34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0" dirty="0">
                <a:solidFill>
                  <a:srgbClr val="606060"/>
                </a:solidFill>
                <a:latin typeface="Arial MT"/>
                <a:cs typeface="Arial MT"/>
              </a:rPr>
              <a:t>randomly</a:t>
            </a: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4" dirty="0">
                <a:solidFill>
                  <a:srgbClr val="606060"/>
                </a:solidFill>
                <a:latin typeface="Arial MT"/>
                <a:cs typeface="Arial MT"/>
              </a:rPr>
              <a:t>1,000,000</a:t>
            </a:r>
            <a:r>
              <a:rPr sz="3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0" dirty="0">
                <a:solidFill>
                  <a:srgbClr val="606060"/>
                </a:solidFill>
                <a:latin typeface="Arial MT"/>
                <a:cs typeface="Arial MT"/>
              </a:rPr>
              <a:t>dimension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4" dirty="0">
                <a:solidFill>
                  <a:srgbClr val="606060"/>
                </a:solidFill>
                <a:latin typeface="Arial MT"/>
                <a:cs typeface="Arial MT"/>
              </a:rPr>
              <a:t>hypercube</a:t>
            </a:r>
            <a:endParaRPr sz="3400">
              <a:latin typeface="Arial MT"/>
              <a:cs typeface="Arial MT"/>
            </a:endParaRPr>
          </a:p>
          <a:p>
            <a:pPr marL="501650" marR="1642110" indent="-489584">
              <a:lnSpc>
                <a:spcPts val="4050"/>
              </a:lnSpc>
              <a:spcBef>
                <a:spcPts val="114"/>
              </a:spcBef>
              <a:buFont typeface="Tahoma"/>
              <a:buChar char="●"/>
              <a:tabLst>
                <a:tab pos="501650" algn="l"/>
              </a:tabLst>
            </a:pPr>
            <a:r>
              <a:rPr sz="3400" spc="-120" dirty="0">
                <a:solidFill>
                  <a:srgbClr val="606060"/>
                </a:solidFill>
                <a:latin typeface="Arial MT"/>
                <a:cs typeface="Arial MT"/>
              </a:rPr>
              <a:t>The </a:t>
            </a:r>
            <a:r>
              <a:rPr sz="3400" spc="-190" dirty="0">
                <a:solidFill>
                  <a:srgbClr val="606060"/>
                </a:solidFill>
                <a:latin typeface="Arial MT"/>
                <a:cs typeface="Arial MT"/>
              </a:rPr>
              <a:t>distance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5" dirty="0">
                <a:solidFill>
                  <a:srgbClr val="606060"/>
                </a:solidFill>
                <a:latin typeface="Arial MT"/>
                <a:cs typeface="Arial MT"/>
              </a:rPr>
              <a:t>between</a:t>
            </a: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0" dirty="0">
                <a:solidFill>
                  <a:srgbClr val="606060"/>
                </a:solidFill>
                <a:latin typeface="Arial MT"/>
                <a:cs typeface="Arial MT"/>
              </a:rPr>
              <a:t>these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2</a:t>
            </a:r>
            <a:r>
              <a:rPr sz="34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points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15" dirty="0">
                <a:solidFill>
                  <a:srgbClr val="606060"/>
                </a:solidFill>
                <a:latin typeface="Arial MT"/>
                <a:cs typeface="Arial MT"/>
              </a:rPr>
              <a:t>shall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roughly 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sqrt(1000000/6)</a:t>
            </a:r>
            <a:endParaRPr sz="3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30" dirty="0"/>
              <a:t>LLE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0672"/>
            <a:ext cx="8420100" cy="26447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Local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Embedding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(LLE)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LocallyLinearEmbedding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class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sklearn.manifold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Run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MT"/>
                <a:cs typeface="Arial MT"/>
              </a:rPr>
              <a:t>swiss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roll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example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rgbClr val="606060"/>
              </a:buClr>
              <a:buFont typeface="Tahoma"/>
              <a:buChar char="●"/>
            </a:pP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buFont typeface="Tahoma"/>
              <a:buChar char="●"/>
              <a:tabLst>
                <a:tab pos="926465" algn="l"/>
              </a:tabLst>
            </a:pP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Step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Black"/>
                <a:cs typeface="Arial Black"/>
              </a:rPr>
              <a:t>1: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MT"/>
                <a:cs typeface="Arial MT"/>
              </a:rPr>
              <a:t>Make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MT"/>
                <a:cs typeface="Arial MT"/>
              </a:rPr>
              <a:t>swiss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roll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025" y="5840331"/>
            <a:ext cx="6050280" cy="168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1800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sklearn.datasets</a:t>
            </a:r>
            <a:r>
              <a:rPr sz="1800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1800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make_swiss_roll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800">
              <a:latin typeface="Consolas"/>
              <a:cs typeface="Consolas"/>
            </a:endParaRPr>
          </a:p>
          <a:p>
            <a:pPr marL="971550" marR="2640330" indent="-959485">
              <a:lnSpc>
                <a:spcPct val="100699"/>
              </a:lnSpc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X,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t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make_swiss_roll( n_samples=1000, noise=0.2, random_state=</a:t>
            </a:r>
            <a:r>
              <a:rPr sz="1800" b="1" spc="-10" dirty="0">
                <a:solidFill>
                  <a:srgbClr val="606060"/>
                </a:solidFill>
                <a:latin typeface="Consolas"/>
                <a:cs typeface="Consolas"/>
              </a:rPr>
              <a:t>41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0048" y="8372733"/>
            <a:ext cx="16992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...contd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30" dirty="0"/>
              <a:t>LLE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598734"/>
            <a:ext cx="11398250" cy="31686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Local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Embedding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(LLE)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LocallyLinearEmbedding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class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sklearn.manifold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Run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MT"/>
                <a:cs typeface="Arial MT"/>
              </a:rPr>
              <a:t>swiss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roll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example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Clr>
                <a:srgbClr val="606060"/>
              </a:buClr>
              <a:buFont typeface="Tahoma"/>
              <a:buChar char="●"/>
            </a:pPr>
            <a:endParaRPr sz="3000">
              <a:latin typeface="Arial MT"/>
              <a:cs typeface="Arial MT"/>
            </a:endParaRPr>
          </a:p>
          <a:p>
            <a:pPr marL="927100" marR="5080" indent="-459105">
              <a:lnSpc>
                <a:spcPct val="114599"/>
              </a:lnSpc>
              <a:spcBef>
                <a:spcPts val="5"/>
              </a:spcBef>
              <a:buFont typeface="Tahoma"/>
              <a:buChar char="●"/>
              <a:tabLst>
                <a:tab pos="927100" algn="l"/>
              </a:tabLst>
            </a:pP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Step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Black"/>
                <a:cs typeface="Arial Black"/>
              </a:rPr>
              <a:t>2: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Instantiate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5" dirty="0">
                <a:solidFill>
                  <a:srgbClr val="606060"/>
                </a:solidFill>
                <a:latin typeface="Arial MT"/>
                <a:cs typeface="Arial MT"/>
              </a:rPr>
              <a:t>LLE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class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sklearn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fit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MT"/>
                <a:cs typeface="Arial MT"/>
              </a:rPr>
              <a:t>swiss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roll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training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5" dirty="0">
                <a:solidFill>
                  <a:srgbClr val="606060"/>
                </a:solidFill>
                <a:latin typeface="Arial MT"/>
                <a:cs typeface="Arial MT"/>
              </a:rPr>
              <a:t>LLE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025" y="5640306"/>
            <a:ext cx="6929120" cy="2233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1800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sklearn.manifold</a:t>
            </a:r>
            <a:r>
              <a:rPr sz="1800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1800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LocallyLinearEmbedding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800">
              <a:latin typeface="Consolas"/>
              <a:cs typeface="Consolas"/>
            </a:endParaRPr>
          </a:p>
          <a:p>
            <a:pPr marL="971550" marR="2766060" indent="-959485">
              <a:lnSpc>
                <a:spcPct val="100699"/>
              </a:lnSpc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lle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 LocallyLinearEmbedding( n_neighbors=10, n_components=2, random_state=42)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X_reduced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lle.fit_transform(X)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0048" y="8372733"/>
            <a:ext cx="16992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...contd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30" dirty="0"/>
              <a:t>LLE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0672"/>
            <a:ext cx="8420100" cy="26447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Local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Embedding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(LLE)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LocallyLinearEmbedding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class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sklearn.manifold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Run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MT"/>
                <a:cs typeface="Arial MT"/>
              </a:rPr>
              <a:t>swiss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roll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example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rgbClr val="606060"/>
              </a:buClr>
              <a:buFont typeface="Tahoma"/>
              <a:buChar char="●"/>
            </a:pP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buFont typeface="Tahoma"/>
              <a:buChar char="●"/>
              <a:tabLst>
                <a:tab pos="926465" algn="l"/>
              </a:tabLst>
            </a:pP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Step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Black"/>
                <a:cs typeface="Arial Black"/>
              </a:rPr>
              <a:t>3: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Plot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reduced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dimension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025" y="5425993"/>
            <a:ext cx="8936990" cy="2233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plt.title("Unrolled</a:t>
            </a:r>
            <a:r>
              <a:rPr sz="1800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swiss</a:t>
            </a:r>
            <a:r>
              <a:rPr sz="1800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roll</a:t>
            </a:r>
            <a:r>
              <a:rPr sz="1800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using</a:t>
            </a:r>
            <a:r>
              <a:rPr sz="1800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LLE",</a:t>
            </a:r>
            <a:r>
              <a:rPr sz="18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fontsize=14)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plt.scatter(X_reduced[:,</a:t>
            </a:r>
            <a:r>
              <a:rPr sz="18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0],</a:t>
            </a:r>
            <a:r>
              <a:rPr sz="18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X_reduced[:,</a:t>
            </a:r>
            <a:r>
              <a:rPr sz="18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1],</a:t>
            </a:r>
            <a:r>
              <a:rPr sz="18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c=t,</a:t>
            </a:r>
            <a:r>
              <a:rPr sz="18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cmap=plt.cm.hot)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plt.xlabel("$z_1$",</a:t>
            </a:r>
            <a:r>
              <a:rPr sz="18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fontsize=18)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plt.ylabel("$z_2$",</a:t>
            </a:r>
            <a:r>
              <a:rPr sz="18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fontsize=18)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plt.axis([-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0.065,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0.055,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 -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0.1,</a:t>
            </a:r>
            <a:r>
              <a:rPr sz="1800" spc="-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0.12])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plt.grid(True)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1800" b="1" spc="-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plt.show()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0048" y="8372733"/>
            <a:ext cx="16992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...contd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30" dirty="0"/>
              <a:t>LLE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122609"/>
            <a:ext cx="8420100" cy="15970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Local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Embedding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(LLE)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LocallyLinearEmbedding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class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sklearn.manifold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Run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MT"/>
                <a:cs typeface="Arial MT"/>
              </a:rPr>
              <a:t>swiss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roll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example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4120" y="4253300"/>
            <a:ext cx="5222429" cy="35536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02670" y="8144133"/>
            <a:ext cx="379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Switch</a:t>
            </a:r>
            <a:r>
              <a:rPr sz="30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30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8350" y="8052917"/>
            <a:ext cx="636899" cy="7234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30" dirty="0"/>
              <a:t>LLE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4875" y="3141585"/>
            <a:ext cx="5969000" cy="36925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Observations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280" dirty="0">
                <a:solidFill>
                  <a:srgbClr val="606060"/>
                </a:solidFill>
                <a:latin typeface="Arial MT"/>
                <a:cs typeface="Arial MT"/>
              </a:rPr>
              <a:t>Swiss</a:t>
            </a:r>
            <a:r>
              <a:rPr sz="3000" spc="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roll</a:t>
            </a:r>
            <a:r>
              <a:rPr sz="3000" spc="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completely</a:t>
            </a:r>
            <a:r>
              <a:rPr sz="3000" spc="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unrolled</a:t>
            </a:r>
            <a:endParaRPr sz="3000">
              <a:latin typeface="Arial MT"/>
              <a:cs typeface="Arial MT"/>
            </a:endParaRPr>
          </a:p>
          <a:p>
            <a:pPr marL="927100" marR="5080" indent="-459105">
              <a:lnSpc>
                <a:spcPct val="114599"/>
              </a:lnSpc>
              <a:buFont typeface="Tahoma"/>
              <a:buChar char="●"/>
              <a:tabLst>
                <a:tab pos="927100" algn="l"/>
              </a:tabLst>
            </a:pP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Distances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between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instances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locally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preserved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105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preserved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larger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scale</a:t>
            </a:r>
            <a:endParaRPr sz="3000">
              <a:latin typeface="Arial MT"/>
              <a:cs typeface="Arial MT"/>
            </a:endParaRPr>
          </a:p>
          <a:p>
            <a:pPr marL="1383665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3665" algn="l"/>
              </a:tabLst>
            </a:pP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Left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most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part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squeezed</a:t>
            </a:r>
            <a:endParaRPr sz="3000">
              <a:latin typeface="Arial MT"/>
              <a:cs typeface="Arial MT"/>
            </a:endParaRPr>
          </a:p>
          <a:p>
            <a:pPr marL="1383665" lvl="1" indent="-458470">
              <a:lnSpc>
                <a:spcPct val="100000"/>
              </a:lnSpc>
              <a:spcBef>
                <a:spcPts val="525"/>
              </a:spcBef>
              <a:buFont typeface="Tahoma"/>
              <a:buChar char="○"/>
              <a:tabLst>
                <a:tab pos="1383665" algn="l"/>
              </a:tabLst>
            </a:pP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Right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part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stretched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40070" y="3200375"/>
            <a:ext cx="5301615" cy="5982335"/>
            <a:chOff x="7140070" y="3200375"/>
            <a:chExt cx="5301615" cy="59823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0070" y="3200375"/>
              <a:ext cx="5222429" cy="35536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61575" y="5188954"/>
              <a:ext cx="1032510" cy="2653030"/>
            </a:xfrm>
            <a:custGeom>
              <a:avLst/>
              <a:gdLst/>
              <a:ahLst/>
              <a:cxnLst/>
              <a:rect l="l" t="t" r="r" b="b"/>
              <a:pathLst>
                <a:path w="1032509" h="2653029">
                  <a:moveTo>
                    <a:pt x="0" y="2652720"/>
                  </a:moveTo>
                  <a:lnTo>
                    <a:pt x="1032226" y="0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35528" y="5053818"/>
              <a:ext cx="119585" cy="1665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61575" y="5312765"/>
              <a:ext cx="1029969" cy="2529205"/>
            </a:xfrm>
            <a:custGeom>
              <a:avLst/>
              <a:gdLst/>
              <a:ahLst/>
              <a:cxnLst/>
              <a:rect l="l" t="t" r="r" b="b"/>
              <a:pathLst>
                <a:path w="1029970" h="2529204">
                  <a:moveTo>
                    <a:pt x="0" y="2528909"/>
                  </a:moveTo>
                  <a:lnTo>
                    <a:pt x="1029742" y="0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33316" y="5178376"/>
              <a:ext cx="121191" cy="1664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661575" y="5503995"/>
              <a:ext cx="1065530" cy="2352040"/>
            </a:xfrm>
            <a:custGeom>
              <a:avLst/>
              <a:gdLst/>
              <a:ahLst/>
              <a:cxnLst/>
              <a:rect l="l" t="t" r="r" b="b"/>
              <a:pathLst>
                <a:path w="1065529" h="2352040">
                  <a:moveTo>
                    <a:pt x="0" y="2351529"/>
                  </a:moveTo>
                  <a:lnTo>
                    <a:pt x="1065347" y="0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9643" y="5371588"/>
              <a:ext cx="125080" cy="16617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18076" y="7050650"/>
              <a:ext cx="2923149" cy="213174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587125" y="8078293"/>
            <a:ext cx="3288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Distance</a:t>
            </a:r>
            <a:r>
              <a:rPr sz="18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locally</a:t>
            </a:r>
            <a:r>
              <a:rPr sz="1800" spc="-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preserved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5" dirty="0"/>
              <a:t>LLE</a:t>
            </a:r>
            <a:r>
              <a:rPr spc="-5" dirty="0"/>
              <a:t> </a:t>
            </a:r>
            <a:r>
              <a:rPr dirty="0"/>
              <a:t>-</a:t>
            </a:r>
            <a:r>
              <a:rPr spc="-105" dirty="0"/>
              <a:t> </a:t>
            </a:r>
            <a:r>
              <a:rPr dirty="0"/>
              <a:t>How</a:t>
            </a:r>
            <a:r>
              <a:rPr spc="-55" dirty="0"/>
              <a:t> </a:t>
            </a:r>
            <a:r>
              <a:rPr spc="125" dirty="0"/>
              <a:t>it</a:t>
            </a:r>
            <a:r>
              <a:rPr spc="-55" dirty="0"/>
              <a:t> </a:t>
            </a:r>
            <a:r>
              <a:rPr spc="-140" dirty="0"/>
              <a:t>Works?</a:t>
            </a:r>
            <a:r>
              <a:rPr spc="-50" dirty="0"/>
              <a:t> </a:t>
            </a:r>
            <a:r>
              <a:rPr spc="-290" dirty="0"/>
              <a:t>Maths!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764222"/>
            <a:ext cx="11112500" cy="42164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How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5" dirty="0">
                <a:solidFill>
                  <a:srgbClr val="606060"/>
                </a:solidFill>
                <a:latin typeface="Arial MT"/>
                <a:cs typeface="Arial MT"/>
              </a:rPr>
              <a:t>LLE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works?</a:t>
            </a:r>
            <a:endParaRPr sz="3000">
              <a:latin typeface="Arial MT"/>
              <a:cs typeface="Arial MT"/>
            </a:endParaRPr>
          </a:p>
          <a:p>
            <a:pPr marL="12700" marR="5080">
              <a:lnSpc>
                <a:spcPct val="114599"/>
              </a:lnSpc>
            </a:pP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Step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Black"/>
                <a:cs typeface="Arial Black"/>
              </a:rPr>
              <a:t>1: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each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instance,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algorithm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identifies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k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closest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neighbours</a:t>
            </a:r>
            <a:endParaRPr sz="3000">
              <a:latin typeface="Arial MT"/>
              <a:cs typeface="Arial MT"/>
            </a:endParaRPr>
          </a:p>
          <a:p>
            <a:pPr marL="12700" marR="323215">
              <a:lnSpc>
                <a:spcPct val="114599"/>
              </a:lnSpc>
            </a:pP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Step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Black"/>
                <a:cs typeface="Arial Black"/>
              </a:rPr>
              <a:t>2: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reconstructs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instance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function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these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closest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neighbours</a:t>
            </a:r>
            <a:endParaRPr sz="3000">
              <a:latin typeface="Arial MT"/>
              <a:cs typeface="Arial MT"/>
            </a:endParaRPr>
          </a:p>
          <a:p>
            <a:pPr marL="927100" marR="621665" indent="-459105" algn="just">
              <a:lnSpc>
                <a:spcPct val="114599"/>
              </a:lnSpc>
              <a:buFont typeface="Tahoma"/>
              <a:buChar char="●"/>
              <a:tabLst>
                <a:tab pos="927100" algn="l"/>
              </a:tabLst>
            </a:pP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More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specifically,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finds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weight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vector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such</a:t>
            </a:r>
            <a:r>
              <a:rPr sz="3000" spc="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that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distance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between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closest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neighbours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instance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60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3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small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9" dirty="0">
                <a:solidFill>
                  <a:srgbClr val="606060"/>
                </a:solidFill>
                <a:latin typeface="Arial MT"/>
                <a:cs typeface="Arial MT"/>
              </a:rPr>
              <a:t>as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possible.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6475" y="6340650"/>
            <a:ext cx="8882175" cy="23599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5" dirty="0"/>
              <a:t>LLE</a:t>
            </a:r>
            <a:r>
              <a:rPr spc="-5" dirty="0"/>
              <a:t> </a:t>
            </a:r>
            <a:r>
              <a:rPr dirty="0"/>
              <a:t>-</a:t>
            </a:r>
            <a:r>
              <a:rPr spc="-105" dirty="0"/>
              <a:t> </a:t>
            </a:r>
            <a:r>
              <a:rPr dirty="0"/>
              <a:t>How</a:t>
            </a:r>
            <a:r>
              <a:rPr spc="-55" dirty="0"/>
              <a:t> </a:t>
            </a:r>
            <a:r>
              <a:rPr spc="125" dirty="0"/>
              <a:t>it</a:t>
            </a:r>
            <a:r>
              <a:rPr spc="-55" dirty="0"/>
              <a:t> </a:t>
            </a:r>
            <a:r>
              <a:rPr spc="-140" dirty="0"/>
              <a:t>Works?</a:t>
            </a:r>
            <a:r>
              <a:rPr spc="-50" dirty="0"/>
              <a:t> </a:t>
            </a:r>
            <a:r>
              <a:rPr spc="-290" dirty="0"/>
              <a:t>Maths!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927947"/>
            <a:ext cx="11475085" cy="31686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How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5" dirty="0">
                <a:solidFill>
                  <a:srgbClr val="606060"/>
                </a:solidFill>
                <a:latin typeface="Arial MT"/>
                <a:cs typeface="Arial MT"/>
              </a:rPr>
              <a:t>LLE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works?</a:t>
            </a:r>
            <a:endParaRPr sz="3000">
              <a:latin typeface="Arial MT"/>
              <a:cs typeface="Arial MT"/>
            </a:endParaRPr>
          </a:p>
          <a:p>
            <a:pPr marL="12700" marR="1001394">
              <a:lnSpc>
                <a:spcPct val="114599"/>
              </a:lnSpc>
            </a:pP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Step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Black"/>
                <a:cs typeface="Arial Black"/>
              </a:rPr>
              <a:t>3: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MT"/>
                <a:cs typeface="Arial MT"/>
              </a:rPr>
              <a:t>Map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instances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d-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dimensional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space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while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preserving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local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relationship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much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possible</a:t>
            </a:r>
            <a:endParaRPr sz="3000">
              <a:latin typeface="Arial MT"/>
              <a:cs typeface="Arial MT"/>
            </a:endParaRPr>
          </a:p>
          <a:p>
            <a:pPr marL="927100" marR="5080" indent="-459105">
              <a:lnSpc>
                <a:spcPct val="114599"/>
              </a:lnSpc>
              <a:buFont typeface="Tahoma"/>
              <a:buChar char="●"/>
              <a:tabLst>
                <a:tab pos="927100" algn="l"/>
              </a:tabLst>
            </a:pPr>
            <a:r>
              <a:rPr sz="3000" spc="-215" dirty="0">
                <a:solidFill>
                  <a:srgbClr val="606060"/>
                </a:solidFill>
                <a:latin typeface="Arial MT"/>
                <a:cs typeface="Arial MT"/>
              </a:rPr>
              <a:t>Basically,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keeping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MT"/>
                <a:cs typeface="Arial MT"/>
              </a:rPr>
              <a:t>same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weight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calculated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previous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step,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new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instance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should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have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minimum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distances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previous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closest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neighbours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MT"/>
                <a:cs typeface="Arial MT"/>
              </a:rPr>
              <a:t>(same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weights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relationship)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9375" y="5897425"/>
            <a:ext cx="10526049" cy="23598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5" dirty="0"/>
              <a:t>LLE</a:t>
            </a:r>
            <a:r>
              <a:rPr spc="-5" dirty="0"/>
              <a:t> </a:t>
            </a:r>
            <a:r>
              <a:rPr dirty="0"/>
              <a:t>-</a:t>
            </a:r>
            <a:r>
              <a:rPr spc="-150" dirty="0"/>
              <a:t> </a:t>
            </a:r>
            <a:r>
              <a:rPr spc="-155" dirty="0"/>
              <a:t>Time</a:t>
            </a:r>
            <a:r>
              <a:rPr spc="-70" dirty="0"/>
              <a:t> </a:t>
            </a:r>
            <a:r>
              <a:rPr spc="-110" dirty="0"/>
              <a:t>Complexity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105359"/>
            <a:ext cx="11061065" cy="57880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How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5" dirty="0">
                <a:solidFill>
                  <a:srgbClr val="606060"/>
                </a:solidFill>
                <a:latin typeface="Arial MT"/>
                <a:cs typeface="Arial MT"/>
              </a:rPr>
              <a:t>LLE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works?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Step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Black"/>
                <a:cs typeface="Arial Black"/>
              </a:rPr>
              <a:t>1: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finding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K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nearest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neighbors: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O(m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x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log(m)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x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n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x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log(k))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Step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Black"/>
                <a:cs typeface="Arial Black"/>
              </a:rPr>
              <a:t>2: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weight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optimization: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O(m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x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n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x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k^3)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Step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Black"/>
                <a:cs typeface="Arial Black"/>
              </a:rPr>
              <a:t>3: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constructing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low-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d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representations: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O(d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x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m^2)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3000">
              <a:latin typeface="Arial MT"/>
              <a:cs typeface="Arial MT"/>
            </a:endParaRPr>
          </a:p>
          <a:p>
            <a:pPr marL="12700" marR="4806950">
              <a:lnSpc>
                <a:spcPct val="114599"/>
              </a:lnSpc>
              <a:spcBef>
                <a:spcPts val="5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Where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m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number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datasets,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n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number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original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dimensions</a:t>
            </a:r>
            <a:endParaRPr sz="3000">
              <a:latin typeface="Arial MT"/>
              <a:cs typeface="Arial MT"/>
            </a:endParaRPr>
          </a:p>
          <a:p>
            <a:pPr marL="12700" marR="7328534">
              <a:lnSpc>
                <a:spcPct val="114599"/>
              </a:lnSpc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k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nearest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neighbours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d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reduced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dimensions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Step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3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MT"/>
                <a:cs typeface="Arial MT"/>
              </a:rPr>
              <a:t>makes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very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slow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large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number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datasets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Other</a:t>
            </a:r>
            <a:r>
              <a:rPr spc="20" dirty="0"/>
              <a:t> </a:t>
            </a:r>
            <a:r>
              <a:rPr spc="-204" dirty="0"/>
              <a:t>dimensionality</a:t>
            </a:r>
            <a:r>
              <a:rPr spc="20" dirty="0"/>
              <a:t> </a:t>
            </a:r>
            <a:r>
              <a:rPr spc="-28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329196"/>
            <a:ext cx="5825490" cy="15970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Multidimensional</a:t>
            </a:r>
            <a:r>
              <a:rPr sz="3000" spc="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Scaling</a:t>
            </a:r>
            <a:r>
              <a:rPr sz="3000" spc="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(MDS)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250" dirty="0">
                <a:solidFill>
                  <a:srgbClr val="606060"/>
                </a:solidFill>
                <a:latin typeface="Arial MT"/>
                <a:cs typeface="Arial MT"/>
              </a:rPr>
              <a:t>Reduces</a:t>
            </a:r>
            <a:r>
              <a:rPr sz="3000" spc="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dimensionality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trying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preserve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instances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1600" y="4184550"/>
            <a:ext cx="4428849" cy="45936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025" y="5582282"/>
            <a:ext cx="6720205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24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sklearn.manifold</a:t>
            </a:r>
            <a:r>
              <a:rPr sz="24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24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MDS</a:t>
            </a:r>
            <a:endParaRPr sz="2400">
              <a:latin typeface="Consolas"/>
              <a:cs typeface="Consolas"/>
            </a:endParaRPr>
          </a:p>
          <a:p>
            <a:pPr marL="12700" marR="1845310">
              <a:lnSpc>
                <a:spcPts val="2850"/>
              </a:lnSpc>
              <a:spcBef>
                <a:spcPts val="105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mds</a:t>
            </a:r>
            <a:r>
              <a:rPr sz="24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MDS(n_components=2, random_state=42)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76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X_reduced_mds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mds.fit_transform(X)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Other</a:t>
            </a:r>
            <a:r>
              <a:rPr spc="20" dirty="0"/>
              <a:t> </a:t>
            </a:r>
            <a:r>
              <a:rPr spc="-204" dirty="0"/>
              <a:t>dimensionality</a:t>
            </a:r>
            <a:r>
              <a:rPr spc="20" dirty="0"/>
              <a:t> </a:t>
            </a:r>
            <a:r>
              <a:rPr spc="-285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067259"/>
            <a:ext cx="11280140" cy="21209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Isomap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Creates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graph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connecting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each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instance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its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nearest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neighbours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Then,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reduces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dimensionality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spcBef>
                <a:spcPts val="525"/>
              </a:spcBef>
              <a:buFont typeface="Tahoma"/>
              <a:buChar char="●"/>
              <a:tabLst>
                <a:tab pos="926465" algn="l"/>
              </a:tabLst>
            </a:pP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Trying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preserve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geodesic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distances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between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instances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2662" y="4488975"/>
            <a:ext cx="4022424" cy="4255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1025" y="5867982"/>
            <a:ext cx="6552565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24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sklearn.manifold</a:t>
            </a:r>
            <a:r>
              <a:rPr sz="24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24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Isomap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isomap</a:t>
            </a:r>
            <a:r>
              <a:rPr sz="24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Isomap(n_components=2)</a:t>
            </a:r>
            <a:endParaRPr sz="2400">
              <a:latin typeface="Consolas"/>
              <a:cs typeface="Consolas"/>
            </a:endParaRPr>
          </a:p>
          <a:p>
            <a:pPr marL="12700" marR="2682875">
              <a:lnSpc>
                <a:spcPts val="2850"/>
              </a:lnSpc>
              <a:spcBef>
                <a:spcPts val="105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X_reduced_isomap</a:t>
            </a:r>
            <a:r>
              <a:rPr sz="2400" spc="-1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=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isomap.fit_transform(X)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10" dirty="0"/>
              <a:t> </a:t>
            </a:r>
            <a:r>
              <a:rPr spc="-215" dirty="0"/>
              <a:t>Learning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140" dirty="0"/>
              <a:t>Dimensionality</a:t>
            </a:r>
            <a:r>
              <a:rPr spc="-10" dirty="0"/>
              <a:t> </a:t>
            </a:r>
            <a:r>
              <a:rPr spc="-114" dirty="0"/>
              <a:t>Reduction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5394</Words>
  <Application>Microsoft Office PowerPoint</Application>
  <PresentationFormat>Custom</PresentationFormat>
  <Paragraphs>873</Paragraphs>
  <Slides>105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3" baseType="lpstr">
      <vt:lpstr>MingLiU_HKSCS-ExtB</vt:lpstr>
      <vt:lpstr>Arial</vt:lpstr>
      <vt:lpstr>Arial Black</vt:lpstr>
      <vt:lpstr>Arial MT</vt:lpstr>
      <vt:lpstr>Consolas</vt:lpstr>
      <vt:lpstr>Tahoma</vt:lpstr>
      <vt:lpstr>Times New Roman</vt:lpstr>
      <vt:lpstr>Office Theme</vt:lpstr>
      <vt:lpstr>Dimensionality Reduction</vt:lpstr>
      <vt:lpstr>Introduction - Curse of Dimensionality</vt:lpstr>
      <vt:lpstr>Introduction - Curse of Dimensionality</vt:lpstr>
      <vt:lpstr>Introduction - Curse of Dimensionality</vt:lpstr>
      <vt:lpstr>Introduction - Curse of Dimensionality</vt:lpstr>
      <vt:lpstr>Introduction - Curse of Dimensionality</vt:lpstr>
      <vt:lpstr>Introduction - Curse of Dimensionality</vt:lpstr>
      <vt:lpstr>Introduction - Curse of Dimensionality</vt:lpstr>
      <vt:lpstr>Introduction - Curse of Dimensionality</vt:lpstr>
      <vt:lpstr>Introduction - Curse of Dimensionality</vt:lpstr>
      <vt:lpstr>Introduction - Curse of Dimensionality</vt:lpstr>
      <vt:lpstr>Introduction - Curse of Dimensionality</vt:lpstr>
      <vt:lpstr>Introduction - Curse of Dimensionality</vt:lpstr>
      <vt:lpstr>Dimensionality Reduction</vt:lpstr>
      <vt:lpstr>Dimensionality Reduction</vt:lpstr>
      <vt:lpstr>Dimensionality Reduction - Projection</vt:lpstr>
      <vt:lpstr>Dimensionality Reduction - Projection</vt:lpstr>
      <vt:lpstr>Dimensionality Reduction - Projection</vt:lpstr>
      <vt:lpstr>Dimensionality Reduction - Projection</vt:lpstr>
      <vt:lpstr>Dimensionality Reduction - Projection</vt:lpstr>
      <vt:lpstr>Dimensionality Reduction - Projection</vt:lpstr>
      <vt:lpstr>Remember projection from Linear Algebra?</vt:lpstr>
      <vt:lpstr>Remember projection from Linear Algebra?</vt:lpstr>
      <vt:lpstr>Remember projection from Linear Algebra?</vt:lpstr>
      <vt:lpstr>Dimensionality Reduction - Projection</vt:lpstr>
      <vt:lpstr>Dimensionality Reduction - Projection</vt:lpstr>
      <vt:lpstr>Dimensionality Reduction - Projection</vt:lpstr>
      <vt:lpstr>Dimensionality Reduction - Projection</vt:lpstr>
      <vt:lpstr>Dimensionality Reduction - Projection</vt:lpstr>
      <vt:lpstr>Dimensionality Reduction - Projection</vt:lpstr>
      <vt:lpstr>Dimensionality Reduction - Projection</vt:lpstr>
      <vt:lpstr>Dimensionality Reduction</vt:lpstr>
      <vt:lpstr>Dimensionality Reduction - Manifold Learning</vt:lpstr>
      <vt:lpstr>Dimensionality Reduction - Manifold Learning</vt:lpstr>
      <vt:lpstr>Dimensionality Reduction - Manifold Learning</vt:lpstr>
      <vt:lpstr>Dimensionality Reduction - Manifold Learning</vt:lpstr>
      <vt:lpstr>Dimensionality Reduction - Manifold Learning</vt:lpstr>
      <vt:lpstr>Dimensionality Reduction - Manifold Learning</vt:lpstr>
      <vt:lpstr>Dimensionality Reduction - Manifold Learning</vt:lpstr>
      <vt:lpstr>Dimensionality Reduction - Manifold Learning</vt:lpstr>
      <vt:lpstr>Dimensionality Reduction</vt:lpstr>
      <vt:lpstr>Dimensionality Reduction</vt:lpstr>
      <vt:lpstr>Principal Component Analysis (PCA)</vt:lpstr>
      <vt:lpstr>Dimensionality Reduction - Projection</vt:lpstr>
      <vt:lpstr>PCA- Preserving the variance</vt:lpstr>
      <vt:lpstr>PCA- Preserving the variance</vt:lpstr>
      <vt:lpstr>PCA- Preserving the variance</vt:lpstr>
      <vt:lpstr>PCA- Preserving the variance</vt:lpstr>
      <vt:lpstr>Dimensionality Reduction - Manifold Learning</vt:lpstr>
      <vt:lpstr>PCA- Principal Components</vt:lpstr>
      <vt:lpstr>PCA- Principal Components</vt:lpstr>
      <vt:lpstr>PCA- Principal Components</vt:lpstr>
      <vt:lpstr>PCA- Principal Components</vt:lpstr>
      <vt:lpstr>PCA- Principal Components - SVD</vt:lpstr>
      <vt:lpstr>PCA- Principal Components - SVD</vt:lpstr>
      <vt:lpstr>PCA- Projecting down to d dimensions</vt:lpstr>
      <vt:lpstr>PCA- Projecting down to d dimensions</vt:lpstr>
      <vt:lpstr>PCA- Projecting down to d dimensions</vt:lpstr>
      <vt:lpstr>PCA- SVD and PCA</vt:lpstr>
      <vt:lpstr>PCA- SVD and PCA</vt:lpstr>
      <vt:lpstr>PCA- Explained Variance Ratio</vt:lpstr>
      <vt:lpstr>PCA- Number of PCs</vt:lpstr>
      <vt:lpstr>PCA- Number of PCs</vt:lpstr>
      <vt:lpstr>PCA- Number of PCs</vt:lpstr>
      <vt:lpstr>Dimensionality Reduction - Projection</vt:lpstr>
      <vt:lpstr>PCA- Compression of dataset</vt:lpstr>
      <vt:lpstr>PCA- Compression of dataset</vt:lpstr>
      <vt:lpstr>PCA- Compression of dataset - Demo</vt:lpstr>
      <vt:lpstr>PCA- Compression of dataset</vt:lpstr>
      <vt:lpstr>PCA- Decompression</vt:lpstr>
      <vt:lpstr>PCA- Decompression</vt:lpstr>
      <vt:lpstr>PCA- Incremental PCA</vt:lpstr>
      <vt:lpstr>PCA- Incremental PCA</vt:lpstr>
      <vt:lpstr>PCA- Incremental PCA</vt:lpstr>
      <vt:lpstr>PCA- Randomized PCA</vt:lpstr>
      <vt:lpstr>Kernel PCA</vt:lpstr>
      <vt:lpstr>Kernel PCA</vt:lpstr>
      <vt:lpstr>Kernel PCA</vt:lpstr>
      <vt:lpstr>Kernel PCA - Selecting hyperparameters</vt:lpstr>
      <vt:lpstr>Kernel PCA - Selecting hyperparameters</vt:lpstr>
      <vt:lpstr>Kernel PCA - Hyperparameter selection</vt:lpstr>
      <vt:lpstr>Kernel PCA - Reconstruction</vt:lpstr>
      <vt:lpstr>Kernel PCA - Reconstruction</vt:lpstr>
      <vt:lpstr>Kernel PCA - Reconstruction</vt:lpstr>
      <vt:lpstr>Kernel PCA - Reconstruction</vt:lpstr>
      <vt:lpstr>Kernel PCA - Reconstruction Error</vt:lpstr>
      <vt:lpstr>Kernel PCA - Reconstruction Error</vt:lpstr>
      <vt:lpstr>Dimensionality Reduction</vt:lpstr>
      <vt:lpstr>LLE</vt:lpstr>
      <vt:lpstr>LLE</vt:lpstr>
      <vt:lpstr>LLE</vt:lpstr>
      <vt:lpstr>LLE</vt:lpstr>
      <vt:lpstr>LLE</vt:lpstr>
      <vt:lpstr>LLE</vt:lpstr>
      <vt:lpstr>LLE - How it Works? Maths!</vt:lpstr>
      <vt:lpstr>LLE - How it Works? Maths!</vt:lpstr>
      <vt:lpstr>LLE - Time Complexity</vt:lpstr>
      <vt:lpstr>Other dimensionality techniques</vt:lpstr>
      <vt:lpstr>Other dimensionality techniques</vt:lpstr>
      <vt:lpstr>Other dimensionality techniques</vt:lpstr>
      <vt:lpstr>Other dimensionality techniques</vt:lpstr>
      <vt:lpstr>Other dimensionality techniques</vt:lpstr>
      <vt:lpstr>Other dimensionality techniques</vt:lpstr>
      <vt:lpstr>Archives</vt:lpstr>
      <vt:lpstr>PCA- Projecting down to d dimensions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</dc:title>
  <cp:lastModifiedBy>CDAC</cp:lastModifiedBy>
  <cp:revision>1</cp:revision>
  <dcterms:created xsi:type="dcterms:W3CDTF">2025-05-05T10:29:12Z</dcterms:created>
  <dcterms:modified xsi:type="dcterms:W3CDTF">2025-05-05T10:31:26Z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2025-05-05T00:00:00Z</vt:filetime>
  </property>
  <property fmtid="{D5CDD505-2E9C-101B-9397-08002B2CF9AE}" pid="3" name="Creator">
    <vt:lpwstr>Google</vt:lpwstr>
  </property>
  <property fmtid="{D5CDD505-2E9C-101B-9397-08002B2CF9AE}" pid="4" name="LastSaved">
    <vt:filetime>2025-05-05T00:00:00Z</vt:filetime>
  </property>
</Properties>
</file>