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6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300" y="622624"/>
            <a:ext cx="897953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0606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0606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51816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3250" y="8978380"/>
            <a:ext cx="1371549" cy="775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51816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3250" y="8978380"/>
            <a:ext cx="1371549" cy="7752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5350" y="3423350"/>
            <a:ext cx="2334099" cy="1495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39474" y="9339262"/>
            <a:ext cx="2257424" cy="371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622624"/>
            <a:ext cx="1024128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350" y="1829858"/>
            <a:ext cx="11981139" cy="608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0606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725" y="9166279"/>
            <a:ext cx="5895340" cy="65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naive_baye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%27_theorem" TargetMode="External"/><Relationship Id="rId2" Type="http://schemas.openxmlformats.org/officeDocument/2006/relationships/hyperlink" Target="http://scikit-learn.org/stable/modules/naive_bay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aive_Bayes_classifie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757" y="5530635"/>
            <a:ext cx="1896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5" dirty="0"/>
              <a:t>Naive</a:t>
            </a:r>
            <a:r>
              <a:rPr sz="3000" spc="-70" dirty="0"/>
              <a:t> </a:t>
            </a:r>
            <a:r>
              <a:rPr sz="3000" spc="-315" dirty="0"/>
              <a:t>Bayes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5350" y="3423350"/>
            <a:ext cx="2334099" cy="14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125" y="1829858"/>
            <a:ext cx="1049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606060"/>
                </a:solidFill>
                <a:latin typeface="Arial Black"/>
                <a:cs typeface="Arial Black"/>
              </a:rPr>
              <a:t>Problem: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606060"/>
                </a:solidFill>
                <a:latin typeface="Arial Black"/>
                <a:cs typeface="Arial Black"/>
              </a:rPr>
              <a:t>Players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606060"/>
                </a:solidFill>
                <a:latin typeface="Arial Black"/>
                <a:cs typeface="Arial Black"/>
              </a:rPr>
              <a:t>will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play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if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weather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606060"/>
                </a:solidFill>
                <a:latin typeface="Arial Black"/>
                <a:cs typeface="Arial Black"/>
              </a:rPr>
              <a:t>sunny.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5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606060"/>
                </a:solidFill>
                <a:latin typeface="Arial Black"/>
                <a:cs typeface="Arial Black"/>
              </a:rPr>
              <a:t>this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606060"/>
                </a:solidFill>
                <a:latin typeface="Arial Black"/>
                <a:cs typeface="Arial Black"/>
              </a:rPr>
              <a:t>statement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Black"/>
                <a:cs typeface="Arial Black"/>
              </a:rPr>
              <a:t>correct?</a:t>
            </a:r>
            <a:endParaRPr sz="2400">
              <a:latin typeface="Arial Black"/>
              <a:cs typeface="Arial Blac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7325" y="2592753"/>
          <a:ext cx="8429621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8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865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3815" algn="ctr">
                        <a:lnSpc>
                          <a:spcPts val="2260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P(No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2260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Sunny)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P(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Sunny</a:t>
                      </a:r>
                      <a:r>
                        <a:rPr sz="2400" spc="-9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No)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P(No)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(Sunny)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3815" algn="ct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Here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we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have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6375" y="3225520"/>
            <a:ext cx="10902315" cy="14770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69900" marR="6073775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(Sunny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|No)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2/5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0.4,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P(Sunny)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5/14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0.36,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ts val="274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No)=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5/14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0.36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Now,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(No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|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Sunny)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0.4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0.36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/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0.36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0.40,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(low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probability)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7" y="4968825"/>
            <a:ext cx="11438124" cy="41715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262" y="7716032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Problem2: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525" y="2182325"/>
            <a:ext cx="9409725" cy="53889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16499" y="7718158"/>
            <a:ext cx="69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latin typeface="Arial MT"/>
                <a:cs typeface="Arial MT"/>
              </a:rPr>
              <a:t>Rainy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42499" y="7718158"/>
            <a:ext cx="551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Arial MT"/>
                <a:cs typeface="Arial MT"/>
              </a:rPr>
              <a:t>Mild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025" y="7718158"/>
            <a:ext cx="984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 MT"/>
                <a:cs typeface="Arial MT"/>
              </a:rPr>
              <a:t>Normal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4325" y="7718158"/>
            <a:ext cx="628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Arial MT"/>
                <a:cs typeface="Arial MT"/>
              </a:rPr>
              <a:t>True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1049" y="771815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75" dirty="0">
                <a:latin typeface="Arial MT"/>
                <a:cs typeface="Arial MT"/>
              </a:rPr>
              <a:t>???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25" y="1632808"/>
            <a:ext cx="1045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For</a:t>
            </a:r>
            <a:r>
              <a:rPr sz="2400" spc="-1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Outlook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5B5854"/>
                </a:solidFill>
                <a:latin typeface="Arial MT"/>
                <a:cs typeface="Arial MT"/>
              </a:rPr>
              <a:t>Rainy,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5B5854"/>
                </a:solidFill>
                <a:latin typeface="Arial MT"/>
                <a:cs typeface="Arial MT"/>
              </a:rPr>
              <a:t>Temp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5B5854"/>
                </a:solidFill>
                <a:latin typeface="Arial MT"/>
                <a:cs typeface="Arial MT"/>
              </a:rPr>
              <a:t>Mild,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Humidity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Normal,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B5854"/>
                </a:solidFill>
                <a:latin typeface="Arial MT"/>
                <a:cs typeface="Arial MT"/>
              </a:rPr>
              <a:t>Windy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5B5854"/>
                </a:solidFill>
                <a:latin typeface="Arial MT"/>
                <a:cs typeface="Arial MT"/>
              </a:rPr>
              <a:t>True,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B5854"/>
                </a:solidFill>
                <a:latin typeface="Arial MT"/>
                <a:cs typeface="Arial MT"/>
              </a:rPr>
              <a:t>No?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125" y="1829858"/>
            <a:ext cx="647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606060"/>
                </a:solidFill>
                <a:latin typeface="Arial Black"/>
                <a:cs typeface="Arial Black"/>
              </a:rPr>
              <a:t>Lets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00" dirty="0">
                <a:solidFill>
                  <a:srgbClr val="606060"/>
                </a:solidFill>
                <a:latin typeface="Arial Black"/>
                <a:cs typeface="Arial Black"/>
              </a:rPr>
              <a:t>prepare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606060"/>
                </a:solidFill>
                <a:latin typeface="Arial Black"/>
                <a:cs typeface="Arial Black"/>
              </a:rPr>
              <a:t>frequency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606060"/>
                </a:solidFill>
                <a:latin typeface="Arial Black"/>
                <a:cs typeface="Arial Black"/>
              </a:rPr>
              <a:t>tables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5" dirty="0">
                <a:solidFill>
                  <a:srgbClr val="606060"/>
                </a:solidFill>
                <a:latin typeface="Arial Black"/>
                <a:cs typeface="Arial Black"/>
              </a:rPr>
              <a:t>each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606060"/>
                </a:solidFill>
                <a:latin typeface="Arial Black"/>
                <a:cs typeface="Arial Black"/>
              </a:rPr>
              <a:t>feature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175" y="2330600"/>
            <a:ext cx="10998449" cy="6463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175" y="1595047"/>
            <a:ext cx="10998499" cy="4530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5662" y="6397732"/>
            <a:ext cx="1205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Problem2:</a:t>
            </a:r>
            <a:r>
              <a:rPr sz="2400" spc="-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For</a:t>
            </a:r>
            <a:r>
              <a:rPr sz="24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Outlook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5B5854"/>
                </a:solidFill>
                <a:latin typeface="Arial MT"/>
                <a:cs typeface="Arial MT"/>
              </a:rPr>
              <a:t>Rainy,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5B5854"/>
                </a:solidFill>
                <a:latin typeface="Arial MT"/>
                <a:cs typeface="Arial MT"/>
              </a:rPr>
              <a:t>Temp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5B5854"/>
                </a:solidFill>
                <a:latin typeface="Arial MT"/>
                <a:cs typeface="Arial MT"/>
              </a:rPr>
              <a:t>Mild,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Humidity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Normal,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B5854"/>
                </a:solidFill>
                <a:latin typeface="Arial MT"/>
                <a:cs typeface="Arial MT"/>
              </a:rPr>
              <a:t>Windy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5B5854"/>
                </a:solidFill>
                <a:latin typeface="Arial MT"/>
                <a:cs typeface="Arial MT"/>
              </a:rPr>
              <a:t>True,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B5854"/>
                </a:solidFill>
                <a:latin typeface="Arial MT"/>
                <a:cs typeface="Arial MT"/>
              </a:rPr>
              <a:t>No?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175" y="1595047"/>
            <a:ext cx="10998499" cy="4530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625" y="6397732"/>
            <a:ext cx="1233297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Problem2:</a:t>
            </a:r>
            <a:r>
              <a:rPr sz="2400" spc="-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For</a:t>
            </a:r>
            <a:r>
              <a:rPr sz="24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Outlook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5B5854"/>
                </a:solidFill>
                <a:latin typeface="Arial MT"/>
                <a:cs typeface="Arial MT"/>
              </a:rPr>
              <a:t>Rainy,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5B5854"/>
                </a:solidFill>
                <a:latin typeface="Arial MT"/>
                <a:cs typeface="Arial MT"/>
              </a:rPr>
              <a:t>Temp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5B5854"/>
                </a:solidFill>
                <a:latin typeface="Arial MT"/>
                <a:cs typeface="Arial MT"/>
              </a:rPr>
              <a:t>Mild,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Humidity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Normal,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B5854"/>
                </a:solidFill>
                <a:latin typeface="Arial MT"/>
                <a:cs typeface="Arial MT"/>
              </a:rPr>
              <a:t>Windy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5B5854"/>
                </a:solidFill>
                <a:latin typeface="Arial MT"/>
                <a:cs typeface="Arial MT"/>
              </a:rPr>
              <a:t>True,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B5854"/>
                </a:solidFill>
                <a:latin typeface="Arial MT"/>
                <a:cs typeface="Arial MT"/>
              </a:rPr>
              <a:t>No?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265"/>
              </a:lnSpc>
              <a:spcBef>
                <a:spcPts val="2640"/>
              </a:spcBef>
            </a:pPr>
            <a:r>
              <a:rPr sz="1900" spc="-60" dirty="0">
                <a:solidFill>
                  <a:srgbClr val="5B5854"/>
                </a:solidFill>
                <a:latin typeface="Arial MT"/>
                <a:cs typeface="Arial MT"/>
              </a:rPr>
              <a:t>Likelihood</a:t>
            </a:r>
            <a:r>
              <a:rPr sz="1900" spc="-7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of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80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30" dirty="0">
                <a:solidFill>
                  <a:srgbClr val="5B5854"/>
                </a:solidFill>
                <a:latin typeface="Arial MT"/>
                <a:cs typeface="Arial MT"/>
              </a:rPr>
              <a:t>P(Outlook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40" dirty="0">
                <a:solidFill>
                  <a:srgbClr val="5B5854"/>
                </a:solidFill>
                <a:latin typeface="Arial MT"/>
                <a:cs typeface="Arial MT"/>
              </a:rPr>
              <a:t>Rainy|Yes)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25" dirty="0">
                <a:solidFill>
                  <a:srgbClr val="5B5854"/>
                </a:solidFill>
                <a:latin typeface="Arial MT"/>
                <a:cs typeface="Arial MT"/>
              </a:rPr>
              <a:t>P(Temp</a:t>
            </a:r>
            <a:r>
              <a:rPr sz="19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35" dirty="0">
                <a:solidFill>
                  <a:srgbClr val="5B5854"/>
                </a:solidFill>
                <a:latin typeface="Arial MT"/>
                <a:cs typeface="Arial MT"/>
              </a:rPr>
              <a:t>Mild|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45" dirty="0">
                <a:solidFill>
                  <a:srgbClr val="5B5854"/>
                </a:solidFill>
                <a:latin typeface="Arial MT"/>
                <a:cs typeface="Arial MT"/>
              </a:rPr>
              <a:t>Yes)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75" dirty="0">
                <a:solidFill>
                  <a:srgbClr val="5B5854"/>
                </a:solidFill>
                <a:latin typeface="Arial MT"/>
                <a:cs typeface="Arial MT"/>
              </a:rPr>
              <a:t>P(Humidity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65" dirty="0">
                <a:solidFill>
                  <a:srgbClr val="5B5854"/>
                </a:solidFill>
                <a:latin typeface="Arial MT"/>
                <a:cs typeface="Arial MT"/>
              </a:rPr>
              <a:t>Normal|Yes)*P(Windy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50" dirty="0">
                <a:solidFill>
                  <a:srgbClr val="5B5854"/>
                </a:solidFill>
                <a:latin typeface="Arial MT"/>
                <a:cs typeface="Arial MT"/>
              </a:rPr>
              <a:t>True|Yes)*P(Yes)</a:t>
            </a:r>
            <a:endParaRPr sz="1900">
              <a:latin typeface="Arial MT"/>
              <a:cs typeface="Arial MT"/>
            </a:endParaRPr>
          </a:p>
          <a:p>
            <a:pPr marL="1718310">
              <a:lnSpc>
                <a:spcPts val="2265"/>
              </a:lnSpc>
            </a:pP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490" dirty="0">
                <a:solidFill>
                  <a:srgbClr val="5B5854"/>
                </a:solidFill>
                <a:latin typeface="Arial MT"/>
                <a:cs typeface="Arial MT"/>
              </a:rPr>
              <a:t>?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175" y="1595047"/>
            <a:ext cx="10998499" cy="4530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625" y="6397732"/>
            <a:ext cx="1233297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Problem2:</a:t>
            </a:r>
            <a:r>
              <a:rPr sz="2400" spc="-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For</a:t>
            </a:r>
            <a:r>
              <a:rPr sz="24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Outlook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5B5854"/>
                </a:solidFill>
                <a:latin typeface="Arial MT"/>
                <a:cs typeface="Arial MT"/>
              </a:rPr>
              <a:t>Rainy,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5B5854"/>
                </a:solidFill>
                <a:latin typeface="Arial MT"/>
                <a:cs typeface="Arial MT"/>
              </a:rPr>
              <a:t>Temp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5B5854"/>
                </a:solidFill>
                <a:latin typeface="Arial MT"/>
                <a:cs typeface="Arial MT"/>
              </a:rPr>
              <a:t>Mild,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Humidity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Normal,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B5854"/>
                </a:solidFill>
                <a:latin typeface="Arial MT"/>
                <a:cs typeface="Arial MT"/>
              </a:rPr>
              <a:t>Windy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5B5854"/>
                </a:solidFill>
                <a:latin typeface="Arial MT"/>
                <a:cs typeface="Arial MT"/>
              </a:rPr>
              <a:t>True,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B5854"/>
                </a:solidFill>
                <a:latin typeface="Arial MT"/>
                <a:cs typeface="Arial MT"/>
              </a:rPr>
              <a:t>No?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265"/>
              </a:lnSpc>
              <a:spcBef>
                <a:spcPts val="2640"/>
              </a:spcBef>
            </a:pPr>
            <a:r>
              <a:rPr sz="1900" spc="-60" dirty="0">
                <a:solidFill>
                  <a:srgbClr val="5B5854"/>
                </a:solidFill>
                <a:latin typeface="Arial MT"/>
                <a:cs typeface="Arial MT"/>
              </a:rPr>
              <a:t>Likelihood</a:t>
            </a:r>
            <a:r>
              <a:rPr sz="1900" spc="-7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of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80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30" dirty="0">
                <a:solidFill>
                  <a:srgbClr val="5B5854"/>
                </a:solidFill>
                <a:latin typeface="Arial MT"/>
                <a:cs typeface="Arial MT"/>
              </a:rPr>
              <a:t>P(Outlook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40" dirty="0">
                <a:solidFill>
                  <a:srgbClr val="5B5854"/>
                </a:solidFill>
                <a:latin typeface="Arial MT"/>
                <a:cs typeface="Arial MT"/>
              </a:rPr>
              <a:t>Rainy|Yes)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25" dirty="0">
                <a:solidFill>
                  <a:srgbClr val="5B5854"/>
                </a:solidFill>
                <a:latin typeface="Arial MT"/>
                <a:cs typeface="Arial MT"/>
              </a:rPr>
              <a:t>P(Temp</a:t>
            </a:r>
            <a:r>
              <a:rPr sz="19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35" dirty="0">
                <a:solidFill>
                  <a:srgbClr val="5B5854"/>
                </a:solidFill>
                <a:latin typeface="Arial MT"/>
                <a:cs typeface="Arial MT"/>
              </a:rPr>
              <a:t>Mild|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45" dirty="0">
                <a:solidFill>
                  <a:srgbClr val="5B5854"/>
                </a:solidFill>
                <a:latin typeface="Arial MT"/>
                <a:cs typeface="Arial MT"/>
              </a:rPr>
              <a:t>Yes)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75" dirty="0">
                <a:solidFill>
                  <a:srgbClr val="5B5854"/>
                </a:solidFill>
                <a:latin typeface="Arial MT"/>
                <a:cs typeface="Arial MT"/>
              </a:rPr>
              <a:t>P(Humidity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65" dirty="0">
                <a:solidFill>
                  <a:srgbClr val="5B5854"/>
                </a:solidFill>
                <a:latin typeface="Arial MT"/>
                <a:cs typeface="Arial MT"/>
              </a:rPr>
              <a:t>Normal|Yes)*P(Windy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50" dirty="0">
                <a:solidFill>
                  <a:srgbClr val="5B5854"/>
                </a:solidFill>
                <a:latin typeface="Arial MT"/>
                <a:cs typeface="Arial MT"/>
              </a:rPr>
              <a:t>True|Yes)*P(Yes)</a:t>
            </a:r>
            <a:endParaRPr sz="1900">
              <a:latin typeface="Arial MT"/>
              <a:cs typeface="Arial MT"/>
            </a:endParaRPr>
          </a:p>
          <a:p>
            <a:pPr marL="1718310">
              <a:lnSpc>
                <a:spcPts val="2250"/>
              </a:lnSpc>
              <a:tabLst>
                <a:tab pos="2755265" algn="l"/>
                <a:tab pos="4327525" algn="l"/>
                <a:tab pos="5498465" algn="l"/>
                <a:tab pos="6613525" algn="l"/>
                <a:tab pos="7327265" algn="l"/>
                <a:tab pos="9423400" algn="l"/>
                <a:tab pos="9747250" algn="l"/>
                <a:tab pos="11576050" algn="l"/>
              </a:tabLst>
            </a:pPr>
            <a:r>
              <a:rPr sz="1900" spc="-5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2/9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*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4/9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*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6/9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*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3/9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9/14</a:t>
            </a:r>
            <a:endParaRPr sz="1900">
              <a:latin typeface="Arial MT"/>
              <a:cs typeface="Arial MT"/>
            </a:endParaRPr>
          </a:p>
          <a:p>
            <a:pPr marL="1718310">
              <a:lnSpc>
                <a:spcPts val="2265"/>
              </a:lnSpc>
            </a:pP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50" dirty="0">
                <a:solidFill>
                  <a:srgbClr val="5B5854"/>
                </a:solidFill>
                <a:latin typeface="Arial Black"/>
                <a:cs typeface="Arial Black"/>
              </a:rPr>
              <a:t>0.0141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175" y="1595047"/>
            <a:ext cx="10998499" cy="4530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625" y="6397732"/>
            <a:ext cx="12332970" cy="280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Problem2:</a:t>
            </a:r>
            <a:r>
              <a:rPr sz="2400" spc="-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For</a:t>
            </a:r>
            <a:r>
              <a:rPr sz="24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Outlook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5B5854"/>
                </a:solidFill>
                <a:latin typeface="Arial MT"/>
                <a:cs typeface="Arial MT"/>
              </a:rPr>
              <a:t>Rainy,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5B5854"/>
                </a:solidFill>
                <a:latin typeface="Arial MT"/>
                <a:cs typeface="Arial MT"/>
              </a:rPr>
              <a:t>Temp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5B5854"/>
                </a:solidFill>
                <a:latin typeface="Arial MT"/>
                <a:cs typeface="Arial MT"/>
              </a:rPr>
              <a:t>Mild,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Humidity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Normal,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B5854"/>
                </a:solidFill>
                <a:latin typeface="Arial MT"/>
                <a:cs typeface="Arial MT"/>
              </a:rPr>
              <a:t>Windy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5B5854"/>
                </a:solidFill>
                <a:latin typeface="Arial MT"/>
                <a:cs typeface="Arial MT"/>
              </a:rPr>
              <a:t>True,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B5854"/>
                </a:solidFill>
                <a:latin typeface="Arial MT"/>
                <a:cs typeface="Arial MT"/>
              </a:rPr>
              <a:t>No?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265"/>
              </a:lnSpc>
              <a:spcBef>
                <a:spcPts val="2640"/>
              </a:spcBef>
            </a:pPr>
            <a:r>
              <a:rPr sz="1900" spc="-60" dirty="0">
                <a:solidFill>
                  <a:srgbClr val="5B5854"/>
                </a:solidFill>
                <a:latin typeface="Arial MT"/>
                <a:cs typeface="Arial MT"/>
              </a:rPr>
              <a:t>Likelihood</a:t>
            </a:r>
            <a:r>
              <a:rPr sz="1900" spc="-7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of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80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30" dirty="0">
                <a:solidFill>
                  <a:srgbClr val="5B5854"/>
                </a:solidFill>
                <a:latin typeface="Arial MT"/>
                <a:cs typeface="Arial MT"/>
              </a:rPr>
              <a:t>P(Outlook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40" dirty="0">
                <a:solidFill>
                  <a:srgbClr val="5B5854"/>
                </a:solidFill>
                <a:latin typeface="Arial MT"/>
                <a:cs typeface="Arial MT"/>
              </a:rPr>
              <a:t>Rainy|Yes)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25" dirty="0">
                <a:solidFill>
                  <a:srgbClr val="5B5854"/>
                </a:solidFill>
                <a:latin typeface="Arial MT"/>
                <a:cs typeface="Arial MT"/>
              </a:rPr>
              <a:t>P(Temp</a:t>
            </a:r>
            <a:r>
              <a:rPr sz="19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35" dirty="0">
                <a:solidFill>
                  <a:srgbClr val="5B5854"/>
                </a:solidFill>
                <a:latin typeface="Arial MT"/>
                <a:cs typeface="Arial MT"/>
              </a:rPr>
              <a:t>Mild|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45" dirty="0">
                <a:solidFill>
                  <a:srgbClr val="5B5854"/>
                </a:solidFill>
                <a:latin typeface="Arial MT"/>
                <a:cs typeface="Arial MT"/>
              </a:rPr>
              <a:t>Yes)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75" dirty="0">
                <a:solidFill>
                  <a:srgbClr val="5B5854"/>
                </a:solidFill>
                <a:latin typeface="Arial MT"/>
                <a:cs typeface="Arial MT"/>
              </a:rPr>
              <a:t>P(Humidity</a:t>
            </a:r>
            <a:r>
              <a:rPr sz="19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65" dirty="0">
                <a:solidFill>
                  <a:srgbClr val="5B5854"/>
                </a:solidFill>
                <a:latin typeface="Arial MT"/>
                <a:cs typeface="Arial MT"/>
              </a:rPr>
              <a:t>Normal|Yes)*P(Windy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50" dirty="0">
                <a:solidFill>
                  <a:srgbClr val="5B5854"/>
                </a:solidFill>
                <a:latin typeface="Arial MT"/>
                <a:cs typeface="Arial MT"/>
              </a:rPr>
              <a:t>True|Yes)*P(Yes)</a:t>
            </a:r>
            <a:endParaRPr sz="1900">
              <a:latin typeface="Arial MT"/>
              <a:cs typeface="Arial MT"/>
            </a:endParaRPr>
          </a:p>
          <a:p>
            <a:pPr marL="1718310">
              <a:lnSpc>
                <a:spcPts val="2250"/>
              </a:lnSpc>
              <a:tabLst>
                <a:tab pos="2755265" algn="l"/>
                <a:tab pos="4327525" algn="l"/>
                <a:tab pos="5498465" algn="l"/>
                <a:tab pos="6613525" algn="l"/>
                <a:tab pos="7327265" algn="l"/>
                <a:tab pos="9423400" algn="l"/>
                <a:tab pos="9747250" algn="l"/>
                <a:tab pos="11576050" algn="l"/>
              </a:tabLst>
            </a:pPr>
            <a:r>
              <a:rPr sz="1900" spc="-5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2/9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*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4/9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*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6/9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*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3/9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9/14</a:t>
            </a:r>
            <a:endParaRPr sz="1900">
              <a:latin typeface="Arial MT"/>
              <a:cs typeface="Arial MT"/>
            </a:endParaRPr>
          </a:p>
          <a:p>
            <a:pPr marL="1718310">
              <a:lnSpc>
                <a:spcPts val="2265"/>
              </a:lnSpc>
            </a:pP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50" dirty="0">
                <a:solidFill>
                  <a:srgbClr val="5B5854"/>
                </a:solidFill>
                <a:latin typeface="Arial Black"/>
                <a:cs typeface="Arial Black"/>
              </a:rPr>
              <a:t>0.0141</a:t>
            </a:r>
            <a:endParaRPr sz="1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900">
              <a:latin typeface="Arial Black"/>
              <a:cs typeface="Arial Black"/>
            </a:endParaRPr>
          </a:p>
          <a:p>
            <a:pPr marR="140970" algn="r">
              <a:lnSpc>
                <a:spcPts val="2265"/>
              </a:lnSpc>
            </a:pPr>
            <a:r>
              <a:rPr sz="1900" spc="-60" dirty="0">
                <a:solidFill>
                  <a:srgbClr val="5B5854"/>
                </a:solidFill>
                <a:latin typeface="Arial MT"/>
                <a:cs typeface="Arial MT"/>
              </a:rPr>
              <a:t>Likelihood</a:t>
            </a:r>
            <a:r>
              <a:rPr sz="19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of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No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30" dirty="0">
                <a:solidFill>
                  <a:srgbClr val="5B5854"/>
                </a:solidFill>
                <a:latin typeface="Arial MT"/>
                <a:cs typeface="Arial MT"/>
              </a:rPr>
              <a:t>P(Outlook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75" dirty="0">
                <a:solidFill>
                  <a:srgbClr val="5B5854"/>
                </a:solidFill>
                <a:latin typeface="Arial MT"/>
                <a:cs typeface="Arial MT"/>
              </a:rPr>
              <a:t>Rainy|No)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25" dirty="0">
                <a:solidFill>
                  <a:srgbClr val="5B5854"/>
                </a:solidFill>
                <a:latin typeface="Arial MT"/>
                <a:cs typeface="Arial MT"/>
              </a:rPr>
              <a:t>P(Temp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35" dirty="0">
                <a:solidFill>
                  <a:srgbClr val="5B5854"/>
                </a:solidFill>
                <a:latin typeface="Arial MT"/>
                <a:cs typeface="Arial MT"/>
              </a:rPr>
              <a:t>Mild|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No)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75" dirty="0">
                <a:solidFill>
                  <a:srgbClr val="5B5854"/>
                </a:solidFill>
                <a:latin typeface="Arial MT"/>
                <a:cs typeface="Arial MT"/>
              </a:rPr>
              <a:t>P(Humidity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35" dirty="0">
                <a:solidFill>
                  <a:srgbClr val="5B5854"/>
                </a:solidFill>
                <a:latin typeface="Arial MT"/>
                <a:cs typeface="Arial MT"/>
              </a:rPr>
              <a:t>Normal|No)*P(Windy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B5854"/>
                </a:solidFill>
                <a:latin typeface="Arial MT"/>
                <a:cs typeface="Arial MT"/>
              </a:rPr>
              <a:t>True|No)*P(No)</a:t>
            </a:r>
            <a:endParaRPr sz="1900">
              <a:latin typeface="Arial MT"/>
              <a:cs typeface="Arial MT"/>
            </a:endParaRPr>
          </a:p>
          <a:p>
            <a:pPr marR="132715" algn="r">
              <a:lnSpc>
                <a:spcPts val="2250"/>
              </a:lnSpc>
              <a:tabLst>
                <a:tab pos="1036955" algn="l"/>
                <a:tab pos="2609215" algn="l"/>
                <a:tab pos="3780154" algn="l"/>
                <a:tab pos="4895215" algn="l"/>
                <a:tab pos="5608955" algn="l"/>
                <a:tab pos="7705090" algn="l"/>
                <a:tab pos="8028940" algn="l"/>
                <a:tab pos="9857740" algn="l"/>
              </a:tabLst>
            </a:pPr>
            <a:r>
              <a:rPr sz="1900" spc="-5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3/5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*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2/5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*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1/5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*	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3/5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	</a:t>
            </a:r>
            <a:r>
              <a:rPr sz="1900" spc="50" dirty="0">
                <a:solidFill>
                  <a:srgbClr val="5B5854"/>
                </a:solidFill>
                <a:latin typeface="Arial MT"/>
                <a:cs typeface="Arial MT"/>
              </a:rPr>
              <a:t>*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5/14</a:t>
            </a:r>
            <a:endParaRPr sz="1900">
              <a:latin typeface="Arial MT"/>
              <a:cs typeface="Arial MT"/>
            </a:endParaRPr>
          </a:p>
          <a:p>
            <a:pPr marL="1736725">
              <a:lnSpc>
                <a:spcPts val="2265"/>
              </a:lnSpc>
            </a:pP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B5854"/>
                </a:solidFill>
                <a:latin typeface="Arial MT"/>
                <a:cs typeface="Arial MT"/>
              </a:rPr>
              <a:t>0.0103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175" y="1595047"/>
            <a:ext cx="10998499" cy="4530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625" y="6397732"/>
            <a:ext cx="12149455" cy="257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Problem2:</a:t>
            </a:r>
            <a:r>
              <a:rPr sz="2400" spc="-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For</a:t>
            </a:r>
            <a:r>
              <a:rPr sz="24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Outlook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5B5854"/>
                </a:solidFill>
                <a:latin typeface="Arial MT"/>
                <a:cs typeface="Arial MT"/>
              </a:rPr>
              <a:t>Rainy,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5B5854"/>
                </a:solidFill>
                <a:latin typeface="Arial MT"/>
                <a:cs typeface="Arial MT"/>
              </a:rPr>
              <a:t>Temp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5B5854"/>
                </a:solidFill>
                <a:latin typeface="Arial MT"/>
                <a:cs typeface="Arial MT"/>
              </a:rPr>
              <a:t>Mild,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Humidity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Normal,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B5854"/>
                </a:solidFill>
                <a:latin typeface="Arial MT"/>
                <a:cs typeface="Arial MT"/>
              </a:rPr>
              <a:t>Windy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5B5854"/>
                </a:solidFill>
                <a:latin typeface="Arial MT"/>
                <a:cs typeface="Arial MT"/>
              </a:rPr>
              <a:t>True,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B5854"/>
                </a:solidFill>
                <a:latin typeface="Arial MT"/>
                <a:cs typeface="Arial MT"/>
              </a:rPr>
              <a:t>No?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265"/>
              </a:lnSpc>
              <a:spcBef>
                <a:spcPts val="2640"/>
              </a:spcBef>
            </a:pPr>
            <a:r>
              <a:rPr sz="1900" spc="-60" dirty="0">
                <a:solidFill>
                  <a:srgbClr val="5B5854"/>
                </a:solidFill>
                <a:latin typeface="Arial MT"/>
                <a:cs typeface="Arial MT"/>
              </a:rPr>
              <a:t>Likelihood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of</a:t>
            </a:r>
            <a:r>
              <a:rPr sz="1900" spc="-3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80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45" dirty="0">
                <a:solidFill>
                  <a:srgbClr val="5B5854"/>
                </a:solidFill>
                <a:latin typeface="Arial Black"/>
                <a:cs typeface="Arial Black"/>
              </a:rPr>
              <a:t>0.0141</a:t>
            </a:r>
            <a:endParaRPr sz="1900">
              <a:latin typeface="Arial Black"/>
              <a:cs typeface="Arial Black"/>
            </a:endParaRPr>
          </a:p>
          <a:p>
            <a:pPr marL="12700">
              <a:lnSpc>
                <a:spcPts val="2265"/>
              </a:lnSpc>
            </a:pPr>
            <a:r>
              <a:rPr sz="1900" spc="-60" dirty="0">
                <a:solidFill>
                  <a:srgbClr val="5B5854"/>
                </a:solidFill>
                <a:latin typeface="Arial MT"/>
                <a:cs typeface="Arial MT"/>
              </a:rPr>
              <a:t>Likelihood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of</a:t>
            </a:r>
            <a:r>
              <a:rPr sz="19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No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 </a:t>
            </a:r>
            <a:r>
              <a:rPr sz="1900" spc="-45" dirty="0">
                <a:solidFill>
                  <a:srgbClr val="5B5854"/>
                </a:solidFill>
                <a:latin typeface="Arial Black"/>
                <a:cs typeface="Arial Black"/>
              </a:rPr>
              <a:t>0.0103</a:t>
            </a:r>
            <a:endParaRPr sz="1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900">
              <a:latin typeface="Arial Black"/>
              <a:cs typeface="Arial Black"/>
            </a:endParaRPr>
          </a:p>
          <a:p>
            <a:pPr marL="31115">
              <a:lnSpc>
                <a:spcPts val="2265"/>
              </a:lnSpc>
            </a:pP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After</a:t>
            </a:r>
            <a:r>
              <a:rPr sz="19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B5854"/>
                </a:solidFill>
                <a:latin typeface="Arial MT"/>
                <a:cs typeface="Arial MT"/>
              </a:rPr>
              <a:t>Normalizaion,</a:t>
            </a:r>
            <a:endParaRPr sz="1900">
              <a:latin typeface="Arial MT"/>
              <a:cs typeface="Arial MT"/>
            </a:endParaRPr>
          </a:p>
          <a:p>
            <a:pPr marL="488315">
              <a:lnSpc>
                <a:spcPts val="2250"/>
              </a:lnSpc>
            </a:pPr>
            <a:r>
              <a:rPr sz="1900" spc="-175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 =</a:t>
            </a:r>
            <a:r>
              <a:rPr sz="1900" spc="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20" dirty="0">
                <a:solidFill>
                  <a:srgbClr val="5B5854"/>
                </a:solidFill>
                <a:latin typeface="Arial MT"/>
                <a:cs typeface="Arial MT"/>
              </a:rPr>
              <a:t>0.0141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 /</a:t>
            </a:r>
            <a:r>
              <a:rPr sz="1900" spc="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05" dirty="0">
                <a:solidFill>
                  <a:srgbClr val="5B5854"/>
                </a:solidFill>
                <a:latin typeface="Arial MT"/>
                <a:cs typeface="Arial MT"/>
              </a:rPr>
              <a:t>(0.0141</a:t>
            </a:r>
            <a:r>
              <a:rPr sz="1900" spc="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+ </a:t>
            </a:r>
            <a:r>
              <a:rPr sz="1900" spc="-110" dirty="0">
                <a:solidFill>
                  <a:srgbClr val="5B5854"/>
                </a:solidFill>
                <a:latin typeface="Arial MT"/>
                <a:cs typeface="Arial MT"/>
              </a:rPr>
              <a:t>0.0103)</a:t>
            </a:r>
            <a:r>
              <a:rPr sz="1900" spc="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20" dirty="0">
                <a:solidFill>
                  <a:srgbClr val="5B5854"/>
                </a:solidFill>
                <a:latin typeface="Arial Black"/>
                <a:cs typeface="Arial Black"/>
              </a:rPr>
              <a:t>0.58</a:t>
            </a:r>
            <a:endParaRPr sz="1900">
              <a:latin typeface="Arial Black"/>
              <a:cs typeface="Arial Black"/>
            </a:endParaRPr>
          </a:p>
          <a:p>
            <a:pPr marL="488315">
              <a:lnSpc>
                <a:spcPts val="2265"/>
              </a:lnSpc>
            </a:pP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No</a:t>
            </a:r>
            <a:r>
              <a:rPr sz="19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20" dirty="0">
                <a:solidFill>
                  <a:srgbClr val="5B5854"/>
                </a:solidFill>
                <a:latin typeface="Arial MT"/>
                <a:cs typeface="Arial MT"/>
              </a:rPr>
              <a:t>0.0103</a:t>
            </a:r>
            <a:r>
              <a:rPr sz="1900" spc="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/</a:t>
            </a:r>
            <a:r>
              <a:rPr sz="1900" spc="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05" dirty="0">
                <a:solidFill>
                  <a:srgbClr val="5B5854"/>
                </a:solidFill>
                <a:latin typeface="Arial MT"/>
                <a:cs typeface="Arial MT"/>
              </a:rPr>
              <a:t>(0.0141</a:t>
            </a:r>
            <a:r>
              <a:rPr sz="1900" spc="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+</a:t>
            </a:r>
            <a:r>
              <a:rPr sz="1900" spc="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110" dirty="0">
                <a:solidFill>
                  <a:srgbClr val="5B5854"/>
                </a:solidFill>
                <a:latin typeface="Arial MT"/>
                <a:cs typeface="Arial MT"/>
              </a:rPr>
              <a:t>0.0103)</a:t>
            </a:r>
            <a:r>
              <a:rPr sz="1900" spc="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1900" spc="3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1900" spc="-20" dirty="0">
                <a:solidFill>
                  <a:srgbClr val="5B5854"/>
                </a:solidFill>
                <a:latin typeface="Arial Black"/>
                <a:cs typeface="Arial Black"/>
              </a:rPr>
              <a:t>0.42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175" y="1595047"/>
            <a:ext cx="10998499" cy="4530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5662" y="6397732"/>
            <a:ext cx="12054205" cy="141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Problem2:</a:t>
            </a:r>
            <a:r>
              <a:rPr sz="2400" spc="-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5B5854"/>
                </a:solidFill>
                <a:latin typeface="Arial MT"/>
                <a:cs typeface="Arial MT"/>
              </a:rPr>
              <a:t>For</a:t>
            </a:r>
            <a:r>
              <a:rPr sz="24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Outlook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5B5854"/>
                </a:solidFill>
                <a:latin typeface="Arial MT"/>
                <a:cs typeface="Arial MT"/>
              </a:rPr>
              <a:t>Rainy,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5B5854"/>
                </a:solidFill>
                <a:latin typeface="Arial MT"/>
                <a:cs typeface="Arial MT"/>
              </a:rPr>
              <a:t>Temp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5B5854"/>
                </a:solidFill>
                <a:latin typeface="Arial MT"/>
                <a:cs typeface="Arial MT"/>
              </a:rPr>
              <a:t>Mild,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Humidity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5B5854"/>
                </a:solidFill>
                <a:latin typeface="Arial MT"/>
                <a:cs typeface="Arial MT"/>
              </a:rPr>
              <a:t>Normal,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B5854"/>
                </a:solidFill>
                <a:latin typeface="Arial MT"/>
                <a:cs typeface="Arial MT"/>
              </a:rPr>
              <a:t>Windy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B5854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5B5854"/>
                </a:solidFill>
                <a:latin typeface="Arial MT"/>
                <a:cs typeface="Arial MT"/>
              </a:rPr>
              <a:t>True,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r>
              <a:rPr sz="24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4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B5854"/>
                </a:solidFill>
                <a:latin typeface="Arial MT"/>
                <a:cs typeface="Arial MT"/>
              </a:rPr>
              <a:t>No?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2400">
              <a:latin typeface="Arial MT"/>
              <a:cs typeface="Arial MT"/>
            </a:endParaRPr>
          </a:p>
          <a:p>
            <a:pPr marR="16510" algn="ctr">
              <a:lnSpc>
                <a:spcPct val="100000"/>
              </a:lnSpc>
            </a:pPr>
            <a:r>
              <a:rPr sz="3000" spc="-465" dirty="0">
                <a:solidFill>
                  <a:srgbClr val="5B5854"/>
                </a:solidFill>
                <a:latin typeface="Arial MT"/>
                <a:cs typeface="Arial MT"/>
              </a:rPr>
              <a:t>YES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9321" y="4156078"/>
            <a:ext cx="5215255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any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count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0" dirty="0">
                <a:solidFill>
                  <a:srgbClr val="606060"/>
                </a:solidFill>
                <a:latin typeface="Arial MT"/>
                <a:cs typeface="Arial MT"/>
              </a:rPr>
              <a:t>0?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825" dirty="0">
                <a:solidFill>
                  <a:srgbClr val="606060"/>
                </a:solidFill>
                <a:latin typeface="Arial MT"/>
                <a:cs typeface="Arial MT"/>
              </a:rPr>
              <a:t>?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Zero</a:t>
            </a:r>
            <a:r>
              <a:rPr spc="-10" dirty="0"/>
              <a:t> </a:t>
            </a:r>
            <a:r>
              <a:rPr spc="-295" dirty="0"/>
              <a:t>Frequency</a:t>
            </a:r>
            <a:r>
              <a:rPr spc="-5" dirty="0"/>
              <a:t> </a:t>
            </a:r>
            <a:r>
              <a:rPr spc="-200" dirty="0"/>
              <a:t>Problem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246" y="2919053"/>
            <a:ext cx="11193145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Naive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45" dirty="0">
                <a:solidFill>
                  <a:srgbClr val="606060"/>
                </a:solidFill>
                <a:latin typeface="Arial MT"/>
                <a:cs typeface="Arial MT"/>
              </a:rPr>
              <a:t>Bayes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(Sometime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35" dirty="0">
                <a:solidFill>
                  <a:srgbClr val="606060"/>
                </a:solidFill>
                <a:latin typeface="Arial MT"/>
                <a:cs typeface="Arial MT"/>
              </a:rPr>
              <a:t>aka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Stupid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45" dirty="0">
                <a:solidFill>
                  <a:srgbClr val="606060"/>
                </a:solidFill>
                <a:latin typeface="Arial MT"/>
                <a:cs typeface="Arial MT"/>
              </a:rPr>
              <a:t>Bayes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:)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)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technique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based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Bayes’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Theorem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65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“naive”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assumption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independence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5" dirty="0">
                <a:solidFill>
                  <a:srgbClr val="606060"/>
                </a:solidFill>
                <a:latin typeface="Arial MT"/>
                <a:cs typeface="Arial MT"/>
              </a:rPr>
              <a:t>among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predictors.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420" dirty="0">
                <a:solidFill>
                  <a:srgbClr val="606060"/>
                </a:solidFill>
                <a:latin typeface="Arial MT"/>
                <a:cs typeface="Arial MT"/>
              </a:rPr>
              <a:t>Easy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build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Particularly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useful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very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sets</a:t>
            </a:r>
            <a:endParaRPr sz="3400">
              <a:latin typeface="Arial MT"/>
              <a:cs typeface="Arial MT"/>
            </a:endParaRPr>
          </a:p>
          <a:p>
            <a:pPr marL="501650" marR="33020" indent="-489584">
              <a:lnSpc>
                <a:spcPts val="4050"/>
              </a:lnSpc>
              <a:spcBef>
                <a:spcPts val="145"/>
              </a:spcBef>
              <a:buFont typeface="Tahoma"/>
              <a:buChar char="●"/>
              <a:tabLst>
                <a:tab pos="501650" algn="l"/>
              </a:tabLst>
            </a:pP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Known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outperform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45" dirty="0">
                <a:solidFill>
                  <a:srgbClr val="606060"/>
                </a:solidFill>
                <a:latin typeface="Arial MT"/>
                <a:cs typeface="Arial MT"/>
              </a:rPr>
              <a:t>even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highly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sophisticated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classification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methods</a:t>
            </a:r>
            <a:endParaRPr sz="3400">
              <a:latin typeface="Arial MT"/>
              <a:cs typeface="Arial MT"/>
            </a:endParaRPr>
          </a:p>
          <a:p>
            <a:pPr marL="451484">
              <a:lnSpc>
                <a:spcPts val="3920"/>
              </a:lnSpc>
              <a:tabLst>
                <a:tab pos="958850" algn="l"/>
              </a:tabLst>
            </a:pPr>
            <a:r>
              <a:rPr sz="3400" spc="-355" dirty="0">
                <a:solidFill>
                  <a:srgbClr val="606060"/>
                </a:solidFill>
                <a:latin typeface="Arial MT"/>
                <a:cs typeface="Arial MT"/>
              </a:rPr>
              <a:t>a.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e.g.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Earlier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method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0" dirty="0">
                <a:solidFill>
                  <a:srgbClr val="606060"/>
                </a:solidFill>
                <a:latin typeface="Arial MT"/>
                <a:cs typeface="Arial MT"/>
              </a:rPr>
              <a:t>spam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detection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Naive</a:t>
            </a:r>
            <a:r>
              <a:rPr spc="-105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45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Zero</a:t>
            </a:r>
            <a:r>
              <a:rPr spc="-10" dirty="0"/>
              <a:t> </a:t>
            </a:r>
            <a:r>
              <a:rPr spc="-295" dirty="0"/>
              <a:t>Frequency</a:t>
            </a:r>
            <a:r>
              <a:rPr spc="-5" dirty="0"/>
              <a:t> </a:t>
            </a:r>
            <a:r>
              <a:rPr spc="-20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9321" y="4156078"/>
            <a:ext cx="9761855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any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count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0" dirty="0">
                <a:solidFill>
                  <a:srgbClr val="606060"/>
                </a:solidFill>
                <a:latin typeface="Arial MT"/>
                <a:cs typeface="Arial MT"/>
              </a:rPr>
              <a:t>0?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Add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counts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form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4" dirty="0">
                <a:solidFill>
                  <a:srgbClr val="606060"/>
                </a:solidFill>
                <a:latin typeface="Arial MT"/>
                <a:cs typeface="Arial MT"/>
              </a:rPr>
              <a:t>Laplace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smoothing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425" dirty="0">
                <a:solidFill>
                  <a:srgbClr val="606060"/>
                </a:solidFill>
                <a:latin typeface="Arial MT"/>
                <a:cs typeface="Arial MT"/>
              </a:rPr>
              <a:t>See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https://en.wikipedia.org/wiki/Additive_smoothing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622624"/>
            <a:ext cx="34194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Using</a:t>
            </a:r>
            <a:r>
              <a:rPr spc="5" dirty="0"/>
              <a:t> </a:t>
            </a:r>
            <a:r>
              <a:rPr spc="-215" dirty="0"/>
              <a:t>Python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3380" rIns="0" bIns="0" rtlCol="0">
            <a:spAutoFit/>
          </a:bodyPr>
          <a:lstStyle/>
          <a:p>
            <a:pPr marL="170180" marR="6154420">
              <a:lnSpc>
                <a:spcPct val="100699"/>
              </a:lnSpc>
              <a:spcBef>
                <a:spcPts val="85"/>
              </a:spcBef>
            </a:pPr>
            <a:r>
              <a:rPr dirty="0"/>
              <a:t>#Import</a:t>
            </a:r>
            <a:r>
              <a:rPr spc="-30" dirty="0"/>
              <a:t> </a:t>
            </a:r>
            <a:r>
              <a:rPr dirty="0"/>
              <a:t>Library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Gaussian</a:t>
            </a:r>
            <a:r>
              <a:rPr spc="-30" dirty="0"/>
              <a:t> </a:t>
            </a:r>
            <a:r>
              <a:rPr dirty="0"/>
              <a:t>Naive</a:t>
            </a:r>
            <a:r>
              <a:rPr spc="-30" dirty="0"/>
              <a:t> </a:t>
            </a:r>
            <a:r>
              <a:rPr dirty="0"/>
              <a:t>Bayes</a:t>
            </a:r>
            <a:r>
              <a:rPr spc="-25" dirty="0"/>
              <a:t> </a:t>
            </a:r>
            <a:r>
              <a:rPr spc="-10" dirty="0"/>
              <a:t>model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sklearn.naive_bayes</a:t>
            </a:r>
            <a:r>
              <a:rPr spc="-50" dirty="0"/>
              <a:t> </a:t>
            </a:r>
            <a:r>
              <a:rPr dirty="0"/>
              <a:t>import</a:t>
            </a:r>
            <a:r>
              <a:rPr spc="-45" dirty="0"/>
              <a:t> </a:t>
            </a:r>
            <a:r>
              <a:rPr spc="-10" dirty="0"/>
              <a:t>GaussianNB </a:t>
            </a: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numpy</a:t>
            </a:r>
            <a:r>
              <a:rPr spc="-2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-25" dirty="0"/>
              <a:t>np</a:t>
            </a:r>
          </a:p>
          <a:p>
            <a:pPr marL="157480">
              <a:lnSpc>
                <a:spcPct val="100000"/>
              </a:lnSpc>
              <a:spcBef>
                <a:spcPts val="80"/>
              </a:spcBef>
            </a:pPr>
            <a:endParaRPr spc="-25" dirty="0"/>
          </a:p>
          <a:p>
            <a:pPr marL="170180">
              <a:lnSpc>
                <a:spcPct val="100000"/>
              </a:lnSpc>
            </a:pPr>
            <a:r>
              <a:rPr dirty="0"/>
              <a:t>#assigning</a:t>
            </a:r>
            <a:r>
              <a:rPr spc="-45" dirty="0"/>
              <a:t> </a:t>
            </a:r>
            <a:r>
              <a:rPr dirty="0"/>
              <a:t>predictor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target</a:t>
            </a:r>
            <a:r>
              <a:rPr spc="-35" dirty="0"/>
              <a:t> </a:t>
            </a:r>
            <a:r>
              <a:rPr spc="-10" dirty="0"/>
              <a:t>variables</a:t>
            </a:r>
          </a:p>
          <a:p>
            <a:pPr marL="170180">
              <a:lnSpc>
                <a:spcPct val="100000"/>
              </a:lnSpc>
              <a:spcBef>
                <a:spcPts val="15"/>
              </a:spcBef>
            </a:pPr>
            <a:r>
              <a:rPr dirty="0"/>
              <a:t>X=</a:t>
            </a:r>
            <a:r>
              <a:rPr spc="-20" dirty="0"/>
              <a:t> </a:t>
            </a:r>
            <a:r>
              <a:rPr spc="-10" dirty="0"/>
              <a:t>np.array([[-</a:t>
            </a:r>
            <a:r>
              <a:rPr dirty="0"/>
              <a:t>3,7],[1,5],</a:t>
            </a:r>
            <a:r>
              <a:rPr spc="-15" dirty="0"/>
              <a:t> </a:t>
            </a:r>
            <a:r>
              <a:rPr dirty="0"/>
              <a:t>[1,2],</a:t>
            </a:r>
            <a:r>
              <a:rPr spc="-20" dirty="0"/>
              <a:t> </a:t>
            </a:r>
            <a:r>
              <a:rPr spc="-10" dirty="0"/>
              <a:t>[-</a:t>
            </a:r>
            <a:r>
              <a:rPr dirty="0"/>
              <a:t>2,0],</a:t>
            </a:r>
            <a:r>
              <a:rPr spc="-15" dirty="0"/>
              <a:t> </a:t>
            </a:r>
            <a:r>
              <a:rPr dirty="0"/>
              <a:t>[2,3],</a:t>
            </a:r>
            <a:r>
              <a:rPr spc="-20" dirty="0"/>
              <a:t> </a:t>
            </a:r>
            <a:r>
              <a:rPr spc="-10" dirty="0"/>
              <a:t>[-</a:t>
            </a:r>
            <a:r>
              <a:rPr dirty="0"/>
              <a:t>4,0],</a:t>
            </a:r>
            <a:r>
              <a:rPr spc="-15" dirty="0"/>
              <a:t> </a:t>
            </a:r>
            <a:r>
              <a:rPr spc="-10" dirty="0"/>
              <a:t>[-</a:t>
            </a:r>
            <a:r>
              <a:rPr dirty="0"/>
              <a:t>1,1],</a:t>
            </a:r>
            <a:r>
              <a:rPr spc="-20" dirty="0"/>
              <a:t> </a:t>
            </a:r>
            <a:r>
              <a:rPr dirty="0"/>
              <a:t>[1,1],</a:t>
            </a:r>
            <a:r>
              <a:rPr spc="-15" dirty="0"/>
              <a:t> </a:t>
            </a:r>
            <a:r>
              <a:rPr spc="-10" dirty="0"/>
              <a:t>[-</a:t>
            </a:r>
            <a:r>
              <a:rPr dirty="0"/>
              <a:t>2,2],</a:t>
            </a:r>
            <a:r>
              <a:rPr spc="-20" dirty="0"/>
              <a:t> </a:t>
            </a:r>
            <a:r>
              <a:rPr dirty="0"/>
              <a:t>[2,7],</a:t>
            </a:r>
            <a:r>
              <a:rPr spc="-15" dirty="0"/>
              <a:t> </a:t>
            </a:r>
            <a:r>
              <a:rPr spc="-10" dirty="0"/>
              <a:t>[-4,1],</a:t>
            </a:r>
          </a:p>
          <a:p>
            <a:pPr marL="17018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[-2,7]])</a:t>
            </a:r>
          </a:p>
          <a:p>
            <a:pPr marL="170180">
              <a:lnSpc>
                <a:spcPct val="100000"/>
              </a:lnSpc>
              <a:spcBef>
                <a:spcPts val="15"/>
              </a:spcBef>
            </a:pPr>
            <a:r>
              <a:rPr dirty="0"/>
              <a:t>y</a:t>
            </a:r>
            <a:r>
              <a:rPr spc="-2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np.array([3,</a:t>
            </a:r>
            <a:r>
              <a:rPr spc="-10" dirty="0"/>
              <a:t> </a:t>
            </a:r>
            <a:r>
              <a:rPr dirty="0"/>
              <a:t>3,</a:t>
            </a:r>
            <a:r>
              <a:rPr spc="-15" dirty="0"/>
              <a:t> </a:t>
            </a:r>
            <a:r>
              <a:rPr dirty="0"/>
              <a:t>3,</a:t>
            </a:r>
            <a:r>
              <a:rPr spc="-15" dirty="0"/>
              <a:t> </a:t>
            </a:r>
            <a:r>
              <a:rPr dirty="0"/>
              <a:t>3,</a:t>
            </a:r>
            <a:r>
              <a:rPr spc="-10" dirty="0"/>
              <a:t> </a:t>
            </a:r>
            <a:r>
              <a:rPr dirty="0"/>
              <a:t>4,</a:t>
            </a:r>
            <a:r>
              <a:rPr spc="-15" dirty="0"/>
              <a:t> </a:t>
            </a:r>
            <a:r>
              <a:rPr dirty="0"/>
              <a:t>3,</a:t>
            </a:r>
            <a:r>
              <a:rPr spc="-10" dirty="0"/>
              <a:t> </a:t>
            </a:r>
            <a:r>
              <a:rPr dirty="0"/>
              <a:t>3,</a:t>
            </a:r>
            <a:r>
              <a:rPr spc="-15" dirty="0"/>
              <a:t> </a:t>
            </a:r>
            <a:r>
              <a:rPr dirty="0"/>
              <a:t>4,</a:t>
            </a:r>
            <a:r>
              <a:rPr spc="-15" dirty="0"/>
              <a:t> </a:t>
            </a:r>
            <a:r>
              <a:rPr dirty="0"/>
              <a:t>3,</a:t>
            </a:r>
            <a:r>
              <a:rPr spc="-10" dirty="0"/>
              <a:t> </a:t>
            </a:r>
            <a:r>
              <a:rPr dirty="0"/>
              <a:t>4,</a:t>
            </a:r>
            <a:r>
              <a:rPr spc="-15" dirty="0"/>
              <a:t> </a:t>
            </a:r>
            <a:r>
              <a:rPr dirty="0"/>
              <a:t>4,</a:t>
            </a:r>
            <a:r>
              <a:rPr spc="-10" dirty="0"/>
              <a:t> </a:t>
            </a:r>
            <a:r>
              <a:rPr spc="-25" dirty="0"/>
              <a:t>4])</a:t>
            </a:r>
          </a:p>
          <a:p>
            <a:pPr marL="170180" marR="8162290">
              <a:lnSpc>
                <a:spcPct val="100699"/>
              </a:lnSpc>
            </a:pPr>
            <a:r>
              <a:rPr dirty="0"/>
              <a:t>#Create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Gaussian</a:t>
            </a:r>
            <a:r>
              <a:rPr spc="-25" dirty="0"/>
              <a:t> </a:t>
            </a:r>
            <a:r>
              <a:rPr spc="-10" dirty="0"/>
              <a:t>Classifier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10" dirty="0"/>
              <a:t>GaussianNB()</a:t>
            </a:r>
          </a:p>
          <a:p>
            <a:pPr marL="157480">
              <a:lnSpc>
                <a:spcPct val="100000"/>
              </a:lnSpc>
              <a:spcBef>
                <a:spcPts val="65"/>
              </a:spcBef>
            </a:pPr>
            <a:endParaRPr spc="-10" dirty="0"/>
          </a:p>
          <a:p>
            <a:pPr marL="170180" marR="6656070">
              <a:lnSpc>
                <a:spcPct val="100699"/>
              </a:lnSpc>
              <a:spcBef>
                <a:spcPts val="5"/>
              </a:spcBef>
            </a:pPr>
            <a:r>
              <a:rPr dirty="0"/>
              <a:t>#</a:t>
            </a:r>
            <a:r>
              <a:rPr spc="-35" dirty="0"/>
              <a:t> </a:t>
            </a:r>
            <a:r>
              <a:rPr dirty="0"/>
              <a:t>Train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training</a:t>
            </a:r>
            <a:r>
              <a:rPr spc="-20" dirty="0"/>
              <a:t> sets </a:t>
            </a:r>
            <a:r>
              <a:rPr dirty="0"/>
              <a:t>model.fit(X,</a:t>
            </a:r>
            <a:r>
              <a:rPr spc="-60" dirty="0"/>
              <a:t> </a:t>
            </a:r>
            <a:r>
              <a:rPr spc="-25" dirty="0"/>
              <a:t>y)</a:t>
            </a:r>
          </a:p>
          <a:p>
            <a:pPr marL="157480">
              <a:lnSpc>
                <a:spcPct val="100000"/>
              </a:lnSpc>
              <a:spcBef>
                <a:spcPts val="80"/>
              </a:spcBef>
            </a:pPr>
            <a:endParaRPr spc="-25" dirty="0"/>
          </a:p>
          <a:p>
            <a:pPr marL="170180">
              <a:lnSpc>
                <a:spcPct val="100000"/>
              </a:lnSpc>
            </a:pPr>
            <a:r>
              <a:rPr dirty="0"/>
              <a:t>#Predict</a:t>
            </a:r>
            <a:r>
              <a:rPr spc="-40" dirty="0"/>
              <a:t> </a:t>
            </a:r>
            <a:r>
              <a:rPr spc="-10" dirty="0"/>
              <a:t>Output</a:t>
            </a:r>
          </a:p>
          <a:p>
            <a:pPr marL="170180" marR="6907530">
              <a:lnSpc>
                <a:spcPct val="100699"/>
              </a:lnSpc>
            </a:pPr>
            <a:r>
              <a:rPr dirty="0"/>
              <a:t>predicted=</a:t>
            </a:r>
            <a:r>
              <a:rPr spc="-50" dirty="0"/>
              <a:t> </a:t>
            </a:r>
            <a:r>
              <a:rPr spc="-10" dirty="0"/>
              <a:t>model.predict([[1,2],[3,4]]) print(predicted)</a:t>
            </a:r>
          </a:p>
          <a:p>
            <a:pPr marL="157480">
              <a:lnSpc>
                <a:spcPct val="100000"/>
              </a:lnSpc>
              <a:spcBef>
                <a:spcPts val="80"/>
              </a:spcBef>
            </a:pPr>
            <a:endParaRPr spc="-10" dirty="0"/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onsolas"/>
                <a:cs typeface="Consolas"/>
              </a:rPr>
              <a:t>See</a:t>
            </a:r>
            <a:r>
              <a:rPr b="1" spc="-3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the</a:t>
            </a:r>
            <a:r>
              <a:rPr b="1" spc="-2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Jupyter</a:t>
            </a:r>
            <a:r>
              <a:rPr b="1" spc="-20" dirty="0">
                <a:latin typeface="Consolas"/>
                <a:cs typeface="Consolas"/>
              </a:rPr>
              <a:t> </a:t>
            </a:r>
            <a:r>
              <a:rPr b="1" spc="-10" dirty="0">
                <a:latin typeface="Consolas"/>
                <a:cs typeface="Consolas"/>
              </a:rPr>
              <a:t>Notebook.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Tips</a:t>
            </a:r>
            <a:r>
              <a:rPr spc="-140" dirty="0"/>
              <a:t> </a:t>
            </a:r>
            <a:r>
              <a:rPr spc="120" dirty="0"/>
              <a:t>to</a:t>
            </a:r>
            <a:r>
              <a:rPr spc="-229" dirty="0"/>
              <a:t> </a:t>
            </a:r>
            <a:r>
              <a:rPr spc="-125" dirty="0"/>
              <a:t>improve</a:t>
            </a:r>
            <a:r>
              <a:rPr spc="-120" dirty="0"/>
              <a:t> </a:t>
            </a:r>
            <a:r>
              <a:rPr spc="-40" dirty="0"/>
              <a:t>the</a:t>
            </a:r>
            <a:r>
              <a:rPr spc="-120" dirty="0"/>
              <a:t> </a:t>
            </a:r>
            <a:r>
              <a:rPr spc="-210" dirty="0"/>
              <a:t>Naive</a:t>
            </a:r>
            <a:r>
              <a:rPr spc="-125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0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99" y="3089385"/>
            <a:ext cx="1061275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continuous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normal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distribution,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transformation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methods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convert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MT"/>
                <a:cs typeface="Arial MT"/>
              </a:rPr>
              <a:t>has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zero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frequency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issue,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apply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smoothing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techniques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“Laplace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smoothing”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Remove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correlated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features,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highly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correlated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voted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twice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lead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over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inflating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importance.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Naive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Bayes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MT"/>
                <a:cs typeface="Arial MT"/>
              </a:rPr>
              <a:t>has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limited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options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parameter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tuning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Can’t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ensembled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because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reduce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Variants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17755" y="9098280"/>
            <a:ext cx="589534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417208"/>
            <a:ext cx="11064240" cy="545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275" dirty="0">
                <a:solidFill>
                  <a:srgbClr val="606060"/>
                </a:solidFill>
                <a:latin typeface="Arial Black"/>
                <a:cs typeface="Arial Black"/>
              </a:rPr>
              <a:t>Gaussian:</a:t>
            </a:r>
            <a:endParaRPr sz="2400" dirty="0">
              <a:latin typeface="Arial Black"/>
              <a:cs typeface="Arial Black"/>
            </a:endParaRPr>
          </a:p>
          <a:p>
            <a:pPr marL="926465" indent="-412115">
              <a:lnSpc>
                <a:spcPts val="2865"/>
              </a:lnSpc>
              <a:buFont typeface="Tahoma"/>
              <a:buChar char="●"/>
              <a:tabLst>
                <a:tab pos="926465" algn="l"/>
              </a:tabLst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2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45" dirty="0">
                <a:solidFill>
                  <a:srgbClr val="606060"/>
                </a:solidFill>
                <a:latin typeface="Arial MT"/>
                <a:cs typeface="Arial MT"/>
              </a:rPr>
              <a:t>assumes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follow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2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normal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distribution.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100" dirty="0">
                <a:solidFill>
                  <a:srgbClr val="606060"/>
                </a:solidFill>
                <a:latin typeface="Arial Black"/>
                <a:cs typeface="Arial Black"/>
              </a:rPr>
              <a:t>Multinomial:</a:t>
            </a:r>
            <a:endParaRPr sz="2400" dirty="0">
              <a:latin typeface="Arial Black"/>
              <a:cs typeface="Arial Black"/>
            </a:endParaRPr>
          </a:p>
          <a:p>
            <a:pPr marL="469900">
              <a:lnSpc>
                <a:spcPts val="2850"/>
              </a:lnSpc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24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discrete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counts.</a:t>
            </a:r>
            <a:endParaRPr sz="2400" dirty="0">
              <a:latin typeface="Arial MT"/>
              <a:cs typeface="Arial MT"/>
            </a:endParaRPr>
          </a:p>
          <a:p>
            <a:pPr marL="469900" marR="1670050">
              <a:lnSpc>
                <a:spcPts val="2850"/>
              </a:lnSpc>
              <a:spcBef>
                <a:spcPts val="105"/>
              </a:spcBef>
            </a:pPr>
            <a:r>
              <a:rPr sz="2400" spc="-130" dirty="0">
                <a:solidFill>
                  <a:srgbClr val="606060"/>
                </a:solidFill>
                <a:latin typeface="Arial MT"/>
                <a:cs typeface="Arial MT"/>
              </a:rPr>
              <a:t>Implements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naive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0" dirty="0">
                <a:solidFill>
                  <a:srgbClr val="606060"/>
                </a:solidFill>
                <a:latin typeface="Arial MT"/>
                <a:cs typeface="Arial MT"/>
              </a:rPr>
              <a:t>Bayes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algorithm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multinomially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distributed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data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85" dirty="0">
                <a:solidFill>
                  <a:srgbClr val="606060"/>
                </a:solidFill>
                <a:latin typeface="Arial MT"/>
                <a:cs typeface="Arial MT"/>
              </a:rPr>
              <a:t>classic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naive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0" dirty="0">
                <a:solidFill>
                  <a:srgbClr val="606060"/>
                </a:solidFill>
                <a:latin typeface="Arial MT"/>
                <a:cs typeface="Arial MT"/>
              </a:rPr>
              <a:t>Bayes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variants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text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  <a:spcBef>
                <a:spcPts val="2730"/>
              </a:spcBef>
            </a:pPr>
            <a:r>
              <a:rPr sz="2400" spc="-80" dirty="0">
                <a:solidFill>
                  <a:srgbClr val="606060"/>
                </a:solidFill>
                <a:latin typeface="Arial Black"/>
                <a:cs typeface="Arial Black"/>
              </a:rPr>
              <a:t>Bernoulli:</a:t>
            </a:r>
            <a:endParaRPr sz="2400" dirty="0">
              <a:latin typeface="Arial Black"/>
              <a:cs typeface="Arial Black"/>
            </a:endParaRPr>
          </a:p>
          <a:p>
            <a:pPr marL="469900">
              <a:lnSpc>
                <a:spcPts val="2850"/>
              </a:lnSpc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binomial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useful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your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(i.e.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zeros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ones).</a:t>
            </a:r>
            <a:endParaRPr sz="2400" dirty="0">
              <a:latin typeface="Arial MT"/>
              <a:cs typeface="Arial MT"/>
            </a:endParaRPr>
          </a:p>
          <a:p>
            <a:pPr marL="927100" marR="1902460" indent="-457200">
              <a:lnSpc>
                <a:spcPts val="2850"/>
              </a:lnSpc>
              <a:spcBef>
                <a:spcPts val="105"/>
              </a:spcBef>
            </a:pP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application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80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text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5" dirty="0">
                <a:solidFill>
                  <a:srgbClr val="606060"/>
                </a:solidFill>
                <a:latin typeface="Arial MT"/>
                <a:cs typeface="Arial MT"/>
              </a:rPr>
              <a:t>‘bag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words’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model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where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25" dirty="0">
                <a:solidFill>
                  <a:srgbClr val="606060"/>
                </a:solidFill>
                <a:latin typeface="Arial MT"/>
                <a:cs typeface="Arial MT"/>
              </a:rPr>
              <a:t>1s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&amp;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25" dirty="0">
                <a:solidFill>
                  <a:srgbClr val="606060"/>
                </a:solidFill>
                <a:latin typeface="Arial MT"/>
                <a:cs typeface="Arial MT"/>
              </a:rPr>
              <a:t>0s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“word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occurs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document”</a:t>
            </a:r>
            <a:endParaRPr sz="2400" dirty="0">
              <a:latin typeface="Arial MT"/>
              <a:cs typeface="Arial MT"/>
            </a:endParaRPr>
          </a:p>
          <a:p>
            <a:pPr marL="927100">
              <a:lnSpc>
                <a:spcPts val="2760"/>
              </a:lnSpc>
            </a:pP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“word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occur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document”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respectively.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u="heavy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http://scikit-learn.org/stable/modules/naive_bayes.html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350" y="3545203"/>
            <a:ext cx="1140396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 indent="-583565">
              <a:lnSpc>
                <a:spcPts val="4065"/>
              </a:lnSpc>
              <a:spcBef>
                <a:spcPts val="100"/>
              </a:spcBef>
              <a:buAutoNum type="arabicPeriod"/>
              <a:tabLst>
                <a:tab pos="596265" algn="l"/>
              </a:tabLst>
            </a:pPr>
            <a:r>
              <a:rPr sz="3400" spc="-360" dirty="0">
                <a:solidFill>
                  <a:srgbClr val="606060"/>
                </a:solidFill>
                <a:latin typeface="Arial Black"/>
                <a:cs typeface="Arial Black"/>
              </a:rPr>
              <a:t>Real</a:t>
            </a:r>
            <a:r>
              <a:rPr sz="3400" spc="-18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606060"/>
                </a:solidFill>
                <a:latin typeface="Arial Black"/>
                <a:cs typeface="Arial Black"/>
              </a:rPr>
              <a:t>time</a:t>
            </a:r>
            <a:r>
              <a:rPr sz="34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75" dirty="0">
                <a:solidFill>
                  <a:srgbClr val="606060"/>
                </a:solidFill>
                <a:latin typeface="Arial Black"/>
                <a:cs typeface="Arial Black"/>
              </a:rPr>
              <a:t>Prediction:</a:t>
            </a:r>
            <a:endParaRPr sz="3400">
              <a:latin typeface="Arial Black"/>
              <a:cs typeface="Arial Black"/>
            </a:endParaRPr>
          </a:p>
          <a:p>
            <a:pPr marL="1053465" marR="5080" lvl="1" indent="-489584">
              <a:lnSpc>
                <a:spcPts val="4050"/>
              </a:lnSpc>
              <a:spcBef>
                <a:spcPts val="145"/>
              </a:spcBef>
              <a:buFont typeface="Tahoma"/>
              <a:buChar char="○"/>
              <a:tabLst>
                <a:tab pos="1053465" algn="l"/>
              </a:tabLst>
            </a:pP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Naive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45" dirty="0">
                <a:solidFill>
                  <a:srgbClr val="606060"/>
                </a:solidFill>
                <a:latin typeface="Arial MT"/>
                <a:cs typeface="Arial MT"/>
              </a:rPr>
              <a:t>Bayes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eager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sure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fast.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Thus,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could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4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predictions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real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time.</a:t>
            </a:r>
            <a:endParaRPr sz="3400">
              <a:latin typeface="Arial MT"/>
              <a:cs typeface="Arial MT"/>
            </a:endParaRPr>
          </a:p>
          <a:p>
            <a:pPr marL="612140" indent="-473075">
              <a:lnSpc>
                <a:spcPts val="3904"/>
              </a:lnSpc>
              <a:buAutoNum type="arabicPeriod"/>
              <a:tabLst>
                <a:tab pos="612140" algn="l"/>
              </a:tabLst>
            </a:pPr>
            <a:r>
              <a:rPr sz="3400" spc="-235" dirty="0">
                <a:solidFill>
                  <a:srgbClr val="606060"/>
                </a:solidFill>
                <a:latin typeface="Arial Black"/>
                <a:cs typeface="Arial Black"/>
              </a:rPr>
              <a:t>Multi</a:t>
            </a:r>
            <a:r>
              <a:rPr sz="3400" spc="-18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515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r>
              <a:rPr sz="34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75" dirty="0">
                <a:solidFill>
                  <a:srgbClr val="606060"/>
                </a:solidFill>
                <a:latin typeface="Arial Black"/>
                <a:cs typeface="Arial Black"/>
              </a:rPr>
              <a:t>Prediction:</a:t>
            </a:r>
            <a:endParaRPr sz="3400">
              <a:latin typeface="Arial Black"/>
              <a:cs typeface="Arial Black"/>
            </a:endParaRPr>
          </a:p>
          <a:p>
            <a:pPr marL="1053465" lvl="1" indent="-489584">
              <a:lnSpc>
                <a:spcPts val="4065"/>
              </a:lnSpc>
              <a:buFont typeface="Tahoma"/>
              <a:buChar char="○"/>
              <a:tabLst>
                <a:tab pos="1053465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Well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known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multi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feature.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Applications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093" y="2213202"/>
            <a:ext cx="11631295" cy="517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180" indent="-538480">
              <a:lnSpc>
                <a:spcPts val="4065"/>
              </a:lnSpc>
              <a:spcBef>
                <a:spcPts val="100"/>
              </a:spcBef>
              <a:buFont typeface="Arial MT"/>
              <a:buAutoNum type="arabicPeriod"/>
              <a:tabLst>
                <a:tab pos="551180" algn="l"/>
              </a:tabLst>
            </a:pPr>
            <a:r>
              <a:rPr sz="3400" spc="-245" dirty="0">
                <a:solidFill>
                  <a:srgbClr val="606060"/>
                </a:solidFill>
                <a:latin typeface="Arial Black"/>
                <a:cs typeface="Arial Black"/>
              </a:rPr>
              <a:t>Text</a:t>
            </a:r>
            <a:r>
              <a:rPr sz="34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55" dirty="0">
                <a:solidFill>
                  <a:srgbClr val="606060"/>
                </a:solidFill>
                <a:latin typeface="Arial Black"/>
                <a:cs typeface="Arial Black"/>
              </a:rPr>
              <a:t>classification/</a:t>
            </a:r>
            <a:r>
              <a:rPr sz="34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40" dirty="0">
                <a:solidFill>
                  <a:srgbClr val="606060"/>
                </a:solidFill>
                <a:latin typeface="Arial Black"/>
                <a:cs typeface="Arial Black"/>
              </a:rPr>
              <a:t>Spam</a:t>
            </a:r>
            <a:r>
              <a:rPr sz="34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Black"/>
                <a:cs typeface="Arial Black"/>
              </a:rPr>
              <a:t>Filtering/</a:t>
            </a:r>
            <a:r>
              <a:rPr sz="34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Black"/>
                <a:cs typeface="Arial Black"/>
              </a:rPr>
              <a:t>Sentiment</a:t>
            </a:r>
            <a:r>
              <a:rPr sz="34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55" dirty="0">
                <a:solidFill>
                  <a:srgbClr val="606060"/>
                </a:solidFill>
                <a:latin typeface="Arial Black"/>
                <a:cs typeface="Arial Black"/>
              </a:rPr>
              <a:t>Analysis:</a:t>
            </a:r>
            <a:endParaRPr sz="3400">
              <a:latin typeface="Arial Black"/>
              <a:cs typeface="Arial Black"/>
            </a:endParaRPr>
          </a:p>
          <a:p>
            <a:pPr marL="1008380" lvl="1" indent="-488950">
              <a:lnSpc>
                <a:spcPts val="4050"/>
              </a:lnSpc>
              <a:buFont typeface="Tahoma"/>
              <a:buChar char="○"/>
              <a:tabLst>
                <a:tab pos="1008380" algn="l"/>
              </a:tabLst>
            </a:pP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Mostly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text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400">
              <a:latin typeface="Arial MT"/>
              <a:cs typeface="Arial MT"/>
            </a:endParaRPr>
          </a:p>
          <a:p>
            <a:pPr marL="1008380" lvl="1" indent="-488950">
              <a:lnSpc>
                <a:spcPts val="4050"/>
              </a:lnSpc>
              <a:buFont typeface="Tahoma"/>
              <a:buChar char="○"/>
              <a:tabLst>
                <a:tab pos="1008380" algn="l"/>
              </a:tabLst>
            </a:pP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5" dirty="0">
                <a:solidFill>
                  <a:srgbClr val="606060"/>
                </a:solidFill>
                <a:latin typeface="Arial MT"/>
                <a:cs typeface="Arial MT"/>
              </a:rPr>
              <a:t>success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rate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34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compared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algorithms.</a:t>
            </a:r>
            <a:endParaRPr sz="3400">
              <a:latin typeface="Arial MT"/>
              <a:cs typeface="Arial MT"/>
            </a:endParaRPr>
          </a:p>
          <a:p>
            <a:pPr marL="1008380" lvl="1" indent="-488950">
              <a:lnSpc>
                <a:spcPts val="4050"/>
              </a:lnSpc>
              <a:buFont typeface="Tahoma"/>
              <a:buChar char="○"/>
              <a:tabLst>
                <a:tab pos="1008380" algn="l"/>
              </a:tabLst>
            </a:pP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Widely</a:t>
            </a: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5" dirty="0">
                <a:solidFill>
                  <a:srgbClr val="606060"/>
                </a:solidFill>
                <a:latin typeface="Arial MT"/>
                <a:cs typeface="Arial MT"/>
              </a:rPr>
              <a:t>Spam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filtering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(identify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0" dirty="0">
                <a:solidFill>
                  <a:srgbClr val="606060"/>
                </a:solidFill>
                <a:latin typeface="Arial MT"/>
                <a:cs typeface="Arial MT"/>
              </a:rPr>
              <a:t>spam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e-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mail)</a:t>
            </a:r>
            <a:endParaRPr sz="3400">
              <a:latin typeface="Arial MT"/>
              <a:cs typeface="Arial MT"/>
            </a:endParaRPr>
          </a:p>
          <a:p>
            <a:pPr marL="1008380" lvl="1" indent="-488950">
              <a:lnSpc>
                <a:spcPts val="4050"/>
              </a:lnSpc>
              <a:buFont typeface="Tahoma"/>
              <a:buChar char="○"/>
              <a:tabLst>
                <a:tab pos="1008380" algn="l"/>
              </a:tabLst>
            </a:pP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Sentiment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3400">
              <a:latin typeface="Arial MT"/>
              <a:cs typeface="Arial MT"/>
            </a:endParaRPr>
          </a:p>
          <a:p>
            <a:pPr marL="567690" indent="-473075">
              <a:lnSpc>
                <a:spcPts val="4050"/>
              </a:lnSpc>
              <a:buAutoNum type="arabicPeriod"/>
              <a:tabLst>
                <a:tab pos="567690" algn="l"/>
              </a:tabLst>
            </a:pPr>
            <a:r>
              <a:rPr sz="3400" spc="-305" dirty="0">
                <a:solidFill>
                  <a:srgbClr val="606060"/>
                </a:solidFill>
                <a:latin typeface="Arial Black"/>
                <a:cs typeface="Arial Black"/>
              </a:rPr>
              <a:t>Recommendation</a:t>
            </a:r>
            <a:r>
              <a:rPr sz="34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60" dirty="0">
                <a:solidFill>
                  <a:srgbClr val="606060"/>
                </a:solidFill>
                <a:latin typeface="Arial Black"/>
                <a:cs typeface="Arial Black"/>
              </a:rPr>
              <a:t>System:</a:t>
            </a:r>
            <a:endParaRPr sz="3400">
              <a:latin typeface="Arial Black"/>
              <a:cs typeface="Arial Black"/>
            </a:endParaRPr>
          </a:p>
          <a:p>
            <a:pPr marL="1009015" marR="27305" lvl="1" indent="-489584">
              <a:lnSpc>
                <a:spcPts val="4050"/>
              </a:lnSpc>
              <a:spcBef>
                <a:spcPts val="114"/>
              </a:spcBef>
              <a:buFont typeface="Tahoma"/>
              <a:buChar char="○"/>
              <a:tabLst>
                <a:tab pos="1009015" algn="l"/>
              </a:tabLst>
            </a:pP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Naive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45" dirty="0">
                <a:solidFill>
                  <a:srgbClr val="606060"/>
                </a:solidFill>
                <a:latin typeface="Arial MT"/>
                <a:cs typeface="Arial MT"/>
              </a:rPr>
              <a:t>Bayes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Collaborative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Filtering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together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builds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Recommendation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System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30" dirty="0">
                <a:solidFill>
                  <a:srgbClr val="606060"/>
                </a:solidFill>
                <a:latin typeface="Arial MT"/>
                <a:cs typeface="Arial MT"/>
              </a:rPr>
              <a:t>uses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learning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mining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techniques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filter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0" dirty="0">
                <a:solidFill>
                  <a:srgbClr val="606060"/>
                </a:solidFill>
                <a:latin typeface="Arial MT"/>
                <a:cs typeface="Arial MT"/>
              </a:rPr>
              <a:t>unseen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information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predict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whether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user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like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given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resource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Further</a:t>
            </a:r>
            <a:r>
              <a:rPr spc="-215" dirty="0"/>
              <a:t> 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46" y="4075303"/>
            <a:ext cx="9984740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lr>
                <a:srgbClr val="606060"/>
              </a:buClr>
              <a:buFont typeface="Arial"/>
              <a:buChar char="●"/>
              <a:tabLst>
                <a:tab pos="501650" algn="l"/>
              </a:tabLst>
            </a:pPr>
            <a:r>
              <a:rPr sz="3400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http://scikit-</a:t>
            </a:r>
            <a:r>
              <a:rPr sz="3400" u="heavy" spc="-1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learn.org/stable/modules/naive_bayes.html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Clr>
                <a:srgbClr val="606060"/>
              </a:buClr>
              <a:buFont typeface="Tahoma"/>
              <a:buChar char="●"/>
              <a:tabLst>
                <a:tab pos="501650" algn="l"/>
              </a:tabLst>
            </a:pPr>
            <a:r>
              <a:rPr sz="3400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https://en.wikipedia.org/wiki/Bayes%27_theorem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Clr>
                <a:srgbClr val="606060"/>
              </a:buClr>
              <a:buFont typeface="Tahoma"/>
              <a:buChar char="●"/>
              <a:tabLst>
                <a:tab pos="501650" algn="l"/>
              </a:tabLst>
            </a:pPr>
            <a:r>
              <a:rPr sz="3400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https://en.wikipedia.org/wiki/Naive_Bayes_classifier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2699" y="5530635"/>
            <a:ext cx="3819525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3605">
              <a:lnSpc>
                <a:spcPct val="100000"/>
              </a:lnSpc>
              <a:spcBef>
                <a:spcPts val="100"/>
              </a:spcBef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Naive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Arial MT"/>
                <a:cs typeface="Arial MT"/>
              </a:rPr>
              <a:t>Bayes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3000" dirty="0">
              <a:latin typeface="Arial MT"/>
              <a:cs typeface="Arial MT"/>
            </a:endParaRPr>
          </a:p>
          <a:p>
            <a:pPr marL="12700" marR="5080" indent="1034415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Thank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you! 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622624"/>
            <a:ext cx="76625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200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8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283" y="2360800"/>
            <a:ext cx="109607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indent="-419734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32434" algn="l"/>
              </a:tabLst>
            </a:pPr>
            <a:r>
              <a:rPr sz="2500" spc="-105" dirty="0">
                <a:solidFill>
                  <a:srgbClr val="606060"/>
                </a:solidFill>
                <a:latin typeface="Arial MT"/>
                <a:cs typeface="Arial MT"/>
              </a:rPr>
              <a:t>P(c|x)</a:t>
            </a:r>
            <a:r>
              <a:rPr sz="25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25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5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606060"/>
                </a:solidFill>
                <a:latin typeface="Arial MT"/>
                <a:cs typeface="Arial MT"/>
              </a:rPr>
              <a:t>posterior</a:t>
            </a:r>
            <a:r>
              <a:rPr sz="25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60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25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5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229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25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105" dirty="0">
                <a:solidFill>
                  <a:srgbClr val="606060"/>
                </a:solidFill>
                <a:latin typeface="Arial MT"/>
                <a:cs typeface="Arial MT"/>
              </a:rPr>
              <a:t>(c,</a:t>
            </a:r>
            <a:r>
              <a:rPr sz="2500" spc="-70" dirty="0">
                <a:solidFill>
                  <a:srgbClr val="606060"/>
                </a:solidFill>
                <a:latin typeface="Arial MT"/>
                <a:cs typeface="Arial MT"/>
              </a:rPr>
              <a:t> target)</a:t>
            </a:r>
            <a:r>
              <a:rPr sz="25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175" dirty="0">
                <a:solidFill>
                  <a:srgbClr val="606060"/>
                </a:solidFill>
                <a:latin typeface="Arial MT"/>
                <a:cs typeface="Arial MT"/>
              </a:rPr>
              <a:t>given</a:t>
            </a:r>
            <a:r>
              <a:rPr sz="25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606060"/>
                </a:solidFill>
                <a:latin typeface="Arial MT"/>
                <a:cs typeface="Arial MT"/>
              </a:rPr>
              <a:t>predictor</a:t>
            </a:r>
            <a:r>
              <a:rPr sz="25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606060"/>
                </a:solidFill>
                <a:latin typeface="Arial MT"/>
                <a:cs typeface="Arial MT"/>
              </a:rPr>
              <a:t>(x,</a:t>
            </a:r>
            <a:r>
              <a:rPr sz="25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606060"/>
                </a:solidFill>
                <a:latin typeface="Arial MT"/>
                <a:cs typeface="Arial MT"/>
              </a:rPr>
              <a:t>attributes).</a:t>
            </a:r>
            <a:endParaRPr sz="2500">
              <a:latin typeface="Arial MT"/>
              <a:cs typeface="Arial MT"/>
            </a:endParaRPr>
          </a:p>
          <a:p>
            <a:pPr marL="432434" indent="-419734">
              <a:lnSpc>
                <a:spcPct val="100000"/>
              </a:lnSpc>
              <a:buFont typeface="Tahoma"/>
              <a:buChar char="●"/>
              <a:tabLst>
                <a:tab pos="432434" algn="l"/>
                <a:tab pos="1290320" algn="l"/>
              </a:tabLst>
            </a:pPr>
            <a:r>
              <a:rPr sz="2500" spc="-20" dirty="0">
                <a:solidFill>
                  <a:srgbClr val="606060"/>
                </a:solidFill>
                <a:latin typeface="Arial MT"/>
                <a:cs typeface="Arial MT"/>
              </a:rPr>
              <a:t>P(c)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	-</a:t>
            </a:r>
            <a:r>
              <a:rPr sz="25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5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prior</a:t>
            </a:r>
            <a:r>
              <a:rPr sz="25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60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25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5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40" dirty="0">
                <a:solidFill>
                  <a:srgbClr val="606060"/>
                </a:solidFill>
                <a:latin typeface="Arial MT"/>
                <a:cs typeface="Arial MT"/>
              </a:rPr>
              <a:t>class.</a:t>
            </a:r>
            <a:endParaRPr sz="2500">
              <a:latin typeface="Arial MT"/>
              <a:cs typeface="Arial MT"/>
            </a:endParaRPr>
          </a:p>
          <a:p>
            <a:pPr marL="432434" indent="-419734">
              <a:lnSpc>
                <a:spcPct val="100000"/>
              </a:lnSpc>
              <a:buFont typeface="Tahoma"/>
              <a:buChar char="●"/>
              <a:tabLst>
                <a:tab pos="432434" algn="l"/>
              </a:tabLst>
            </a:pPr>
            <a:r>
              <a:rPr sz="2500" spc="-105" dirty="0">
                <a:solidFill>
                  <a:srgbClr val="606060"/>
                </a:solidFill>
                <a:latin typeface="Arial MT"/>
                <a:cs typeface="Arial MT"/>
              </a:rPr>
              <a:t>P(x|c)</a:t>
            </a:r>
            <a:r>
              <a:rPr sz="25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25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15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5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5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45" dirty="0">
                <a:solidFill>
                  <a:srgbClr val="606060"/>
                </a:solidFill>
                <a:latin typeface="Arial MT"/>
                <a:cs typeface="Arial MT"/>
              </a:rPr>
              <a:t>likelihood</a:t>
            </a:r>
            <a:r>
              <a:rPr sz="2500" spc="-75" dirty="0">
                <a:solidFill>
                  <a:srgbClr val="606060"/>
                </a:solidFill>
                <a:latin typeface="Arial MT"/>
                <a:cs typeface="Arial MT"/>
              </a:rPr>
              <a:t> which </a:t>
            </a:r>
            <a:r>
              <a:rPr sz="2500" spc="-15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5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5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60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25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5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606060"/>
                </a:solidFill>
                <a:latin typeface="Arial MT"/>
                <a:cs typeface="Arial MT"/>
              </a:rPr>
              <a:t>predictor</a:t>
            </a:r>
            <a:r>
              <a:rPr sz="25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175" dirty="0">
                <a:solidFill>
                  <a:srgbClr val="606060"/>
                </a:solidFill>
                <a:latin typeface="Arial MT"/>
                <a:cs typeface="Arial MT"/>
              </a:rPr>
              <a:t>given</a:t>
            </a:r>
            <a:r>
              <a:rPr sz="25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606060"/>
                </a:solidFill>
                <a:latin typeface="Arial MT"/>
                <a:cs typeface="Arial MT"/>
              </a:rPr>
              <a:t>class.</a:t>
            </a:r>
            <a:endParaRPr sz="2500">
              <a:latin typeface="Arial MT"/>
              <a:cs typeface="Arial MT"/>
            </a:endParaRPr>
          </a:p>
          <a:p>
            <a:pPr marL="432434" indent="-419734">
              <a:lnSpc>
                <a:spcPct val="100000"/>
              </a:lnSpc>
              <a:buFont typeface="Tahoma"/>
              <a:buChar char="●"/>
              <a:tabLst>
                <a:tab pos="432434" algn="l"/>
                <a:tab pos="1222375" algn="l"/>
              </a:tabLst>
            </a:pPr>
            <a:r>
              <a:rPr sz="2500" spc="-20" dirty="0">
                <a:solidFill>
                  <a:srgbClr val="606060"/>
                </a:solidFill>
                <a:latin typeface="Arial MT"/>
                <a:cs typeface="Arial MT"/>
              </a:rPr>
              <a:t>P(x)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	-</a:t>
            </a:r>
            <a:r>
              <a:rPr sz="25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15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5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5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prior</a:t>
            </a:r>
            <a:r>
              <a:rPr sz="25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60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25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5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606060"/>
                </a:solidFill>
                <a:latin typeface="Arial MT"/>
                <a:cs typeface="Arial MT"/>
              </a:rPr>
              <a:t>predictor.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8062" y="4708225"/>
            <a:ext cx="6348674" cy="3445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624" y="2098657"/>
            <a:ext cx="1122299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5080" indent="-412750">
              <a:lnSpc>
                <a:spcPts val="2850"/>
              </a:lnSpc>
              <a:spcBef>
                <a:spcPts val="220"/>
              </a:spcBef>
              <a:buFont typeface="Tahoma"/>
              <a:buChar char="●"/>
              <a:tabLst>
                <a:tab pos="424815" algn="l"/>
              </a:tabLst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606060"/>
                </a:solidFill>
                <a:latin typeface="Arial MT"/>
                <a:cs typeface="Arial MT"/>
              </a:rPr>
              <a:t>weather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corresponding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target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5" dirty="0">
                <a:solidFill>
                  <a:srgbClr val="606060"/>
                </a:solidFill>
                <a:latin typeface="Arial MT"/>
                <a:cs typeface="Arial MT"/>
              </a:rPr>
              <a:t>variable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MT"/>
                <a:cs typeface="Arial MT"/>
              </a:rPr>
              <a:t>‘Play’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606060"/>
                </a:solidFill>
                <a:latin typeface="Arial MT"/>
                <a:cs typeface="Arial MT"/>
              </a:rPr>
              <a:t>(suggesting 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possibilities</a:t>
            </a:r>
            <a:r>
              <a:rPr sz="2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playing).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ts val="2760"/>
              </a:lnSpc>
              <a:buFont typeface="Tahoma"/>
              <a:buChar char="●"/>
              <a:tabLst>
                <a:tab pos="424815" algn="l"/>
              </a:tabLst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Now,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whether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players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play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606060"/>
                </a:solidFill>
                <a:latin typeface="Arial MT"/>
                <a:cs typeface="Arial MT"/>
              </a:rPr>
              <a:t>based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606060"/>
                </a:solidFill>
                <a:latin typeface="Arial MT"/>
                <a:cs typeface="Arial MT"/>
              </a:rPr>
              <a:t>weather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condition.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173" y="3373625"/>
            <a:ext cx="2693350" cy="57633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501" y="1960508"/>
            <a:ext cx="1122235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indent="-447675">
              <a:lnSpc>
                <a:spcPts val="2865"/>
              </a:lnSpc>
              <a:spcBef>
                <a:spcPts val="100"/>
              </a:spcBef>
              <a:buAutoNum type="arabicPeriod"/>
              <a:tabLst>
                <a:tab pos="460375" algn="l"/>
              </a:tabLst>
            </a:pP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Convert</a:t>
            </a:r>
            <a:r>
              <a:rPr sz="2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2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frequency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  <a:p>
            <a:pPr marL="460375" marR="5080" indent="-448309">
              <a:lnSpc>
                <a:spcPts val="2850"/>
              </a:lnSpc>
              <a:spcBef>
                <a:spcPts val="105"/>
              </a:spcBef>
              <a:buAutoNum type="arabicPeriod"/>
              <a:tabLst>
                <a:tab pos="460375" algn="l"/>
              </a:tabLst>
            </a:pP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Create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Likelihood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table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55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5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probabilities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like 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Overcast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0.29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playing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0.64.</a:t>
            </a:r>
            <a:endParaRPr sz="2400">
              <a:latin typeface="Arial MT"/>
              <a:cs typeface="Arial MT"/>
            </a:endParaRPr>
          </a:p>
          <a:p>
            <a:pPr marL="460375" marR="46355" indent="-448309">
              <a:lnSpc>
                <a:spcPts val="2850"/>
              </a:lnSpc>
              <a:buAutoNum type="arabicPeriod"/>
              <a:tabLst>
                <a:tab pos="460375" algn="l"/>
              </a:tabLst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Now,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Naive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606060"/>
                </a:solidFill>
                <a:latin typeface="Arial MT"/>
                <a:cs typeface="Arial MT"/>
              </a:rPr>
              <a:t>Bayesian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equation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606060"/>
                </a:solidFill>
                <a:latin typeface="Arial MT"/>
                <a:cs typeface="Arial MT"/>
              </a:rPr>
              <a:t>calculate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posterior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606060"/>
                </a:solidFill>
                <a:latin typeface="Arial MT"/>
                <a:cs typeface="Arial MT"/>
              </a:rPr>
              <a:t>class.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606060"/>
                </a:solidFill>
                <a:latin typeface="Arial MT"/>
                <a:cs typeface="Arial MT"/>
              </a:rPr>
              <a:t>highest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posterior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outcome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prediction.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75" y="4249875"/>
            <a:ext cx="11438124" cy="4171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125" y="1829858"/>
            <a:ext cx="1049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606060"/>
                </a:solidFill>
                <a:latin typeface="Arial Black"/>
                <a:cs typeface="Arial Black"/>
              </a:rPr>
              <a:t>Problem: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606060"/>
                </a:solidFill>
                <a:latin typeface="Arial Black"/>
                <a:cs typeface="Arial Black"/>
              </a:rPr>
              <a:t>Players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606060"/>
                </a:solidFill>
                <a:latin typeface="Arial Black"/>
                <a:cs typeface="Arial Black"/>
              </a:rPr>
              <a:t>will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play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if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weather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606060"/>
                </a:solidFill>
                <a:latin typeface="Arial Black"/>
                <a:cs typeface="Arial Black"/>
              </a:rPr>
              <a:t>sunny.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5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606060"/>
                </a:solidFill>
                <a:latin typeface="Arial Black"/>
                <a:cs typeface="Arial Black"/>
              </a:rPr>
              <a:t>this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606060"/>
                </a:solidFill>
                <a:latin typeface="Arial Black"/>
                <a:cs typeface="Arial Black"/>
              </a:rPr>
              <a:t>statement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Black"/>
                <a:cs typeface="Arial Black"/>
              </a:rPr>
              <a:t>correct?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7" y="4968825"/>
            <a:ext cx="11438124" cy="4171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125" y="1829858"/>
            <a:ext cx="1049909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606060"/>
                </a:solidFill>
                <a:latin typeface="Arial Black"/>
                <a:cs typeface="Arial Black"/>
              </a:rPr>
              <a:t>Problem: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606060"/>
                </a:solidFill>
                <a:latin typeface="Arial Black"/>
                <a:cs typeface="Arial Black"/>
              </a:rPr>
              <a:t>Players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606060"/>
                </a:solidFill>
                <a:latin typeface="Arial Black"/>
                <a:cs typeface="Arial Black"/>
              </a:rPr>
              <a:t>will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play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if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weather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606060"/>
                </a:solidFill>
                <a:latin typeface="Arial Black"/>
                <a:cs typeface="Arial Black"/>
              </a:rPr>
              <a:t>sunny.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5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606060"/>
                </a:solidFill>
                <a:latin typeface="Arial Black"/>
                <a:cs typeface="Arial Black"/>
              </a:rPr>
              <a:t>this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606060"/>
                </a:solidFill>
                <a:latin typeface="Arial Black"/>
                <a:cs typeface="Arial Black"/>
              </a:rPr>
              <a:t>statement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Black"/>
                <a:cs typeface="Arial Black"/>
              </a:rPr>
              <a:t>correct?</a:t>
            </a:r>
            <a:endParaRPr sz="2400">
              <a:latin typeface="Arial Black"/>
              <a:cs typeface="Arial Black"/>
            </a:endParaRPr>
          </a:p>
          <a:p>
            <a:pPr marL="92710">
              <a:lnSpc>
                <a:spcPct val="100000"/>
              </a:lnSpc>
              <a:spcBef>
                <a:spcPts val="241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P(Yes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|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Sunny)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Sunny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|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Yes)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P(Yes)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/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(Sunny)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7" y="4968825"/>
            <a:ext cx="11438124" cy="4171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125" y="1829858"/>
            <a:ext cx="10499090" cy="251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606060"/>
                </a:solidFill>
                <a:latin typeface="Arial Black"/>
                <a:cs typeface="Arial Black"/>
              </a:rPr>
              <a:t>Problem: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606060"/>
                </a:solidFill>
                <a:latin typeface="Arial Black"/>
                <a:cs typeface="Arial Black"/>
              </a:rPr>
              <a:t>Players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606060"/>
                </a:solidFill>
                <a:latin typeface="Arial Black"/>
                <a:cs typeface="Arial Black"/>
              </a:rPr>
              <a:t>will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play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if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weather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606060"/>
                </a:solidFill>
                <a:latin typeface="Arial Black"/>
                <a:cs typeface="Arial Black"/>
              </a:rPr>
              <a:t>sunny.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5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606060"/>
                </a:solidFill>
                <a:latin typeface="Arial Black"/>
                <a:cs typeface="Arial Black"/>
              </a:rPr>
              <a:t>this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606060"/>
                </a:solidFill>
                <a:latin typeface="Arial Black"/>
                <a:cs typeface="Arial Black"/>
              </a:rPr>
              <a:t>statement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Black"/>
                <a:cs typeface="Arial Black"/>
              </a:rPr>
              <a:t>correct?</a:t>
            </a:r>
            <a:endParaRPr sz="2400">
              <a:latin typeface="Arial Black"/>
              <a:cs typeface="Arial Black"/>
            </a:endParaRPr>
          </a:p>
          <a:p>
            <a:pPr marL="92710" marR="1529080">
              <a:lnSpc>
                <a:spcPts val="2850"/>
              </a:lnSpc>
              <a:spcBef>
                <a:spcPts val="253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P(Yes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|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Sunny)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Sunny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|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Yes)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P(Yes)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/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(Sunny)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Here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we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have</a:t>
            </a:r>
            <a:endParaRPr sz="2400">
              <a:latin typeface="Consolas"/>
              <a:cs typeface="Consolas"/>
            </a:endParaRPr>
          </a:p>
          <a:p>
            <a:pPr marL="549910" marR="5255260">
              <a:lnSpc>
                <a:spcPts val="285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(Sunny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|Yes)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3/9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0.33,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P(Sunny)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5/14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0.36,</a:t>
            </a:r>
            <a:endParaRPr sz="2400">
              <a:latin typeface="Consolas"/>
              <a:cs typeface="Consolas"/>
            </a:endParaRPr>
          </a:p>
          <a:p>
            <a:pPr marL="549910">
              <a:lnSpc>
                <a:spcPts val="276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P(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Yes)=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9/14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0.64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7" y="4968825"/>
            <a:ext cx="11438124" cy="4171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 Black"/>
                <a:cs typeface="Arial Black"/>
              </a:rPr>
              <a:t>Problem: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Players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will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play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if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weather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300" dirty="0">
                <a:latin typeface="Arial Black"/>
                <a:cs typeface="Arial Black"/>
              </a:rPr>
              <a:t>is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254" dirty="0">
                <a:latin typeface="Arial Black"/>
                <a:cs typeface="Arial Black"/>
              </a:rPr>
              <a:t>sunny.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305" dirty="0">
                <a:latin typeface="Arial Black"/>
                <a:cs typeface="Arial Black"/>
              </a:rPr>
              <a:t>Is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this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statement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300" dirty="0">
                <a:latin typeface="Arial Black"/>
                <a:cs typeface="Arial Black"/>
              </a:rPr>
              <a:t>is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correct?</a:t>
            </a:r>
            <a:endParaRPr sz="2400">
              <a:latin typeface="Arial Black"/>
              <a:cs typeface="Arial Black"/>
            </a:endParaRPr>
          </a:p>
          <a:p>
            <a:pPr marL="414020" marR="2514600">
              <a:lnSpc>
                <a:spcPts val="2850"/>
              </a:lnSpc>
              <a:spcBef>
                <a:spcPts val="2530"/>
              </a:spcBef>
            </a:pPr>
            <a:r>
              <a:rPr sz="2400" dirty="0"/>
              <a:t>P(Yes</a:t>
            </a:r>
            <a:r>
              <a:rPr sz="2400" spc="-55" dirty="0"/>
              <a:t> </a:t>
            </a:r>
            <a:r>
              <a:rPr sz="2400" dirty="0"/>
              <a:t>|</a:t>
            </a:r>
            <a:r>
              <a:rPr sz="2400" spc="-50" dirty="0"/>
              <a:t> </a:t>
            </a:r>
            <a:r>
              <a:rPr sz="2400" dirty="0"/>
              <a:t>Sunny)</a:t>
            </a:r>
            <a:r>
              <a:rPr sz="2400" spc="-55" dirty="0"/>
              <a:t> </a:t>
            </a:r>
            <a:r>
              <a:rPr sz="2400" dirty="0"/>
              <a:t>=</a:t>
            </a:r>
            <a:r>
              <a:rPr sz="2400" spc="-50" dirty="0"/>
              <a:t> </a:t>
            </a:r>
            <a:r>
              <a:rPr sz="2400" dirty="0"/>
              <a:t>P(</a:t>
            </a:r>
            <a:r>
              <a:rPr sz="2400" spc="-50" dirty="0"/>
              <a:t> </a:t>
            </a:r>
            <a:r>
              <a:rPr sz="2400" dirty="0"/>
              <a:t>Sunny</a:t>
            </a:r>
            <a:r>
              <a:rPr sz="2400" spc="-55" dirty="0"/>
              <a:t> </a:t>
            </a:r>
            <a:r>
              <a:rPr sz="2400" dirty="0"/>
              <a:t>|</a:t>
            </a:r>
            <a:r>
              <a:rPr sz="2400" spc="-50" dirty="0"/>
              <a:t> </a:t>
            </a:r>
            <a:r>
              <a:rPr sz="2400" dirty="0"/>
              <a:t>Yes)</a:t>
            </a:r>
            <a:r>
              <a:rPr sz="2400" spc="-50" dirty="0"/>
              <a:t> </a:t>
            </a:r>
            <a:r>
              <a:rPr sz="2400" dirty="0"/>
              <a:t>*</a:t>
            </a:r>
            <a:r>
              <a:rPr sz="2400" spc="-55" dirty="0"/>
              <a:t> </a:t>
            </a:r>
            <a:r>
              <a:rPr sz="2400" dirty="0"/>
              <a:t>P(Yes)</a:t>
            </a:r>
            <a:r>
              <a:rPr sz="2400" spc="-50" dirty="0"/>
              <a:t> </a:t>
            </a:r>
            <a:r>
              <a:rPr sz="2400" dirty="0"/>
              <a:t>/</a:t>
            </a:r>
            <a:r>
              <a:rPr sz="2400" spc="-50" dirty="0"/>
              <a:t> </a:t>
            </a:r>
            <a:r>
              <a:rPr sz="2400" dirty="0"/>
              <a:t>P</a:t>
            </a:r>
            <a:r>
              <a:rPr sz="2400" spc="-55" dirty="0"/>
              <a:t> </a:t>
            </a:r>
            <a:r>
              <a:rPr sz="2400" spc="-10" dirty="0"/>
              <a:t>(Sunny) </a:t>
            </a:r>
            <a:r>
              <a:rPr sz="2400" dirty="0"/>
              <a:t>Here</a:t>
            </a:r>
            <a:r>
              <a:rPr sz="2400" spc="-55" dirty="0"/>
              <a:t> </a:t>
            </a:r>
            <a:r>
              <a:rPr sz="2400" dirty="0"/>
              <a:t>we</a:t>
            </a:r>
            <a:r>
              <a:rPr sz="2400" spc="-55" dirty="0"/>
              <a:t> </a:t>
            </a:r>
            <a:r>
              <a:rPr sz="2400" spc="-20" dirty="0"/>
              <a:t>have</a:t>
            </a:r>
            <a:endParaRPr sz="2400"/>
          </a:p>
          <a:p>
            <a:pPr marL="871219" marR="6240780">
              <a:lnSpc>
                <a:spcPts val="2850"/>
              </a:lnSpc>
            </a:pPr>
            <a:r>
              <a:rPr sz="2400" dirty="0"/>
              <a:t>P</a:t>
            </a:r>
            <a:r>
              <a:rPr sz="2400" spc="-55" dirty="0"/>
              <a:t> </a:t>
            </a:r>
            <a:r>
              <a:rPr sz="2400" dirty="0"/>
              <a:t>(Sunny</a:t>
            </a:r>
            <a:r>
              <a:rPr sz="2400" spc="-50" dirty="0"/>
              <a:t> </a:t>
            </a:r>
            <a:r>
              <a:rPr sz="2400" dirty="0"/>
              <a:t>|Yes)</a:t>
            </a:r>
            <a:r>
              <a:rPr sz="2400" spc="-55" dirty="0"/>
              <a:t> </a:t>
            </a:r>
            <a:r>
              <a:rPr sz="2400" dirty="0"/>
              <a:t>=</a:t>
            </a:r>
            <a:r>
              <a:rPr sz="2400" spc="-50" dirty="0"/>
              <a:t> </a:t>
            </a:r>
            <a:r>
              <a:rPr sz="2400" dirty="0"/>
              <a:t>3/9</a:t>
            </a:r>
            <a:r>
              <a:rPr sz="2400" spc="-50" dirty="0"/>
              <a:t> </a:t>
            </a:r>
            <a:r>
              <a:rPr sz="2400" dirty="0"/>
              <a:t>=</a:t>
            </a:r>
            <a:r>
              <a:rPr sz="2400" spc="-55" dirty="0"/>
              <a:t> </a:t>
            </a:r>
            <a:r>
              <a:rPr sz="2400" spc="-10" dirty="0"/>
              <a:t>0.33, </a:t>
            </a:r>
            <a:r>
              <a:rPr sz="2400" dirty="0"/>
              <a:t>P(Sunny)</a:t>
            </a:r>
            <a:r>
              <a:rPr sz="2400" spc="-65" dirty="0"/>
              <a:t> </a:t>
            </a:r>
            <a:r>
              <a:rPr sz="2400" dirty="0"/>
              <a:t>=</a:t>
            </a:r>
            <a:r>
              <a:rPr sz="2400" spc="-65" dirty="0"/>
              <a:t> </a:t>
            </a:r>
            <a:r>
              <a:rPr sz="2400" dirty="0"/>
              <a:t>5/14</a:t>
            </a:r>
            <a:r>
              <a:rPr sz="2400" spc="-65" dirty="0"/>
              <a:t> </a:t>
            </a:r>
            <a:r>
              <a:rPr sz="2400" dirty="0"/>
              <a:t>=</a:t>
            </a:r>
            <a:r>
              <a:rPr sz="2400" spc="-65" dirty="0"/>
              <a:t> </a:t>
            </a:r>
            <a:r>
              <a:rPr sz="2400" spc="-10" dirty="0"/>
              <a:t>0.36,</a:t>
            </a:r>
            <a:endParaRPr sz="2400"/>
          </a:p>
          <a:p>
            <a:pPr marL="871219">
              <a:lnSpc>
                <a:spcPts val="2745"/>
              </a:lnSpc>
            </a:pPr>
            <a:r>
              <a:rPr sz="2400" dirty="0"/>
              <a:t>P(</a:t>
            </a:r>
            <a:r>
              <a:rPr sz="2400" spc="-55" dirty="0"/>
              <a:t> </a:t>
            </a:r>
            <a:r>
              <a:rPr sz="2400" dirty="0"/>
              <a:t>Yes)=</a:t>
            </a:r>
            <a:r>
              <a:rPr sz="2400" spc="-55" dirty="0"/>
              <a:t> </a:t>
            </a:r>
            <a:r>
              <a:rPr sz="2400" dirty="0"/>
              <a:t>9/14</a:t>
            </a:r>
            <a:r>
              <a:rPr sz="2400" spc="-55" dirty="0"/>
              <a:t> </a:t>
            </a:r>
            <a:r>
              <a:rPr sz="2400" dirty="0"/>
              <a:t>=</a:t>
            </a:r>
            <a:r>
              <a:rPr sz="2400" spc="-55" dirty="0"/>
              <a:t> </a:t>
            </a:r>
            <a:r>
              <a:rPr sz="2400" spc="-20" dirty="0"/>
              <a:t>0.64</a:t>
            </a:r>
            <a:endParaRPr sz="2400"/>
          </a:p>
          <a:p>
            <a:pPr marL="414020">
              <a:lnSpc>
                <a:spcPts val="2865"/>
              </a:lnSpc>
            </a:pPr>
            <a:r>
              <a:rPr sz="2400" dirty="0"/>
              <a:t>Now,</a:t>
            </a:r>
            <a:r>
              <a:rPr sz="2400" spc="-55" dirty="0"/>
              <a:t> </a:t>
            </a:r>
            <a:r>
              <a:rPr sz="2400" dirty="0"/>
              <a:t>P</a:t>
            </a:r>
            <a:r>
              <a:rPr sz="2400" spc="-55" dirty="0"/>
              <a:t> </a:t>
            </a:r>
            <a:r>
              <a:rPr sz="2400" dirty="0"/>
              <a:t>(Yes</a:t>
            </a:r>
            <a:r>
              <a:rPr sz="2400" spc="-55" dirty="0"/>
              <a:t> </a:t>
            </a:r>
            <a:r>
              <a:rPr sz="2400" dirty="0"/>
              <a:t>|</a:t>
            </a:r>
            <a:r>
              <a:rPr sz="2400" spc="-55" dirty="0"/>
              <a:t> </a:t>
            </a:r>
            <a:r>
              <a:rPr sz="2400" dirty="0"/>
              <a:t>Sunny)</a:t>
            </a:r>
            <a:r>
              <a:rPr sz="2400" spc="-55" dirty="0"/>
              <a:t> </a:t>
            </a:r>
            <a:r>
              <a:rPr sz="2400" dirty="0"/>
              <a:t>=</a:t>
            </a:r>
            <a:r>
              <a:rPr sz="2400" spc="-55" dirty="0"/>
              <a:t> </a:t>
            </a:r>
            <a:r>
              <a:rPr sz="2400" dirty="0"/>
              <a:t>0.33</a:t>
            </a:r>
            <a:r>
              <a:rPr sz="2400" spc="-55" dirty="0"/>
              <a:t> </a:t>
            </a:r>
            <a:r>
              <a:rPr sz="2400" dirty="0"/>
              <a:t>*</a:t>
            </a:r>
            <a:r>
              <a:rPr sz="2400" spc="-55" dirty="0"/>
              <a:t> </a:t>
            </a:r>
            <a:r>
              <a:rPr sz="2400" dirty="0"/>
              <a:t>0.64</a:t>
            </a:r>
            <a:r>
              <a:rPr sz="2400" spc="-55" dirty="0"/>
              <a:t> </a:t>
            </a:r>
            <a:r>
              <a:rPr sz="2400" dirty="0"/>
              <a:t>/</a:t>
            </a:r>
            <a:r>
              <a:rPr sz="2400" spc="-55" dirty="0"/>
              <a:t> </a:t>
            </a:r>
            <a:r>
              <a:rPr sz="2400" dirty="0"/>
              <a:t>0.36</a:t>
            </a:r>
            <a:r>
              <a:rPr sz="2400" spc="-55" dirty="0"/>
              <a:t> </a:t>
            </a:r>
            <a:r>
              <a:rPr sz="2400" dirty="0"/>
              <a:t>=</a:t>
            </a:r>
            <a:r>
              <a:rPr sz="2400" spc="-55" dirty="0"/>
              <a:t> </a:t>
            </a:r>
            <a:r>
              <a:rPr sz="2400" dirty="0"/>
              <a:t>0.60,</a:t>
            </a:r>
            <a:r>
              <a:rPr sz="2400" spc="-55" dirty="0"/>
              <a:t> </a:t>
            </a:r>
            <a:r>
              <a:rPr sz="2400" dirty="0"/>
              <a:t>(high</a:t>
            </a:r>
            <a:r>
              <a:rPr sz="2400" spc="-55" dirty="0"/>
              <a:t> </a:t>
            </a:r>
            <a:r>
              <a:rPr sz="2400" spc="-10" dirty="0"/>
              <a:t>probability)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210" dirty="0"/>
              <a:t>Naive</a:t>
            </a:r>
            <a:r>
              <a:rPr spc="-60" dirty="0"/>
              <a:t> </a:t>
            </a:r>
            <a:r>
              <a:rPr spc="-505" dirty="0"/>
              <a:t>Bayes</a:t>
            </a:r>
            <a:r>
              <a:rPr spc="-10" dirty="0"/>
              <a:t> </a:t>
            </a:r>
            <a:r>
              <a:rPr spc="-150" dirty="0"/>
              <a:t>algorithm</a:t>
            </a:r>
            <a:r>
              <a:rPr spc="-70" dirty="0"/>
              <a:t> </a:t>
            </a:r>
            <a:r>
              <a:rPr spc="-20"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7" y="4968825"/>
            <a:ext cx="11438124" cy="4171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5" dirty="0"/>
              <a:t> </a:t>
            </a:r>
            <a:r>
              <a:rPr spc="-215" dirty="0"/>
              <a:t>Learning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55" dirty="0"/>
              <a:t>Naive</a:t>
            </a:r>
            <a:r>
              <a:rPr spc="-25" dirty="0"/>
              <a:t> </a:t>
            </a:r>
            <a:r>
              <a:rPr spc="-375" dirty="0"/>
              <a:t>Bayes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1571</Words>
  <Application>Microsoft Office PowerPoint</Application>
  <PresentationFormat>Custom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Arial MT</vt:lpstr>
      <vt:lpstr>Consolas</vt:lpstr>
      <vt:lpstr>Tahoma</vt:lpstr>
      <vt:lpstr>Times New Roman</vt:lpstr>
      <vt:lpstr>Office Theme</vt:lpstr>
      <vt:lpstr>Naive Bayes</vt:lpstr>
      <vt:lpstr>Naive Bayes - Introduction</vt:lpstr>
      <vt:lpstr>Introduction - Bayes theorem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Zero Frequency Problem</vt:lpstr>
      <vt:lpstr>Zero Frequency Problem</vt:lpstr>
      <vt:lpstr>Using Python</vt:lpstr>
      <vt:lpstr>Tips to improve the Naive Bayes Model</vt:lpstr>
      <vt:lpstr>Variants</vt:lpstr>
      <vt:lpstr>Applications</vt:lpstr>
      <vt:lpstr>Applications</vt:lpstr>
      <vt:lpstr>Further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</dc:title>
  <cp:lastModifiedBy>CDAC</cp:lastModifiedBy>
  <cp:revision>1</cp:revision>
  <dcterms:created xsi:type="dcterms:W3CDTF">2025-05-05T10:33:56Z</dcterms:created>
  <dcterms:modified xsi:type="dcterms:W3CDTF">2025-05-05T10:43:57Z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2025-05-05T00:00:00Z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2025-05-05T00:00:00Z</vt:filetime>
  </property>
</Properties>
</file>