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91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92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94674"/>
  </p:normalViewPr>
  <p:slideViewPr>
    <p:cSldViewPr>
      <p:cViewPr varScale="1">
        <p:scale>
          <a:sx n="72" d="100"/>
          <a:sy n="72" d="100"/>
        </p:scale>
        <p:origin x="224" y="6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06060"/>
                </a:solidFill>
                <a:latin typeface="Arial Black"/>
                <a:cs typeface="Arial Black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8825" y="1890876"/>
            <a:ext cx="5492115" cy="645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B5854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15494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44425" y="9372079"/>
            <a:ext cx="3007200" cy="38152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1075" y="9266370"/>
            <a:ext cx="2371725" cy="48577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8225" y="9304470"/>
            <a:ext cx="2257424" cy="371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850" y="561664"/>
            <a:ext cx="10769949" cy="824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649" y="1562902"/>
            <a:ext cx="11989979" cy="7492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" TargetMode="External"/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reachus@cloudxlab.com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mailto:reachus@cloudxlab.com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mailto:reachus@cloudxlab.com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04144" y="4162995"/>
            <a:ext cx="22999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20" dirty="0"/>
              <a:t>Numpy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89407" y="6425900"/>
          <a:ext cx="6338570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0.11],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0.11]])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80950" y="1854220"/>
            <a:ext cx="11445875" cy="442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2940" algn="ctr">
              <a:lnSpc>
                <a:spcPct val="100000"/>
              </a:lnSpc>
              <a:spcBef>
                <a:spcPts val="100"/>
              </a:spcBef>
            </a:pPr>
            <a:r>
              <a:rPr sz="3050" b="1" i="1" spc="-55" dirty="0">
                <a:solidFill>
                  <a:srgbClr val="606060"/>
                </a:solidFill>
                <a:latin typeface="Arial"/>
                <a:cs typeface="Arial"/>
              </a:rPr>
              <a:t>np.full</a:t>
            </a:r>
            <a:r>
              <a:rPr sz="3050" b="1" i="1" spc="-1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given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699"/>
              </a:lnSpc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create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given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shape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given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6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np.full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used.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np.full(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(3,4),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0.11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359150" algn="l"/>
                <a:tab pos="4823460" algn="l"/>
                <a:tab pos="6287135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array([[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0.11,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0.11,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0.11,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0.11],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Creating</a:t>
            </a:r>
            <a:r>
              <a:rPr spc="-155" dirty="0"/>
              <a:t> </a:t>
            </a:r>
            <a:r>
              <a:rPr spc="-150" dirty="0"/>
              <a:t>Numpy</a:t>
            </a:r>
            <a:r>
              <a:rPr spc="-155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860171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Arial Black"/>
                <a:cs typeface="Arial Black"/>
              </a:rPr>
              <a:t>Pass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boolean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Black"/>
                <a:cs typeface="Arial Black"/>
              </a:rPr>
              <a:t>array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people[np.array([True,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False,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True])]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7774" y="5238725"/>
            <a:ext cx="8629324" cy="2604349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79743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Arial Black"/>
                <a:cs typeface="Arial Black"/>
              </a:rPr>
              <a:t>Pass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boolean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expression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people[people["birthyear"]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&lt;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1990]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7712" y="5432185"/>
            <a:ext cx="7469324" cy="2299599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006602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Adding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removing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columns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Adds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new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column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"age"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people["age"]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2016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people["birthyear"]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Adds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another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column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"over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30"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people["over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30"]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people["age"]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30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Removes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"birthyear"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and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"children"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columns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birthyears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people.pop("birthyear")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del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people["children"]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6213" y="7441975"/>
            <a:ext cx="4947674" cy="2159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157668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70" dirty="0">
                <a:solidFill>
                  <a:srgbClr val="606060"/>
                </a:solidFill>
                <a:latin typeface="Arial Black"/>
                <a:cs typeface="Arial Black"/>
              </a:rPr>
              <a:t>new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column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must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have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80" dirty="0">
                <a:solidFill>
                  <a:srgbClr val="606060"/>
                </a:solidFill>
                <a:latin typeface="Arial Black"/>
                <a:cs typeface="Arial Black"/>
              </a:rPr>
              <a:t>same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number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rows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alice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is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missing,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eugene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is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ignored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384300" marR="4862195" indent="-13716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people["pets"]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pd.Series({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"bob":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endParaRPr sz="3000">
              <a:latin typeface="Consolas"/>
              <a:cs typeface="Consolas"/>
            </a:endParaRPr>
          </a:p>
          <a:p>
            <a:pPr marL="1384300" marR="7465059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"charles":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5,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"eugene":1</a:t>
            </a:r>
            <a:endParaRPr sz="30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})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450" y="6725575"/>
            <a:ext cx="6693849" cy="2590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08667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Add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70" dirty="0">
                <a:solidFill>
                  <a:srgbClr val="606060"/>
                </a:solidFill>
                <a:latin typeface="Arial Black"/>
                <a:cs typeface="Arial Black"/>
              </a:rPr>
              <a:t>new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column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using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insert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method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after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an </a:t>
            </a: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existing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column</a:t>
            </a:r>
            <a:endParaRPr sz="30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00" y="3797150"/>
          <a:ext cx="989456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people.insert(1,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"height",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[172,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181,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185])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4769" algn="ctr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people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8100" y="5203981"/>
            <a:ext cx="7828674" cy="2585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4607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DataFrame</a:t>
            </a:r>
            <a:r>
              <a:rPr spc="-135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75" dirty="0"/>
              <a:t>Add</a:t>
            </a:r>
            <a:r>
              <a:rPr spc="-150" dirty="0"/>
              <a:t> </a:t>
            </a:r>
            <a:r>
              <a:rPr spc="-370" dirty="0"/>
              <a:t>new</a:t>
            </a:r>
            <a:r>
              <a:rPr spc="-160" dirty="0"/>
              <a:t> </a:t>
            </a:r>
            <a:r>
              <a:rPr spc="-325" dirty="0"/>
              <a:t>columns</a:t>
            </a:r>
            <a:r>
              <a:rPr spc="-160" dirty="0"/>
              <a:t> </a:t>
            </a:r>
            <a:r>
              <a:rPr spc="-340" dirty="0"/>
              <a:t>using</a:t>
            </a:r>
            <a:r>
              <a:rPr spc="-160" dirty="0"/>
              <a:t> </a:t>
            </a:r>
            <a:r>
              <a:rPr spc="-395" dirty="0"/>
              <a:t>assign</a:t>
            </a:r>
            <a:r>
              <a:rPr spc="-150" dirty="0"/>
              <a:t> </a:t>
            </a:r>
            <a:r>
              <a:rPr spc="-20" dirty="0"/>
              <a:t>method</a:t>
            </a:r>
          </a:p>
          <a:p>
            <a:pPr marL="170815">
              <a:lnSpc>
                <a:spcPct val="100000"/>
              </a:lnSpc>
              <a:spcBef>
                <a:spcPts val="36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(people</a:t>
            </a:r>
          </a:p>
          <a:p>
            <a:pPr marL="1542415">
              <a:lnSpc>
                <a:spcPct val="100000"/>
              </a:lnSpc>
            </a:pPr>
            <a:r>
              <a:rPr spc="-10" dirty="0">
                <a:latin typeface="Consolas"/>
                <a:cs typeface="Consolas"/>
              </a:rPr>
              <a:t>.assign(body_mass_index</a:t>
            </a:r>
            <a:r>
              <a:rPr spc="-14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14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lambda</a:t>
            </a:r>
            <a:r>
              <a:rPr spc="-13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df:df["weight"]</a:t>
            </a:r>
          </a:p>
          <a:p>
            <a:pPr marL="1542415">
              <a:lnSpc>
                <a:spcPct val="100000"/>
              </a:lnSpc>
            </a:pPr>
            <a:r>
              <a:rPr dirty="0">
                <a:latin typeface="Consolas"/>
                <a:cs typeface="Consolas"/>
              </a:rPr>
              <a:t>/</a:t>
            </a:r>
            <a:r>
              <a:rPr spc="-9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(df["height"]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/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100)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**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2)</a:t>
            </a:r>
          </a:p>
          <a:p>
            <a:pPr marL="170815" marR="3560445" indent="1371600">
              <a:lnSpc>
                <a:spcPct val="100000"/>
              </a:lnSpc>
            </a:pPr>
            <a:r>
              <a:rPr dirty="0">
                <a:latin typeface="Consolas"/>
                <a:cs typeface="Consolas"/>
              </a:rPr>
              <a:t>.assign(overweight</a:t>
            </a:r>
            <a:r>
              <a:rPr spc="-18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18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lambda</a:t>
            </a:r>
            <a:r>
              <a:rPr spc="-180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df: </a:t>
            </a:r>
            <a:r>
              <a:rPr spc="-10" dirty="0">
                <a:latin typeface="Consolas"/>
                <a:cs typeface="Consolas"/>
              </a:rPr>
              <a:t>df["body_mass_index"]</a:t>
            </a:r>
            <a:r>
              <a:rPr spc="-1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&gt;</a:t>
            </a:r>
            <a:r>
              <a:rPr spc="-130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25)</a:t>
            </a:r>
          </a:p>
          <a:p>
            <a:pPr marL="1085215">
              <a:lnSpc>
                <a:spcPct val="100000"/>
              </a:lnSpc>
            </a:pPr>
            <a:r>
              <a:rPr spc="-50" dirty="0">
                <a:latin typeface="Consolas"/>
                <a:cs typeface="Consolas"/>
              </a:rPr>
              <a:t>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925" y="6348435"/>
            <a:ext cx="11988899" cy="25106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840994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Sorting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Use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sort_index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sorts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rows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their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label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ascending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order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75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Reverse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order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passing</a:t>
            </a:r>
            <a:r>
              <a:rPr sz="3000" spc="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130" dirty="0">
                <a:solidFill>
                  <a:srgbClr val="606060"/>
                </a:solidFill>
                <a:latin typeface="Arial"/>
                <a:cs typeface="Arial"/>
              </a:rPr>
              <a:t>ascending=False</a:t>
            </a:r>
            <a:endParaRPr sz="3050">
              <a:latin typeface="Arial"/>
              <a:cs typeface="Arial"/>
            </a:endParaRPr>
          </a:p>
          <a:p>
            <a:pPr marL="928369" lvl="1" indent="-458470">
              <a:lnSpc>
                <a:spcPct val="100000"/>
              </a:lnSpc>
              <a:spcBef>
                <a:spcPts val="1789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sorted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copy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DataFrame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79743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Sorting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people.sort_index(ascending=False)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330" y="4639380"/>
            <a:ext cx="11712224" cy="2457799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4607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DataFrame</a:t>
            </a:r>
            <a:r>
              <a:rPr spc="-14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229" dirty="0"/>
              <a:t>Sorting</a:t>
            </a:r>
            <a:r>
              <a:rPr spc="-165" dirty="0"/>
              <a:t> </a:t>
            </a:r>
            <a:r>
              <a:rPr spc="-420" dirty="0"/>
              <a:t>a</a:t>
            </a:r>
            <a:r>
              <a:rPr spc="-160" dirty="0"/>
              <a:t> </a:t>
            </a:r>
            <a:r>
              <a:rPr spc="-225" dirty="0"/>
              <a:t>DataFrame</a:t>
            </a:r>
            <a:r>
              <a:rPr spc="-165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315" dirty="0"/>
              <a:t>inplace</a:t>
            </a:r>
            <a:r>
              <a:rPr spc="-165" dirty="0"/>
              <a:t> </a:t>
            </a:r>
            <a:r>
              <a:rPr spc="-200" dirty="0"/>
              <a:t>argument</a:t>
            </a:r>
          </a:p>
          <a:p>
            <a:pPr marL="170815">
              <a:lnSpc>
                <a:spcPct val="100000"/>
              </a:lnSpc>
              <a:spcBef>
                <a:spcPts val="36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people.sort_index(inplace=True)</a:t>
            </a:r>
          </a:p>
          <a:p>
            <a:pPr marL="1708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people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218" y="5051774"/>
            <a:ext cx="11178475" cy="2344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4607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DataFrame</a:t>
            </a:r>
            <a:r>
              <a:rPr spc="-140" dirty="0"/>
              <a:t> </a:t>
            </a:r>
            <a:r>
              <a:rPr dirty="0"/>
              <a:t>-</a:t>
            </a:r>
            <a:r>
              <a:rPr spc="-160" dirty="0"/>
              <a:t> </a:t>
            </a:r>
            <a:r>
              <a:rPr spc="-229" dirty="0"/>
              <a:t>Sorting</a:t>
            </a:r>
            <a:r>
              <a:rPr spc="-160" dirty="0"/>
              <a:t> </a:t>
            </a:r>
            <a:r>
              <a:rPr spc="-420" dirty="0"/>
              <a:t>a</a:t>
            </a:r>
            <a:r>
              <a:rPr spc="-165" dirty="0"/>
              <a:t> </a:t>
            </a:r>
            <a:r>
              <a:rPr spc="-225" dirty="0"/>
              <a:t>DataFrame</a:t>
            </a:r>
            <a:r>
              <a:rPr spc="-165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80" dirty="0"/>
              <a:t>Sort</a:t>
            </a:r>
            <a:r>
              <a:rPr spc="-165" dirty="0"/>
              <a:t> </a:t>
            </a:r>
            <a:r>
              <a:rPr spc="-295" dirty="0"/>
              <a:t>By</a:t>
            </a:r>
            <a:r>
              <a:rPr spc="-160" dirty="0"/>
              <a:t> </a:t>
            </a:r>
            <a:r>
              <a:rPr spc="-300" dirty="0"/>
              <a:t>Value</a:t>
            </a:r>
          </a:p>
          <a:p>
            <a:pPr marL="170815">
              <a:lnSpc>
                <a:spcPct val="100000"/>
              </a:lnSpc>
              <a:spcBef>
                <a:spcPts val="36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19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people.sort_values(by="age",</a:t>
            </a:r>
            <a:r>
              <a:rPr spc="-19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inplace=True)</a:t>
            </a:r>
          </a:p>
          <a:p>
            <a:pPr marL="1708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people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242" y="5112654"/>
            <a:ext cx="11190425" cy="2400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6375" y="1854220"/>
            <a:ext cx="798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b="1" i="1" spc="-55" dirty="0">
                <a:solidFill>
                  <a:srgbClr val="606060"/>
                </a:solidFill>
                <a:latin typeface="Arial"/>
                <a:cs typeface="Arial"/>
              </a:rPr>
              <a:t>np.arange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Creating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sequence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975" y="3823460"/>
            <a:ext cx="630047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np.arange(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10,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30,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array([10,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15,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20,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25])</a:t>
            </a:r>
            <a:endParaRPr sz="3000">
              <a:latin typeface="Consolas"/>
              <a:cs typeface="Consolas"/>
            </a:endParaRPr>
          </a:p>
          <a:p>
            <a:pPr marL="12700" marR="422909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np.arange(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0.3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r>
              <a:rPr sz="3000" spc="7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accepts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float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arguments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2940685" algn="l"/>
                <a:tab pos="4195445" algn="l"/>
                <a:tab pos="5450840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0.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0.3,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0.6,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0.9,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4383" y="5985635"/>
            <a:ext cx="862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1.2,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9397" y="5985635"/>
            <a:ext cx="862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1.5,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4412" y="5985635"/>
            <a:ext cx="1071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1.8])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Creating</a:t>
            </a:r>
            <a:r>
              <a:rPr spc="-155" dirty="0"/>
              <a:t> </a:t>
            </a:r>
            <a:r>
              <a:rPr spc="-150" dirty="0"/>
              <a:t>Numpy</a:t>
            </a:r>
            <a:r>
              <a:rPr spc="-155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640524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rgbClr val="606060"/>
                </a:solidFill>
                <a:latin typeface="Arial Black"/>
                <a:cs typeface="Arial Black"/>
              </a:rPr>
              <a:t>Plotting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people.plot(</a:t>
            </a:r>
            <a:endParaRPr sz="30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kind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"line",</a:t>
            </a:r>
            <a:endParaRPr sz="30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"body_mass_index",</a:t>
            </a:r>
            <a:r>
              <a:rPr sz="3000" spc="7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["height",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"weight"]</a:t>
            </a:r>
            <a:endParaRPr sz="30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0675" y="5309000"/>
            <a:ext cx="6098199" cy="4307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9269095" cy="401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Saving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Loading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30" dirty="0">
                <a:solidFill>
                  <a:srgbClr val="606060"/>
                </a:solidFill>
                <a:latin typeface="Microsoft Sans Serif"/>
                <a:cs typeface="Microsoft Sans Serif"/>
              </a:rPr>
              <a:t>Pandas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save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DataFrames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various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backends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such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CSV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Excel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(requires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openpyxl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library)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JSON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HTML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SQL</a:t>
            </a:r>
            <a:r>
              <a:rPr sz="30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database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33500" y="5168750"/>
          <a:ext cx="6546849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["Biking",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68.5,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1985,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np.nan],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1750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["Dancing",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31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83.1,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31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1984,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0950" y="2314809"/>
            <a:ext cx="1130871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5" dirty="0">
                <a:solidFill>
                  <a:srgbClr val="606060"/>
                </a:solidFill>
                <a:latin typeface="Arial Black"/>
                <a:cs typeface="Arial Black"/>
              </a:rPr>
              <a:t>Saving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550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Let’s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new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DataFrame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70" dirty="0">
                <a:solidFill>
                  <a:srgbClr val="606060"/>
                </a:solidFill>
                <a:latin typeface="Arial"/>
                <a:cs typeface="Arial"/>
              </a:rPr>
              <a:t>my_df</a:t>
            </a:r>
            <a:r>
              <a:rPr sz="3050" b="1" i="1" spc="-8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save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various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formats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927100" marR="6058535" indent="-9144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my_df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pd.DataFrame(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30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],</a:t>
            </a:r>
            <a:endParaRPr sz="3000">
              <a:latin typeface="Consolas"/>
              <a:cs typeface="Consolas"/>
            </a:endParaRPr>
          </a:p>
          <a:p>
            <a:pPr marL="848994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columns=["hobby","weight","birthyear","children"],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index=["alice",</a:t>
            </a:r>
            <a:r>
              <a:rPr sz="3000" spc="-3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"bob"]</a:t>
            </a:r>
            <a:endParaRPr sz="30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my_df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2112" y="7754300"/>
            <a:ext cx="5600524" cy="1725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742569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5" dirty="0">
                <a:solidFill>
                  <a:srgbClr val="606060"/>
                </a:solidFill>
                <a:latin typeface="Arial Black"/>
                <a:cs typeface="Arial Black"/>
              </a:rPr>
              <a:t>Saving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60" dirty="0">
                <a:solidFill>
                  <a:srgbClr val="606060"/>
                </a:solidFill>
                <a:latin typeface="Microsoft Sans Serif"/>
                <a:cs typeface="Microsoft Sans Serif"/>
              </a:rPr>
              <a:t>Save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CSV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my_df.to_csv("my_df.csv")</a:t>
            </a:r>
            <a:endParaRPr sz="3000">
              <a:latin typeface="Consolas"/>
              <a:cs typeface="Consolas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60" dirty="0">
                <a:solidFill>
                  <a:srgbClr val="606060"/>
                </a:solidFill>
                <a:latin typeface="Microsoft Sans Serif"/>
                <a:cs typeface="Microsoft Sans Serif"/>
              </a:rPr>
              <a:t>Save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HTML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my_df.to_html("my_df.html")</a:t>
            </a:r>
            <a:endParaRPr sz="3000">
              <a:latin typeface="Consolas"/>
              <a:cs typeface="Consolas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60" dirty="0">
                <a:solidFill>
                  <a:srgbClr val="606060"/>
                </a:solidFill>
                <a:latin typeface="Microsoft Sans Serif"/>
                <a:cs typeface="Microsoft Sans Serif"/>
              </a:rPr>
              <a:t>Save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JSON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my_df.to_json("my_df.json")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4607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DataFrames</a:t>
            </a:r>
            <a:r>
              <a:rPr spc="-170" dirty="0"/>
              <a:t> </a:t>
            </a:r>
            <a:r>
              <a:rPr dirty="0"/>
              <a:t>-</a:t>
            </a:r>
            <a:r>
              <a:rPr spc="-160" dirty="0"/>
              <a:t> </a:t>
            </a:r>
            <a:r>
              <a:rPr spc="-90" dirty="0"/>
              <a:t>What</a:t>
            </a:r>
            <a:r>
              <a:rPr spc="-170" dirty="0"/>
              <a:t> </a:t>
            </a:r>
            <a:r>
              <a:rPr spc="-495" dirty="0"/>
              <a:t>was</a:t>
            </a:r>
            <a:r>
              <a:rPr spc="-165" dirty="0"/>
              <a:t> </a:t>
            </a:r>
            <a:r>
              <a:rPr spc="-455" dirty="0"/>
              <a:t>saved?</a:t>
            </a:r>
          </a:p>
          <a:p>
            <a:pPr marL="170815" marR="5080">
              <a:lnSpc>
                <a:spcPct val="15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1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for</a:t>
            </a:r>
            <a:r>
              <a:rPr spc="-1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filename</a:t>
            </a:r>
            <a:r>
              <a:rPr spc="-1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in</a:t>
            </a:r>
            <a:r>
              <a:rPr spc="-1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("my_df.csv",</a:t>
            </a:r>
            <a:r>
              <a:rPr spc="-12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"my_df.html", "my_df.json"):</a:t>
            </a:r>
          </a:p>
          <a:p>
            <a:pPr marL="15424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print("#",</a:t>
            </a:r>
            <a:r>
              <a:rPr spc="-2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filename)</a:t>
            </a:r>
          </a:p>
          <a:p>
            <a:pPr marL="1999614" marR="1979930" indent="-457200">
              <a:lnSpc>
                <a:spcPct val="150000"/>
              </a:lnSpc>
            </a:pPr>
            <a:r>
              <a:rPr dirty="0">
                <a:latin typeface="Consolas"/>
                <a:cs typeface="Consolas"/>
              </a:rPr>
              <a:t>with</a:t>
            </a:r>
            <a:r>
              <a:rPr spc="-1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open(filename,</a:t>
            </a:r>
            <a:r>
              <a:rPr spc="-1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"rt")</a:t>
            </a:r>
            <a:r>
              <a:rPr spc="-13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as</a:t>
            </a:r>
            <a:r>
              <a:rPr spc="-13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f: </a:t>
            </a:r>
            <a:r>
              <a:rPr spc="-10" dirty="0">
                <a:latin typeface="Consolas"/>
                <a:cs typeface="Consolas"/>
              </a:rPr>
              <a:t>print(f.read())</a:t>
            </a:r>
          </a:p>
          <a:p>
            <a:pPr marL="1999614">
              <a:lnSpc>
                <a:spcPct val="100000"/>
              </a:lnSpc>
              <a:spcBef>
                <a:spcPts val="1800"/>
              </a:spcBef>
            </a:pPr>
            <a:r>
              <a:rPr spc="-10" dirty="0">
                <a:latin typeface="Consolas"/>
                <a:cs typeface="Consolas"/>
              </a:rPr>
              <a:t>print()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18129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What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95" dirty="0">
                <a:solidFill>
                  <a:srgbClr val="606060"/>
                </a:solidFill>
                <a:latin typeface="Arial Black"/>
                <a:cs typeface="Arial Black"/>
              </a:rPr>
              <a:t>was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55" dirty="0">
                <a:solidFill>
                  <a:srgbClr val="606060"/>
                </a:solidFill>
                <a:latin typeface="Arial Black"/>
                <a:cs typeface="Arial Black"/>
              </a:rPr>
              <a:t>saved?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Note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saved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first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column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(with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name)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Microsoft Sans Serif"/>
                <a:cs typeface="Microsoft Sans Serif"/>
              </a:rPr>
              <a:t>CSV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file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071" y="4914939"/>
            <a:ext cx="9838775" cy="25002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1750259"/>
            <a:ext cx="78600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What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95" dirty="0">
                <a:solidFill>
                  <a:srgbClr val="606060"/>
                </a:solidFill>
                <a:latin typeface="Arial Black"/>
                <a:cs typeface="Arial Black"/>
              </a:rPr>
              <a:t>was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55" dirty="0">
                <a:solidFill>
                  <a:srgbClr val="606060"/>
                </a:solidFill>
                <a:latin typeface="Arial Black"/>
                <a:cs typeface="Arial Black"/>
              </a:rPr>
              <a:t>saved?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Note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saved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&lt;th&gt;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tags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HTML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6500" y="3291400"/>
            <a:ext cx="4760824" cy="6386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69608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What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95" dirty="0">
                <a:solidFill>
                  <a:srgbClr val="606060"/>
                </a:solidFill>
                <a:latin typeface="Arial Black"/>
                <a:cs typeface="Arial Black"/>
              </a:rPr>
              <a:t>was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55" dirty="0">
                <a:solidFill>
                  <a:srgbClr val="606060"/>
                </a:solidFill>
                <a:latin typeface="Arial Black"/>
                <a:cs typeface="Arial Black"/>
              </a:rPr>
              <a:t>saved?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Note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saved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keys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JSON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899" y="4563787"/>
            <a:ext cx="11087099" cy="1933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635635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Loading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read_csv</a:t>
            </a:r>
            <a:r>
              <a:rPr sz="3000" spc="-8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Microsoft Sans Serif"/>
                <a:cs typeface="Microsoft Sans Serif"/>
              </a:rPr>
              <a:t>#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loading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Microsoft Sans Serif"/>
                <a:cs typeface="Microsoft Sans Serif"/>
              </a:rPr>
              <a:t>CSV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files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read_html</a:t>
            </a:r>
            <a:r>
              <a:rPr sz="3000" spc="-8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Microsoft Sans Serif"/>
                <a:cs typeface="Microsoft Sans Serif"/>
              </a:rPr>
              <a:t>#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loading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HTML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files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Arial MT"/>
              <a:buChar char="●"/>
              <a:tabLst>
                <a:tab pos="471170" algn="l"/>
              </a:tabLst>
            </a:pP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read_excel</a:t>
            </a:r>
            <a:r>
              <a:rPr sz="3000" spc="-8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Microsoft Sans Serif"/>
                <a:cs typeface="Microsoft Sans Serif"/>
              </a:rPr>
              <a:t>#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loading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Excel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files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173924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Load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CSV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file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my_df_loaded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pd.read_csv("my_df.csv",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index_col=0)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my_df_loaded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2337" y="5408988"/>
            <a:ext cx="8680074" cy="26661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24" y="1613295"/>
            <a:ext cx="11844020" cy="270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100"/>
              </a:spcBef>
            </a:pPr>
            <a:r>
              <a:rPr sz="3050" b="1" i="1" spc="-125" dirty="0">
                <a:solidFill>
                  <a:srgbClr val="606060"/>
                </a:solidFill>
                <a:latin typeface="Arial"/>
                <a:cs typeface="Arial"/>
              </a:rPr>
              <a:t>np.linspace</a:t>
            </a:r>
            <a:r>
              <a:rPr sz="3050" b="1" i="1" spc="-9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Creating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evenly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distributed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numbers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3745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70" dirty="0">
                <a:solidFill>
                  <a:srgbClr val="606060"/>
                </a:solidFill>
                <a:latin typeface="Microsoft Sans Serif"/>
                <a:cs typeface="Microsoft Sans Serif"/>
              </a:rPr>
              <a:t>having</a:t>
            </a:r>
            <a:r>
              <a:rPr sz="36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specific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points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Evenly</a:t>
            </a:r>
            <a:r>
              <a:rPr sz="36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distributed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between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50" dirty="0">
                <a:solidFill>
                  <a:srgbClr val="606060"/>
                </a:solidFill>
                <a:latin typeface="Microsoft Sans Serif"/>
                <a:cs typeface="Microsoft Sans Serif"/>
              </a:rPr>
              <a:t>two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maximum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included,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contrary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0" dirty="0">
                <a:solidFill>
                  <a:srgbClr val="606060"/>
                </a:solidFill>
                <a:latin typeface="Microsoft Sans Serif"/>
                <a:cs typeface="Microsoft Sans Serif"/>
              </a:rPr>
              <a:t>arange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Creating</a:t>
            </a:r>
            <a:r>
              <a:rPr spc="-155" dirty="0"/>
              <a:t> </a:t>
            </a:r>
            <a:r>
              <a:rPr spc="-150" dirty="0"/>
              <a:t>Numpy</a:t>
            </a:r>
            <a:r>
              <a:rPr spc="-155" dirty="0"/>
              <a:t> </a:t>
            </a:r>
            <a:r>
              <a:rPr spc="-295" dirty="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6375" y="5062256"/>
            <a:ext cx="1576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Starting</a:t>
            </a:r>
            <a:r>
              <a:rPr sz="18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875" y="6557733"/>
            <a:ext cx="437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np.linspace(0,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5/3,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6)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975" y="7224483"/>
            <a:ext cx="889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array([0.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0.33333333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0.66666667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1.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1.33333333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4412" y="7224483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1.66666667])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22075" y="5475149"/>
            <a:ext cx="987425" cy="1146810"/>
            <a:chOff x="2422075" y="5475149"/>
            <a:chExt cx="987425" cy="1146810"/>
          </a:xfrm>
        </p:grpSpPr>
        <p:sp>
          <p:nvSpPr>
            <p:cNvPr id="9" name="object 9"/>
            <p:cNvSpPr/>
            <p:nvPr/>
          </p:nvSpPr>
          <p:spPr>
            <a:xfrm>
              <a:off x="2431600" y="5484674"/>
              <a:ext cx="911860" cy="1061720"/>
            </a:xfrm>
            <a:custGeom>
              <a:avLst/>
              <a:gdLst/>
              <a:ahLst/>
              <a:cxnLst/>
              <a:rect l="l" t="t" r="r" b="b"/>
              <a:pathLst>
                <a:path w="911860" h="1061720">
                  <a:moveTo>
                    <a:pt x="0" y="0"/>
                  </a:moveTo>
                  <a:lnTo>
                    <a:pt x="911638" y="1061682"/>
                  </a:lnTo>
                </a:path>
              </a:pathLst>
            </a:custGeom>
            <a:ln w="1904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9840" y="6516333"/>
              <a:ext cx="99241" cy="10513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699374" y="4762656"/>
            <a:ext cx="147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Ending</a:t>
            </a:r>
            <a:r>
              <a:rPr sz="18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89081" y="5175549"/>
            <a:ext cx="595630" cy="1387475"/>
            <a:chOff x="4189081" y="5175549"/>
            <a:chExt cx="595630" cy="1387475"/>
          </a:xfrm>
        </p:grpSpPr>
        <p:sp>
          <p:nvSpPr>
            <p:cNvPr id="13" name="object 13"/>
            <p:cNvSpPr/>
            <p:nvPr/>
          </p:nvSpPr>
          <p:spPr>
            <a:xfrm>
              <a:off x="4232150" y="5185074"/>
              <a:ext cx="542925" cy="1289050"/>
            </a:xfrm>
            <a:custGeom>
              <a:avLst/>
              <a:gdLst/>
              <a:ahLst/>
              <a:cxnLst/>
              <a:rect l="l" t="t" r="r" b="b"/>
              <a:pathLst>
                <a:path w="542925" h="1289050">
                  <a:moveTo>
                    <a:pt x="542449" y="0"/>
                  </a:moveTo>
                  <a:lnTo>
                    <a:pt x="0" y="1288455"/>
                  </a:lnTo>
                </a:path>
              </a:pathLst>
            </a:custGeom>
            <a:ln w="1904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9081" y="6451796"/>
              <a:ext cx="81594" cy="11093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614875" y="4762656"/>
            <a:ext cx="2236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Total</a:t>
            </a:r>
            <a:r>
              <a:rPr sz="18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18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18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points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76831" y="5175549"/>
            <a:ext cx="2084705" cy="1437640"/>
            <a:chOff x="4876831" y="5175549"/>
            <a:chExt cx="2084705" cy="1437640"/>
          </a:xfrm>
        </p:grpSpPr>
        <p:sp>
          <p:nvSpPr>
            <p:cNvPr id="17" name="object 17"/>
            <p:cNvSpPr/>
            <p:nvPr/>
          </p:nvSpPr>
          <p:spPr>
            <a:xfrm>
              <a:off x="4957617" y="5185074"/>
              <a:ext cx="1994535" cy="1369695"/>
            </a:xfrm>
            <a:custGeom>
              <a:avLst/>
              <a:gdLst/>
              <a:ahLst/>
              <a:cxnLst/>
              <a:rect l="l" t="t" r="r" b="b"/>
              <a:pathLst>
                <a:path w="1994534" h="1369695">
                  <a:moveTo>
                    <a:pt x="1994082" y="0"/>
                  </a:moveTo>
                  <a:lnTo>
                    <a:pt x="0" y="1369588"/>
                  </a:lnTo>
                </a:path>
              </a:pathLst>
            </a:custGeom>
            <a:ln w="1904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31" y="6519201"/>
              <a:ext cx="108125" cy="939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1165098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Overview</a:t>
            </a:r>
            <a:endParaRPr sz="3000">
              <a:latin typeface="Arial Black"/>
              <a:cs typeface="Arial Black"/>
            </a:endParaRPr>
          </a:p>
          <a:p>
            <a:pPr marL="471170" marR="5080" indent="-459105">
              <a:lnSpc>
                <a:spcPct val="15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When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dealing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large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DataFrames,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useful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get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quick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overview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its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content</a:t>
            </a:r>
            <a:endParaRPr sz="3000">
              <a:latin typeface="Microsoft Sans Serif"/>
              <a:cs typeface="Microsoft Sans Serif"/>
            </a:endParaRPr>
          </a:p>
          <a:p>
            <a:pPr marL="471170" marR="314960" indent="-459105">
              <a:lnSpc>
                <a:spcPts val="5400"/>
              </a:lnSpc>
              <a:spcBef>
                <a:spcPts val="28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Load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185" dirty="0">
                <a:solidFill>
                  <a:srgbClr val="606060"/>
                </a:solidFill>
                <a:latin typeface="Arial"/>
                <a:cs typeface="Arial"/>
              </a:rPr>
              <a:t>housing.csv</a:t>
            </a:r>
            <a:r>
              <a:rPr sz="3050" b="1" i="1" spc="-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inside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directory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create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DataFrame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and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get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quick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overview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553529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Overview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Let’s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understand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head()</a:t>
            </a:r>
            <a:endParaRPr sz="3000">
              <a:latin typeface="Consolas"/>
              <a:cs typeface="Consolas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tail()</a:t>
            </a:r>
            <a:endParaRPr sz="3000">
              <a:latin typeface="Consolas"/>
              <a:cs typeface="Consolas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info()</a:t>
            </a:r>
            <a:endParaRPr sz="3000">
              <a:latin typeface="Consolas"/>
              <a:cs typeface="Consolas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describe()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100672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Overview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Black"/>
                <a:cs typeface="Arial Black"/>
              </a:rPr>
              <a:t>head()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55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80" dirty="0">
                <a:solidFill>
                  <a:srgbClr val="606060"/>
                </a:solidFill>
                <a:latin typeface="Arial"/>
                <a:cs typeface="Arial"/>
              </a:rPr>
              <a:t>head</a:t>
            </a:r>
            <a:r>
              <a:rPr sz="3050" b="1" i="1" spc="-13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top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5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rows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housing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pd.read_csv("dataset/housing.csv")</a:t>
            </a:r>
            <a:endParaRPr sz="300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housing.head()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086" y="5810175"/>
            <a:ext cx="11454573" cy="29870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77736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Overview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Black"/>
                <a:cs typeface="Arial Black"/>
              </a:rPr>
              <a:t>tail()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ts val="3654"/>
              </a:lnSpc>
              <a:spcBef>
                <a:spcPts val="355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dirty="0">
                <a:solidFill>
                  <a:srgbClr val="606060"/>
                </a:solidFill>
                <a:latin typeface="Arial"/>
                <a:cs typeface="Arial"/>
              </a:rPr>
              <a:t>tail</a:t>
            </a:r>
            <a:r>
              <a:rPr sz="3050" b="1" i="1" spc="-1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bottom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5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rows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ts val="3595"/>
              </a:lnSpc>
              <a:buFont typeface="Arial MT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also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Microsoft Sans Serif"/>
                <a:cs typeface="Microsoft Sans Serif"/>
              </a:rPr>
              <a:t>pass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number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rows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want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housing.tail(n=2)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728" y="5723054"/>
            <a:ext cx="11815299" cy="1582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1102106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Overview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Black"/>
                <a:cs typeface="Arial Black"/>
              </a:rPr>
              <a:t>info()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55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70" dirty="0">
                <a:solidFill>
                  <a:srgbClr val="606060"/>
                </a:solidFill>
                <a:latin typeface="Arial"/>
                <a:cs typeface="Arial"/>
              </a:rPr>
              <a:t>info</a:t>
            </a:r>
            <a:r>
              <a:rPr sz="3050" b="1" i="1" spc="-1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prints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out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summary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column's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contents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housing.info()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2652" y="4955326"/>
            <a:ext cx="6959600" cy="43041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11153775" cy="665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DataFrames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Overview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describe()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3000">
              <a:latin typeface="Arial Black"/>
              <a:cs typeface="Arial Black"/>
            </a:endParaRPr>
          </a:p>
          <a:p>
            <a:pPr marL="471170" marR="201295" indent="-459105">
              <a:lnSpc>
                <a:spcPct val="148900"/>
              </a:lnSpc>
              <a:spcBef>
                <a:spcPts val="5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105" dirty="0">
                <a:solidFill>
                  <a:srgbClr val="606060"/>
                </a:solidFill>
                <a:latin typeface="Arial"/>
                <a:cs typeface="Arial"/>
              </a:rPr>
              <a:t>describe</a:t>
            </a:r>
            <a:r>
              <a:rPr sz="3050" b="1" i="1" spc="-11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gives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nice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overview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main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aggregated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column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750"/>
              </a:spcBef>
              <a:buSzPct val="98360"/>
              <a:buFont typeface="Arial MT"/>
              <a:buChar char="○"/>
              <a:tabLst>
                <a:tab pos="928369" algn="l"/>
              </a:tabLst>
            </a:pPr>
            <a:r>
              <a:rPr sz="3050" b="1" i="1" spc="-80" dirty="0">
                <a:solidFill>
                  <a:srgbClr val="606060"/>
                </a:solidFill>
                <a:latin typeface="Arial"/>
                <a:cs typeface="Arial"/>
              </a:rPr>
              <a:t>count:</a:t>
            </a:r>
            <a:r>
              <a:rPr sz="3050" b="1" i="1" spc="-10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non-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null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(not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NaN)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740"/>
              </a:spcBef>
              <a:buSzPct val="98360"/>
              <a:buFont typeface="Arial MT"/>
              <a:buChar char="○"/>
              <a:tabLst>
                <a:tab pos="928369" algn="l"/>
              </a:tabLst>
            </a:pPr>
            <a:r>
              <a:rPr sz="3050" b="1" i="1" spc="-50" dirty="0">
                <a:solidFill>
                  <a:srgbClr val="606060"/>
                </a:solidFill>
                <a:latin typeface="Arial"/>
                <a:cs typeface="Arial"/>
              </a:rPr>
              <a:t>mean:</a:t>
            </a:r>
            <a:r>
              <a:rPr sz="3050" b="1" i="1" spc="-16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mean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non-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null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740"/>
              </a:spcBef>
              <a:buSzPct val="98360"/>
              <a:buFont typeface="Arial MT"/>
              <a:buChar char="○"/>
              <a:tabLst>
                <a:tab pos="928369" algn="l"/>
              </a:tabLst>
            </a:pPr>
            <a:r>
              <a:rPr sz="3050" b="1" i="1" spc="-125" dirty="0">
                <a:solidFill>
                  <a:srgbClr val="606060"/>
                </a:solidFill>
                <a:latin typeface="Arial"/>
                <a:cs typeface="Arial"/>
              </a:rPr>
              <a:t>std:</a:t>
            </a:r>
            <a:r>
              <a:rPr sz="3050" b="1" i="1" spc="-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standard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deviation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non-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null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740"/>
              </a:spcBef>
              <a:buSzPct val="98360"/>
              <a:buFont typeface="Arial MT"/>
              <a:buChar char="○"/>
              <a:tabLst>
                <a:tab pos="928369" algn="l"/>
              </a:tabLst>
            </a:pP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min:</a:t>
            </a:r>
            <a:r>
              <a:rPr sz="3050" b="1" i="1" spc="-1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minimum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non-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null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740"/>
              </a:spcBef>
              <a:buSzPct val="98360"/>
              <a:buFont typeface="Arial MT"/>
              <a:buChar char="○"/>
              <a:tabLst>
                <a:tab pos="928369" algn="l"/>
              </a:tabLst>
            </a:pPr>
            <a:r>
              <a:rPr sz="3050" b="1" i="1" spc="-180" dirty="0">
                <a:solidFill>
                  <a:srgbClr val="606060"/>
                </a:solidFill>
                <a:latin typeface="Arial"/>
                <a:cs typeface="Arial"/>
              </a:rPr>
              <a:t>25%,</a:t>
            </a:r>
            <a:r>
              <a:rPr sz="3050" b="1" i="1" spc="-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50" b="1" i="1" spc="-180" dirty="0">
                <a:solidFill>
                  <a:srgbClr val="606060"/>
                </a:solidFill>
                <a:latin typeface="Arial"/>
                <a:cs typeface="Arial"/>
              </a:rPr>
              <a:t>50%,</a:t>
            </a:r>
            <a:r>
              <a:rPr sz="3050" b="1" i="1" spc="-3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50" b="1" i="1" spc="-215" dirty="0">
                <a:solidFill>
                  <a:srgbClr val="606060"/>
                </a:solidFill>
                <a:latin typeface="Arial"/>
                <a:cs typeface="Arial"/>
              </a:rPr>
              <a:t>75%:</a:t>
            </a:r>
            <a:r>
              <a:rPr sz="3050" b="1" i="1" spc="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25th,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50th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75th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percentile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non-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null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740"/>
              </a:spcBef>
              <a:buSzPct val="98360"/>
              <a:buFont typeface="Arial MT"/>
              <a:buChar char="○"/>
              <a:tabLst>
                <a:tab pos="928369" algn="l"/>
              </a:tabLst>
            </a:pP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max:</a:t>
            </a:r>
            <a:r>
              <a:rPr sz="3050" b="1" i="1" spc="-1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maximum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non-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null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086209"/>
            <a:ext cx="7703820" cy="1397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Pandas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lr>
                <a:srgbClr val="606060"/>
              </a:buClr>
              <a:buFont typeface="Arial MT"/>
              <a:buChar char="○"/>
              <a:tabLst>
                <a:tab pos="928369" algn="l"/>
              </a:tabLst>
            </a:pPr>
            <a:r>
              <a:rPr sz="3000" u="heavy" spc="-1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3"/>
              </a:rPr>
              <a:t>http://pandas.pydata.org/pandas-</a:t>
            </a:r>
            <a:r>
              <a:rPr sz="3000" u="heavy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  <a:hlinkClick r:id="rId3"/>
              </a:rPr>
              <a:t>docs/stable/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425" y="9372079"/>
            <a:ext cx="3007200" cy="3815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89487" y="9388335"/>
            <a:ext cx="253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  <a:hlinkClick r:id="rId3"/>
              </a:rPr>
              <a:t>reachus@cloudxlab.com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075" y="9266370"/>
            <a:ext cx="2371725" cy="485775"/>
            <a:chOff x="131075" y="9266370"/>
            <a:chExt cx="2371725" cy="4857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75" y="9266370"/>
              <a:ext cx="2371725" cy="485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225" y="9304470"/>
              <a:ext cx="2257424" cy="3714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87611" y="4162995"/>
            <a:ext cx="3136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0" dirty="0"/>
              <a:t>Matplotlib</a:t>
            </a:r>
            <a:endParaRPr sz="60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Matplotlib </a:t>
            </a:r>
            <a:r>
              <a:rPr dirty="0"/>
              <a:t>-</a:t>
            </a:r>
            <a:r>
              <a:rPr spc="-80" dirty="0"/>
              <a:t> </a:t>
            </a:r>
            <a:r>
              <a:rPr spc="-1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772010"/>
            <a:ext cx="8126730" cy="27686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Matplotlib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Python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2D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plotting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library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Produces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publication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quality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figures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variety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Hardcopy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formats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Interactive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environments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Matplotlib </a:t>
            </a:r>
            <a:r>
              <a:rPr dirty="0"/>
              <a:t>-</a:t>
            </a:r>
            <a:r>
              <a:rPr spc="-80" dirty="0"/>
              <a:t> </a:t>
            </a:r>
            <a:r>
              <a:rPr spc="-1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772010"/>
            <a:ext cx="4744720" cy="41402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Matplotlib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used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Python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scripts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Python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IPython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shell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Jupyter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notebook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Web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application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servers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GUI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toolkits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975" y="4725435"/>
            <a:ext cx="420941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array([[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0.55365951,</a:t>
            </a:r>
            <a:endParaRPr sz="30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0.5388662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2693" y="4725435"/>
            <a:ext cx="2326640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0.60150511,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0.06929014,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1890" y="4725435"/>
            <a:ext cx="274510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0.36113117],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0.07908068]])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975" y="1896920"/>
            <a:ext cx="11560175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z="3050" b="1" i="1" spc="-30" dirty="0">
                <a:solidFill>
                  <a:srgbClr val="606060"/>
                </a:solidFill>
                <a:latin typeface="Arial"/>
                <a:cs typeface="Arial"/>
              </a:rPr>
              <a:t>np.random.rand</a:t>
            </a:r>
            <a:r>
              <a:rPr sz="3050" b="1" i="1" spc="-1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Creating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75" dirty="0">
                <a:solidFill>
                  <a:srgbClr val="606060"/>
                </a:solidFill>
                <a:latin typeface="Arial Black"/>
                <a:cs typeface="Arial Black"/>
              </a:rPr>
              <a:t>random</a:t>
            </a:r>
            <a:r>
              <a:rPr sz="3600" spc="-20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numbers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7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6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Make</a:t>
            </a:r>
            <a:r>
              <a:rPr sz="36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2x3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matrix</a:t>
            </a:r>
            <a:r>
              <a:rPr sz="36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70" dirty="0">
                <a:solidFill>
                  <a:srgbClr val="606060"/>
                </a:solidFill>
                <a:latin typeface="Microsoft Sans Serif"/>
                <a:cs typeface="Microsoft Sans Serif"/>
              </a:rPr>
              <a:t>having</a:t>
            </a:r>
            <a:r>
              <a:rPr sz="36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random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floats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between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0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1: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np.random.rand(2,3)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Creating</a:t>
            </a:r>
            <a:r>
              <a:rPr spc="-155" dirty="0"/>
              <a:t> </a:t>
            </a:r>
            <a:r>
              <a:rPr spc="-150" dirty="0"/>
              <a:t>Numpy</a:t>
            </a:r>
            <a:r>
              <a:rPr spc="-155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68961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Matplotlib</a:t>
            </a:r>
            <a:r>
              <a:rPr spc="-130" dirty="0"/>
              <a:t> </a:t>
            </a:r>
            <a:r>
              <a:rPr dirty="0"/>
              <a:t>-</a:t>
            </a:r>
            <a:r>
              <a:rPr spc="-130" dirty="0"/>
              <a:t> </a:t>
            </a:r>
            <a:r>
              <a:rPr spc="-65" dirty="0"/>
              <a:t>pyplot</a:t>
            </a:r>
            <a:r>
              <a:rPr spc="-125" dirty="0"/>
              <a:t> </a:t>
            </a:r>
            <a:r>
              <a:rPr spc="-18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761476"/>
            <a:ext cx="11638915" cy="277939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30"/>
              </a:spcBef>
              <a:buSzPct val="98360"/>
              <a:buFont typeface="Arial MT"/>
              <a:buChar char="●"/>
              <a:tabLst>
                <a:tab pos="471170" algn="l"/>
              </a:tabLst>
            </a:pP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matplotlib.pyplot</a:t>
            </a:r>
            <a:endParaRPr sz="3050">
              <a:latin typeface="Arial"/>
              <a:cs typeface="Arial"/>
            </a:endParaRPr>
          </a:p>
          <a:p>
            <a:pPr marL="928369" lvl="1" indent="-458470">
              <a:lnSpc>
                <a:spcPct val="100000"/>
              </a:lnSpc>
              <a:spcBef>
                <a:spcPts val="1789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Collection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functions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make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matplotlib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work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like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MATLAB</a:t>
            </a:r>
            <a:endParaRPr sz="3000">
              <a:latin typeface="Microsoft Sans Serif"/>
              <a:cs typeface="Microsoft Sans Serif"/>
            </a:endParaRPr>
          </a:p>
          <a:p>
            <a:pPr marL="928369" marR="5080" lvl="1" indent="-459105">
              <a:lnSpc>
                <a:spcPts val="5400"/>
              </a:lnSpc>
              <a:spcBef>
                <a:spcPts val="28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Majority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plotting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commands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40" dirty="0">
                <a:solidFill>
                  <a:srgbClr val="606060"/>
                </a:solidFill>
                <a:latin typeface="Arial"/>
                <a:cs typeface="Arial"/>
              </a:rPr>
              <a:t>pyplot</a:t>
            </a:r>
            <a:r>
              <a:rPr sz="3050" b="1" i="1" spc="-1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MATLAB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analogs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similar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arguments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68961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Matplotlib</a:t>
            </a:r>
            <a:r>
              <a:rPr spc="-130" dirty="0"/>
              <a:t> </a:t>
            </a:r>
            <a:r>
              <a:rPr dirty="0"/>
              <a:t>-</a:t>
            </a:r>
            <a:r>
              <a:rPr spc="-130" dirty="0"/>
              <a:t> </a:t>
            </a:r>
            <a:r>
              <a:rPr spc="-65" dirty="0"/>
              <a:t>pyplot</a:t>
            </a:r>
            <a:r>
              <a:rPr spc="-125" dirty="0"/>
              <a:t> </a:t>
            </a:r>
            <a:r>
              <a:rPr spc="-185" dirty="0"/>
              <a:t>Module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761476"/>
            <a:ext cx="11638915" cy="277939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30"/>
              </a:spcBef>
              <a:buSzPct val="98360"/>
              <a:buFont typeface="Arial MT"/>
              <a:buChar char="●"/>
              <a:tabLst>
                <a:tab pos="471170" algn="l"/>
              </a:tabLst>
            </a:pP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matplotlib.pyplot</a:t>
            </a:r>
            <a:endParaRPr sz="3050">
              <a:latin typeface="Arial"/>
              <a:cs typeface="Arial"/>
            </a:endParaRPr>
          </a:p>
          <a:p>
            <a:pPr marL="928369" lvl="1" indent="-458470">
              <a:lnSpc>
                <a:spcPct val="100000"/>
              </a:lnSpc>
              <a:spcBef>
                <a:spcPts val="1789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Collection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functions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make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matplotlib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work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like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MATLAB</a:t>
            </a:r>
            <a:endParaRPr sz="3000">
              <a:latin typeface="Microsoft Sans Serif"/>
              <a:cs typeface="Microsoft Sans Serif"/>
            </a:endParaRPr>
          </a:p>
          <a:p>
            <a:pPr marL="928369" marR="5080" lvl="1" indent="-459105">
              <a:lnSpc>
                <a:spcPts val="5400"/>
              </a:lnSpc>
              <a:spcBef>
                <a:spcPts val="28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Majority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plotting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commands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40" dirty="0">
                <a:solidFill>
                  <a:srgbClr val="606060"/>
                </a:solidFill>
                <a:latin typeface="Arial"/>
                <a:cs typeface="Arial"/>
              </a:rPr>
              <a:t>pyplot</a:t>
            </a:r>
            <a:r>
              <a:rPr sz="3050" b="1" i="1" spc="-10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MATLAB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analogs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similar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arguments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8000" y="15494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6975" y="4938175"/>
            <a:ext cx="7370799" cy="45413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Matplotlib</a:t>
            </a:r>
            <a:r>
              <a:rPr spc="-9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65" dirty="0"/>
              <a:t>pyplot</a:t>
            </a:r>
            <a:r>
              <a:rPr spc="-90" dirty="0"/>
              <a:t> </a:t>
            </a:r>
            <a:r>
              <a:rPr spc="-195" dirty="0"/>
              <a:t>Module</a:t>
            </a:r>
            <a:r>
              <a:rPr spc="-9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0" dirty="0"/>
              <a:t>plot()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4607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9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15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import</a:t>
            </a:r>
            <a:r>
              <a:rPr spc="-15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matplotlib.pyplot</a:t>
            </a:r>
            <a:r>
              <a:rPr spc="-15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as</a:t>
            </a:r>
            <a:r>
              <a:rPr spc="-150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plt</a:t>
            </a:r>
          </a:p>
          <a:p>
            <a:pPr marL="1708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plt.plot([1,2,3,4])</a:t>
            </a:r>
          </a:p>
          <a:p>
            <a:pPr marL="1708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204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plt.ylabel('some</a:t>
            </a:r>
            <a:r>
              <a:rPr spc="-204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numbers')</a:t>
            </a:r>
          </a:p>
          <a:p>
            <a:pPr marL="1708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plt.show()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Matplotlib</a:t>
            </a:r>
            <a:r>
              <a:rPr spc="-9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65" dirty="0"/>
              <a:t>pyplot</a:t>
            </a:r>
            <a:r>
              <a:rPr spc="-90" dirty="0"/>
              <a:t> </a:t>
            </a:r>
            <a:r>
              <a:rPr spc="-195" dirty="0"/>
              <a:t>Module</a:t>
            </a:r>
            <a:r>
              <a:rPr spc="-9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0" dirty="0"/>
              <a:t>plot()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4607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900"/>
              </a:spcBef>
            </a:pPr>
            <a:r>
              <a:rPr spc="-215" dirty="0"/>
              <a:t>plot</a:t>
            </a:r>
            <a:r>
              <a:rPr spc="-165" dirty="0"/>
              <a:t> </a:t>
            </a:r>
            <a:r>
              <a:rPr spc="-360" dirty="0"/>
              <a:t>x</a:t>
            </a:r>
            <a:r>
              <a:rPr spc="-165" dirty="0"/>
              <a:t> </a:t>
            </a:r>
            <a:r>
              <a:rPr spc="-350" dirty="0"/>
              <a:t>versus</a:t>
            </a:r>
            <a:r>
              <a:rPr spc="-165" dirty="0"/>
              <a:t> </a:t>
            </a:r>
            <a:r>
              <a:rPr spc="-365" dirty="0"/>
              <a:t>y</a:t>
            </a:r>
          </a:p>
          <a:p>
            <a:pPr marL="1708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15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import</a:t>
            </a:r>
            <a:r>
              <a:rPr spc="-15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matplotlib.pyplot</a:t>
            </a:r>
            <a:r>
              <a:rPr spc="-15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as</a:t>
            </a:r>
            <a:r>
              <a:rPr spc="-150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plt</a:t>
            </a:r>
          </a:p>
          <a:p>
            <a:pPr marL="1708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8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plt.plot([1,</a:t>
            </a:r>
            <a:r>
              <a:rPr spc="-8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2,</a:t>
            </a:r>
            <a:r>
              <a:rPr spc="-7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3,</a:t>
            </a:r>
            <a:r>
              <a:rPr spc="-8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4],</a:t>
            </a:r>
            <a:r>
              <a:rPr spc="-7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[1,</a:t>
            </a:r>
            <a:r>
              <a:rPr spc="-8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4,</a:t>
            </a:r>
            <a:r>
              <a:rPr spc="-8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9,</a:t>
            </a:r>
            <a:r>
              <a:rPr spc="-75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16])</a:t>
            </a:r>
          </a:p>
          <a:p>
            <a:pPr marL="1708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204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plt.ylabel('some</a:t>
            </a:r>
            <a:r>
              <a:rPr spc="-204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numbers')</a:t>
            </a:r>
          </a:p>
          <a:p>
            <a:pPr marL="170815">
              <a:lnSpc>
                <a:spcPct val="100000"/>
              </a:lnSpc>
              <a:spcBef>
                <a:spcPts val="18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plt.show()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875" y="5164850"/>
            <a:ext cx="6608999" cy="4314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Matplotlib</a:t>
            </a:r>
            <a:r>
              <a:rPr spc="-9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65" dirty="0"/>
              <a:t>pyplot</a:t>
            </a:r>
            <a:r>
              <a:rPr spc="-90" dirty="0"/>
              <a:t> </a:t>
            </a:r>
            <a:r>
              <a:rPr spc="-195" dirty="0"/>
              <a:t>Module</a:t>
            </a:r>
            <a:r>
              <a:rPr spc="-9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60" dirty="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086209"/>
            <a:ext cx="11739245" cy="3454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matplotlib.pyplot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plt</a:t>
            </a:r>
            <a:endParaRPr sz="3000">
              <a:latin typeface="Consolas"/>
              <a:cs typeface="Consolas"/>
            </a:endParaRPr>
          </a:p>
          <a:p>
            <a:pPr marL="12700" marR="5080">
              <a:lnSpc>
                <a:spcPct val="15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=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[21,22,23,4,5,6,77,8,9,10,31,32,33,34,35,36,37,18,49,50,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100]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num_bins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00" y="5854550"/>
          <a:ext cx="8849358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2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plt.hist(x,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num_bins,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facecolor='blue')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plt.show()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774" y="6403525"/>
            <a:ext cx="4945349" cy="33500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086209"/>
            <a:ext cx="7290434" cy="1397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Matplotlib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lr>
                <a:srgbClr val="606060"/>
              </a:buClr>
              <a:buFont typeface="Arial MT"/>
              <a:buChar char="○"/>
              <a:tabLst>
                <a:tab pos="928369" algn="l"/>
              </a:tabLst>
            </a:pPr>
            <a:r>
              <a:rPr sz="3000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</a:rPr>
              <a:t>https://matplotlib.org/tutorials/index.html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975" y="4163132"/>
            <a:ext cx="1149413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create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50" i="1" spc="-165" dirty="0">
                <a:solidFill>
                  <a:srgbClr val="606060"/>
                </a:solidFill>
                <a:latin typeface="Arial"/>
                <a:cs typeface="Arial"/>
              </a:rPr>
              <a:t>uninitialised</a:t>
            </a:r>
            <a:r>
              <a:rPr sz="3650" i="1" spc="-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given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shape.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Its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content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predictable.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1925" y="5943325"/>
          <a:ext cx="10102849" cy="1428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3000" spc="-6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np.empty((2,3))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31750">
                        <a:lnSpc>
                          <a:spcPts val="339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</a:t>
                      </a:r>
                      <a:r>
                        <a:rPr sz="3000" spc="-17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0.21288689,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0.20662218,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0.78018623],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1495425">
                        <a:lnSpc>
                          <a:spcPts val="339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0.35294004,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0.07347101,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0.54552084]])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83501" y="1882464"/>
            <a:ext cx="6666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2139" algn="l"/>
              </a:tabLst>
            </a:pP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np.empty</a:t>
            </a:r>
            <a:r>
              <a:rPr sz="3050" b="1" i="1" dirty="0">
                <a:solidFill>
                  <a:srgbClr val="606060"/>
                </a:solidFill>
                <a:latin typeface="Arial"/>
                <a:cs typeface="Arial"/>
              </a:rPr>
              <a:t>	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Creating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empty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Creating</a:t>
            </a:r>
            <a:r>
              <a:rPr spc="-155" dirty="0"/>
              <a:t> </a:t>
            </a:r>
            <a:r>
              <a:rPr spc="-150" dirty="0"/>
              <a:t>Numpy</a:t>
            </a:r>
            <a:r>
              <a:rPr spc="-155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Important</a:t>
            </a:r>
            <a:r>
              <a:rPr spc="-275" dirty="0"/>
              <a:t> </a:t>
            </a:r>
            <a:r>
              <a:rPr spc="-105" dirty="0"/>
              <a:t>attributes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670" dirty="0"/>
              <a:t>a</a:t>
            </a:r>
            <a:r>
              <a:rPr spc="5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5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02187"/>
            <a:ext cx="10605135" cy="56127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NumPy’s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20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called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ndarray.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important 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attributes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object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600" spc="-290" dirty="0">
                <a:solidFill>
                  <a:srgbClr val="606060"/>
                </a:solidFill>
                <a:latin typeface="Arial Black"/>
                <a:cs typeface="Arial Black"/>
              </a:rPr>
              <a:t>ndarray.ndim</a:t>
            </a:r>
            <a:endParaRPr sz="3600">
              <a:latin typeface="Arial Black"/>
              <a:cs typeface="Arial Black"/>
            </a:endParaRPr>
          </a:p>
          <a:p>
            <a:pPr marR="1502410" algn="ctr">
              <a:lnSpc>
                <a:spcPct val="100000"/>
              </a:lnSpc>
              <a:spcBef>
                <a:spcPts val="1505"/>
              </a:spcBef>
            </a:pP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axes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(dimensions)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array.</a:t>
            </a:r>
            <a:endParaRPr sz="3600">
              <a:latin typeface="Microsoft Sans Serif"/>
              <a:cs typeface="Microsoft Sans Serif"/>
            </a:endParaRPr>
          </a:p>
          <a:p>
            <a:pPr marL="1235710" algn="ctr">
              <a:lnSpc>
                <a:spcPct val="100000"/>
              </a:lnSpc>
              <a:spcBef>
                <a:spcPts val="2080"/>
              </a:spcBef>
            </a:pPr>
            <a:r>
              <a:rPr sz="3600" spc="190" dirty="0">
                <a:solidFill>
                  <a:srgbClr val="606060"/>
                </a:solidFill>
                <a:latin typeface="Microsoft Sans Serif"/>
                <a:cs typeface="Microsoft Sans Serif"/>
              </a:rPr>
              <a:t>[[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1.,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0.,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0.],</a:t>
            </a:r>
            <a:endParaRPr sz="3600">
              <a:latin typeface="Microsoft Sans Serif"/>
              <a:cs typeface="Microsoft Sans Serif"/>
            </a:endParaRPr>
          </a:p>
          <a:p>
            <a:pPr marL="1362075" algn="ctr">
              <a:lnSpc>
                <a:spcPct val="100000"/>
              </a:lnSpc>
              <a:spcBef>
                <a:spcPts val="2505"/>
              </a:spcBef>
            </a:pPr>
            <a:r>
              <a:rPr sz="3600" spc="190" dirty="0">
                <a:solidFill>
                  <a:srgbClr val="606060"/>
                </a:solidFill>
                <a:latin typeface="Microsoft Sans Serif"/>
                <a:cs typeface="Microsoft Sans Serif"/>
              </a:rPr>
              <a:t>[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0.,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1.,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2.]]</a:t>
            </a:r>
            <a:endParaRPr sz="3600">
              <a:latin typeface="Microsoft Sans Serif"/>
              <a:cs typeface="Microsoft Sans Serif"/>
            </a:endParaRPr>
          </a:p>
          <a:p>
            <a:pPr marL="100965">
              <a:lnSpc>
                <a:spcPct val="100000"/>
              </a:lnSpc>
              <a:spcBef>
                <a:spcPts val="3254"/>
              </a:spcBef>
            </a:pP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above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of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ndarray.ndim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2.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Important</a:t>
            </a:r>
            <a:r>
              <a:rPr spc="-275" dirty="0"/>
              <a:t> </a:t>
            </a:r>
            <a:r>
              <a:rPr spc="-105" dirty="0"/>
              <a:t>attributes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670" dirty="0"/>
              <a:t>a</a:t>
            </a:r>
            <a:r>
              <a:rPr spc="5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5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27"/>
            <a:ext cx="10278745" cy="4794250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3600" spc="-360" dirty="0">
                <a:solidFill>
                  <a:srgbClr val="606060"/>
                </a:solidFill>
                <a:latin typeface="Arial Black"/>
                <a:cs typeface="Arial Black"/>
              </a:rPr>
              <a:t>ndarray.shape</a:t>
            </a:r>
            <a:endParaRPr sz="3600">
              <a:latin typeface="Arial Black"/>
              <a:cs typeface="Arial Black"/>
            </a:endParaRPr>
          </a:p>
          <a:p>
            <a:pPr marL="304165" marR="5080">
              <a:lnSpc>
                <a:spcPct val="130200"/>
              </a:lnSpc>
              <a:spcBef>
                <a:spcPts val="775"/>
              </a:spcBef>
            </a:pP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dimensions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array.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tuple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integers 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indicating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size</a:t>
            </a:r>
            <a:r>
              <a:rPr sz="36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dimension.</a:t>
            </a:r>
            <a:endParaRPr sz="3600">
              <a:latin typeface="Microsoft Sans Serif"/>
              <a:cs typeface="Microsoft Sans Serif"/>
            </a:endParaRPr>
          </a:p>
          <a:p>
            <a:pPr marL="4429760">
              <a:lnSpc>
                <a:spcPct val="100000"/>
              </a:lnSpc>
              <a:spcBef>
                <a:spcPts val="2235"/>
              </a:spcBef>
            </a:pPr>
            <a:r>
              <a:rPr sz="3600" spc="190" dirty="0">
                <a:solidFill>
                  <a:srgbClr val="333333"/>
                </a:solidFill>
                <a:latin typeface="Microsoft Sans Serif"/>
                <a:cs typeface="Microsoft Sans Serif"/>
              </a:rPr>
              <a:t>[[</a:t>
            </a:r>
            <a:r>
              <a:rPr sz="36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208050"/>
                </a:solidFill>
                <a:latin typeface="Microsoft Sans Serif"/>
                <a:cs typeface="Microsoft Sans Serif"/>
              </a:rPr>
              <a:t>1.</a:t>
            </a:r>
            <a:r>
              <a:rPr sz="3600" spc="-19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36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208050"/>
                </a:solidFill>
                <a:latin typeface="Microsoft Sans Serif"/>
                <a:cs typeface="Microsoft Sans Serif"/>
              </a:rPr>
              <a:t>0.</a:t>
            </a:r>
            <a:r>
              <a:rPr sz="3600" spc="-19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36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208050"/>
                </a:solidFill>
                <a:latin typeface="Microsoft Sans Serif"/>
                <a:cs typeface="Microsoft Sans Serif"/>
              </a:rPr>
              <a:t>0.</a:t>
            </a:r>
            <a:r>
              <a:rPr sz="36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],</a:t>
            </a:r>
            <a:endParaRPr sz="3600">
              <a:latin typeface="Microsoft Sans Serif"/>
              <a:cs typeface="Microsoft Sans Serif"/>
            </a:endParaRPr>
          </a:p>
          <a:p>
            <a:pPr marL="4556760">
              <a:lnSpc>
                <a:spcPct val="100000"/>
              </a:lnSpc>
              <a:spcBef>
                <a:spcPts val="2505"/>
              </a:spcBef>
            </a:pPr>
            <a:r>
              <a:rPr sz="3600" spc="190" dirty="0">
                <a:solidFill>
                  <a:srgbClr val="333333"/>
                </a:solidFill>
                <a:latin typeface="Microsoft Sans Serif"/>
                <a:cs typeface="Microsoft Sans Serif"/>
              </a:rPr>
              <a:t>[</a:t>
            </a:r>
            <a:r>
              <a:rPr sz="36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208050"/>
                </a:solidFill>
                <a:latin typeface="Microsoft Sans Serif"/>
                <a:cs typeface="Microsoft Sans Serif"/>
              </a:rPr>
              <a:t>0.</a:t>
            </a:r>
            <a:r>
              <a:rPr sz="3600" spc="-19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36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208050"/>
                </a:solidFill>
                <a:latin typeface="Microsoft Sans Serif"/>
                <a:cs typeface="Microsoft Sans Serif"/>
              </a:rPr>
              <a:t>1.</a:t>
            </a:r>
            <a:r>
              <a:rPr sz="3600" spc="-19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36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208050"/>
                </a:solidFill>
                <a:latin typeface="Microsoft Sans Serif"/>
                <a:cs typeface="Microsoft Sans Serif"/>
              </a:rPr>
              <a:t>2.</a:t>
            </a:r>
            <a:r>
              <a:rPr sz="36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]]</a:t>
            </a:r>
            <a:endParaRPr sz="3600">
              <a:latin typeface="Microsoft Sans Serif"/>
              <a:cs typeface="Microsoft Sans Serif"/>
            </a:endParaRPr>
          </a:p>
          <a:p>
            <a:pPr marL="139700">
              <a:lnSpc>
                <a:spcPct val="100000"/>
              </a:lnSpc>
              <a:spcBef>
                <a:spcPts val="1425"/>
              </a:spcBef>
            </a:pP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above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of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ndarray.shape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(2,3)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Important</a:t>
            </a:r>
            <a:r>
              <a:rPr spc="-275" dirty="0"/>
              <a:t> </a:t>
            </a:r>
            <a:r>
              <a:rPr spc="-105" dirty="0"/>
              <a:t>attributes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670" dirty="0"/>
              <a:t>a</a:t>
            </a:r>
            <a:r>
              <a:rPr spc="5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55" dirty="0"/>
              <a:t>object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198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605"/>
              </a:spcBef>
            </a:pPr>
            <a:r>
              <a:rPr sz="3600" spc="-315" dirty="0"/>
              <a:t>ndarray.size</a:t>
            </a:r>
            <a:endParaRPr sz="3600"/>
          </a:p>
          <a:p>
            <a:pPr marL="462280" marR="5080">
              <a:lnSpc>
                <a:spcPct val="129099"/>
              </a:lnSpc>
              <a:spcBef>
                <a:spcPts val="245"/>
              </a:spcBef>
            </a:pPr>
            <a:r>
              <a:rPr sz="3600" spc="-10" dirty="0">
                <a:latin typeface="Microsoft Sans Serif"/>
                <a:cs typeface="Microsoft Sans Serif"/>
              </a:rPr>
              <a:t>the</a:t>
            </a:r>
            <a:r>
              <a:rPr sz="3600" spc="-2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total</a:t>
            </a:r>
            <a:r>
              <a:rPr sz="3600" spc="-80" dirty="0">
                <a:latin typeface="Microsoft Sans Serif"/>
                <a:cs typeface="Microsoft Sans Serif"/>
              </a:rPr>
              <a:t> </a:t>
            </a:r>
            <a:r>
              <a:rPr sz="3600" spc="-150" dirty="0">
                <a:latin typeface="Microsoft Sans Serif"/>
                <a:cs typeface="Microsoft Sans Serif"/>
              </a:rPr>
              <a:t>number</a:t>
            </a:r>
            <a:r>
              <a:rPr sz="3600" spc="-8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-70" dirty="0">
                <a:latin typeface="Microsoft Sans Serif"/>
                <a:cs typeface="Microsoft Sans Serif"/>
              </a:rPr>
              <a:t> </a:t>
            </a:r>
            <a:r>
              <a:rPr sz="3600" spc="-200" dirty="0">
                <a:latin typeface="Microsoft Sans Serif"/>
                <a:cs typeface="Microsoft Sans Serif"/>
              </a:rPr>
              <a:t>elements</a:t>
            </a:r>
            <a:r>
              <a:rPr sz="3600" spc="-4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-7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the</a:t>
            </a:r>
            <a:r>
              <a:rPr sz="3600" spc="-75" dirty="0">
                <a:latin typeface="Microsoft Sans Serif"/>
                <a:cs typeface="Microsoft Sans Serif"/>
              </a:rPr>
              <a:t> </a:t>
            </a:r>
            <a:r>
              <a:rPr sz="3600" spc="-135" dirty="0">
                <a:latin typeface="Microsoft Sans Serif"/>
                <a:cs typeface="Microsoft Sans Serif"/>
              </a:rPr>
              <a:t>array.</a:t>
            </a:r>
            <a:r>
              <a:rPr sz="3600" spc="-70" dirty="0">
                <a:latin typeface="Microsoft Sans Serif"/>
                <a:cs typeface="Microsoft Sans Serif"/>
              </a:rPr>
              <a:t> </a:t>
            </a:r>
            <a:r>
              <a:rPr sz="3600" spc="-150" dirty="0">
                <a:latin typeface="Microsoft Sans Serif"/>
                <a:cs typeface="Microsoft Sans Serif"/>
              </a:rPr>
              <a:t>This</a:t>
            </a:r>
            <a:r>
              <a:rPr sz="3600" spc="-80" dirty="0"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is</a:t>
            </a:r>
            <a:r>
              <a:rPr sz="3600" spc="-35" dirty="0">
                <a:latin typeface="Microsoft Sans Serif"/>
                <a:cs typeface="Microsoft Sans Serif"/>
              </a:rPr>
              <a:t> </a:t>
            </a:r>
            <a:r>
              <a:rPr sz="3600" spc="-254" dirty="0">
                <a:latin typeface="Microsoft Sans Serif"/>
                <a:cs typeface="Microsoft Sans Serif"/>
              </a:rPr>
              <a:t>equal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to</a:t>
            </a:r>
            <a:r>
              <a:rPr sz="3600" spc="-80" dirty="0">
                <a:latin typeface="Microsoft Sans Serif"/>
                <a:cs typeface="Microsoft Sans Serif"/>
              </a:rPr>
              <a:t> </a:t>
            </a:r>
            <a:r>
              <a:rPr sz="3600" spc="-25" dirty="0">
                <a:latin typeface="Microsoft Sans Serif"/>
                <a:cs typeface="Microsoft Sans Serif"/>
              </a:rPr>
              <a:t>the </a:t>
            </a:r>
            <a:r>
              <a:rPr sz="3600" spc="-35" dirty="0">
                <a:latin typeface="Microsoft Sans Serif"/>
                <a:cs typeface="Microsoft Sans Serif"/>
              </a:rPr>
              <a:t>product</a:t>
            </a:r>
            <a:r>
              <a:rPr sz="3600" spc="-20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-12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the</a:t>
            </a:r>
            <a:r>
              <a:rPr sz="3600" spc="-120" dirty="0">
                <a:latin typeface="Microsoft Sans Serif"/>
                <a:cs typeface="Microsoft Sans Serif"/>
              </a:rPr>
              <a:t> </a:t>
            </a:r>
            <a:r>
              <a:rPr sz="3600" spc="-200" dirty="0">
                <a:latin typeface="Microsoft Sans Serif"/>
                <a:cs typeface="Microsoft Sans Serif"/>
              </a:rPr>
              <a:t>elements</a:t>
            </a:r>
            <a:r>
              <a:rPr sz="3600" spc="-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-114" dirty="0">
                <a:latin typeface="Microsoft Sans Serif"/>
                <a:cs typeface="Microsoft Sans Serif"/>
              </a:rPr>
              <a:t> </a:t>
            </a:r>
            <a:r>
              <a:rPr sz="3600" spc="-325" dirty="0">
                <a:latin typeface="Microsoft Sans Serif"/>
                <a:cs typeface="Microsoft Sans Serif"/>
              </a:rPr>
              <a:t>shape.</a:t>
            </a:r>
            <a:endParaRPr sz="3600">
              <a:latin typeface="Microsoft Sans Serif"/>
              <a:cs typeface="Microsoft Sans Serif"/>
            </a:endParaRPr>
          </a:p>
          <a:p>
            <a:pPr marL="5016500">
              <a:lnSpc>
                <a:spcPct val="100000"/>
              </a:lnSpc>
              <a:spcBef>
                <a:spcPts val="2055"/>
              </a:spcBef>
            </a:pPr>
            <a:r>
              <a:rPr sz="3600" spc="190" dirty="0">
                <a:solidFill>
                  <a:srgbClr val="333333"/>
                </a:solidFill>
                <a:latin typeface="Microsoft Sans Serif"/>
                <a:cs typeface="Microsoft Sans Serif"/>
              </a:rPr>
              <a:t>[[</a:t>
            </a:r>
            <a:r>
              <a:rPr sz="36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208050"/>
                </a:solidFill>
                <a:latin typeface="Microsoft Sans Serif"/>
                <a:cs typeface="Microsoft Sans Serif"/>
              </a:rPr>
              <a:t>1.</a:t>
            </a:r>
            <a:r>
              <a:rPr sz="3600" spc="-19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36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208050"/>
                </a:solidFill>
                <a:latin typeface="Microsoft Sans Serif"/>
                <a:cs typeface="Microsoft Sans Serif"/>
              </a:rPr>
              <a:t>0.</a:t>
            </a:r>
            <a:r>
              <a:rPr sz="3600" spc="-19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36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208050"/>
                </a:solidFill>
                <a:latin typeface="Microsoft Sans Serif"/>
                <a:cs typeface="Microsoft Sans Serif"/>
              </a:rPr>
              <a:t>0.</a:t>
            </a:r>
            <a:r>
              <a:rPr sz="36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],</a:t>
            </a:r>
            <a:endParaRPr sz="3600">
              <a:latin typeface="Microsoft Sans Serif"/>
              <a:cs typeface="Microsoft Sans Serif"/>
            </a:endParaRPr>
          </a:p>
          <a:p>
            <a:pPr marL="5130165">
              <a:lnSpc>
                <a:spcPct val="100000"/>
              </a:lnSpc>
              <a:spcBef>
                <a:spcPts val="2505"/>
              </a:spcBef>
            </a:pPr>
            <a:r>
              <a:rPr sz="3600" spc="190" dirty="0">
                <a:solidFill>
                  <a:srgbClr val="333333"/>
                </a:solidFill>
                <a:latin typeface="Microsoft Sans Serif"/>
                <a:cs typeface="Microsoft Sans Serif"/>
              </a:rPr>
              <a:t>[</a:t>
            </a:r>
            <a:r>
              <a:rPr sz="36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208050"/>
                </a:solidFill>
                <a:latin typeface="Microsoft Sans Serif"/>
                <a:cs typeface="Microsoft Sans Serif"/>
              </a:rPr>
              <a:t>0.</a:t>
            </a:r>
            <a:r>
              <a:rPr sz="3600" spc="-19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36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208050"/>
                </a:solidFill>
                <a:latin typeface="Microsoft Sans Serif"/>
                <a:cs typeface="Microsoft Sans Serif"/>
              </a:rPr>
              <a:t>1.</a:t>
            </a:r>
            <a:r>
              <a:rPr sz="3600" spc="-190" dirty="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sz="36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208050"/>
                </a:solidFill>
                <a:latin typeface="Microsoft Sans Serif"/>
                <a:cs typeface="Microsoft Sans Serif"/>
              </a:rPr>
              <a:t>2.</a:t>
            </a:r>
            <a:r>
              <a:rPr sz="36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]]</a:t>
            </a:r>
            <a:endParaRPr sz="3600">
              <a:latin typeface="Microsoft Sans Serif"/>
              <a:cs typeface="Microsoft Sans Serif"/>
            </a:endParaRPr>
          </a:p>
          <a:p>
            <a:pPr marL="259079">
              <a:lnSpc>
                <a:spcPct val="100000"/>
              </a:lnSpc>
              <a:spcBef>
                <a:spcPts val="3254"/>
              </a:spcBef>
            </a:pPr>
            <a:r>
              <a:rPr sz="3600" spc="-35" dirty="0">
                <a:latin typeface="Microsoft Sans Serif"/>
                <a:cs typeface="Microsoft Sans Serif"/>
              </a:rPr>
              <a:t>For</a:t>
            </a:r>
            <a:r>
              <a:rPr sz="3600" spc="-21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the</a:t>
            </a:r>
            <a:r>
              <a:rPr sz="3600" spc="-229" dirty="0">
                <a:latin typeface="Microsoft Sans Serif"/>
                <a:cs typeface="Microsoft Sans Serif"/>
              </a:rPr>
              <a:t> </a:t>
            </a:r>
            <a:r>
              <a:rPr sz="3600" spc="-254" dirty="0">
                <a:latin typeface="Microsoft Sans Serif"/>
                <a:cs typeface="Microsoft Sans Serif"/>
              </a:rPr>
              <a:t>above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spc="-125" dirty="0">
                <a:latin typeface="Microsoft Sans Serif"/>
                <a:cs typeface="Microsoft Sans Serif"/>
              </a:rPr>
              <a:t>array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the</a:t>
            </a:r>
            <a:r>
              <a:rPr sz="3600" spc="-85" dirty="0">
                <a:latin typeface="Microsoft Sans Serif"/>
                <a:cs typeface="Microsoft Sans Serif"/>
              </a:rPr>
              <a:t> </a:t>
            </a:r>
            <a:r>
              <a:rPr sz="3600" spc="-240" dirty="0">
                <a:latin typeface="Microsoft Sans Serif"/>
                <a:cs typeface="Microsoft Sans Serif"/>
              </a:rPr>
              <a:t>value</a:t>
            </a:r>
            <a:r>
              <a:rPr sz="3600" dirty="0">
                <a:latin typeface="Microsoft Sans Serif"/>
                <a:cs typeface="Microsoft Sans Serif"/>
              </a:rPr>
              <a:t> of</a:t>
            </a:r>
            <a:r>
              <a:rPr sz="3600" spc="-80" dirty="0">
                <a:latin typeface="Microsoft Sans Serif"/>
                <a:cs typeface="Microsoft Sans Serif"/>
              </a:rPr>
              <a:t> </a:t>
            </a:r>
            <a:r>
              <a:rPr sz="3600" spc="-195" dirty="0">
                <a:latin typeface="Microsoft Sans Serif"/>
                <a:cs typeface="Microsoft Sans Serif"/>
              </a:rPr>
              <a:t>ndarray.size</a:t>
            </a:r>
            <a:r>
              <a:rPr sz="3600" spc="-50" dirty="0"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is</a:t>
            </a:r>
            <a:r>
              <a:rPr sz="3600" spc="-35" dirty="0">
                <a:latin typeface="Microsoft Sans Serif"/>
                <a:cs typeface="Microsoft Sans Serif"/>
              </a:rPr>
              <a:t> </a:t>
            </a:r>
            <a:r>
              <a:rPr sz="3600" spc="-25" dirty="0">
                <a:latin typeface="Microsoft Sans Serif"/>
                <a:cs typeface="Microsoft Sans Serif"/>
              </a:rPr>
              <a:t>6.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Important</a:t>
            </a:r>
            <a:r>
              <a:rPr spc="-275" dirty="0"/>
              <a:t> </a:t>
            </a:r>
            <a:r>
              <a:rPr spc="-105" dirty="0"/>
              <a:t>attributes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670" dirty="0"/>
              <a:t>a</a:t>
            </a:r>
            <a:r>
              <a:rPr spc="5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55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198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605"/>
              </a:spcBef>
            </a:pPr>
            <a:r>
              <a:rPr sz="3600" spc="-310" dirty="0"/>
              <a:t>ndarray.dtype</a:t>
            </a:r>
            <a:endParaRPr sz="3600"/>
          </a:p>
          <a:p>
            <a:pPr marL="462280" marR="5080">
              <a:lnSpc>
                <a:spcPct val="129099"/>
              </a:lnSpc>
              <a:spcBef>
                <a:spcPts val="245"/>
              </a:spcBef>
            </a:pPr>
            <a:r>
              <a:rPr sz="3600" spc="-150" dirty="0">
                <a:latin typeface="Microsoft Sans Serif"/>
                <a:cs typeface="Microsoft Sans Serif"/>
              </a:rPr>
              <a:t>Tells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the</a:t>
            </a:r>
            <a:r>
              <a:rPr sz="3600" spc="-229" dirty="0">
                <a:latin typeface="Microsoft Sans Serif"/>
                <a:cs typeface="Microsoft Sans Serif"/>
              </a:rPr>
              <a:t> </a:t>
            </a:r>
            <a:r>
              <a:rPr sz="3600" spc="-180" dirty="0">
                <a:latin typeface="Microsoft Sans Serif"/>
                <a:cs typeface="Microsoft Sans Serif"/>
              </a:rPr>
              <a:t>datatype</a:t>
            </a:r>
            <a:r>
              <a:rPr sz="3600" spc="-6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-24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the</a:t>
            </a:r>
            <a:r>
              <a:rPr sz="3600" spc="-114" dirty="0">
                <a:latin typeface="Microsoft Sans Serif"/>
                <a:cs typeface="Microsoft Sans Serif"/>
              </a:rPr>
              <a:t> </a:t>
            </a:r>
            <a:r>
              <a:rPr sz="3600" spc="-200" dirty="0">
                <a:latin typeface="Microsoft Sans Serif"/>
                <a:cs typeface="Microsoft Sans Serif"/>
              </a:rPr>
              <a:t>elements</a:t>
            </a:r>
            <a:r>
              <a:rPr sz="3600" spc="-4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in</a:t>
            </a:r>
            <a:r>
              <a:rPr sz="3600" spc="-11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the</a:t>
            </a:r>
            <a:r>
              <a:rPr sz="3600" spc="-114" dirty="0">
                <a:latin typeface="Microsoft Sans Serif"/>
                <a:cs typeface="Microsoft Sans Serif"/>
              </a:rPr>
              <a:t> </a:t>
            </a:r>
            <a:r>
              <a:rPr sz="3600" spc="-215" dirty="0">
                <a:latin typeface="Microsoft Sans Serif"/>
                <a:cs typeface="Microsoft Sans Serif"/>
              </a:rPr>
              <a:t>numpy</a:t>
            </a:r>
            <a:r>
              <a:rPr sz="3600" spc="-25" dirty="0">
                <a:latin typeface="Microsoft Sans Serif"/>
                <a:cs typeface="Microsoft Sans Serif"/>
              </a:rPr>
              <a:t> </a:t>
            </a:r>
            <a:r>
              <a:rPr sz="3600" spc="-135" dirty="0">
                <a:latin typeface="Microsoft Sans Serif"/>
                <a:cs typeface="Microsoft Sans Serif"/>
              </a:rPr>
              <a:t>array.</a:t>
            </a:r>
            <a:r>
              <a:rPr sz="3600" spc="-10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All</a:t>
            </a:r>
            <a:r>
              <a:rPr sz="3600" spc="-110" dirty="0">
                <a:latin typeface="Microsoft Sans Serif"/>
                <a:cs typeface="Microsoft Sans Serif"/>
              </a:rPr>
              <a:t> </a:t>
            </a:r>
            <a:r>
              <a:rPr sz="3600" spc="-25" dirty="0">
                <a:latin typeface="Microsoft Sans Serif"/>
                <a:cs typeface="Microsoft Sans Serif"/>
              </a:rPr>
              <a:t>the </a:t>
            </a:r>
            <a:r>
              <a:rPr sz="3600" spc="-200" dirty="0">
                <a:latin typeface="Microsoft Sans Serif"/>
                <a:cs typeface="Microsoft Sans Serif"/>
              </a:rPr>
              <a:t>elements</a:t>
            </a:r>
            <a:r>
              <a:rPr sz="3600" spc="-4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in</a:t>
            </a:r>
            <a:r>
              <a:rPr sz="3600" spc="-240" dirty="0">
                <a:latin typeface="Microsoft Sans Serif"/>
                <a:cs typeface="Microsoft Sans Serif"/>
              </a:rPr>
              <a:t> </a:t>
            </a:r>
            <a:r>
              <a:rPr sz="3600" spc="-480" dirty="0">
                <a:latin typeface="Microsoft Sans Serif"/>
                <a:cs typeface="Microsoft Sans Serif"/>
              </a:rPr>
              <a:t>a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15" dirty="0">
                <a:latin typeface="Microsoft Sans Serif"/>
                <a:cs typeface="Microsoft Sans Serif"/>
              </a:rPr>
              <a:t>numpy</a:t>
            </a:r>
            <a:r>
              <a:rPr sz="3600" spc="-25" dirty="0">
                <a:latin typeface="Microsoft Sans Serif"/>
                <a:cs typeface="Microsoft Sans Serif"/>
              </a:rPr>
              <a:t> </a:t>
            </a:r>
            <a:r>
              <a:rPr sz="3600" spc="-125" dirty="0">
                <a:latin typeface="Microsoft Sans Serif"/>
                <a:cs typeface="Microsoft Sans Serif"/>
              </a:rPr>
              <a:t>array</a:t>
            </a:r>
            <a:r>
              <a:rPr sz="3600" spc="-114" dirty="0">
                <a:latin typeface="Microsoft Sans Serif"/>
                <a:cs typeface="Microsoft Sans Serif"/>
              </a:rPr>
              <a:t> </a:t>
            </a:r>
            <a:r>
              <a:rPr sz="3600" spc="-295" dirty="0">
                <a:latin typeface="Microsoft Sans Serif"/>
                <a:cs typeface="Microsoft Sans Serif"/>
              </a:rPr>
              <a:t>have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the</a:t>
            </a:r>
            <a:r>
              <a:rPr sz="3600" spc="-95" dirty="0">
                <a:latin typeface="Microsoft Sans Serif"/>
                <a:cs typeface="Microsoft Sans Serif"/>
              </a:rPr>
              <a:t> </a:t>
            </a:r>
            <a:r>
              <a:rPr sz="3600" spc="-355" dirty="0">
                <a:latin typeface="Microsoft Sans Serif"/>
                <a:cs typeface="Microsoft Sans Serif"/>
              </a:rPr>
              <a:t>same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type.</a:t>
            </a:r>
            <a:endParaRPr sz="3600">
              <a:latin typeface="Microsoft Sans Serif"/>
              <a:cs typeface="Microsoft Sans Serif"/>
            </a:endParaRPr>
          </a:p>
          <a:p>
            <a:pPr marL="170815">
              <a:lnSpc>
                <a:spcPct val="100000"/>
              </a:lnSpc>
              <a:spcBef>
                <a:spcPts val="208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9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c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np.arange(1,</a:t>
            </a:r>
            <a:r>
              <a:rPr spc="-9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5)</a:t>
            </a:r>
          </a:p>
          <a:p>
            <a:pPr marL="170815" marR="8759190">
              <a:lnSpc>
                <a:spcPct val="114599"/>
              </a:lnSpc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c.dtype dtype('int64')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Important</a:t>
            </a:r>
            <a:r>
              <a:rPr spc="-275" dirty="0"/>
              <a:t> </a:t>
            </a:r>
            <a:r>
              <a:rPr spc="-105" dirty="0"/>
              <a:t>attributes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670" dirty="0"/>
              <a:t>a</a:t>
            </a:r>
            <a:r>
              <a:rPr spc="5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55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025" y="1911052"/>
            <a:ext cx="11809730" cy="327723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305" dirty="0">
                <a:solidFill>
                  <a:srgbClr val="606060"/>
                </a:solidFill>
                <a:latin typeface="Arial Black"/>
                <a:cs typeface="Arial Black"/>
              </a:rPr>
              <a:t>ndarray.itemsize</a:t>
            </a:r>
            <a:endParaRPr sz="3600">
              <a:latin typeface="Arial Black"/>
              <a:cs typeface="Arial Black"/>
            </a:endParaRPr>
          </a:p>
          <a:p>
            <a:pPr marL="304165">
              <a:lnSpc>
                <a:spcPct val="100000"/>
              </a:lnSpc>
              <a:spcBef>
                <a:spcPts val="1505"/>
              </a:spcBef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itemsize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attribute</a:t>
            </a:r>
            <a:r>
              <a:rPr sz="36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size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(in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bytes)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item: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np.arange(1,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5)</a:t>
            </a:r>
            <a:endParaRPr sz="3000">
              <a:latin typeface="Consolas"/>
              <a:cs typeface="Consolas"/>
            </a:endParaRPr>
          </a:p>
          <a:p>
            <a:pPr marL="12700" marR="8860155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c.itemsize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8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10" dirty="0"/>
              <a:t> </a:t>
            </a:r>
            <a:r>
              <a:rPr spc="-315" dirty="0"/>
              <a:t>is</a:t>
            </a:r>
            <a:r>
              <a:rPr spc="-15" dirty="0"/>
              <a:t> </a:t>
            </a:r>
            <a:r>
              <a:rPr spc="-310" dirty="0"/>
              <a:t>NumPy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74" y="2117657"/>
            <a:ext cx="11583670" cy="3380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43230">
              <a:lnSpc>
                <a:spcPct val="100000"/>
              </a:lnSpc>
              <a:spcBef>
                <a:spcPts val="120"/>
              </a:spcBef>
            </a:pPr>
            <a:r>
              <a:rPr sz="3600" spc="-325" dirty="0">
                <a:solidFill>
                  <a:srgbClr val="606060"/>
                </a:solidFill>
                <a:latin typeface="Microsoft Sans Serif"/>
                <a:cs typeface="Microsoft Sans Serif"/>
              </a:rPr>
              <a:t>Stands</a:t>
            </a:r>
            <a:r>
              <a:rPr sz="3600" spc="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600" spc="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50" b="1" i="1" dirty="0">
                <a:solidFill>
                  <a:srgbClr val="606060"/>
                </a:solidFill>
                <a:latin typeface="Arial"/>
                <a:cs typeface="Arial"/>
              </a:rPr>
              <a:t>"Numeric</a:t>
            </a:r>
            <a:r>
              <a:rPr sz="3650" b="1" i="1" spc="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b="1" i="1" spc="-35" dirty="0">
                <a:solidFill>
                  <a:srgbClr val="606060"/>
                </a:solidFill>
                <a:latin typeface="Arial"/>
                <a:cs typeface="Arial"/>
              </a:rPr>
              <a:t>Python"</a:t>
            </a:r>
            <a:r>
              <a:rPr sz="3650" b="1" i="1" spc="5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spc="90" dirty="0">
                <a:solidFill>
                  <a:srgbClr val="606060"/>
                </a:solidFill>
                <a:latin typeface="Microsoft Sans Serif"/>
                <a:cs typeface="Microsoft Sans Serif"/>
              </a:rPr>
              <a:t>or</a:t>
            </a:r>
            <a:r>
              <a:rPr sz="3600" spc="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50" b="1" i="1" dirty="0">
                <a:solidFill>
                  <a:srgbClr val="606060"/>
                </a:solidFill>
                <a:latin typeface="Arial"/>
                <a:cs typeface="Arial"/>
              </a:rPr>
              <a:t>"Numerical</a:t>
            </a:r>
            <a:r>
              <a:rPr sz="3650" b="1" i="1" spc="4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b="1" i="1" spc="-30" dirty="0">
                <a:solidFill>
                  <a:srgbClr val="606060"/>
                </a:solidFill>
                <a:latin typeface="Arial"/>
                <a:cs typeface="Arial"/>
              </a:rPr>
              <a:t>Python"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665"/>
              </a:spcBef>
            </a:pPr>
            <a:endParaRPr sz="365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buFont typeface="Arial MT"/>
              <a:buChar char="●"/>
              <a:tabLst>
                <a:tab pos="516890" algn="l"/>
              </a:tabLst>
            </a:pP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Open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Source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6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Module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Python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6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Provides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fast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mathematical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functions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950" y="2231751"/>
            <a:ext cx="11562080" cy="559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reshape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used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reshape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array.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following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example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illustrates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np.arange(6)</a:t>
            </a:r>
            <a:endParaRPr sz="3000">
              <a:latin typeface="Consolas"/>
              <a:cs typeface="Consolas"/>
            </a:endParaRPr>
          </a:p>
          <a:p>
            <a:pPr marL="12700" marR="8822055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print(a)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[0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4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5]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a.reshape(2,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3)</a:t>
            </a:r>
            <a:endParaRPr sz="3000">
              <a:latin typeface="Consolas"/>
              <a:cs typeface="Consolas"/>
            </a:endParaRPr>
          </a:p>
          <a:p>
            <a:pPr marL="12700" marR="9030970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print(b)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[[0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2],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[3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4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5]]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Reshaping</a:t>
            </a:r>
            <a:r>
              <a:rPr spc="55" dirty="0"/>
              <a:t> </a:t>
            </a:r>
            <a:r>
              <a:rPr spc="-130" dirty="0"/>
              <a:t>Arrays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15494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425" y="9372079"/>
            <a:ext cx="3007200" cy="381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1075" y="9266370"/>
            <a:ext cx="2371725" cy="485775"/>
            <a:chOff x="131075" y="9266370"/>
            <a:chExt cx="2371725" cy="4857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75" y="9266370"/>
              <a:ext cx="2371725" cy="4857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225" y="9304470"/>
              <a:ext cx="2257424" cy="3714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20681" y="4914515"/>
            <a:ext cx="97472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Indexing</a:t>
            </a:r>
            <a:r>
              <a:rPr spc="55" dirty="0"/>
              <a:t> </a:t>
            </a:r>
            <a:r>
              <a:rPr spc="-395" dirty="0"/>
              <a:t>and</a:t>
            </a:r>
            <a:r>
              <a:rPr spc="55" dirty="0"/>
              <a:t> </a:t>
            </a:r>
            <a:r>
              <a:rPr spc="-360" dirty="0"/>
              <a:t>Accessing</a:t>
            </a:r>
            <a:r>
              <a:rPr spc="60" dirty="0"/>
              <a:t> </a:t>
            </a:r>
            <a:r>
              <a:rPr spc="-300" dirty="0"/>
              <a:t>NumPy</a:t>
            </a:r>
            <a:r>
              <a:rPr spc="55" dirty="0"/>
              <a:t> </a:t>
            </a:r>
            <a:r>
              <a:rPr spc="-295" dirty="0"/>
              <a:t>arrays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5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2150" y="2540361"/>
            <a:ext cx="537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950" y="2463095"/>
            <a:ext cx="8601710" cy="3582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721100">
              <a:lnSpc>
                <a:spcPct val="100000"/>
              </a:lnSpc>
              <a:spcBef>
                <a:spcPts val="705"/>
              </a:spcBef>
              <a:tabLst>
                <a:tab pos="4380230" algn="l"/>
                <a:tab pos="5027295" algn="l"/>
                <a:tab pos="5688965" algn="l"/>
                <a:tab pos="6589395" algn="l"/>
                <a:tab pos="7376795" algn="l"/>
                <a:tab pos="8061325" algn="l"/>
              </a:tabLst>
            </a:pPr>
            <a:r>
              <a:rPr sz="18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0</a:t>
            </a:r>
            <a:r>
              <a:rPr sz="18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18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18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18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18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18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r>
              <a:rPr sz="18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18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4</a:t>
            </a:r>
            <a:r>
              <a:rPr sz="18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18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5</a:t>
            </a:r>
            <a:r>
              <a:rPr sz="18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18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np.array([1,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19,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13,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7,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3])</a:t>
            </a:r>
            <a:endParaRPr sz="3000">
              <a:latin typeface="Consolas"/>
              <a:cs typeface="Consolas"/>
            </a:endParaRPr>
          </a:p>
          <a:p>
            <a:pPr marL="12700" marR="6907530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a[3]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19</a:t>
            </a:r>
            <a:endParaRPr sz="3000">
              <a:latin typeface="Consolas"/>
              <a:cs typeface="Consolas"/>
            </a:endParaRPr>
          </a:p>
          <a:p>
            <a:pPr marL="12700" marR="4606290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a[2:5]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#range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19,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13])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a[2::2]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How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many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jump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950" y="6086710"/>
            <a:ext cx="3999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0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13,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3])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950" y="6543910"/>
            <a:ext cx="2326640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a[::-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1]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0978" y="6543910"/>
            <a:ext cx="483679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#Go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reverse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2522220" algn="l"/>
                <a:tab pos="3359150" algn="l"/>
                <a:tab pos="4195445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7,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13,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19,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1])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225" y="561664"/>
            <a:ext cx="104997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Indexing</a:t>
            </a:r>
            <a:r>
              <a:rPr spc="15" dirty="0"/>
              <a:t> </a:t>
            </a:r>
            <a:r>
              <a:rPr spc="-190" dirty="0"/>
              <a:t>one</a:t>
            </a:r>
            <a:r>
              <a:rPr spc="20" dirty="0"/>
              <a:t> </a:t>
            </a:r>
            <a:r>
              <a:rPr spc="-275" dirty="0"/>
              <a:t>dimensional</a:t>
            </a:r>
            <a:r>
              <a:rPr spc="25" dirty="0"/>
              <a:t> </a:t>
            </a:r>
            <a:r>
              <a:rPr spc="-300" dirty="0"/>
              <a:t>NumPy</a:t>
            </a:r>
            <a:r>
              <a:rPr spc="15" dirty="0"/>
              <a:t> </a:t>
            </a:r>
            <a:r>
              <a:rPr spc="-75" dirty="0"/>
              <a:t>Arrays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279680" y="2656205"/>
            <a:ext cx="884555" cy="123189"/>
            <a:chOff x="9279680" y="2656205"/>
            <a:chExt cx="884555" cy="123189"/>
          </a:xfrm>
        </p:grpSpPr>
        <p:sp>
          <p:nvSpPr>
            <p:cNvPr id="9" name="object 9"/>
            <p:cNvSpPr/>
            <p:nvPr/>
          </p:nvSpPr>
          <p:spPr>
            <a:xfrm>
              <a:off x="9423629" y="2717685"/>
              <a:ext cx="726440" cy="11430"/>
            </a:xfrm>
            <a:custGeom>
              <a:avLst/>
              <a:gdLst/>
              <a:ahLst/>
              <a:cxnLst/>
              <a:rect l="l" t="t" r="r" b="b"/>
              <a:pathLst>
                <a:path w="726440" h="11430">
                  <a:moveTo>
                    <a:pt x="726169" y="11164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9680" y="2656205"/>
              <a:ext cx="158961" cy="122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714" y="2231751"/>
            <a:ext cx="11133455" cy="189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5080" indent="-557530">
              <a:lnSpc>
                <a:spcPct val="114599"/>
              </a:lnSpc>
              <a:spcBef>
                <a:spcPts val="100"/>
              </a:spcBef>
              <a:tabLst>
                <a:tab pos="569595" algn="l"/>
              </a:tabLst>
            </a:pP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1.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	If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0" dirty="0">
                <a:solidFill>
                  <a:srgbClr val="606060"/>
                </a:solidFill>
                <a:latin typeface="Microsoft Sans Serif"/>
                <a:cs typeface="Microsoft Sans Serif"/>
              </a:rPr>
              <a:t>assign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single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slice,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copied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across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whole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slice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600">
              <a:latin typeface="Microsoft Sans Serif"/>
              <a:cs typeface="Microsoft Sans Serif"/>
            </a:endParaRPr>
          </a:p>
          <a:p>
            <a:pPr marL="866775">
              <a:lnSpc>
                <a:spcPct val="100000"/>
              </a:lnSpc>
              <a:spcBef>
                <a:spcPts val="123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np.array([1,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7,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8])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8576" y="4311500"/>
          <a:ext cx="3201033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a[1:3]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3000" spc="-6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08050" y="6064739"/>
            <a:ext cx="836930" cy="0"/>
          </a:xfrm>
          <a:custGeom>
            <a:avLst/>
            <a:gdLst/>
            <a:ahLst/>
            <a:cxnLst/>
            <a:rect l="l" t="t" r="r" b="b"/>
            <a:pathLst>
              <a:path w="836930">
                <a:moveTo>
                  <a:pt x="0" y="0"/>
                </a:moveTo>
                <a:lnTo>
                  <a:pt x="836676" y="0"/>
                </a:lnTo>
              </a:path>
            </a:pathLst>
          </a:custGeom>
          <a:ln w="30480">
            <a:solidFill>
              <a:srgbClr val="5F5F5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950" y="5248510"/>
            <a:ext cx="7974330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>
              <a:lnSpc>
                <a:spcPct val="100000"/>
              </a:lnSpc>
              <a:spcBef>
                <a:spcPts val="100"/>
              </a:spcBef>
              <a:tabLst>
                <a:tab pos="5032375" algn="l"/>
                <a:tab pos="5869305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7,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8])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3000">
              <a:latin typeface="Consolas"/>
              <a:cs typeface="Consolas"/>
            </a:endParaRPr>
          </a:p>
          <a:p>
            <a:pPr marL="848994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[1,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5,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7,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8]</a:t>
            </a:r>
            <a:endParaRPr sz="3000">
              <a:latin typeface="Consolas"/>
              <a:cs typeface="Consolas"/>
            </a:endParaRPr>
          </a:p>
          <a:p>
            <a:pPr marL="88773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b[1:3]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TypeError: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can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only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assign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an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iterable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Difference</a:t>
            </a:r>
            <a:r>
              <a:rPr spc="-105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spc="-180" dirty="0"/>
              <a:t>regular</a:t>
            </a:r>
            <a:r>
              <a:rPr spc="-105" dirty="0"/>
              <a:t> </a:t>
            </a:r>
            <a:r>
              <a:rPr spc="-204" dirty="0"/>
              <a:t>Python</a:t>
            </a:r>
            <a:r>
              <a:rPr spc="-100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575" y="2191552"/>
            <a:ext cx="11561445" cy="507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2.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slices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are 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actually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views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buffer.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If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modify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it,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going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modify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original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well.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np.array([1,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7,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8])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a_slice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a[1:5]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a_slice[1]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1000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2103755" algn="l"/>
                <a:tab pos="3359150" algn="l"/>
                <a:tab pos="6496685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2,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1000,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7,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8])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b="1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Original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array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was</a:t>
            </a:r>
            <a:r>
              <a:rPr sz="3000" b="1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modified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Difference</a:t>
            </a:r>
            <a:r>
              <a:rPr spc="-105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spc="-180" dirty="0"/>
              <a:t>regular</a:t>
            </a:r>
            <a:r>
              <a:rPr spc="-105" dirty="0"/>
              <a:t> </a:t>
            </a:r>
            <a:r>
              <a:rPr spc="-204" dirty="0"/>
              <a:t>Python</a:t>
            </a:r>
            <a:r>
              <a:rPr spc="-100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3086902"/>
            <a:ext cx="1094422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3.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want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copy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data,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need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use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copy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another_slice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=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a[2:6].copy()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,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modify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another_slice,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remains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0" dirty="0">
                <a:solidFill>
                  <a:srgbClr val="606060"/>
                </a:solidFill>
                <a:latin typeface="Microsoft Sans Serif"/>
                <a:cs typeface="Microsoft Sans Serif"/>
              </a:rPr>
              <a:t>same.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Important</a:t>
            </a:r>
            <a:r>
              <a:rPr spc="-275" dirty="0"/>
              <a:t> </a:t>
            </a:r>
            <a:r>
              <a:rPr spc="-105" dirty="0"/>
              <a:t>attributes</a:t>
            </a:r>
            <a:r>
              <a:rPr spc="-9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670" dirty="0"/>
              <a:t>a</a:t>
            </a:r>
            <a:r>
              <a:rPr spc="5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55" dirty="0"/>
              <a:t>object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Indexing</a:t>
            </a:r>
            <a:r>
              <a:rPr spc="-25" dirty="0"/>
              <a:t> </a:t>
            </a:r>
            <a:r>
              <a:rPr spc="-20" dirty="0"/>
              <a:t>multi </a:t>
            </a:r>
            <a:r>
              <a:rPr spc="-275" dirty="0"/>
              <a:t>dimensional</a:t>
            </a:r>
            <a:r>
              <a:rPr spc="-20" dirty="0"/>
              <a:t> </a:t>
            </a:r>
            <a:r>
              <a:rPr spc="-300" dirty="0"/>
              <a:t>NumPy</a:t>
            </a:r>
            <a:r>
              <a:rPr spc="-25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500" y="1693712"/>
            <a:ext cx="8112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Multi-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dimensional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Microsoft Sans Serif"/>
                <a:cs typeface="Microsoft Sans Serif"/>
              </a:rPr>
              <a:t>accessed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90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0819" y="2601377"/>
          <a:ext cx="8431526" cy="145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4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marR="1905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8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b[1,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row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28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r>
                        <a:rPr sz="3000" spc="-5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col</a:t>
                      </a:r>
                      <a:r>
                        <a:rPr sz="3000" spc="-5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R="85725" algn="ctr">
                        <a:lnSpc>
                          <a:spcPts val="3515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3515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b[1,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3515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:]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3515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3515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row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3515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r>
                        <a:rPr sz="3000" spc="-5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r>
                        <a:rPr sz="3000" spc="-5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columns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85725"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b[:,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7475" algn="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all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339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rows,</a:t>
                      </a:r>
                      <a:r>
                        <a:rPr sz="3000" spc="-1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column</a:t>
                      </a:r>
                      <a:r>
                        <a:rPr sz="3000" spc="-1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0700" y="4639477"/>
            <a:ext cx="11456035" cy="215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following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format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used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while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indexing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multi-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dimensional 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endParaRPr sz="3600">
              <a:latin typeface="Microsoft Sans Serif"/>
              <a:cs typeface="Microsoft Sans Serif"/>
            </a:endParaRPr>
          </a:p>
          <a:p>
            <a:pPr marL="12700" marR="2064385">
              <a:lnSpc>
                <a:spcPct val="114599"/>
              </a:lnSpc>
              <a:spcBef>
                <a:spcPts val="254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Array[row_start_index:row_end_index,</a:t>
            </a:r>
            <a:r>
              <a:rPr sz="2400" spc="-3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column_start_index: column_end_index]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6512" y="7042012"/>
          <a:ext cx="11099798" cy="156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9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025" y="2296327"/>
            <a:ext cx="11798300" cy="479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also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boolean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on 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one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axis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specify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indices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want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0" dirty="0">
                <a:solidFill>
                  <a:srgbClr val="606060"/>
                </a:solidFill>
                <a:latin typeface="Microsoft Sans Serif"/>
                <a:cs typeface="Microsoft Sans Serif"/>
              </a:rPr>
              <a:t>access.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88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np.arange(12).reshape(3,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4)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rows_on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np.array([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True,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False,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True])</a:t>
            </a:r>
            <a:endParaRPr sz="3000">
              <a:latin typeface="Consolas"/>
              <a:cs typeface="Consolas"/>
            </a:endParaRPr>
          </a:p>
          <a:p>
            <a:pPr marL="12700" marR="900430">
              <a:lnSpc>
                <a:spcPct val="114599"/>
              </a:lnSpc>
              <a:tabLst>
                <a:tab pos="2731770" algn="l"/>
                <a:tab pos="3568065" algn="l"/>
                <a:tab pos="4404995" algn="l"/>
                <a:tab pos="5241290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a[rows_on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: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]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	#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Rows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0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and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all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columns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array([[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3],</a:t>
            </a:r>
            <a:endParaRPr sz="3000">
              <a:latin typeface="Consolas"/>
              <a:cs typeface="Consolas"/>
            </a:endParaRPr>
          </a:p>
          <a:p>
            <a:pPr marL="1476375">
              <a:lnSpc>
                <a:spcPct val="100000"/>
              </a:lnSpc>
              <a:spcBef>
                <a:spcPts val="525"/>
              </a:spcBef>
              <a:tabLst>
                <a:tab pos="2731770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8,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9,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10,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11]])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Boolean</a:t>
            </a:r>
            <a:r>
              <a:rPr spc="65" dirty="0"/>
              <a:t> </a:t>
            </a:r>
            <a:r>
              <a:rPr spc="-275" dirty="0"/>
              <a:t>Indexing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15494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24583" y="4914515"/>
            <a:ext cx="71450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Linear</a:t>
            </a:r>
            <a:r>
              <a:rPr spc="-25" dirty="0"/>
              <a:t> </a:t>
            </a:r>
            <a:r>
              <a:rPr spc="-254" dirty="0"/>
              <a:t>Algebra</a:t>
            </a:r>
            <a:r>
              <a:rPr spc="-2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310" dirty="0"/>
              <a:t>NumPy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924" y="2191552"/>
            <a:ext cx="11871325" cy="19113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516890" indent="-504190">
              <a:lnSpc>
                <a:spcPct val="100000"/>
              </a:lnSpc>
              <a:spcBef>
                <a:spcPts val="7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vector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quantity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defined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magnitude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direction.</a:t>
            </a:r>
            <a:endParaRPr sz="3600">
              <a:latin typeface="Microsoft Sans Serif"/>
              <a:cs typeface="Microsoft Sans Serif"/>
            </a:endParaRPr>
          </a:p>
          <a:p>
            <a:pPr marL="516890" marR="422275" indent="-504825">
              <a:lnSpc>
                <a:spcPct val="114599"/>
              </a:lnSpc>
              <a:buFont typeface="Arial MT"/>
              <a:buChar char="●"/>
              <a:tabLst>
                <a:tab pos="516890" algn="l"/>
              </a:tabLst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vector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represented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numbers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called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scalars.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899" y="4208950"/>
            <a:ext cx="6046149" cy="51814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750" y="561664"/>
            <a:ext cx="20459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Vectors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10" dirty="0"/>
              <a:t> </a:t>
            </a:r>
            <a:r>
              <a:rPr spc="-315" dirty="0"/>
              <a:t>is</a:t>
            </a:r>
            <a:r>
              <a:rPr spc="-15" dirty="0"/>
              <a:t> </a:t>
            </a:r>
            <a:r>
              <a:rPr spc="-310" dirty="0"/>
              <a:t>NumPy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2937" y="2955387"/>
            <a:ext cx="8321675" cy="5101590"/>
            <a:chOff x="2462937" y="2955387"/>
            <a:chExt cx="8321675" cy="5101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937" y="2955387"/>
              <a:ext cx="8321325" cy="51011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24850" y="2998250"/>
              <a:ext cx="8197850" cy="4965700"/>
            </a:xfrm>
            <a:custGeom>
              <a:avLst/>
              <a:gdLst/>
              <a:ahLst/>
              <a:cxnLst/>
              <a:rect l="l" t="t" r="r" b="b"/>
              <a:pathLst>
                <a:path w="8197850" h="4965700">
                  <a:moveTo>
                    <a:pt x="4568495" y="12699"/>
                  </a:moveTo>
                  <a:lnTo>
                    <a:pt x="3629004" y="12699"/>
                  </a:lnTo>
                  <a:lnTo>
                    <a:pt x="3686930" y="0"/>
                  </a:lnTo>
                  <a:lnTo>
                    <a:pt x="4510569" y="0"/>
                  </a:lnTo>
                  <a:lnTo>
                    <a:pt x="4568495" y="12699"/>
                  </a:lnTo>
                  <a:close/>
                </a:path>
                <a:path w="8197850" h="4965700">
                  <a:moveTo>
                    <a:pt x="4740789" y="25399"/>
                  </a:moveTo>
                  <a:lnTo>
                    <a:pt x="3456710" y="25399"/>
                  </a:lnTo>
                  <a:lnTo>
                    <a:pt x="3513888" y="12699"/>
                  </a:lnTo>
                  <a:lnTo>
                    <a:pt x="4683611" y="12699"/>
                  </a:lnTo>
                  <a:lnTo>
                    <a:pt x="4740789" y="25399"/>
                  </a:lnTo>
                  <a:close/>
                </a:path>
                <a:path w="8197850" h="4965700">
                  <a:moveTo>
                    <a:pt x="4854359" y="38099"/>
                  </a:moveTo>
                  <a:lnTo>
                    <a:pt x="3343140" y="38099"/>
                  </a:lnTo>
                  <a:lnTo>
                    <a:pt x="3399792" y="25399"/>
                  </a:lnTo>
                  <a:lnTo>
                    <a:pt x="4797707" y="25399"/>
                  </a:lnTo>
                  <a:lnTo>
                    <a:pt x="4854359" y="38099"/>
                  </a:lnTo>
                  <a:close/>
                </a:path>
                <a:path w="8197850" h="4965700">
                  <a:moveTo>
                    <a:pt x="4966841" y="50799"/>
                  </a:moveTo>
                  <a:lnTo>
                    <a:pt x="3230658" y="50799"/>
                  </a:lnTo>
                  <a:lnTo>
                    <a:pt x="3286760" y="38099"/>
                  </a:lnTo>
                  <a:lnTo>
                    <a:pt x="4910739" y="38099"/>
                  </a:lnTo>
                  <a:lnTo>
                    <a:pt x="4966841" y="50799"/>
                  </a:lnTo>
                  <a:close/>
                </a:path>
                <a:path w="8197850" h="4965700">
                  <a:moveTo>
                    <a:pt x="5133425" y="76199"/>
                  </a:moveTo>
                  <a:lnTo>
                    <a:pt x="3064074" y="76199"/>
                  </a:lnTo>
                  <a:lnTo>
                    <a:pt x="3174839" y="50799"/>
                  </a:lnTo>
                  <a:lnTo>
                    <a:pt x="5022660" y="50799"/>
                  </a:lnTo>
                  <a:lnTo>
                    <a:pt x="5133425" y="76199"/>
                  </a:lnTo>
                  <a:close/>
                </a:path>
                <a:path w="8197850" h="4965700">
                  <a:moveTo>
                    <a:pt x="5458328" y="139699"/>
                  </a:moveTo>
                  <a:lnTo>
                    <a:pt x="2739171" y="139699"/>
                  </a:lnTo>
                  <a:lnTo>
                    <a:pt x="3009139" y="76199"/>
                  </a:lnTo>
                  <a:lnTo>
                    <a:pt x="5188360" y="76199"/>
                  </a:lnTo>
                  <a:lnTo>
                    <a:pt x="5458328" y="139699"/>
                  </a:lnTo>
                  <a:close/>
                </a:path>
                <a:path w="8197850" h="4965700">
                  <a:moveTo>
                    <a:pt x="5564013" y="4813299"/>
                  </a:moveTo>
                  <a:lnTo>
                    <a:pt x="2633486" y="4813299"/>
                  </a:lnTo>
                  <a:lnTo>
                    <a:pt x="2529185" y="4787899"/>
                  </a:lnTo>
                  <a:lnTo>
                    <a:pt x="2477567" y="4762499"/>
                  </a:lnTo>
                  <a:lnTo>
                    <a:pt x="2175686" y="4686299"/>
                  </a:lnTo>
                  <a:lnTo>
                    <a:pt x="2126730" y="4660899"/>
                  </a:lnTo>
                  <a:lnTo>
                    <a:pt x="2030032" y="4635499"/>
                  </a:lnTo>
                  <a:lnTo>
                    <a:pt x="1982301" y="4610099"/>
                  </a:lnTo>
                  <a:lnTo>
                    <a:pt x="1934991" y="4597399"/>
                  </a:lnTo>
                  <a:lnTo>
                    <a:pt x="1888106" y="4571999"/>
                  </a:lnTo>
                  <a:lnTo>
                    <a:pt x="1795636" y="4546599"/>
                  </a:lnTo>
                  <a:lnTo>
                    <a:pt x="1750063" y="4521199"/>
                  </a:lnTo>
                  <a:lnTo>
                    <a:pt x="1704938" y="4508499"/>
                  </a:lnTo>
                  <a:lnTo>
                    <a:pt x="1616057" y="4457699"/>
                  </a:lnTo>
                  <a:lnTo>
                    <a:pt x="1572311" y="4444999"/>
                  </a:lnTo>
                  <a:lnTo>
                    <a:pt x="1486240" y="4394199"/>
                  </a:lnTo>
                  <a:lnTo>
                    <a:pt x="1443926" y="4381499"/>
                  </a:lnTo>
                  <a:lnTo>
                    <a:pt x="1360768" y="4330699"/>
                  </a:lnTo>
                  <a:lnTo>
                    <a:pt x="1319936" y="4317999"/>
                  </a:lnTo>
                  <a:lnTo>
                    <a:pt x="1279610" y="4292599"/>
                  </a:lnTo>
                  <a:lnTo>
                    <a:pt x="1200495" y="4241799"/>
                  </a:lnTo>
                  <a:lnTo>
                    <a:pt x="1123472" y="4190999"/>
                  </a:lnTo>
                  <a:lnTo>
                    <a:pt x="1048583" y="4140199"/>
                  </a:lnTo>
                  <a:lnTo>
                    <a:pt x="1011954" y="4114799"/>
                  </a:lnTo>
                  <a:lnTo>
                    <a:pt x="975877" y="4089399"/>
                  </a:lnTo>
                  <a:lnTo>
                    <a:pt x="940355" y="4063999"/>
                  </a:lnTo>
                  <a:lnTo>
                    <a:pt x="905397" y="4038599"/>
                  </a:lnTo>
                  <a:lnTo>
                    <a:pt x="871006" y="4013199"/>
                  </a:lnTo>
                  <a:lnTo>
                    <a:pt x="837189" y="3987799"/>
                  </a:lnTo>
                  <a:lnTo>
                    <a:pt x="803952" y="3962399"/>
                  </a:lnTo>
                  <a:lnTo>
                    <a:pt x="771300" y="3936999"/>
                  </a:lnTo>
                  <a:lnTo>
                    <a:pt x="739238" y="3911599"/>
                  </a:lnTo>
                  <a:lnTo>
                    <a:pt x="707774" y="3886199"/>
                  </a:lnTo>
                  <a:lnTo>
                    <a:pt x="676911" y="3848099"/>
                  </a:lnTo>
                  <a:lnTo>
                    <a:pt x="646657" y="3822699"/>
                  </a:lnTo>
                  <a:lnTo>
                    <a:pt x="617016" y="3797299"/>
                  </a:lnTo>
                  <a:lnTo>
                    <a:pt x="587995" y="3771899"/>
                  </a:lnTo>
                  <a:lnTo>
                    <a:pt x="559599" y="3733799"/>
                  </a:lnTo>
                  <a:lnTo>
                    <a:pt x="531833" y="3708399"/>
                  </a:lnTo>
                  <a:lnTo>
                    <a:pt x="504705" y="3682999"/>
                  </a:lnTo>
                  <a:lnTo>
                    <a:pt x="478218" y="3644899"/>
                  </a:lnTo>
                  <a:lnTo>
                    <a:pt x="452379" y="3619499"/>
                  </a:lnTo>
                  <a:lnTo>
                    <a:pt x="427193" y="3594099"/>
                  </a:lnTo>
                  <a:lnTo>
                    <a:pt x="402667" y="3555999"/>
                  </a:lnTo>
                  <a:lnTo>
                    <a:pt x="378806" y="3530599"/>
                  </a:lnTo>
                  <a:lnTo>
                    <a:pt x="355615" y="3492499"/>
                  </a:lnTo>
                  <a:lnTo>
                    <a:pt x="333101" y="3467099"/>
                  </a:lnTo>
                  <a:lnTo>
                    <a:pt x="311269" y="3428999"/>
                  </a:lnTo>
                  <a:lnTo>
                    <a:pt x="290125" y="3403599"/>
                  </a:lnTo>
                  <a:lnTo>
                    <a:pt x="269674" y="3378199"/>
                  </a:lnTo>
                  <a:lnTo>
                    <a:pt x="249922" y="3340099"/>
                  </a:lnTo>
                  <a:lnTo>
                    <a:pt x="230875" y="3301999"/>
                  </a:lnTo>
                  <a:lnTo>
                    <a:pt x="212538" y="3276599"/>
                  </a:lnTo>
                  <a:lnTo>
                    <a:pt x="194918" y="3238499"/>
                  </a:lnTo>
                  <a:lnTo>
                    <a:pt x="178019" y="3213099"/>
                  </a:lnTo>
                  <a:lnTo>
                    <a:pt x="161848" y="3174999"/>
                  </a:lnTo>
                  <a:lnTo>
                    <a:pt x="146411" y="3149599"/>
                  </a:lnTo>
                  <a:lnTo>
                    <a:pt x="131712" y="3111499"/>
                  </a:lnTo>
                  <a:lnTo>
                    <a:pt x="117758" y="3073399"/>
                  </a:lnTo>
                  <a:lnTo>
                    <a:pt x="104555" y="3047999"/>
                  </a:lnTo>
                  <a:lnTo>
                    <a:pt x="92107" y="3009899"/>
                  </a:lnTo>
                  <a:lnTo>
                    <a:pt x="80422" y="2971799"/>
                  </a:lnTo>
                  <a:lnTo>
                    <a:pt x="69504" y="2946399"/>
                  </a:lnTo>
                  <a:lnTo>
                    <a:pt x="59359" y="2908299"/>
                  </a:lnTo>
                  <a:lnTo>
                    <a:pt x="49993" y="2870199"/>
                  </a:lnTo>
                  <a:lnTo>
                    <a:pt x="41411" y="2832099"/>
                  </a:lnTo>
                  <a:lnTo>
                    <a:pt x="33620" y="2806699"/>
                  </a:lnTo>
                  <a:lnTo>
                    <a:pt x="26624" y="2768599"/>
                  </a:lnTo>
                  <a:lnTo>
                    <a:pt x="20431" y="2730499"/>
                  </a:lnTo>
                  <a:lnTo>
                    <a:pt x="15044" y="2692399"/>
                  </a:lnTo>
                  <a:lnTo>
                    <a:pt x="10471" y="2666999"/>
                  </a:lnTo>
                  <a:lnTo>
                    <a:pt x="6716" y="2628899"/>
                  </a:lnTo>
                  <a:lnTo>
                    <a:pt x="3786" y="2590799"/>
                  </a:lnTo>
                  <a:lnTo>
                    <a:pt x="1686" y="2552699"/>
                  </a:lnTo>
                  <a:lnTo>
                    <a:pt x="422" y="2514599"/>
                  </a:lnTo>
                  <a:lnTo>
                    <a:pt x="0" y="2476499"/>
                  </a:lnTo>
                  <a:lnTo>
                    <a:pt x="422" y="2451099"/>
                  </a:lnTo>
                  <a:lnTo>
                    <a:pt x="1686" y="2412999"/>
                  </a:lnTo>
                  <a:lnTo>
                    <a:pt x="3786" y="2374899"/>
                  </a:lnTo>
                  <a:lnTo>
                    <a:pt x="6716" y="2336799"/>
                  </a:lnTo>
                  <a:lnTo>
                    <a:pt x="10471" y="2298699"/>
                  </a:lnTo>
                  <a:lnTo>
                    <a:pt x="15044" y="2273299"/>
                  </a:lnTo>
                  <a:lnTo>
                    <a:pt x="20431" y="2235199"/>
                  </a:lnTo>
                  <a:lnTo>
                    <a:pt x="26624" y="2197099"/>
                  </a:lnTo>
                  <a:lnTo>
                    <a:pt x="33620" y="2158999"/>
                  </a:lnTo>
                  <a:lnTo>
                    <a:pt x="41411" y="2120899"/>
                  </a:lnTo>
                  <a:lnTo>
                    <a:pt x="49993" y="2095499"/>
                  </a:lnTo>
                  <a:lnTo>
                    <a:pt x="59359" y="2057399"/>
                  </a:lnTo>
                  <a:lnTo>
                    <a:pt x="69504" y="2019299"/>
                  </a:lnTo>
                  <a:lnTo>
                    <a:pt x="80422" y="1993899"/>
                  </a:lnTo>
                  <a:lnTo>
                    <a:pt x="92107" y="1955799"/>
                  </a:lnTo>
                  <a:lnTo>
                    <a:pt x="104555" y="1917699"/>
                  </a:lnTo>
                  <a:lnTo>
                    <a:pt x="117758" y="1892299"/>
                  </a:lnTo>
                  <a:lnTo>
                    <a:pt x="131712" y="1854199"/>
                  </a:lnTo>
                  <a:lnTo>
                    <a:pt x="146411" y="1816099"/>
                  </a:lnTo>
                  <a:lnTo>
                    <a:pt x="161848" y="1790699"/>
                  </a:lnTo>
                  <a:lnTo>
                    <a:pt x="178019" y="1752599"/>
                  </a:lnTo>
                  <a:lnTo>
                    <a:pt x="194918" y="1727199"/>
                  </a:lnTo>
                  <a:lnTo>
                    <a:pt x="212538" y="1689099"/>
                  </a:lnTo>
                  <a:lnTo>
                    <a:pt x="230875" y="1650999"/>
                  </a:lnTo>
                  <a:lnTo>
                    <a:pt x="249922" y="1625599"/>
                  </a:lnTo>
                  <a:lnTo>
                    <a:pt x="269674" y="1587499"/>
                  </a:lnTo>
                  <a:lnTo>
                    <a:pt x="290125" y="1562099"/>
                  </a:lnTo>
                  <a:lnTo>
                    <a:pt x="311269" y="1523999"/>
                  </a:lnTo>
                  <a:lnTo>
                    <a:pt x="333101" y="1498599"/>
                  </a:lnTo>
                  <a:lnTo>
                    <a:pt x="355615" y="1460499"/>
                  </a:lnTo>
                  <a:lnTo>
                    <a:pt x="378806" y="1435099"/>
                  </a:lnTo>
                  <a:lnTo>
                    <a:pt x="402667" y="1409699"/>
                  </a:lnTo>
                  <a:lnTo>
                    <a:pt x="427193" y="1371599"/>
                  </a:lnTo>
                  <a:lnTo>
                    <a:pt x="452379" y="1346199"/>
                  </a:lnTo>
                  <a:lnTo>
                    <a:pt x="478218" y="1320799"/>
                  </a:lnTo>
                  <a:lnTo>
                    <a:pt x="504705" y="1282699"/>
                  </a:lnTo>
                  <a:lnTo>
                    <a:pt x="531833" y="1257299"/>
                  </a:lnTo>
                  <a:lnTo>
                    <a:pt x="559599" y="1231899"/>
                  </a:lnTo>
                  <a:lnTo>
                    <a:pt x="587995" y="1193799"/>
                  </a:lnTo>
                  <a:lnTo>
                    <a:pt x="617016" y="1168399"/>
                  </a:lnTo>
                  <a:lnTo>
                    <a:pt x="646657" y="1142999"/>
                  </a:lnTo>
                  <a:lnTo>
                    <a:pt x="676911" y="1117599"/>
                  </a:lnTo>
                  <a:lnTo>
                    <a:pt x="707774" y="1079499"/>
                  </a:lnTo>
                  <a:lnTo>
                    <a:pt x="739238" y="1054099"/>
                  </a:lnTo>
                  <a:lnTo>
                    <a:pt x="771300" y="1028699"/>
                  </a:lnTo>
                  <a:lnTo>
                    <a:pt x="803952" y="1003299"/>
                  </a:lnTo>
                  <a:lnTo>
                    <a:pt x="837189" y="977899"/>
                  </a:lnTo>
                  <a:lnTo>
                    <a:pt x="871006" y="952499"/>
                  </a:lnTo>
                  <a:lnTo>
                    <a:pt x="905397" y="927099"/>
                  </a:lnTo>
                  <a:lnTo>
                    <a:pt x="940355" y="901699"/>
                  </a:lnTo>
                  <a:lnTo>
                    <a:pt x="975877" y="876299"/>
                  </a:lnTo>
                  <a:lnTo>
                    <a:pt x="1011954" y="850899"/>
                  </a:lnTo>
                  <a:lnTo>
                    <a:pt x="1048583" y="825499"/>
                  </a:lnTo>
                  <a:lnTo>
                    <a:pt x="1085758" y="800099"/>
                  </a:lnTo>
                  <a:lnTo>
                    <a:pt x="1161719" y="749299"/>
                  </a:lnTo>
                  <a:lnTo>
                    <a:pt x="1239794" y="698499"/>
                  </a:lnTo>
                  <a:lnTo>
                    <a:pt x="1319936" y="647699"/>
                  </a:lnTo>
                  <a:lnTo>
                    <a:pt x="1360768" y="634999"/>
                  </a:lnTo>
                  <a:lnTo>
                    <a:pt x="1402100" y="609599"/>
                  </a:lnTo>
                  <a:lnTo>
                    <a:pt x="1486240" y="558799"/>
                  </a:lnTo>
                  <a:lnTo>
                    <a:pt x="1529037" y="546099"/>
                  </a:lnTo>
                  <a:lnTo>
                    <a:pt x="1572311" y="520699"/>
                  </a:lnTo>
                  <a:lnTo>
                    <a:pt x="1616057" y="507999"/>
                  </a:lnTo>
                  <a:lnTo>
                    <a:pt x="1704938" y="457199"/>
                  </a:lnTo>
                  <a:lnTo>
                    <a:pt x="1750063" y="444499"/>
                  </a:lnTo>
                  <a:lnTo>
                    <a:pt x="1795636" y="419099"/>
                  </a:lnTo>
                  <a:lnTo>
                    <a:pt x="1841653" y="406399"/>
                  </a:lnTo>
                  <a:lnTo>
                    <a:pt x="1888106" y="380999"/>
                  </a:lnTo>
                  <a:lnTo>
                    <a:pt x="1982301" y="355599"/>
                  </a:lnTo>
                  <a:lnTo>
                    <a:pt x="2030032" y="330199"/>
                  </a:lnTo>
                  <a:lnTo>
                    <a:pt x="2126730" y="304799"/>
                  </a:lnTo>
                  <a:lnTo>
                    <a:pt x="2175686" y="279399"/>
                  </a:lnTo>
                  <a:lnTo>
                    <a:pt x="2426313" y="215899"/>
                  </a:lnTo>
                  <a:lnTo>
                    <a:pt x="2477567" y="190499"/>
                  </a:lnTo>
                  <a:lnTo>
                    <a:pt x="2686158" y="139699"/>
                  </a:lnTo>
                  <a:lnTo>
                    <a:pt x="5511341" y="139699"/>
                  </a:lnTo>
                  <a:lnTo>
                    <a:pt x="5719932" y="190499"/>
                  </a:lnTo>
                  <a:lnTo>
                    <a:pt x="5771186" y="215899"/>
                  </a:lnTo>
                  <a:lnTo>
                    <a:pt x="6021813" y="279399"/>
                  </a:lnTo>
                  <a:lnTo>
                    <a:pt x="6070769" y="304799"/>
                  </a:lnTo>
                  <a:lnTo>
                    <a:pt x="6167467" y="330199"/>
                  </a:lnTo>
                  <a:lnTo>
                    <a:pt x="6215198" y="355599"/>
                  </a:lnTo>
                  <a:lnTo>
                    <a:pt x="6309393" y="380999"/>
                  </a:lnTo>
                  <a:lnTo>
                    <a:pt x="6355846" y="406399"/>
                  </a:lnTo>
                  <a:lnTo>
                    <a:pt x="6401862" y="419099"/>
                  </a:lnTo>
                  <a:lnTo>
                    <a:pt x="6447436" y="444499"/>
                  </a:lnTo>
                  <a:lnTo>
                    <a:pt x="6492561" y="457199"/>
                  </a:lnTo>
                  <a:lnTo>
                    <a:pt x="6581442" y="507999"/>
                  </a:lnTo>
                  <a:lnTo>
                    <a:pt x="6625188" y="520699"/>
                  </a:lnTo>
                  <a:lnTo>
                    <a:pt x="6668462" y="546099"/>
                  </a:lnTo>
                  <a:lnTo>
                    <a:pt x="6711259" y="558799"/>
                  </a:lnTo>
                  <a:lnTo>
                    <a:pt x="6795399" y="609599"/>
                  </a:lnTo>
                  <a:lnTo>
                    <a:pt x="6836731" y="634999"/>
                  </a:lnTo>
                  <a:lnTo>
                    <a:pt x="6877563" y="647699"/>
                  </a:lnTo>
                  <a:lnTo>
                    <a:pt x="6957705" y="698499"/>
                  </a:lnTo>
                  <a:lnTo>
                    <a:pt x="7035780" y="749299"/>
                  </a:lnTo>
                  <a:lnTo>
                    <a:pt x="7111741" y="800099"/>
                  </a:lnTo>
                  <a:lnTo>
                    <a:pt x="7148916" y="825499"/>
                  </a:lnTo>
                  <a:lnTo>
                    <a:pt x="7185545" y="850899"/>
                  </a:lnTo>
                  <a:lnTo>
                    <a:pt x="7221622" y="876299"/>
                  </a:lnTo>
                  <a:lnTo>
                    <a:pt x="7257144" y="901699"/>
                  </a:lnTo>
                  <a:lnTo>
                    <a:pt x="7292102" y="927099"/>
                  </a:lnTo>
                  <a:lnTo>
                    <a:pt x="7326493" y="952499"/>
                  </a:lnTo>
                  <a:lnTo>
                    <a:pt x="7360310" y="977899"/>
                  </a:lnTo>
                  <a:lnTo>
                    <a:pt x="7393547" y="1003299"/>
                  </a:lnTo>
                  <a:lnTo>
                    <a:pt x="7426199" y="1028699"/>
                  </a:lnTo>
                  <a:lnTo>
                    <a:pt x="7458261" y="1054099"/>
                  </a:lnTo>
                  <a:lnTo>
                    <a:pt x="7489725" y="1079499"/>
                  </a:lnTo>
                  <a:lnTo>
                    <a:pt x="7520587" y="1117599"/>
                  </a:lnTo>
                  <a:lnTo>
                    <a:pt x="7550842" y="1142999"/>
                  </a:lnTo>
                  <a:lnTo>
                    <a:pt x="7580482" y="1168399"/>
                  </a:lnTo>
                  <a:lnTo>
                    <a:pt x="7609504" y="1193799"/>
                  </a:lnTo>
                  <a:lnTo>
                    <a:pt x="7637900" y="1231899"/>
                  </a:lnTo>
                  <a:lnTo>
                    <a:pt x="7665665" y="1257299"/>
                  </a:lnTo>
                  <a:lnTo>
                    <a:pt x="7692794" y="1282699"/>
                  </a:lnTo>
                  <a:lnTo>
                    <a:pt x="7719281" y="1320799"/>
                  </a:lnTo>
                  <a:lnTo>
                    <a:pt x="7745120" y="1346199"/>
                  </a:lnTo>
                  <a:lnTo>
                    <a:pt x="7770306" y="1371599"/>
                  </a:lnTo>
                  <a:lnTo>
                    <a:pt x="7794832" y="1409699"/>
                  </a:lnTo>
                  <a:lnTo>
                    <a:pt x="7818693" y="1435099"/>
                  </a:lnTo>
                  <a:lnTo>
                    <a:pt x="7841883" y="1460499"/>
                  </a:lnTo>
                  <a:lnTo>
                    <a:pt x="7864398" y="1498599"/>
                  </a:lnTo>
                  <a:lnTo>
                    <a:pt x="7886230" y="1523999"/>
                  </a:lnTo>
                  <a:lnTo>
                    <a:pt x="7907374" y="1562099"/>
                  </a:lnTo>
                  <a:lnTo>
                    <a:pt x="7927825" y="1587499"/>
                  </a:lnTo>
                  <a:lnTo>
                    <a:pt x="7947577" y="1625599"/>
                  </a:lnTo>
                  <a:lnTo>
                    <a:pt x="7966624" y="1650999"/>
                  </a:lnTo>
                  <a:lnTo>
                    <a:pt x="7984961" y="1689099"/>
                  </a:lnTo>
                  <a:lnTo>
                    <a:pt x="8002581" y="1727199"/>
                  </a:lnTo>
                  <a:lnTo>
                    <a:pt x="8019480" y="1752599"/>
                  </a:lnTo>
                  <a:lnTo>
                    <a:pt x="8035651" y="1790699"/>
                  </a:lnTo>
                  <a:lnTo>
                    <a:pt x="8051088" y="1816099"/>
                  </a:lnTo>
                  <a:lnTo>
                    <a:pt x="8065787" y="1854199"/>
                  </a:lnTo>
                  <a:lnTo>
                    <a:pt x="8079741" y="1892299"/>
                  </a:lnTo>
                  <a:lnTo>
                    <a:pt x="8092944" y="1917699"/>
                  </a:lnTo>
                  <a:lnTo>
                    <a:pt x="8105391" y="1955799"/>
                  </a:lnTo>
                  <a:lnTo>
                    <a:pt x="8117077" y="1993899"/>
                  </a:lnTo>
                  <a:lnTo>
                    <a:pt x="8127995" y="2019299"/>
                  </a:lnTo>
                  <a:lnTo>
                    <a:pt x="8138140" y="2057399"/>
                  </a:lnTo>
                  <a:lnTo>
                    <a:pt x="8147506" y="2095499"/>
                  </a:lnTo>
                  <a:lnTo>
                    <a:pt x="8156088" y="2120899"/>
                  </a:lnTo>
                  <a:lnTo>
                    <a:pt x="8163879" y="2158999"/>
                  </a:lnTo>
                  <a:lnTo>
                    <a:pt x="8170875" y="2197099"/>
                  </a:lnTo>
                  <a:lnTo>
                    <a:pt x="8177068" y="2235199"/>
                  </a:lnTo>
                  <a:lnTo>
                    <a:pt x="8182455" y="2273299"/>
                  </a:lnTo>
                  <a:lnTo>
                    <a:pt x="8187028" y="2298699"/>
                  </a:lnTo>
                  <a:lnTo>
                    <a:pt x="8190782" y="2336799"/>
                  </a:lnTo>
                  <a:lnTo>
                    <a:pt x="8193713" y="2374899"/>
                  </a:lnTo>
                  <a:lnTo>
                    <a:pt x="8195813" y="2412999"/>
                  </a:lnTo>
                  <a:lnTo>
                    <a:pt x="8197077" y="2451099"/>
                  </a:lnTo>
                  <a:lnTo>
                    <a:pt x="8197499" y="2476499"/>
                  </a:lnTo>
                  <a:lnTo>
                    <a:pt x="8197077" y="2514599"/>
                  </a:lnTo>
                  <a:lnTo>
                    <a:pt x="8195813" y="2552699"/>
                  </a:lnTo>
                  <a:lnTo>
                    <a:pt x="8193713" y="2590799"/>
                  </a:lnTo>
                  <a:lnTo>
                    <a:pt x="8190782" y="2628899"/>
                  </a:lnTo>
                  <a:lnTo>
                    <a:pt x="8187028" y="2666999"/>
                  </a:lnTo>
                  <a:lnTo>
                    <a:pt x="8182455" y="2692399"/>
                  </a:lnTo>
                  <a:lnTo>
                    <a:pt x="8177068" y="2730499"/>
                  </a:lnTo>
                  <a:lnTo>
                    <a:pt x="8170875" y="2768599"/>
                  </a:lnTo>
                  <a:lnTo>
                    <a:pt x="8163879" y="2806699"/>
                  </a:lnTo>
                  <a:lnTo>
                    <a:pt x="8156088" y="2832099"/>
                  </a:lnTo>
                  <a:lnTo>
                    <a:pt x="8147506" y="2870199"/>
                  </a:lnTo>
                  <a:lnTo>
                    <a:pt x="8138140" y="2908299"/>
                  </a:lnTo>
                  <a:lnTo>
                    <a:pt x="8127995" y="2946399"/>
                  </a:lnTo>
                  <a:lnTo>
                    <a:pt x="8117077" y="2971799"/>
                  </a:lnTo>
                  <a:lnTo>
                    <a:pt x="8105391" y="3009899"/>
                  </a:lnTo>
                  <a:lnTo>
                    <a:pt x="8092944" y="3047999"/>
                  </a:lnTo>
                  <a:lnTo>
                    <a:pt x="8079741" y="3073399"/>
                  </a:lnTo>
                  <a:lnTo>
                    <a:pt x="8065787" y="3111499"/>
                  </a:lnTo>
                  <a:lnTo>
                    <a:pt x="8051088" y="3149599"/>
                  </a:lnTo>
                  <a:lnTo>
                    <a:pt x="8035651" y="3174999"/>
                  </a:lnTo>
                  <a:lnTo>
                    <a:pt x="8019480" y="3213099"/>
                  </a:lnTo>
                  <a:lnTo>
                    <a:pt x="8002581" y="3238499"/>
                  </a:lnTo>
                  <a:lnTo>
                    <a:pt x="7984961" y="3276599"/>
                  </a:lnTo>
                  <a:lnTo>
                    <a:pt x="7966624" y="3301999"/>
                  </a:lnTo>
                  <a:lnTo>
                    <a:pt x="7947577" y="3340099"/>
                  </a:lnTo>
                  <a:lnTo>
                    <a:pt x="7927825" y="3378199"/>
                  </a:lnTo>
                  <a:lnTo>
                    <a:pt x="7907374" y="3403599"/>
                  </a:lnTo>
                  <a:lnTo>
                    <a:pt x="7886230" y="3428999"/>
                  </a:lnTo>
                  <a:lnTo>
                    <a:pt x="7864398" y="3467099"/>
                  </a:lnTo>
                  <a:lnTo>
                    <a:pt x="7841883" y="3492499"/>
                  </a:lnTo>
                  <a:lnTo>
                    <a:pt x="7818693" y="3530599"/>
                  </a:lnTo>
                  <a:lnTo>
                    <a:pt x="7794832" y="3555999"/>
                  </a:lnTo>
                  <a:lnTo>
                    <a:pt x="7770306" y="3594099"/>
                  </a:lnTo>
                  <a:lnTo>
                    <a:pt x="7745120" y="3619499"/>
                  </a:lnTo>
                  <a:lnTo>
                    <a:pt x="7719281" y="3644899"/>
                  </a:lnTo>
                  <a:lnTo>
                    <a:pt x="7692794" y="3682999"/>
                  </a:lnTo>
                  <a:lnTo>
                    <a:pt x="7665665" y="3708399"/>
                  </a:lnTo>
                  <a:lnTo>
                    <a:pt x="7637900" y="3733799"/>
                  </a:lnTo>
                  <a:lnTo>
                    <a:pt x="7609504" y="3771899"/>
                  </a:lnTo>
                  <a:lnTo>
                    <a:pt x="7580482" y="3797299"/>
                  </a:lnTo>
                  <a:lnTo>
                    <a:pt x="7550842" y="3822699"/>
                  </a:lnTo>
                  <a:lnTo>
                    <a:pt x="7520587" y="3848099"/>
                  </a:lnTo>
                  <a:lnTo>
                    <a:pt x="7489725" y="3886199"/>
                  </a:lnTo>
                  <a:lnTo>
                    <a:pt x="7458261" y="3911599"/>
                  </a:lnTo>
                  <a:lnTo>
                    <a:pt x="7426199" y="3936999"/>
                  </a:lnTo>
                  <a:lnTo>
                    <a:pt x="7393547" y="3962399"/>
                  </a:lnTo>
                  <a:lnTo>
                    <a:pt x="7360310" y="3987799"/>
                  </a:lnTo>
                  <a:lnTo>
                    <a:pt x="7326493" y="4013199"/>
                  </a:lnTo>
                  <a:lnTo>
                    <a:pt x="7292102" y="4038599"/>
                  </a:lnTo>
                  <a:lnTo>
                    <a:pt x="7257144" y="4063999"/>
                  </a:lnTo>
                  <a:lnTo>
                    <a:pt x="7221622" y="4089399"/>
                  </a:lnTo>
                  <a:lnTo>
                    <a:pt x="7185545" y="4114799"/>
                  </a:lnTo>
                  <a:lnTo>
                    <a:pt x="7148916" y="4140199"/>
                  </a:lnTo>
                  <a:lnTo>
                    <a:pt x="7074027" y="4190999"/>
                  </a:lnTo>
                  <a:lnTo>
                    <a:pt x="6997004" y="4241799"/>
                  </a:lnTo>
                  <a:lnTo>
                    <a:pt x="6917889" y="4292599"/>
                  </a:lnTo>
                  <a:lnTo>
                    <a:pt x="6877563" y="4317999"/>
                  </a:lnTo>
                  <a:lnTo>
                    <a:pt x="6836731" y="4330699"/>
                  </a:lnTo>
                  <a:lnTo>
                    <a:pt x="6753573" y="4381499"/>
                  </a:lnTo>
                  <a:lnTo>
                    <a:pt x="6711259" y="4394199"/>
                  </a:lnTo>
                  <a:lnTo>
                    <a:pt x="6625188" y="4444999"/>
                  </a:lnTo>
                  <a:lnTo>
                    <a:pt x="6581442" y="4457699"/>
                  </a:lnTo>
                  <a:lnTo>
                    <a:pt x="6492561" y="4508499"/>
                  </a:lnTo>
                  <a:lnTo>
                    <a:pt x="6447436" y="4521199"/>
                  </a:lnTo>
                  <a:lnTo>
                    <a:pt x="6401862" y="4546599"/>
                  </a:lnTo>
                  <a:lnTo>
                    <a:pt x="6309393" y="4571999"/>
                  </a:lnTo>
                  <a:lnTo>
                    <a:pt x="6262508" y="4597399"/>
                  </a:lnTo>
                  <a:lnTo>
                    <a:pt x="6215198" y="4610099"/>
                  </a:lnTo>
                  <a:lnTo>
                    <a:pt x="6167467" y="4635499"/>
                  </a:lnTo>
                  <a:lnTo>
                    <a:pt x="6070769" y="4660899"/>
                  </a:lnTo>
                  <a:lnTo>
                    <a:pt x="6021813" y="4686299"/>
                  </a:lnTo>
                  <a:lnTo>
                    <a:pt x="5719932" y="4762499"/>
                  </a:lnTo>
                  <a:lnTo>
                    <a:pt x="5668314" y="4787899"/>
                  </a:lnTo>
                  <a:lnTo>
                    <a:pt x="5564013" y="4813299"/>
                  </a:lnTo>
                  <a:close/>
                </a:path>
                <a:path w="8197850" h="4965700">
                  <a:moveTo>
                    <a:pt x="5242988" y="4876799"/>
                  </a:moveTo>
                  <a:lnTo>
                    <a:pt x="2954511" y="4876799"/>
                  </a:lnTo>
                  <a:lnTo>
                    <a:pt x="2686158" y="4813299"/>
                  </a:lnTo>
                  <a:lnTo>
                    <a:pt x="5511341" y="4813299"/>
                  </a:lnTo>
                  <a:lnTo>
                    <a:pt x="5242988" y="4876799"/>
                  </a:lnTo>
                  <a:close/>
                </a:path>
                <a:path w="8197850" h="4965700">
                  <a:moveTo>
                    <a:pt x="5078190" y="4902199"/>
                  </a:moveTo>
                  <a:lnTo>
                    <a:pt x="3119309" y="4902199"/>
                  </a:lnTo>
                  <a:lnTo>
                    <a:pt x="3009139" y="4876799"/>
                  </a:lnTo>
                  <a:lnTo>
                    <a:pt x="5188360" y="4876799"/>
                  </a:lnTo>
                  <a:lnTo>
                    <a:pt x="5078190" y="4902199"/>
                  </a:lnTo>
                  <a:close/>
                </a:path>
                <a:path w="8197850" h="4965700">
                  <a:moveTo>
                    <a:pt x="4910739" y="4927599"/>
                  </a:moveTo>
                  <a:lnTo>
                    <a:pt x="3286760" y="4927599"/>
                  </a:lnTo>
                  <a:lnTo>
                    <a:pt x="3174839" y="4902199"/>
                  </a:lnTo>
                  <a:lnTo>
                    <a:pt x="5022660" y="4902199"/>
                  </a:lnTo>
                  <a:lnTo>
                    <a:pt x="4910739" y="4927599"/>
                  </a:lnTo>
                  <a:close/>
                </a:path>
                <a:path w="8197850" h="4965700">
                  <a:moveTo>
                    <a:pt x="4797707" y="4940299"/>
                  </a:moveTo>
                  <a:lnTo>
                    <a:pt x="3399792" y="4940299"/>
                  </a:lnTo>
                  <a:lnTo>
                    <a:pt x="3343140" y="4927599"/>
                  </a:lnTo>
                  <a:lnTo>
                    <a:pt x="4854359" y="4927599"/>
                  </a:lnTo>
                  <a:lnTo>
                    <a:pt x="4797707" y="4940299"/>
                  </a:lnTo>
                  <a:close/>
                </a:path>
                <a:path w="8197850" h="4965700">
                  <a:moveTo>
                    <a:pt x="4626177" y="4952999"/>
                  </a:moveTo>
                  <a:lnTo>
                    <a:pt x="3571321" y="4952999"/>
                  </a:lnTo>
                  <a:lnTo>
                    <a:pt x="3513888" y="4940299"/>
                  </a:lnTo>
                  <a:lnTo>
                    <a:pt x="4683611" y="4940299"/>
                  </a:lnTo>
                  <a:lnTo>
                    <a:pt x="4626177" y="4952999"/>
                  </a:lnTo>
                  <a:close/>
                </a:path>
                <a:path w="8197850" h="4965700">
                  <a:moveTo>
                    <a:pt x="4452405" y="4965699"/>
                  </a:moveTo>
                  <a:lnTo>
                    <a:pt x="3745094" y="4965699"/>
                  </a:lnTo>
                  <a:lnTo>
                    <a:pt x="3686930" y="4952999"/>
                  </a:lnTo>
                  <a:lnTo>
                    <a:pt x="4510569" y="4952999"/>
                  </a:lnTo>
                  <a:lnTo>
                    <a:pt x="4452405" y="49656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4850" y="2998250"/>
              <a:ext cx="8197850" cy="4977765"/>
            </a:xfrm>
            <a:custGeom>
              <a:avLst/>
              <a:gdLst/>
              <a:ahLst/>
              <a:cxnLst/>
              <a:rect l="l" t="t" r="r" b="b"/>
              <a:pathLst>
                <a:path w="8197850" h="4977765">
                  <a:moveTo>
                    <a:pt x="0" y="2488649"/>
                  </a:moveTo>
                  <a:lnTo>
                    <a:pt x="422" y="2452541"/>
                  </a:lnTo>
                  <a:lnTo>
                    <a:pt x="1686" y="2416555"/>
                  </a:lnTo>
                  <a:lnTo>
                    <a:pt x="6716" y="2344969"/>
                  </a:lnTo>
                  <a:lnTo>
                    <a:pt x="15044" y="2273919"/>
                  </a:lnTo>
                  <a:lnTo>
                    <a:pt x="26624" y="2203433"/>
                  </a:lnTo>
                  <a:lnTo>
                    <a:pt x="41411" y="2133538"/>
                  </a:lnTo>
                  <a:lnTo>
                    <a:pt x="59359" y="2064261"/>
                  </a:lnTo>
                  <a:lnTo>
                    <a:pt x="80422" y="1995632"/>
                  </a:lnTo>
                  <a:lnTo>
                    <a:pt x="104555" y="1927676"/>
                  </a:lnTo>
                  <a:lnTo>
                    <a:pt x="131712" y="1860423"/>
                  </a:lnTo>
                  <a:lnTo>
                    <a:pt x="161848" y="1793899"/>
                  </a:lnTo>
                  <a:lnTo>
                    <a:pt x="194918" y="1728132"/>
                  </a:lnTo>
                  <a:lnTo>
                    <a:pt x="230875" y="1663150"/>
                  </a:lnTo>
                  <a:lnTo>
                    <a:pt x="269674" y="1598981"/>
                  </a:lnTo>
                  <a:lnTo>
                    <a:pt x="311269" y="1535652"/>
                  </a:lnTo>
                  <a:lnTo>
                    <a:pt x="333101" y="1504312"/>
                  </a:lnTo>
                  <a:lnTo>
                    <a:pt x="355615" y="1473191"/>
                  </a:lnTo>
                  <a:lnTo>
                    <a:pt x="378806" y="1442295"/>
                  </a:lnTo>
                  <a:lnTo>
                    <a:pt x="402667" y="1411626"/>
                  </a:lnTo>
                  <a:lnTo>
                    <a:pt x="427193" y="1381188"/>
                  </a:lnTo>
                  <a:lnTo>
                    <a:pt x="452379" y="1350984"/>
                  </a:lnTo>
                  <a:lnTo>
                    <a:pt x="478218" y="1321018"/>
                  </a:lnTo>
                  <a:lnTo>
                    <a:pt x="504705" y="1291293"/>
                  </a:lnTo>
                  <a:lnTo>
                    <a:pt x="531834" y="1261812"/>
                  </a:lnTo>
                  <a:lnTo>
                    <a:pt x="559599" y="1232580"/>
                  </a:lnTo>
                  <a:lnTo>
                    <a:pt x="587995" y="1203600"/>
                  </a:lnTo>
                  <a:lnTo>
                    <a:pt x="617016" y="1174874"/>
                  </a:lnTo>
                  <a:lnTo>
                    <a:pt x="646657" y="1146407"/>
                  </a:lnTo>
                  <a:lnTo>
                    <a:pt x="676911" y="1118202"/>
                  </a:lnTo>
                  <a:lnTo>
                    <a:pt x="707774" y="1090262"/>
                  </a:lnTo>
                  <a:lnTo>
                    <a:pt x="739238" y="1062591"/>
                  </a:lnTo>
                  <a:lnTo>
                    <a:pt x="771300" y="1035192"/>
                  </a:lnTo>
                  <a:lnTo>
                    <a:pt x="803952" y="1008069"/>
                  </a:lnTo>
                  <a:lnTo>
                    <a:pt x="837189" y="981226"/>
                  </a:lnTo>
                  <a:lnTo>
                    <a:pt x="871006" y="954665"/>
                  </a:lnTo>
                  <a:lnTo>
                    <a:pt x="905397" y="928390"/>
                  </a:lnTo>
                  <a:lnTo>
                    <a:pt x="940355" y="902405"/>
                  </a:lnTo>
                  <a:lnTo>
                    <a:pt x="975877" y="876713"/>
                  </a:lnTo>
                  <a:lnTo>
                    <a:pt x="1011954" y="851317"/>
                  </a:lnTo>
                  <a:lnTo>
                    <a:pt x="1048583" y="826222"/>
                  </a:lnTo>
                  <a:lnTo>
                    <a:pt x="1085758" y="801429"/>
                  </a:lnTo>
                  <a:lnTo>
                    <a:pt x="1123472" y="776944"/>
                  </a:lnTo>
                  <a:lnTo>
                    <a:pt x="1161719" y="752769"/>
                  </a:lnTo>
                  <a:lnTo>
                    <a:pt x="1200495" y="728908"/>
                  </a:lnTo>
                  <a:lnTo>
                    <a:pt x="1239794" y="705364"/>
                  </a:lnTo>
                  <a:lnTo>
                    <a:pt x="1279610" y="682141"/>
                  </a:lnTo>
                  <a:lnTo>
                    <a:pt x="1319936" y="659243"/>
                  </a:lnTo>
                  <a:lnTo>
                    <a:pt x="1360768" y="636671"/>
                  </a:lnTo>
                  <a:lnTo>
                    <a:pt x="1402100" y="614431"/>
                  </a:lnTo>
                  <a:lnTo>
                    <a:pt x="1443926" y="592526"/>
                  </a:lnTo>
                  <a:lnTo>
                    <a:pt x="1486240" y="570958"/>
                  </a:lnTo>
                  <a:lnTo>
                    <a:pt x="1529037" y="549732"/>
                  </a:lnTo>
                  <a:lnTo>
                    <a:pt x="1572311" y="528851"/>
                  </a:lnTo>
                  <a:lnTo>
                    <a:pt x="1616057" y="508318"/>
                  </a:lnTo>
                  <a:lnTo>
                    <a:pt x="1660267" y="488138"/>
                  </a:lnTo>
                  <a:lnTo>
                    <a:pt x="1704938" y="468312"/>
                  </a:lnTo>
                  <a:lnTo>
                    <a:pt x="1750063" y="448845"/>
                  </a:lnTo>
                  <a:lnTo>
                    <a:pt x="1795636" y="429741"/>
                  </a:lnTo>
                  <a:lnTo>
                    <a:pt x="1841653" y="411002"/>
                  </a:lnTo>
                  <a:lnTo>
                    <a:pt x="1888106" y="392633"/>
                  </a:lnTo>
                  <a:lnTo>
                    <a:pt x="1934991" y="374636"/>
                  </a:lnTo>
                  <a:lnTo>
                    <a:pt x="1982301" y="357015"/>
                  </a:lnTo>
                  <a:lnTo>
                    <a:pt x="2030032" y="339773"/>
                  </a:lnTo>
                  <a:lnTo>
                    <a:pt x="2078177" y="322915"/>
                  </a:lnTo>
                  <a:lnTo>
                    <a:pt x="2126730" y="306443"/>
                  </a:lnTo>
                  <a:lnTo>
                    <a:pt x="2175686" y="290361"/>
                  </a:lnTo>
                  <a:lnTo>
                    <a:pt x="2225040" y="274672"/>
                  </a:lnTo>
                  <a:lnTo>
                    <a:pt x="2274785" y="259380"/>
                  </a:lnTo>
                  <a:lnTo>
                    <a:pt x="2324916" y="244489"/>
                  </a:lnTo>
                  <a:lnTo>
                    <a:pt x="2375427" y="230001"/>
                  </a:lnTo>
                  <a:lnTo>
                    <a:pt x="2426313" y="215920"/>
                  </a:lnTo>
                  <a:lnTo>
                    <a:pt x="2477567" y="202250"/>
                  </a:lnTo>
                  <a:lnTo>
                    <a:pt x="2529185" y="188994"/>
                  </a:lnTo>
                  <a:lnTo>
                    <a:pt x="2581159" y="176156"/>
                  </a:lnTo>
                  <a:lnTo>
                    <a:pt x="2633486" y="163738"/>
                  </a:lnTo>
                  <a:lnTo>
                    <a:pt x="2686158" y="151746"/>
                  </a:lnTo>
                  <a:lnTo>
                    <a:pt x="2739171" y="140181"/>
                  </a:lnTo>
                  <a:lnTo>
                    <a:pt x="2792518" y="129047"/>
                  </a:lnTo>
                  <a:lnTo>
                    <a:pt x="2846194" y="118349"/>
                  </a:lnTo>
                  <a:lnTo>
                    <a:pt x="2900194" y="108088"/>
                  </a:lnTo>
                  <a:lnTo>
                    <a:pt x="2954511" y="98270"/>
                  </a:lnTo>
                  <a:lnTo>
                    <a:pt x="3009139" y="88896"/>
                  </a:lnTo>
                  <a:lnTo>
                    <a:pt x="3064074" y="79972"/>
                  </a:lnTo>
                  <a:lnTo>
                    <a:pt x="3119309" y="71500"/>
                  </a:lnTo>
                  <a:lnTo>
                    <a:pt x="3174839" y="63483"/>
                  </a:lnTo>
                  <a:lnTo>
                    <a:pt x="3230658" y="55925"/>
                  </a:lnTo>
                  <a:lnTo>
                    <a:pt x="3286760" y="48830"/>
                  </a:lnTo>
                  <a:lnTo>
                    <a:pt x="3343140" y="42201"/>
                  </a:lnTo>
                  <a:lnTo>
                    <a:pt x="3399792" y="36041"/>
                  </a:lnTo>
                  <a:lnTo>
                    <a:pt x="3456710" y="30354"/>
                  </a:lnTo>
                  <a:lnTo>
                    <a:pt x="3513888" y="25143"/>
                  </a:lnTo>
                  <a:lnTo>
                    <a:pt x="3571321" y="20413"/>
                  </a:lnTo>
                  <a:lnTo>
                    <a:pt x="3629004" y="16165"/>
                  </a:lnTo>
                  <a:lnTo>
                    <a:pt x="3686930" y="12405"/>
                  </a:lnTo>
                  <a:lnTo>
                    <a:pt x="3745094" y="9134"/>
                  </a:lnTo>
                  <a:lnTo>
                    <a:pt x="3803489" y="6358"/>
                  </a:lnTo>
                  <a:lnTo>
                    <a:pt x="3862111" y="4078"/>
                  </a:lnTo>
                  <a:lnTo>
                    <a:pt x="3920954" y="2299"/>
                  </a:lnTo>
                  <a:lnTo>
                    <a:pt x="3980012" y="1024"/>
                  </a:lnTo>
                  <a:lnTo>
                    <a:pt x="4039279" y="256"/>
                  </a:lnTo>
                  <a:lnTo>
                    <a:pt x="4098749" y="0"/>
                  </a:lnTo>
                  <a:lnTo>
                    <a:pt x="4158220" y="256"/>
                  </a:lnTo>
                  <a:lnTo>
                    <a:pt x="4217487" y="1024"/>
                  </a:lnTo>
                  <a:lnTo>
                    <a:pt x="4276545" y="2299"/>
                  </a:lnTo>
                  <a:lnTo>
                    <a:pt x="4335388" y="4078"/>
                  </a:lnTo>
                  <a:lnTo>
                    <a:pt x="4394010" y="6358"/>
                  </a:lnTo>
                  <a:lnTo>
                    <a:pt x="4452405" y="9134"/>
                  </a:lnTo>
                  <a:lnTo>
                    <a:pt x="4510569" y="12405"/>
                  </a:lnTo>
                  <a:lnTo>
                    <a:pt x="4568495" y="16165"/>
                  </a:lnTo>
                  <a:lnTo>
                    <a:pt x="4626177" y="20413"/>
                  </a:lnTo>
                  <a:lnTo>
                    <a:pt x="4683611" y="25143"/>
                  </a:lnTo>
                  <a:lnTo>
                    <a:pt x="4740789" y="30354"/>
                  </a:lnTo>
                  <a:lnTo>
                    <a:pt x="4797707" y="36041"/>
                  </a:lnTo>
                  <a:lnTo>
                    <a:pt x="4854359" y="42201"/>
                  </a:lnTo>
                  <a:lnTo>
                    <a:pt x="4910739" y="48830"/>
                  </a:lnTo>
                  <a:lnTo>
                    <a:pt x="4966841" y="55925"/>
                  </a:lnTo>
                  <a:lnTo>
                    <a:pt x="5022660" y="63483"/>
                  </a:lnTo>
                  <a:lnTo>
                    <a:pt x="5078190" y="71500"/>
                  </a:lnTo>
                  <a:lnTo>
                    <a:pt x="5133425" y="79972"/>
                  </a:lnTo>
                  <a:lnTo>
                    <a:pt x="5188360" y="88896"/>
                  </a:lnTo>
                  <a:lnTo>
                    <a:pt x="5242988" y="98270"/>
                  </a:lnTo>
                  <a:lnTo>
                    <a:pt x="5297305" y="108088"/>
                  </a:lnTo>
                  <a:lnTo>
                    <a:pt x="5351305" y="118349"/>
                  </a:lnTo>
                  <a:lnTo>
                    <a:pt x="5404981" y="129047"/>
                  </a:lnTo>
                  <a:lnTo>
                    <a:pt x="5458328" y="140181"/>
                  </a:lnTo>
                  <a:lnTo>
                    <a:pt x="5511341" y="151746"/>
                  </a:lnTo>
                  <a:lnTo>
                    <a:pt x="5564013" y="163738"/>
                  </a:lnTo>
                  <a:lnTo>
                    <a:pt x="5616340" y="176156"/>
                  </a:lnTo>
                  <a:lnTo>
                    <a:pt x="5668314" y="188994"/>
                  </a:lnTo>
                  <a:lnTo>
                    <a:pt x="5719932" y="202250"/>
                  </a:lnTo>
                  <a:lnTo>
                    <a:pt x="5771186" y="215920"/>
                  </a:lnTo>
                  <a:lnTo>
                    <a:pt x="5822072" y="230001"/>
                  </a:lnTo>
                  <a:lnTo>
                    <a:pt x="5872583" y="244489"/>
                  </a:lnTo>
                  <a:lnTo>
                    <a:pt x="5922714" y="259380"/>
                  </a:lnTo>
                  <a:lnTo>
                    <a:pt x="5972459" y="274672"/>
                  </a:lnTo>
                  <a:lnTo>
                    <a:pt x="6021813" y="290361"/>
                  </a:lnTo>
                  <a:lnTo>
                    <a:pt x="6070769" y="306443"/>
                  </a:lnTo>
                  <a:lnTo>
                    <a:pt x="6119322" y="322915"/>
                  </a:lnTo>
                  <a:lnTo>
                    <a:pt x="6167467" y="339773"/>
                  </a:lnTo>
                  <a:lnTo>
                    <a:pt x="6215198" y="357015"/>
                  </a:lnTo>
                  <a:lnTo>
                    <a:pt x="6262508" y="374636"/>
                  </a:lnTo>
                  <a:lnTo>
                    <a:pt x="6309393" y="392633"/>
                  </a:lnTo>
                  <a:lnTo>
                    <a:pt x="6355846" y="411002"/>
                  </a:lnTo>
                  <a:lnTo>
                    <a:pt x="6401863" y="429741"/>
                  </a:lnTo>
                  <a:lnTo>
                    <a:pt x="6447436" y="448845"/>
                  </a:lnTo>
                  <a:lnTo>
                    <a:pt x="6492561" y="468312"/>
                  </a:lnTo>
                  <a:lnTo>
                    <a:pt x="6537232" y="488138"/>
                  </a:lnTo>
                  <a:lnTo>
                    <a:pt x="6581442" y="508318"/>
                  </a:lnTo>
                  <a:lnTo>
                    <a:pt x="6625188" y="528851"/>
                  </a:lnTo>
                  <a:lnTo>
                    <a:pt x="6668462" y="549732"/>
                  </a:lnTo>
                  <a:lnTo>
                    <a:pt x="6711259" y="570958"/>
                  </a:lnTo>
                  <a:lnTo>
                    <a:pt x="6753573" y="592526"/>
                  </a:lnTo>
                  <a:lnTo>
                    <a:pt x="6795399" y="614431"/>
                  </a:lnTo>
                  <a:lnTo>
                    <a:pt x="6836731" y="636671"/>
                  </a:lnTo>
                  <a:lnTo>
                    <a:pt x="6877563" y="659243"/>
                  </a:lnTo>
                  <a:lnTo>
                    <a:pt x="6917889" y="682141"/>
                  </a:lnTo>
                  <a:lnTo>
                    <a:pt x="6957705" y="705364"/>
                  </a:lnTo>
                  <a:lnTo>
                    <a:pt x="6997004" y="728908"/>
                  </a:lnTo>
                  <a:lnTo>
                    <a:pt x="7035780" y="752769"/>
                  </a:lnTo>
                  <a:lnTo>
                    <a:pt x="7074027" y="776944"/>
                  </a:lnTo>
                  <a:lnTo>
                    <a:pt x="7111741" y="801429"/>
                  </a:lnTo>
                  <a:lnTo>
                    <a:pt x="7148916" y="826222"/>
                  </a:lnTo>
                  <a:lnTo>
                    <a:pt x="7185545" y="851317"/>
                  </a:lnTo>
                  <a:lnTo>
                    <a:pt x="7221622" y="876713"/>
                  </a:lnTo>
                  <a:lnTo>
                    <a:pt x="7257144" y="902405"/>
                  </a:lnTo>
                  <a:lnTo>
                    <a:pt x="7292102" y="928390"/>
                  </a:lnTo>
                  <a:lnTo>
                    <a:pt x="7326493" y="954665"/>
                  </a:lnTo>
                  <a:lnTo>
                    <a:pt x="7360310" y="981226"/>
                  </a:lnTo>
                  <a:lnTo>
                    <a:pt x="7393547" y="1008069"/>
                  </a:lnTo>
                  <a:lnTo>
                    <a:pt x="7426199" y="1035192"/>
                  </a:lnTo>
                  <a:lnTo>
                    <a:pt x="7458261" y="1062591"/>
                  </a:lnTo>
                  <a:lnTo>
                    <a:pt x="7489725" y="1090262"/>
                  </a:lnTo>
                  <a:lnTo>
                    <a:pt x="7520588" y="1118202"/>
                  </a:lnTo>
                  <a:lnTo>
                    <a:pt x="7550842" y="1146407"/>
                  </a:lnTo>
                  <a:lnTo>
                    <a:pt x="7580483" y="1174874"/>
                  </a:lnTo>
                  <a:lnTo>
                    <a:pt x="7609504" y="1203600"/>
                  </a:lnTo>
                  <a:lnTo>
                    <a:pt x="7637900" y="1232580"/>
                  </a:lnTo>
                  <a:lnTo>
                    <a:pt x="7665665" y="1261812"/>
                  </a:lnTo>
                  <a:lnTo>
                    <a:pt x="7692794" y="1291293"/>
                  </a:lnTo>
                  <a:lnTo>
                    <a:pt x="7719281" y="1321018"/>
                  </a:lnTo>
                  <a:lnTo>
                    <a:pt x="7745120" y="1350984"/>
                  </a:lnTo>
                  <a:lnTo>
                    <a:pt x="7770306" y="1381188"/>
                  </a:lnTo>
                  <a:lnTo>
                    <a:pt x="7794832" y="1411626"/>
                  </a:lnTo>
                  <a:lnTo>
                    <a:pt x="7818693" y="1442295"/>
                  </a:lnTo>
                  <a:lnTo>
                    <a:pt x="7841884" y="1473191"/>
                  </a:lnTo>
                  <a:lnTo>
                    <a:pt x="7864398" y="1504312"/>
                  </a:lnTo>
                  <a:lnTo>
                    <a:pt x="7886230" y="1535652"/>
                  </a:lnTo>
                  <a:lnTo>
                    <a:pt x="7927825" y="1598981"/>
                  </a:lnTo>
                  <a:lnTo>
                    <a:pt x="7966624" y="1663150"/>
                  </a:lnTo>
                  <a:lnTo>
                    <a:pt x="8002581" y="1728132"/>
                  </a:lnTo>
                  <a:lnTo>
                    <a:pt x="8035651" y="1793899"/>
                  </a:lnTo>
                  <a:lnTo>
                    <a:pt x="8065787" y="1860423"/>
                  </a:lnTo>
                  <a:lnTo>
                    <a:pt x="8092944" y="1927676"/>
                  </a:lnTo>
                  <a:lnTo>
                    <a:pt x="8117077" y="1995632"/>
                  </a:lnTo>
                  <a:lnTo>
                    <a:pt x="8138140" y="2064261"/>
                  </a:lnTo>
                  <a:lnTo>
                    <a:pt x="8156088" y="2133538"/>
                  </a:lnTo>
                  <a:lnTo>
                    <a:pt x="8170875" y="2203433"/>
                  </a:lnTo>
                  <a:lnTo>
                    <a:pt x="8182455" y="2273919"/>
                  </a:lnTo>
                  <a:lnTo>
                    <a:pt x="8190782" y="2344969"/>
                  </a:lnTo>
                  <a:lnTo>
                    <a:pt x="8195813" y="2416555"/>
                  </a:lnTo>
                  <a:lnTo>
                    <a:pt x="8197499" y="2488649"/>
                  </a:lnTo>
                  <a:lnTo>
                    <a:pt x="8195813" y="2560744"/>
                  </a:lnTo>
                  <a:lnTo>
                    <a:pt x="8190782" y="2632330"/>
                  </a:lnTo>
                  <a:lnTo>
                    <a:pt x="8182455" y="2703380"/>
                  </a:lnTo>
                  <a:lnTo>
                    <a:pt x="8170875" y="2773866"/>
                  </a:lnTo>
                  <a:lnTo>
                    <a:pt x="8156088" y="2843761"/>
                  </a:lnTo>
                  <a:lnTo>
                    <a:pt x="8138140" y="2913038"/>
                  </a:lnTo>
                  <a:lnTo>
                    <a:pt x="8117077" y="2981667"/>
                  </a:lnTo>
                  <a:lnTo>
                    <a:pt x="8092944" y="3049623"/>
                  </a:lnTo>
                  <a:lnTo>
                    <a:pt x="8065787" y="3116876"/>
                  </a:lnTo>
                  <a:lnTo>
                    <a:pt x="8035651" y="3183400"/>
                  </a:lnTo>
                  <a:lnTo>
                    <a:pt x="8002581" y="3249167"/>
                  </a:lnTo>
                  <a:lnTo>
                    <a:pt x="7966624" y="3314149"/>
                  </a:lnTo>
                  <a:lnTo>
                    <a:pt x="7927825" y="3378318"/>
                  </a:lnTo>
                  <a:lnTo>
                    <a:pt x="7886230" y="3441647"/>
                  </a:lnTo>
                  <a:lnTo>
                    <a:pt x="7864398" y="3472988"/>
                  </a:lnTo>
                  <a:lnTo>
                    <a:pt x="7841884" y="3504108"/>
                  </a:lnTo>
                  <a:lnTo>
                    <a:pt x="7818693" y="3535004"/>
                  </a:lnTo>
                  <a:lnTo>
                    <a:pt x="7794832" y="3565673"/>
                  </a:lnTo>
                  <a:lnTo>
                    <a:pt x="7770306" y="3596111"/>
                  </a:lnTo>
                  <a:lnTo>
                    <a:pt x="7745120" y="3626315"/>
                  </a:lnTo>
                  <a:lnTo>
                    <a:pt x="7719281" y="3656281"/>
                  </a:lnTo>
                  <a:lnTo>
                    <a:pt x="7692794" y="3686006"/>
                  </a:lnTo>
                  <a:lnTo>
                    <a:pt x="7665665" y="3715487"/>
                  </a:lnTo>
                  <a:lnTo>
                    <a:pt x="7637900" y="3744719"/>
                  </a:lnTo>
                  <a:lnTo>
                    <a:pt x="7609504" y="3773700"/>
                  </a:lnTo>
                  <a:lnTo>
                    <a:pt x="7580483" y="3802425"/>
                  </a:lnTo>
                  <a:lnTo>
                    <a:pt x="7550842" y="3830892"/>
                  </a:lnTo>
                  <a:lnTo>
                    <a:pt x="7520588" y="3859098"/>
                  </a:lnTo>
                  <a:lnTo>
                    <a:pt x="7489725" y="3887037"/>
                  </a:lnTo>
                  <a:lnTo>
                    <a:pt x="7458261" y="3914708"/>
                  </a:lnTo>
                  <a:lnTo>
                    <a:pt x="7426199" y="3942107"/>
                  </a:lnTo>
                  <a:lnTo>
                    <a:pt x="7393547" y="3969230"/>
                  </a:lnTo>
                  <a:lnTo>
                    <a:pt x="7360310" y="3996073"/>
                  </a:lnTo>
                  <a:lnTo>
                    <a:pt x="7326493" y="4022634"/>
                  </a:lnTo>
                  <a:lnTo>
                    <a:pt x="7292102" y="4048909"/>
                  </a:lnTo>
                  <a:lnTo>
                    <a:pt x="7257144" y="4074894"/>
                  </a:lnTo>
                  <a:lnTo>
                    <a:pt x="7221622" y="4100586"/>
                  </a:lnTo>
                  <a:lnTo>
                    <a:pt x="7185545" y="4125982"/>
                  </a:lnTo>
                  <a:lnTo>
                    <a:pt x="7148916" y="4151078"/>
                  </a:lnTo>
                  <a:lnTo>
                    <a:pt x="7111741" y="4175870"/>
                  </a:lnTo>
                  <a:lnTo>
                    <a:pt x="7074027" y="4200355"/>
                  </a:lnTo>
                  <a:lnTo>
                    <a:pt x="7035780" y="4224530"/>
                  </a:lnTo>
                  <a:lnTo>
                    <a:pt x="6997004" y="4248391"/>
                  </a:lnTo>
                  <a:lnTo>
                    <a:pt x="6957705" y="4271935"/>
                  </a:lnTo>
                  <a:lnTo>
                    <a:pt x="6917889" y="4295158"/>
                  </a:lnTo>
                  <a:lnTo>
                    <a:pt x="6877563" y="4318057"/>
                  </a:lnTo>
                  <a:lnTo>
                    <a:pt x="6836731" y="4340628"/>
                  </a:lnTo>
                  <a:lnTo>
                    <a:pt x="6795399" y="4362868"/>
                  </a:lnTo>
                  <a:lnTo>
                    <a:pt x="6753573" y="4384773"/>
                  </a:lnTo>
                  <a:lnTo>
                    <a:pt x="6711259" y="4406341"/>
                  </a:lnTo>
                  <a:lnTo>
                    <a:pt x="6668462" y="4427567"/>
                  </a:lnTo>
                  <a:lnTo>
                    <a:pt x="6625188" y="4448448"/>
                  </a:lnTo>
                  <a:lnTo>
                    <a:pt x="6581442" y="4468981"/>
                  </a:lnTo>
                  <a:lnTo>
                    <a:pt x="6537232" y="4489161"/>
                  </a:lnTo>
                  <a:lnTo>
                    <a:pt x="6492561" y="4508987"/>
                  </a:lnTo>
                  <a:lnTo>
                    <a:pt x="6447436" y="4528454"/>
                  </a:lnTo>
                  <a:lnTo>
                    <a:pt x="6401863" y="4547558"/>
                  </a:lnTo>
                  <a:lnTo>
                    <a:pt x="6355846" y="4566297"/>
                  </a:lnTo>
                  <a:lnTo>
                    <a:pt x="6309393" y="4584667"/>
                  </a:lnTo>
                  <a:lnTo>
                    <a:pt x="6262508" y="4602664"/>
                  </a:lnTo>
                  <a:lnTo>
                    <a:pt x="6215198" y="4620284"/>
                  </a:lnTo>
                  <a:lnTo>
                    <a:pt x="6167467" y="4637526"/>
                  </a:lnTo>
                  <a:lnTo>
                    <a:pt x="6119322" y="4654384"/>
                  </a:lnTo>
                  <a:lnTo>
                    <a:pt x="6070769" y="4670856"/>
                  </a:lnTo>
                  <a:lnTo>
                    <a:pt x="6021813" y="4686938"/>
                  </a:lnTo>
                  <a:lnTo>
                    <a:pt x="5972459" y="4702627"/>
                  </a:lnTo>
                  <a:lnTo>
                    <a:pt x="5922714" y="4717919"/>
                  </a:lnTo>
                  <a:lnTo>
                    <a:pt x="5872583" y="4732811"/>
                  </a:lnTo>
                  <a:lnTo>
                    <a:pt x="5822072" y="4747298"/>
                  </a:lnTo>
                  <a:lnTo>
                    <a:pt x="5771186" y="4761379"/>
                  </a:lnTo>
                  <a:lnTo>
                    <a:pt x="5719932" y="4775049"/>
                  </a:lnTo>
                  <a:lnTo>
                    <a:pt x="5668314" y="4788305"/>
                  </a:lnTo>
                  <a:lnTo>
                    <a:pt x="5616340" y="4801143"/>
                  </a:lnTo>
                  <a:lnTo>
                    <a:pt x="5564013" y="4813561"/>
                  </a:lnTo>
                  <a:lnTo>
                    <a:pt x="5511341" y="4825554"/>
                  </a:lnTo>
                  <a:lnTo>
                    <a:pt x="5458328" y="4837118"/>
                  </a:lnTo>
                  <a:lnTo>
                    <a:pt x="5404981" y="4848252"/>
                  </a:lnTo>
                  <a:lnTo>
                    <a:pt x="5351305" y="4858950"/>
                  </a:lnTo>
                  <a:lnTo>
                    <a:pt x="5297305" y="4869211"/>
                  </a:lnTo>
                  <a:lnTo>
                    <a:pt x="5242988" y="4879029"/>
                  </a:lnTo>
                  <a:lnTo>
                    <a:pt x="5188360" y="4888403"/>
                  </a:lnTo>
                  <a:lnTo>
                    <a:pt x="5133425" y="4897327"/>
                  </a:lnTo>
                  <a:lnTo>
                    <a:pt x="5078190" y="4905800"/>
                  </a:lnTo>
                  <a:lnTo>
                    <a:pt x="5022660" y="4913816"/>
                  </a:lnTo>
                  <a:lnTo>
                    <a:pt x="4966841" y="4921374"/>
                  </a:lnTo>
                  <a:lnTo>
                    <a:pt x="4910739" y="4928469"/>
                  </a:lnTo>
                  <a:lnTo>
                    <a:pt x="4854359" y="4935098"/>
                  </a:lnTo>
                  <a:lnTo>
                    <a:pt x="4797707" y="4941258"/>
                  </a:lnTo>
                  <a:lnTo>
                    <a:pt x="4740789" y="4946945"/>
                  </a:lnTo>
                  <a:lnTo>
                    <a:pt x="4683611" y="4952156"/>
                  </a:lnTo>
                  <a:lnTo>
                    <a:pt x="4626177" y="4956886"/>
                  </a:lnTo>
                  <a:lnTo>
                    <a:pt x="4568495" y="4961134"/>
                  </a:lnTo>
                  <a:lnTo>
                    <a:pt x="4510569" y="4964894"/>
                  </a:lnTo>
                  <a:lnTo>
                    <a:pt x="4452405" y="4968165"/>
                  </a:lnTo>
                  <a:lnTo>
                    <a:pt x="4394010" y="4970941"/>
                  </a:lnTo>
                  <a:lnTo>
                    <a:pt x="4335388" y="4973221"/>
                  </a:lnTo>
                  <a:lnTo>
                    <a:pt x="4276545" y="4975000"/>
                  </a:lnTo>
                  <a:lnTo>
                    <a:pt x="4217487" y="4976275"/>
                  </a:lnTo>
                  <a:lnTo>
                    <a:pt x="4158220" y="4977043"/>
                  </a:lnTo>
                  <a:lnTo>
                    <a:pt x="4098749" y="4977299"/>
                  </a:lnTo>
                  <a:lnTo>
                    <a:pt x="4039279" y="4977043"/>
                  </a:lnTo>
                  <a:lnTo>
                    <a:pt x="3980012" y="4976275"/>
                  </a:lnTo>
                  <a:lnTo>
                    <a:pt x="3920954" y="4975000"/>
                  </a:lnTo>
                  <a:lnTo>
                    <a:pt x="3862111" y="4973221"/>
                  </a:lnTo>
                  <a:lnTo>
                    <a:pt x="3803489" y="4970941"/>
                  </a:lnTo>
                  <a:lnTo>
                    <a:pt x="3745094" y="4968165"/>
                  </a:lnTo>
                  <a:lnTo>
                    <a:pt x="3686930" y="4964894"/>
                  </a:lnTo>
                  <a:lnTo>
                    <a:pt x="3629004" y="4961134"/>
                  </a:lnTo>
                  <a:lnTo>
                    <a:pt x="3571321" y="4956886"/>
                  </a:lnTo>
                  <a:lnTo>
                    <a:pt x="3513888" y="4952156"/>
                  </a:lnTo>
                  <a:lnTo>
                    <a:pt x="3456710" y="4946945"/>
                  </a:lnTo>
                  <a:lnTo>
                    <a:pt x="3399792" y="4941258"/>
                  </a:lnTo>
                  <a:lnTo>
                    <a:pt x="3343140" y="4935098"/>
                  </a:lnTo>
                  <a:lnTo>
                    <a:pt x="3286760" y="4928469"/>
                  </a:lnTo>
                  <a:lnTo>
                    <a:pt x="3230658" y="4921374"/>
                  </a:lnTo>
                  <a:lnTo>
                    <a:pt x="3174839" y="4913816"/>
                  </a:lnTo>
                  <a:lnTo>
                    <a:pt x="3119309" y="4905800"/>
                  </a:lnTo>
                  <a:lnTo>
                    <a:pt x="3064074" y="4897327"/>
                  </a:lnTo>
                  <a:lnTo>
                    <a:pt x="3009139" y="4888403"/>
                  </a:lnTo>
                  <a:lnTo>
                    <a:pt x="2954511" y="4879029"/>
                  </a:lnTo>
                  <a:lnTo>
                    <a:pt x="2900194" y="4869211"/>
                  </a:lnTo>
                  <a:lnTo>
                    <a:pt x="2846194" y="4858950"/>
                  </a:lnTo>
                  <a:lnTo>
                    <a:pt x="2792518" y="4848252"/>
                  </a:lnTo>
                  <a:lnTo>
                    <a:pt x="2739171" y="4837118"/>
                  </a:lnTo>
                  <a:lnTo>
                    <a:pt x="2686158" y="4825554"/>
                  </a:lnTo>
                  <a:lnTo>
                    <a:pt x="2633486" y="4813561"/>
                  </a:lnTo>
                  <a:lnTo>
                    <a:pt x="2581159" y="4801143"/>
                  </a:lnTo>
                  <a:lnTo>
                    <a:pt x="2529185" y="4788305"/>
                  </a:lnTo>
                  <a:lnTo>
                    <a:pt x="2477567" y="4775049"/>
                  </a:lnTo>
                  <a:lnTo>
                    <a:pt x="2426313" y="4761379"/>
                  </a:lnTo>
                  <a:lnTo>
                    <a:pt x="2375427" y="4747298"/>
                  </a:lnTo>
                  <a:lnTo>
                    <a:pt x="2324916" y="4732811"/>
                  </a:lnTo>
                  <a:lnTo>
                    <a:pt x="2274785" y="4717919"/>
                  </a:lnTo>
                  <a:lnTo>
                    <a:pt x="2225040" y="4702627"/>
                  </a:lnTo>
                  <a:lnTo>
                    <a:pt x="2175686" y="4686938"/>
                  </a:lnTo>
                  <a:lnTo>
                    <a:pt x="2126730" y="4670856"/>
                  </a:lnTo>
                  <a:lnTo>
                    <a:pt x="2078177" y="4654384"/>
                  </a:lnTo>
                  <a:lnTo>
                    <a:pt x="2030032" y="4637526"/>
                  </a:lnTo>
                  <a:lnTo>
                    <a:pt x="1982301" y="4620284"/>
                  </a:lnTo>
                  <a:lnTo>
                    <a:pt x="1934991" y="4602664"/>
                  </a:lnTo>
                  <a:lnTo>
                    <a:pt x="1888106" y="4584667"/>
                  </a:lnTo>
                  <a:lnTo>
                    <a:pt x="1841653" y="4566297"/>
                  </a:lnTo>
                  <a:lnTo>
                    <a:pt x="1795636" y="4547558"/>
                  </a:lnTo>
                  <a:lnTo>
                    <a:pt x="1750063" y="4528454"/>
                  </a:lnTo>
                  <a:lnTo>
                    <a:pt x="1704938" y="4508987"/>
                  </a:lnTo>
                  <a:lnTo>
                    <a:pt x="1660267" y="4489161"/>
                  </a:lnTo>
                  <a:lnTo>
                    <a:pt x="1616057" y="4468981"/>
                  </a:lnTo>
                  <a:lnTo>
                    <a:pt x="1572311" y="4448448"/>
                  </a:lnTo>
                  <a:lnTo>
                    <a:pt x="1529037" y="4427567"/>
                  </a:lnTo>
                  <a:lnTo>
                    <a:pt x="1486240" y="4406341"/>
                  </a:lnTo>
                  <a:lnTo>
                    <a:pt x="1443926" y="4384773"/>
                  </a:lnTo>
                  <a:lnTo>
                    <a:pt x="1402100" y="4362868"/>
                  </a:lnTo>
                  <a:lnTo>
                    <a:pt x="1360768" y="4340628"/>
                  </a:lnTo>
                  <a:lnTo>
                    <a:pt x="1319936" y="4318057"/>
                  </a:lnTo>
                  <a:lnTo>
                    <a:pt x="1279610" y="4295158"/>
                  </a:lnTo>
                  <a:lnTo>
                    <a:pt x="1239794" y="4271935"/>
                  </a:lnTo>
                  <a:lnTo>
                    <a:pt x="1200495" y="4248391"/>
                  </a:lnTo>
                  <a:lnTo>
                    <a:pt x="1161719" y="4224530"/>
                  </a:lnTo>
                  <a:lnTo>
                    <a:pt x="1123472" y="4200355"/>
                  </a:lnTo>
                  <a:lnTo>
                    <a:pt x="1085758" y="4175870"/>
                  </a:lnTo>
                  <a:lnTo>
                    <a:pt x="1048583" y="4151078"/>
                  </a:lnTo>
                  <a:lnTo>
                    <a:pt x="1011954" y="4125982"/>
                  </a:lnTo>
                  <a:lnTo>
                    <a:pt x="975877" y="4100586"/>
                  </a:lnTo>
                  <a:lnTo>
                    <a:pt x="940355" y="4074894"/>
                  </a:lnTo>
                  <a:lnTo>
                    <a:pt x="905397" y="4048909"/>
                  </a:lnTo>
                  <a:lnTo>
                    <a:pt x="871006" y="4022634"/>
                  </a:lnTo>
                  <a:lnTo>
                    <a:pt x="837189" y="3996073"/>
                  </a:lnTo>
                  <a:lnTo>
                    <a:pt x="803952" y="3969230"/>
                  </a:lnTo>
                  <a:lnTo>
                    <a:pt x="771300" y="3942107"/>
                  </a:lnTo>
                  <a:lnTo>
                    <a:pt x="739238" y="3914708"/>
                  </a:lnTo>
                  <a:lnTo>
                    <a:pt x="707774" y="3887037"/>
                  </a:lnTo>
                  <a:lnTo>
                    <a:pt x="676911" y="3859098"/>
                  </a:lnTo>
                  <a:lnTo>
                    <a:pt x="646657" y="3830892"/>
                  </a:lnTo>
                  <a:lnTo>
                    <a:pt x="617016" y="3802425"/>
                  </a:lnTo>
                  <a:lnTo>
                    <a:pt x="587995" y="3773700"/>
                  </a:lnTo>
                  <a:lnTo>
                    <a:pt x="559599" y="3744719"/>
                  </a:lnTo>
                  <a:lnTo>
                    <a:pt x="531834" y="3715487"/>
                  </a:lnTo>
                  <a:lnTo>
                    <a:pt x="504705" y="3686006"/>
                  </a:lnTo>
                  <a:lnTo>
                    <a:pt x="478218" y="3656281"/>
                  </a:lnTo>
                  <a:lnTo>
                    <a:pt x="452379" y="3626315"/>
                  </a:lnTo>
                  <a:lnTo>
                    <a:pt x="427193" y="3596111"/>
                  </a:lnTo>
                  <a:lnTo>
                    <a:pt x="402667" y="3565673"/>
                  </a:lnTo>
                  <a:lnTo>
                    <a:pt x="378806" y="3535004"/>
                  </a:lnTo>
                  <a:lnTo>
                    <a:pt x="355615" y="3504108"/>
                  </a:lnTo>
                  <a:lnTo>
                    <a:pt x="333101" y="3472988"/>
                  </a:lnTo>
                  <a:lnTo>
                    <a:pt x="311269" y="3441647"/>
                  </a:lnTo>
                  <a:lnTo>
                    <a:pt x="269674" y="3378318"/>
                  </a:lnTo>
                  <a:lnTo>
                    <a:pt x="230875" y="3314149"/>
                  </a:lnTo>
                  <a:lnTo>
                    <a:pt x="194918" y="3249167"/>
                  </a:lnTo>
                  <a:lnTo>
                    <a:pt x="161848" y="3183400"/>
                  </a:lnTo>
                  <a:lnTo>
                    <a:pt x="131712" y="3116876"/>
                  </a:lnTo>
                  <a:lnTo>
                    <a:pt x="104555" y="3049623"/>
                  </a:lnTo>
                  <a:lnTo>
                    <a:pt x="80422" y="2981667"/>
                  </a:lnTo>
                  <a:lnTo>
                    <a:pt x="59359" y="2913038"/>
                  </a:lnTo>
                  <a:lnTo>
                    <a:pt x="41411" y="2843761"/>
                  </a:lnTo>
                  <a:lnTo>
                    <a:pt x="26624" y="2773866"/>
                  </a:lnTo>
                  <a:lnTo>
                    <a:pt x="15044" y="2703380"/>
                  </a:lnTo>
                  <a:lnTo>
                    <a:pt x="6716" y="2632330"/>
                  </a:lnTo>
                  <a:lnTo>
                    <a:pt x="1686" y="2560744"/>
                  </a:lnTo>
                  <a:lnTo>
                    <a:pt x="422" y="2524758"/>
                  </a:lnTo>
                  <a:lnTo>
                    <a:pt x="0" y="248864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98371" y="5179687"/>
            <a:ext cx="132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Python</a:t>
            </a:r>
            <a:endParaRPr sz="36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84529" y="5421518"/>
            <a:ext cx="5120005" cy="2045970"/>
            <a:chOff x="4984529" y="5421518"/>
            <a:chExt cx="5120005" cy="20459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529" y="6032891"/>
              <a:ext cx="2468325" cy="14342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46442" y="6075753"/>
              <a:ext cx="2345055" cy="1310640"/>
            </a:xfrm>
            <a:custGeom>
              <a:avLst/>
              <a:gdLst/>
              <a:ahLst/>
              <a:cxnLst/>
              <a:rect l="l" t="t" r="r" b="b"/>
              <a:pathLst>
                <a:path w="2345054" h="1310640">
                  <a:moveTo>
                    <a:pt x="1172249" y="1310400"/>
                  </a:moveTo>
                  <a:lnTo>
                    <a:pt x="1111926" y="1309547"/>
                  </a:lnTo>
                  <a:lnTo>
                    <a:pt x="1052394" y="1307017"/>
                  </a:lnTo>
                  <a:lnTo>
                    <a:pt x="993727" y="1302851"/>
                  </a:lnTo>
                  <a:lnTo>
                    <a:pt x="936000" y="1297089"/>
                  </a:lnTo>
                  <a:lnTo>
                    <a:pt x="879286" y="1289773"/>
                  </a:lnTo>
                  <a:lnTo>
                    <a:pt x="823658" y="1280943"/>
                  </a:lnTo>
                  <a:lnTo>
                    <a:pt x="769191" y="1270643"/>
                  </a:lnTo>
                  <a:lnTo>
                    <a:pt x="715957" y="1258911"/>
                  </a:lnTo>
                  <a:lnTo>
                    <a:pt x="664031" y="1245790"/>
                  </a:lnTo>
                  <a:lnTo>
                    <a:pt x="613486" y="1231321"/>
                  </a:lnTo>
                  <a:lnTo>
                    <a:pt x="564395" y="1215544"/>
                  </a:lnTo>
                  <a:lnTo>
                    <a:pt x="516833" y="1198502"/>
                  </a:lnTo>
                  <a:lnTo>
                    <a:pt x="470874" y="1180235"/>
                  </a:lnTo>
                  <a:lnTo>
                    <a:pt x="426590" y="1160784"/>
                  </a:lnTo>
                  <a:lnTo>
                    <a:pt x="384055" y="1140191"/>
                  </a:lnTo>
                  <a:lnTo>
                    <a:pt x="343344" y="1118496"/>
                  </a:lnTo>
                  <a:lnTo>
                    <a:pt x="304529" y="1095742"/>
                  </a:lnTo>
                  <a:lnTo>
                    <a:pt x="267684" y="1071968"/>
                  </a:lnTo>
                  <a:lnTo>
                    <a:pt x="232884" y="1047217"/>
                  </a:lnTo>
                  <a:lnTo>
                    <a:pt x="200201" y="1021529"/>
                  </a:lnTo>
                  <a:lnTo>
                    <a:pt x="169710" y="994945"/>
                  </a:lnTo>
                  <a:lnTo>
                    <a:pt x="141484" y="967507"/>
                  </a:lnTo>
                  <a:lnTo>
                    <a:pt x="115596" y="939256"/>
                  </a:lnTo>
                  <a:lnTo>
                    <a:pt x="71131" y="880480"/>
                  </a:lnTo>
                  <a:lnTo>
                    <a:pt x="36905" y="818945"/>
                  </a:lnTo>
                  <a:lnTo>
                    <a:pt x="13506" y="754981"/>
                  </a:lnTo>
                  <a:lnTo>
                    <a:pt x="1525" y="688917"/>
                  </a:lnTo>
                  <a:lnTo>
                    <a:pt x="0" y="655200"/>
                  </a:lnTo>
                  <a:lnTo>
                    <a:pt x="1525" y="621483"/>
                  </a:lnTo>
                  <a:lnTo>
                    <a:pt x="13506" y="555419"/>
                  </a:lnTo>
                  <a:lnTo>
                    <a:pt x="36905" y="491455"/>
                  </a:lnTo>
                  <a:lnTo>
                    <a:pt x="71131" y="429920"/>
                  </a:lnTo>
                  <a:lnTo>
                    <a:pt x="115596" y="371144"/>
                  </a:lnTo>
                  <a:lnTo>
                    <a:pt x="141484" y="342893"/>
                  </a:lnTo>
                  <a:lnTo>
                    <a:pt x="169710" y="315455"/>
                  </a:lnTo>
                  <a:lnTo>
                    <a:pt x="200201" y="288871"/>
                  </a:lnTo>
                  <a:lnTo>
                    <a:pt x="232884" y="263183"/>
                  </a:lnTo>
                  <a:lnTo>
                    <a:pt x="267684" y="238432"/>
                  </a:lnTo>
                  <a:lnTo>
                    <a:pt x="304529" y="214658"/>
                  </a:lnTo>
                  <a:lnTo>
                    <a:pt x="343344" y="191903"/>
                  </a:lnTo>
                  <a:lnTo>
                    <a:pt x="384055" y="170209"/>
                  </a:lnTo>
                  <a:lnTo>
                    <a:pt x="426590" y="149616"/>
                  </a:lnTo>
                  <a:lnTo>
                    <a:pt x="470874" y="130165"/>
                  </a:lnTo>
                  <a:lnTo>
                    <a:pt x="516833" y="111898"/>
                  </a:lnTo>
                  <a:lnTo>
                    <a:pt x="564395" y="94855"/>
                  </a:lnTo>
                  <a:lnTo>
                    <a:pt x="613486" y="79079"/>
                  </a:lnTo>
                  <a:lnTo>
                    <a:pt x="664031" y="64609"/>
                  </a:lnTo>
                  <a:lnTo>
                    <a:pt x="715957" y="51488"/>
                  </a:lnTo>
                  <a:lnTo>
                    <a:pt x="769191" y="39757"/>
                  </a:lnTo>
                  <a:lnTo>
                    <a:pt x="823658" y="29456"/>
                  </a:lnTo>
                  <a:lnTo>
                    <a:pt x="879286" y="20627"/>
                  </a:lnTo>
                  <a:lnTo>
                    <a:pt x="936000" y="13311"/>
                  </a:lnTo>
                  <a:lnTo>
                    <a:pt x="993727" y="7549"/>
                  </a:lnTo>
                  <a:lnTo>
                    <a:pt x="1052394" y="3382"/>
                  </a:lnTo>
                  <a:lnTo>
                    <a:pt x="1111926" y="852"/>
                  </a:lnTo>
                  <a:lnTo>
                    <a:pt x="1172249" y="0"/>
                  </a:lnTo>
                  <a:lnTo>
                    <a:pt x="1232573" y="852"/>
                  </a:lnTo>
                  <a:lnTo>
                    <a:pt x="1292105" y="3382"/>
                  </a:lnTo>
                  <a:lnTo>
                    <a:pt x="1350771" y="7549"/>
                  </a:lnTo>
                  <a:lnTo>
                    <a:pt x="1408499" y="13311"/>
                  </a:lnTo>
                  <a:lnTo>
                    <a:pt x="1465213" y="20627"/>
                  </a:lnTo>
                  <a:lnTo>
                    <a:pt x="1520841" y="29456"/>
                  </a:lnTo>
                  <a:lnTo>
                    <a:pt x="1575308" y="39757"/>
                  </a:lnTo>
                  <a:lnTo>
                    <a:pt x="1628542" y="51488"/>
                  </a:lnTo>
                  <a:lnTo>
                    <a:pt x="1680468" y="64609"/>
                  </a:lnTo>
                  <a:lnTo>
                    <a:pt x="1731013" y="79079"/>
                  </a:lnTo>
                  <a:lnTo>
                    <a:pt x="1780104" y="94855"/>
                  </a:lnTo>
                  <a:lnTo>
                    <a:pt x="1827665" y="111898"/>
                  </a:lnTo>
                  <a:lnTo>
                    <a:pt x="1873625" y="130165"/>
                  </a:lnTo>
                  <a:lnTo>
                    <a:pt x="1917909" y="149616"/>
                  </a:lnTo>
                  <a:lnTo>
                    <a:pt x="1960444" y="170209"/>
                  </a:lnTo>
                  <a:lnTo>
                    <a:pt x="2001155" y="191903"/>
                  </a:lnTo>
                  <a:lnTo>
                    <a:pt x="2039970" y="214658"/>
                  </a:lnTo>
                  <a:lnTo>
                    <a:pt x="2076815" y="238432"/>
                  </a:lnTo>
                  <a:lnTo>
                    <a:pt x="2111615" y="263183"/>
                  </a:lnTo>
                  <a:lnTo>
                    <a:pt x="2144298" y="288871"/>
                  </a:lnTo>
                  <a:lnTo>
                    <a:pt x="2174789" y="315455"/>
                  </a:lnTo>
                  <a:lnTo>
                    <a:pt x="2203015" y="342893"/>
                  </a:lnTo>
                  <a:lnTo>
                    <a:pt x="2228903" y="371144"/>
                  </a:lnTo>
                  <a:lnTo>
                    <a:pt x="2273368" y="429920"/>
                  </a:lnTo>
                  <a:lnTo>
                    <a:pt x="2307594" y="491455"/>
                  </a:lnTo>
                  <a:lnTo>
                    <a:pt x="2330993" y="555419"/>
                  </a:lnTo>
                  <a:lnTo>
                    <a:pt x="2342974" y="621483"/>
                  </a:lnTo>
                  <a:lnTo>
                    <a:pt x="2344500" y="655200"/>
                  </a:lnTo>
                  <a:lnTo>
                    <a:pt x="2342974" y="688917"/>
                  </a:lnTo>
                  <a:lnTo>
                    <a:pt x="2330993" y="754981"/>
                  </a:lnTo>
                  <a:lnTo>
                    <a:pt x="2307594" y="818945"/>
                  </a:lnTo>
                  <a:lnTo>
                    <a:pt x="2273368" y="880480"/>
                  </a:lnTo>
                  <a:lnTo>
                    <a:pt x="2228903" y="939256"/>
                  </a:lnTo>
                  <a:lnTo>
                    <a:pt x="2203015" y="967507"/>
                  </a:lnTo>
                  <a:lnTo>
                    <a:pt x="2174789" y="994945"/>
                  </a:lnTo>
                  <a:lnTo>
                    <a:pt x="2144298" y="1021529"/>
                  </a:lnTo>
                  <a:lnTo>
                    <a:pt x="2111615" y="1047217"/>
                  </a:lnTo>
                  <a:lnTo>
                    <a:pt x="2076815" y="1071968"/>
                  </a:lnTo>
                  <a:lnTo>
                    <a:pt x="2039970" y="1095742"/>
                  </a:lnTo>
                  <a:lnTo>
                    <a:pt x="2001155" y="1118496"/>
                  </a:lnTo>
                  <a:lnTo>
                    <a:pt x="1960444" y="1140191"/>
                  </a:lnTo>
                  <a:lnTo>
                    <a:pt x="1917909" y="1160784"/>
                  </a:lnTo>
                  <a:lnTo>
                    <a:pt x="1873625" y="1180235"/>
                  </a:lnTo>
                  <a:lnTo>
                    <a:pt x="1827665" y="1198502"/>
                  </a:lnTo>
                  <a:lnTo>
                    <a:pt x="1780104" y="1215544"/>
                  </a:lnTo>
                  <a:lnTo>
                    <a:pt x="1731013" y="1231321"/>
                  </a:lnTo>
                  <a:lnTo>
                    <a:pt x="1680468" y="1245790"/>
                  </a:lnTo>
                  <a:lnTo>
                    <a:pt x="1628542" y="1258911"/>
                  </a:lnTo>
                  <a:lnTo>
                    <a:pt x="1575308" y="1270643"/>
                  </a:lnTo>
                  <a:lnTo>
                    <a:pt x="1520841" y="1280943"/>
                  </a:lnTo>
                  <a:lnTo>
                    <a:pt x="1465213" y="1289773"/>
                  </a:lnTo>
                  <a:lnTo>
                    <a:pt x="1408499" y="1297089"/>
                  </a:lnTo>
                  <a:lnTo>
                    <a:pt x="1350771" y="1302851"/>
                  </a:lnTo>
                  <a:lnTo>
                    <a:pt x="1292105" y="1307017"/>
                  </a:lnTo>
                  <a:lnTo>
                    <a:pt x="1232573" y="1309547"/>
                  </a:lnTo>
                  <a:lnTo>
                    <a:pt x="1172249" y="1310400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6442" y="6075753"/>
              <a:ext cx="2345055" cy="1310640"/>
            </a:xfrm>
            <a:custGeom>
              <a:avLst/>
              <a:gdLst/>
              <a:ahLst/>
              <a:cxnLst/>
              <a:rect l="l" t="t" r="r" b="b"/>
              <a:pathLst>
                <a:path w="2345054" h="1310640">
                  <a:moveTo>
                    <a:pt x="0" y="655200"/>
                  </a:moveTo>
                  <a:lnTo>
                    <a:pt x="1525" y="621483"/>
                  </a:lnTo>
                  <a:lnTo>
                    <a:pt x="6052" y="588210"/>
                  </a:lnTo>
                  <a:lnTo>
                    <a:pt x="23815" y="523154"/>
                  </a:lnTo>
                  <a:lnTo>
                    <a:pt x="52702" y="460364"/>
                  </a:lnTo>
                  <a:lnTo>
                    <a:pt x="92121" y="400166"/>
                  </a:lnTo>
                  <a:lnTo>
                    <a:pt x="141484" y="342893"/>
                  </a:lnTo>
                  <a:lnTo>
                    <a:pt x="169710" y="315455"/>
                  </a:lnTo>
                  <a:lnTo>
                    <a:pt x="200201" y="288871"/>
                  </a:lnTo>
                  <a:lnTo>
                    <a:pt x="232884" y="263183"/>
                  </a:lnTo>
                  <a:lnTo>
                    <a:pt x="267684" y="238432"/>
                  </a:lnTo>
                  <a:lnTo>
                    <a:pt x="304529" y="214658"/>
                  </a:lnTo>
                  <a:lnTo>
                    <a:pt x="343344" y="191903"/>
                  </a:lnTo>
                  <a:lnTo>
                    <a:pt x="384055" y="170209"/>
                  </a:lnTo>
                  <a:lnTo>
                    <a:pt x="426590" y="149616"/>
                  </a:lnTo>
                  <a:lnTo>
                    <a:pt x="470874" y="130165"/>
                  </a:lnTo>
                  <a:lnTo>
                    <a:pt x="516833" y="111898"/>
                  </a:lnTo>
                  <a:lnTo>
                    <a:pt x="564395" y="94855"/>
                  </a:lnTo>
                  <a:lnTo>
                    <a:pt x="613486" y="79079"/>
                  </a:lnTo>
                  <a:lnTo>
                    <a:pt x="664031" y="64609"/>
                  </a:lnTo>
                  <a:lnTo>
                    <a:pt x="715957" y="51488"/>
                  </a:lnTo>
                  <a:lnTo>
                    <a:pt x="769191" y="39757"/>
                  </a:lnTo>
                  <a:lnTo>
                    <a:pt x="823658" y="29456"/>
                  </a:lnTo>
                  <a:lnTo>
                    <a:pt x="879286" y="20627"/>
                  </a:lnTo>
                  <a:lnTo>
                    <a:pt x="936000" y="13311"/>
                  </a:lnTo>
                  <a:lnTo>
                    <a:pt x="993727" y="7549"/>
                  </a:lnTo>
                  <a:lnTo>
                    <a:pt x="1052394" y="3382"/>
                  </a:lnTo>
                  <a:lnTo>
                    <a:pt x="1111926" y="852"/>
                  </a:lnTo>
                  <a:lnTo>
                    <a:pt x="1172249" y="0"/>
                  </a:lnTo>
                  <a:lnTo>
                    <a:pt x="1232573" y="852"/>
                  </a:lnTo>
                  <a:lnTo>
                    <a:pt x="1292105" y="3382"/>
                  </a:lnTo>
                  <a:lnTo>
                    <a:pt x="1350771" y="7549"/>
                  </a:lnTo>
                  <a:lnTo>
                    <a:pt x="1408499" y="13311"/>
                  </a:lnTo>
                  <a:lnTo>
                    <a:pt x="1465213" y="20627"/>
                  </a:lnTo>
                  <a:lnTo>
                    <a:pt x="1520841" y="29456"/>
                  </a:lnTo>
                  <a:lnTo>
                    <a:pt x="1575308" y="39757"/>
                  </a:lnTo>
                  <a:lnTo>
                    <a:pt x="1628542" y="51488"/>
                  </a:lnTo>
                  <a:lnTo>
                    <a:pt x="1680468" y="64609"/>
                  </a:lnTo>
                  <a:lnTo>
                    <a:pt x="1731013" y="79079"/>
                  </a:lnTo>
                  <a:lnTo>
                    <a:pt x="1780104" y="94855"/>
                  </a:lnTo>
                  <a:lnTo>
                    <a:pt x="1827665" y="111898"/>
                  </a:lnTo>
                  <a:lnTo>
                    <a:pt x="1873625" y="130165"/>
                  </a:lnTo>
                  <a:lnTo>
                    <a:pt x="1917909" y="149616"/>
                  </a:lnTo>
                  <a:lnTo>
                    <a:pt x="1960444" y="170209"/>
                  </a:lnTo>
                  <a:lnTo>
                    <a:pt x="2001155" y="191903"/>
                  </a:lnTo>
                  <a:lnTo>
                    <a:pt x="2039970" y="214658"/>
                  </a:lnTo>
                  <a:lnTo>
                    <a:pt x="2076815" y="238432"/>
                  </a:lnTo>
                  <a:lnTo>
                    <a:pt x="2111615" y="263183"/>
                  </a:lnTo>
                  <a:lnTo>
                    <a:pt x="2144298" y="288871"/>
                  </a:lnTo>
                  <a:lnTo>
                    <a:pt x="2174789" y="315455"/>
                  </a:lnTo>
                  <a:lnTo>
                    <a:pt x="2203015" y="342893"/>
                  </a:lnTo>
                  <a:lnTo>
                    <a:pt x="2228903" y="371144"/>
                  </a:lnTo>
                  <a:lnTo>
                    <a:pt x="2273368" y="429920"/>
                  </a:lnTo>
                  <a:lnTo>
                    <a:pt x="2307594" y="491455"/>
                  </a:lnTo>
                  <a:lnTo>
                    <a:pt x="2330993" y="555419"/>
                  </a:lnTo>
                  <a:lnTo>
                    <a:pt x="2342974" y="621483"/>
                  </a:lnTo>
                  <a:lnTo>
                    <a:pt x="2344500" y="655200"/>
                  </a:lnTo>
                  <a:lnTo>
                    <a:pt x="2338448" y="722190"/>
                  </a:lnTo>
                  <a:lnTo>
                    <a:pt x="2320684" y="787246"/>
                  </a:lnTo>
                  <a:lnTo>
                    <a:pt x="2291798" y="850036"/>
                  </a:lnTo>
                  <a:lnTo>
                    <a:pt x="2252378" y="910233"/>
                  </a:lnTo>
                  <a:lnTo>
                    <a:pt x="2203015" y="967507"/>
                  </a:lnTo>
                  <a:lnTo>
                    <a:pt x="2174789" y="994945"/>
                  </a:lnTo>
                  <a:lnTo>
                    <a:pt x="2144298" y="1021529"/>
                  </a:lnTo>
                  <a:lnTo>
                    <a:pt x="2111615" y="1047217"/>
                  </a:lnTo>
                  <a:lnTo>
                    <a:pt x="2076815" y="1071968"/>
                  </a:lnTo>
                  <a:lnTo>
                    <a:pt x="2039970" y="1095742"/>
                  </a:lnTo>
                  <a:lnTo>
                    <a:pt x="2001155" y="1118496"/>
                  </a:lnTo>
                  <a:lnTo>
                    <a:pt x="1960444" y="1140191"/>
                  </a:lnTo>
                  <a:lnTo>
                    <a:pt x="1917909" y="1160784"/>
                  </a:lnTo>
                  <a:lnTo>
                    <a:pt x="1873625" y="1180235"/>
                  </a:lnTo>
                  <a:lnTo>
                    <a:pt x="1827665" y="1198502"/>
                  </a:lnTo>
                  <a:lnTo>
                    <a:pt x="1780104" y="1215544"/>
                  </a:lnTo>
                  <a:lnTo>
                    <a:pt x="1731013" y="1231321"/>
                  </a:lnTo>
                  <a:lnTo>
                    <a:pt x="1680468" y="1245790"/>
                  </a:lnTo>
                  <a:lnTo>
                    <a:pt x="1628542" y="1258911"/>
                  </a:lnTo>
                  <a:lnTo>
                    <a:pt x="1575308" y="1270643"/>
                  </a:lnTo>
                  <a:lnTo>
                    <a:pt x="1520841" y="1280944"/>
                  </a:lnTo>
                  <a:lnTo>
                    <a:pt x="1465213" y="1289773"/>
                  </a:lnTo>
                  <a:lnTo>
                    <a:pt x="1408499" y="1297089"/>
                  </a:lnTo>
                  <a:lnTo>
                    <a:pt x="1350771" y="1302851"/>
                  </a:lnTo>
                  <a:lnTo>
                    <a:pt x="1292105" y="1307017"/>
                  </a:lnTo>
                  <a:lnTo>
                    <a:pt x="1232573" y="1309547"/>
                  </a:lnTo>
                  <a:lnTo>
                    <a:pt x="1172249" y="1310400"/>
                  </a:lnTo>
                  <a:lnTo>
                    <a:pt x="1111926" y="1309547"/>
                  </a:lnTo>
                  <a:lnTo>
                    <a:pt x="1052394" y="1307017"/>
                  </a:lnTo>
                  <a:lnTo>
                    <a:pt x="993727" y="1302851"/>
                  </a:lnTo>
                  <a:lnTo>
                    <a:pt x="936000" y="1297089"/>
                  </a:lnTo>
                  <a:lnTo>
                    <a:pt x="879286" y="1289773"/>
                  </a:lnTo>
                  <a:lnTo>
                    <a:pt x="823658" y="1280944"/>
                  </a:lnTo>
                  <a:lnTo>
                    <a:pt x="769191" y="1270643"/>
                  </a:lnTo>
                  <a:lnTo>
                    <a:pt x="715957" y="1258911"/>
                  </a:lnTo>
                  <a:lnTo>
                    <a:pt x="664031" y="1245790"/>
                  </a:lnTo>
                  <a:lnTo>
                    <a:pt x="613486" y="1231321"/>
                  </a:lnTo>
                  <a:lnTo>
                    <a:pt x="564395" y="1215544"/>
                  </a:lnTo>
                  <a:lnTo>
                    <a:pt x="516833" y="1198502"/>
                  </a:lnTo>
                  <a:lnTo>
                    <a:pt x="470874" y="1180235"/>
                  </a:lnTo>
                  <a:lnTo>
                    <a:pt x="426590" y="1160784"/>
                  </a:lnTo>
                  <a:lnTo>
                    <a:pt x="384055" y="1140191"/>
                  </a:lnTo>
                  <a:lnTo>
                    <a:pt x="343344" y="1118496"/>
                  </a:lnTo>
                  <a:lnTo>
                    <a:pt x="304529" y="1095742"/>
                  </a:lnTo>
                  <a:lnTo>
                    <a:pt x="267684" y="1071968"/>
                  </a:lnTo>
                  <a:lnTo>
                    <a:pt x="232884" y="1047217"/>
                  </a:lnTo>
                  <a:lnTo>
                    <a:pt x="200201" y="1021529"/>
                  </a:lnTo>
                  <a:lnTo>
                    <a:pt x="169710" y="994945"/>
                  </a:lnTo>
                  <a:lnTo>
                    <a:pt x="141484" y="967507"/>
                  </a:lnTo>
                  <a:lnTo>
                    <a:pt x="115596" y="939256"/>
                  </a:lnTo>
                  <a:lnTo>
                    <a:pt x="71131" y="880480"/>
                  </a:lnTo>
                  <a:lnTo>
                    <a:pt x="36905" y="818945"/>
                  </a:lnTo>
                  <a:lnTo>
                    <a:pt x="13506" y="754981"/>
                  </a:lnTo>
                  <a:lnTo>
                    <a:pt x="1525" y="688917"/>
                  </a:lnTo>
                  <a:lnTo>
                    <a:pt x="0" y="65520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2064" y="5421518"/>
              <a:ext cx="3212325" cy="18500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953976" y="5464380"/>
              <a:ext cx="3088640" cy="1726564"/>
            </a:xfrm>
            <a:custGeom>
              <a:avLst/>
              <a:gdLst/>
              <a:ahLst/>
              <a:cxnLst/>
              <a:rect l="l" t="t" r="r" b="b"/>
              <a:pathLst>
                <a:path w="3088640" h="1726565">
                  <a:moveTo>
                    <a:pt x="1544249" y="1726199"/>
                  </a:moveTo>
                  <a:lnTo>
                    <a:pt x="1483612" y="1725546"/>
                  </a:lnTo>
                  <a:lnTo>
                    <a:pt x="1423567" y="1723602"/>
                  </a:lnTo>
                  <a:lnTo>
                    <a:pt x="1364157" y="1720393"/>
                  </a:lnTo>
                  <a:lnTo>
                    <a:pt x="1305425" y="1715940"/>
                  </a:lnTo>
                  <a:lnTo>
                    <a:pt x="1247414" y="1710269"/>
                  </a:lnTo>
                  <a:lnTo>
                    <a:pt x="1190167" y="1703404"/>
                  </a:lnTo>
                  <a:lnTo>
                    <a:pt x="1133727" y="1695368"/>
                  </a:lnTo>
                  <a:lnTo>
                    <a:pt x="1078136" y="1686186"/>
                  </a:lnTo>
                  <a:lnTo>
                    <a:pt x="1023438" y="1675882"/>
                  </a:lnTo>
                  <a:lnTo>
                    <a:pt x="969675" y="1664479"/>
                  </a:lnTo>
                  <a:lnTo>
                    <a:pt x="916891" y="1652001"/>
                  </a:lnTo>
                  <a:lnTo>
                    <a:pt x="865128" y="1638473"/>
                  </a:lnTo>
                  <a:lnTo>
                    <a:pt x="814429" y="1623918"/>
                  </a:lnTo>
                  <a:lnTo>
                    <a:pt x="764837" y="1608361"/>
                  </a:lnTo>
                  <a:lnTo>
                    <a:pt x="716395" y="1591825"/>
                  </a:lnTo>
                  <a:lnTo>
                    <a:pt x="669147" y="1574335"/>
                  </a:lnTo>
                  <a:lnTo>
                    <a:pt x="623134" y="1555914"/>
                  </a:lnTo>
                  <a:lnTo>
                    <a:pt x="578400" y="1536586"/>
                  </a:lnTo>
                  <a:lnTo>
                    <a:pt x="534988" y="1516376"/>
                  </a:lnTo>
                  <a:lnTo>
                    <a:pt x="492940" y="1495307"/>
                  </a:lnTo>
                  <a:lnTo>
                    <a:pt x="452300" y="1473403"/>
                  </a:lnTo>
                  <a:lnTo>
                    <a:pt x="413110" y="1450689"/>
                  </a:lnTo>
                  <a:lnTo>
                    <a:pt x="375414" y="1427188"/>
                  </a:lnTo>
                  <a:lnTo>
                    <a:pt x="339254" y="1402924"/>
                  </a:lnTo>
                  <a:lnTo>
                    <a:pt x="304673" y="1377922"/>
                  </a:lnTo>
                  <a:lnTo>
                    <a:pt x="271714" y="1352205"/>
                  </a:lnTo>
                  <a:lnTo>
                    <a:pt x="240421" y="1325797"/>
                  </a:lnTo>
                  <a:lnTo>
                    <a:pt x="210835" y="1298722"/>
                  </a:lnTo>
                  <a:lnTo>
                    <a:pt x="183000" y="1271005"/>
                  </a:lnTo>
                  <a:lnTo>
                    <a:pt x="156959" y="1242669"/>
                  </a:lnTo>
                  <a:lnTo>
                    <a:pt x="110430" y="1184236"/>
                  </a:lnTo>
                  <a:lnTo>
                    <a:pt x="71590" y="1123616"/>
                  </a:lnTo>
                  <a:lnTo>
                    <a:pt x="40784" y="1061000"/>
                  </a:lnTo>
                  <a:lnTo>
                    <a:pt x="18355" y="996581"/>
                  </a:lnTo>
                  <a:lnTo>
                    <a:pt x="4646" y="930550"/>
                  </a:lnTo>
                  <a:lnTo>
                    <a:pt x="0" y="863099"/>
                  </a:lnTo>
                  <a:lnTo>
                    <a:pt x="1168" y="829209"/>
                  </a:lnTo>
                  <a:lnTo>
                    <a:pt x="10389" y="762444"/>
                  </a:lnTo>
                  <a:lnTo>
                    <a:pt x="28501" y="697195"/>
                  </a:lnTo>
                  <a:lnTo>
                    <a:pt x="55162" y="633653"/>
                  </a:lnTo>
                  <a:lnTo>
                    <a:pt x="90027" y="572012"/>
                  </a:lnTo>
                  <a:lnTo>
                    <a:pt x="132754" y="512461"/>
                  </a:lnTo>
                  <a:lnTo>
                    <a:pt x="183000" y="455194"/>
                  </a:lnTo>
                  <a:lnTo>
                    <a:pt x="210835" y="427476"/>
                  </a:lnTo>
                  <a:lnTo>
                    <a:pt x="240421" y="400402"/>
                  </a:lnTo>
                  <a:lnTo>
                    <a:pt x="271714" y="373994"/>
                  </a:lnTo>
                  <a:lnTo>
                    <a:pt x="304673" y="348277"/>
                  </a:lnTo>
                  <a:lnTo>
                    <a:pt x="339254" y="323275"/>
                  </a:lnTo>
                  <a:lnTo>
                    <a:pt x="375414" y="299011"/>
                  </a:lnTo>
                  <a:lnTo>
                    <a:pt x="413110" y="275510"/>
                  </a:lnTo>
                  <a:lnTo>
                    <a:pt x="452300" y="252796"/>
                  </a:lnTo>
                  <a:lnTo>
                    <a:pt x="492940" y="230892"/>
                  </a:lnTo>
                  <a:lnTo>
                    <a:pt x="534988" y="209823"/>
                  </a:lnTo>
                  <a:lnTo>
                    <a:pt x="578400" y="189613"/>
                  </a:lnTo>
                  <a:lnTo>
                    <a:pt x="623134" y="170285"/>
                  </a:lnTo>
                  <a:lnTo>
                    <a:pt x="669147" y="151864"/>
                  </a:lnTo>
                  <a:lnTo>
                    <a:pt x="716395" y="134374"/>
                  </a:lnTo>
                  <a:lnTo>
                    <a:pt x="764837" y="117838"/>
                  </a:lnTo>
                  <a:lnTo>
                    <a:pt x="814429" y="102281"/>
                  </a:lnTo>
                  <a:lnTo>
                    <a:pt x="865128" y="87726"/>
                  </a:lnTo>
                  <a:lnTo>
                    <a:pt x="916891" y="74198"/>
                  </a:lnTo>
                  <a:lnTo>
                    <a:pt x="969675" y="61720"/>
                  </a:lnTo>
                  <a:lnTo>
                    <a:pt x="1023438" y="50317"/>
                  </a:lnTo>
                  <a:lnTo>
                    <a:pt x="1078136" y="40012"/>
                  </a:lnTo>
                  <a:lnTo>
                    <a:pt x="1133727" y="30830"/>
                  </a:lnTo>
                  <a:lnTo>
                    <a:pt x="1190167" y="22795"/>
                  </a:lnTo>
                  <a:lnTo>
                    <a:pt x="1247414" y="15929"/>
                  </a:lnTo>
                  <a:lnTo>
                    <a:pt x="1305425" y="10259"/>
                  </a:lnTo>
                  <a:lnTo>
                    <a:pt x="1364157" y="5806"/>
                  </a:lnTo>
                  <a:lnTo>
                    <a:pt x="1423567" y="2596"/>
                  </a:lnTo>
                  <a:lnTo>
                    <a:pt x="1483612" y="653"/>
                  </a:lnTo>
                  <a:lnTo>
                    <a:pt x="1544249" y="0"/>
                  </a:lnTo>
                  <a:lnTo>
                    <a:pt x="1604887" y="653"/>
                  </a:lnTo>
                  <a:lnTo>
                    <a:pt x="1664932" y="2596"/>
                  </a:lnTo>
                  <a:lnTo>
                    <a:pt x="1724342" y="5806"/>
                  </a:lnTo>
                  <a:lnTo>
                    <a:pt x="1783074" y="10259"/>
                  </a:lnTo>
                  <a:lnTo>
                    <a:pt x="1841085" y="15929"/>
                  </a:lnTo>
                  <a:lnTo>
                    <a:pt x="1898332" y="22795"/>
                  </a:lnTo>
                  <a:lnTo>
                    <a:pt x="1954772" y="30830"/>
                  </a:lnTo>
                  <a:lnTo>
                    <a:pt x="2010363" y="40012"/>
                  </a:lnTo>
                  <a:lnTo>
                    <a:pt x="2065061" y="50317"/>
                  </a:lnTo>
                  <a:lnTo>
                    <a:pt x="2118824" y="61720"/>
                  </a:lnTo>
                  <a:lnTo>
                    <a:pt x="2171609" y="74198"/>
                  </a:lnTo>
                  <a:lnTo>
                    <a:pt x="2223372" y="87726"/>
                  </a:lnTo>
                  <a:lnTo>
                    <a:pt x="2274070" y="102281"/>
                  </a:lnTo>
                  <a:lnTo>
                    <a:pt x="2323662" y="117838"/>
                  </a:lnTo>
                  <a:lnTo>
                    <a:pt x="2372104" y="134374"/>
                  </a:lnTo>
                  <a:lnTo>
                    <a:pt x="2419352" y="151864"/>
                  </a:lnTo>
                  <a:lnTo>
                    <a:pt x="2465365" y="170285"/>
                  </a:lnTo>
                  <a:lnTo>
                    <a:pt x="2510099" y="189613"/>
                  </a:lnTo>
                  <a:lnTo>
                    <a:pt x="2553511" y="209823"/>
                  </a:lnTo>
                  <a:lnTo>
                    <a:pt x="2595559" y="230892"/>
                  </a:lnTo>
                  <a:lnTo>
                    <a:pt x="2636199" y="252796"/>
                  </a:lnTo>
                  <a:lnTo>
                    <a:pt x="2675389" y="275510"/>
                  </a:lnTo>
                  <a:lnTo>
                    <a:pt x="2713085" y="299011"/>
                  </a:lnTo>
                  <a:lnTo>
                    <a:pt x="2749245" y="323275"/>
                  </a:lnTo>
                  <a:lnTo>
                    <a:pt x="2783826" y="348277"/>
                  </a:lnTo>
                  <a:lnTo>
                    <a:pt x="2816785" y="373994"/>
                  </a:lnTo>
                  <a:lnTo>
                    <a:pt x="2848078" y="400402"/>
                  </a:lnTo>
                  <a:lnTo>
                    <a:pt x="2877664" y="427476"/>
                  </a:lnTo>
                  <a:lnTo>
                    <a:pt x="2905499" y="455194"/>
                  </a:lnTo>
                  <a:lnTo>
                    <a:pt x="2931540" y="483530"/>
                  </a:lnTo>
                  <a:lnTo>
                    <a:pt x="2978069" y="541963"/>
                  </a:lnTo>
                  <a:lnTo>
                    <a:pt x="3016909" y="602583"/>
                  </a:lnTo>
                  <a:lnTo>
                    <a:pt x="3047715" y="665199"/>
                  </a:lnTo>
                  <a:lnTo>
                    <a:pt x="3070144" y="729618"/>
                  </a:lnTo>
                  <a:lnTo>
                    <a:pt x="3083853" y="795649"/>
                  </a:lnTo>
                  <a:lnTo>
                    <a:pt x="3088499" y="863099"/>
                  </a:lnTo>
                  <a:lnTo>
                    <a:pt x="3087331" y="896990"/>
                  </a:lnTo>
                  <a:lnTo>
                    <a:pt x="3078110" y="963755"/>
                  </a:lnTo>
                  <a:lnTo>
                    <a:pt x="3059998" y="1029004"/>
                  </a:lnTo>
                  <a:lnTo>
                    <a:pt x="3033337" y="1092546"/>
                  </a:lnTo>
                  <a:lnTo>
                    <a:pt x="2998472" y="1154187"/>
                  </a:lnTo>
                  <a:lnTo>
                    <a:pt x="2955745" y="1213738"/>
                  </a:lnTo>
                  <a:lnTo>
                    <a:pt x="2905499" y="1271005"/>
                  </a:lnTo>
                  <a:lnTo>
                    <a:pt x="2877664" y="1298722"/>
                  </a:lnTo>
                  <a:lnTo>
                    <a:pt x="2848078" y="1325797"/>
                  </a:lnTo>
                  <a:lnTo>
                    <a:pt x="2816785" y="1352205"/>
                  </a:lnTo>
                  <a:lnTo>
                    <a:pt x="2783826" y="1377922"/>
                  </a:lnTo>
                  <a:lnTo>
                    <a:pt x="2749245" y="1402924"/>
                  </a:lnTo>
                  <a:lnTo>
                    <a:pt x="2713085" y="1427188"/>
                  </a:lnTo>
                  <a:lnTo>
                    <a:pt x="2675389" y="1450689"/>
                  </a:lnTo>
                  <a:lnTo>
                    <a:pt x="2636199" y="1473403"/>
                  </a:lnTo>
                  <a:lnTo>
                    <a:pt x="2595559" y="1495307"/>
                  </a:lnTo>
                  <a:lnTo>
                    <a:pt x="2553511" y="1516376"/>
                  </a:lnTo>
                  <a:lnTo>
                    <a:pt x="2510099" y="1536586"/>
                  </a:lnTo>
                  <a:lnTo>
                    <a:pt x="2465365" y="1555914"/>
                  </a:lnTo>
                  <a:lnTo>
                    <a:pt x="2419352" y="1574335"/>
                  </a:lnTo>
                  <a:lnTo>
                    <a:pt x="2372104" y="1591825"/>
                  </a:lnTo>
                  <a:lnTo>
                    <a:pt x="2323662" y="1608361"/>
                  </a:lnTo>
                  <a:lnTo>
                    <a:pt x="2274070" y="1623918"/>
                  </a:lnTo>
                  <a:lnTo>
                    <a:pt x="2223372" y="1638473"/>
                  </a:lnTo>
                  <a:lnTo>
                    <a:pt x="2171609" y="1652001"/>
                  </a:lnTo>
                  <a:lnTo>
                    <a:pt x="2118824" y="1664479"/>
                  </a:lnTo>
                  <a:lnTo>
                    <a:pt x="2065061" y="1675882"/>
                  </a:lnTo>
                  <a:lnTo>
                    <a:pt x="2010363" y="1686186"/>
                  </a:lnTo>
                  <a:lnTo>
                    <a:pt x="1954772" y="1695368"/>
                  </a:lnTo>
                  <a:lnTo>
                    <a:pt x="1898332" y="1703404"/>
                  </a:lnTo>
                  <a:lnTo>
                    <a:pt x="1841085" y="1710269"/>
                  </a:lnTo>
                  <a:lnTo>
                    <a:pt x="1783074" y="1715940"/>
                  </a:lnTo>
                  <a:lnTo>
                    <a:pt x="1724342" y="1720393"/>
                  </a:lnTo>
                  <a:lnTo>
                    <a:pt x="1664932" y="1723602"/>
                  </a:lnTo>
                  <a:lnTo>
                    <a:pt x="1604887" y="1725546"/>
                  </a:lnTo>
                  <a:lnTo>
                    <a:pt x="1544249" y="17261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53976" y="5464380"/>
              <a:ext cx="3088640" cy="1726564"/>
            </a:xfrm>
            <a:custGeom>
              <a:avLst/>
              <a:gdLst/>
              <a:ahLst/>
              <a:cxnLst/>
              <a:rect l="l" t="t" r="r" b="b"/>
              <a:pathLst>
                <a:path w="3088640" h="1726565">
                  <a:moveTo>
                    <a:pt x="0" y="863099"/>
                  </a:moveTo>
                  <a:lnTo>
                    <a:pt x="1168" y="829209"/>
                  </a:lnTo>
                  <a:lnTo>
                    <a:pt x="4646" y="795649"/>
                  </a:lnTo>
                  <a:lnTo>
                    <a:pt x="18355" y="729618"/>
                  </a:lnTo>
                  <a:lnTo>
                    <a:pt x="40784" y="665199"/>
                  </a:lnTo>
                  <a:lnTo>
                    <a:pt x="71590" y="602583"/>
                  </a:lnTo>
                  <a:lnTo>
                    <a:pt x="110430" y="541963"/>
                  </a:lnTo>
                  <a:lnTo>
                    <a:pt x="156959" y="483530"/>
                  </a:lnTo>
                  <a:lnTo>
                    <a:pt x="183000" y="455194"/>
                  </a:lnTo>
                  <a:lnTo>
                    <a:pt x="210835" y="427476"/>
                  </a:lnTo>
                  <a:lnTo>
                    <a:pt x="240421" y="400402"/>
                  </a:lnTo>
                  <a:lnTo>
                    <a:pt x="271714" y="373994"/>
                  </a:lnTo>
                  <a:lnTo>
                    <a:pt x="304673" y="348277"/>
                  </a:lnTo>
                  <a:lnTo>
                    <a:pt x="339254" y="323275"/>
                  </a:lnTo>
                  <a:lnTo>
                    <a:pt x="375414" y="299011"/>
                  </a:lnTo>
                  <a:lnTo>
                    <a:pt x="413110" y="275510"/>
                  </a:lnTo>
                  <a:lnTo>
                    <a:pt x="452300" y="252796"/>
                  </a:lnTo>
                  <a:lnTo>
                    <a:pt x="492940" y="230892"/>
                  </a:lnTo>
                  <a:lnTo>
                    <a:pt x="534988" y="209823"/>
                  </a:lnTo>
                  <a:lnTo>
                    <a:pt x="578400" y="189613"/>
                  </a:lnTo>
                  <a:lnTo>
                    <a:pt x="623134" y="170285"/>
                  </a:lnTo>
                  <a:lnTo>
                    <a:pt x="669147" y="151864"/>
                  </a:lnTo>
                  <a:lnTo>
                    <a:pt x="716395" y="134374"/>
                  </a:lnTo>
                  <a:lnTo>
                    <a:pt x="764837" y="117838"/>
                  </a:lnTo>
                  <a:lnTo>
                    <a:pt x="814429" y="102281"/>
                  </a:lnTo>
                  <a:lnTo>
                    <a:pt x="865128" y="87726"/>
                  </a:lnTo>
                  <a:lnTo>
                    <a:pt x="916891" y="74198"/>
                  </a:lnTo>
                  <a:lnTo>
                    <a:pt x="969675" y="61720"/>
                  </a:lnTo>
                  <a:lnTo>
                    <a:pt x="1023438" y="50317"/>
                  </a:lnTo>
                  <a:lnTo>
                    <a:pt x="1078136" y="40012"/>
                  </a:lnTo>
                  <a:lnTo>
                    <a:pt x="1133727" y="30830"/>
                  </a:lnTo>
                  <a:lnTo>
                    <a:pt x="1190167" y="22795"/>
                  </a:lnTo>
                  <a:lnTo>
                    <a:pt x="1247414" y="15929"/>
                  </a:lnTo>
                  <a:lnTo>
                    <a:pt x="1305425" y="10259"/>
                  </a:lnTo>
                  <a:lnTo>
                    <a:pt x="1364157" y="5806"/>
                  </a:lnTo>
                  <a:lnTo>
                    <a:pt x="1423567" y="2596"/>
                  </a:lnTo>
                  <a:lnTo>
                    <a:pt x="1483612" y="653"/>
                  </a:lnTo>
                  <a:lnTo>
                    <a:pt x="1544249" y="0"/>
                  </a:lnTo>
                  <a:lnTo>
                    <a:pt x="1604887" y="653"/>
                  </a:lnTo>
                  <a:lnTo>
                    <a:pt x="1664932" y="2596"/>
                  </a:lnTo>
                  <a:lnTo>
                    <a:pt x="1724342" y="5806"/>
                  </a:lnTo>
                  <a:lnTo>
                    <a:pt x="1783074" y="10259"/>
                  </a:lnTo>
                  <a:lnTo>
                    <a:pt x="1841085" y="15929"/>
                  </a:lnTo>
                  <a:lnTo>
                    <a:pt x="1898332" y="22795"/>
                  </a:lnTo>
                  <a:lnTo>
                    <a:pt x="1954772" y="30830"/>
                  </a:lnTo>
                  <a:lnTo>
                    <a:pt x="2010363" y="40012"/>
                  </a:lnTo>
                  <a:lnTo>
                    <a:pt x="2065061" y="50317"/>
                  </a:lnTo>
                  <a:lnTo>
                    <a:pt x="2118824" y="61720"/>
                  </a:lnTo>
                  <a:lnTo>
                    <a:pt x="2171609" y="74198"/>
                  </a:lnTo>
                  <a:lnTo>
                    <a:pt x="2223372" y="87726"/>
                  </a:lnTo>
                  <a:lnTo>
                    <a:pt x="2274070" y="102281"/>
                  </a:lnTo>
                  <a:lnTo>
                    <a:pt x="2323662" y="117838"/>
                  </a:lnTo>
                  <a:lnTo>
                    <a:pt x="2372104" y="134374"/>
                  </a:lnTo>
                  <a:lnTo>
                    <a:pt x="2419352" y="151864"/>
                  </a:lnTo>
                  <a:lnTo>
                    <a:pt x="2465365" y="170285"/>
                  </a:lnTo>
                  <a:lnTo>
                    <a:pt x="2510099" y="189613"/>
                  </a:lnTo>
                  <a:lnTo>
                    <a:pt x="2553511" y="209823"/>
                  </a:lnTo>
                  <a:lnTo>
                    <a:pt x="2595559" y="230892"/>
                  </a:lnTo>
                  <a:lnTo>
                    <a:pt x="2636199" y="252796"/>
                  </a:lnTo>
                  <a:lnTo>
                    <a:pt x="2675389" y="275510"/>
                  </a:lnTo>
                  <a:lnTo>
                    <a:pt x="2713085" y="299011"/>
                  </a:lnTo>
                  <a:lnTo>
                    <a:pt x="2749245" y="323275"/>
                  </a:lnTo>
                  <a:lnTo>
                    <a:pt x="2783826" y="348277"/>
                  </a:lnTo>
                  <a:lnTo>
                    <a:pt x="2816785" y="373994"/>
                  </a:lnTo>
                  <a:lnTo>
                    <a:pt x="2848078" y="400402"/>
                  </a:lnTo>
                  <a:lnTo>
                    <a:pt x="2877664" y="427476"/>
                  </a:lnTo>
                  <a:lnTo>
                    <a:pt x="2905499" y="455194"/>
                  </a:lnTo>
                  <a:lnTo>
                    <a:pt x="2931540" y="483530"/>
                  </a:lnTo>
                  <a:lnTo>
                    <a:pt x="2978070" y="541963"/>
                  </a:lnTo>
                  <a:lnTo>
                    <a:pt x="3016909" y="602583"/>
                  </a:lnTo>
                  <a:lnTo>
                    <a:pt x="3047715" y="665199"/>
                  </a:lnTo>
                  <a:lnTo>
                    <a:pt x="3070144" y="729618"/>
                  </a:lnTo>
                  <a:lnTo>
                    <a:pt x="3083853" y="795649"/>
                  </a:lnTo>
                  <a:lnTo>
                    <a:pt x="3088499" y="863099"/>
                  </a:lnTo>
                  <a:lnTo>
                    <a:pt x="3083853" y="930550"/>
                  </a:lnTo>
                  <a:lnTo>
                    <a:pt x="3070144" y="996581"/>
                  </a:lnTo>
                  <a:lnTo>
                    <a:pt x="3047715" y="1061000"/>
                  </a:lnTo>
                  <a:lnTo>
                    <a:pt x="3016909" y="1123616"/>
                  </a:lnTo>
                  <a:lnTo>
                    <a:pt x="2978070" y="1184236"/>
                  </a:lnTo>
                  <a:lnTo>
                    <a:pt x="2931540" y="1242669"/>
                  </a:lnTo>
                  <a:lnTo>
                    <a:pt x="2905499" y="1271005"/>
                  </a:lnTo>
                  <a:lnTo>
                    <a:pt x="2877664" y="1298722"/>
                  </a:lnTo>
                  <a:lnTo>
                    <a:pt x="2848078" y="1325797"/>
                  </a:lnTo>
                  <a:lnTo>
                    <a:pt x="2816785" y="1352205"/>
                  </a:lnTo>
                  <a:lnTo>
                    <a:pt x="2783826" y="1377922"/>
                  </a:lnTo>
                  <a:lnTo>
                    <a:pt x="2749245" y="1402924"/>
                  </a:lnTo>
                  <a:lnTo>
                    <a:pt x="2713085" y="1427188"/>
                  </a:lnTo>
                  <a:lnTo>
                    <a:pt x="2675389" y="1450689"/>
                  </a:lnTo>
                  <a:lnTo>
                    <a:pt x="2636199" y="1473403"/>
                  </a:lnTo>
                  <a:lnTo>
                    <a:pt x="2595559" y="1495307"/>
                  </a:lnTo>
                  <a:lnTo>
                    <a:pt x="2553511" y="1516376"/>
                  </a:lnTo>
                  <a:lnTo>
                    <a:pt x="2510099" y="1536586"/>
                  </a:lnTo>
                  <a:lnTo>
                    <a:pt x="2465365" y="1555914"/>
                  </a:lnTo>
                  <a:lnTo>
                    <a:pt x="2419352" y="1574335"/>
                  </a:lnTo>
                  <a:lnTo>
                    <a:pt x="2372104" y="1591825"/>
                  </a:lnTo>
                  <a:lnTo>
                    <a:pt x="2323662" y="1608361"/>
                  </a:lnTo>
                  <a:lnTo>
                    <a:pt x="2274070" y="1623918"/>
                  </a:lnTo>
                  <a:lnTo>
                    <a:pt x="2223372" y="1638473"/>
                  </a:lnTo>
                  <a:lnTo>
                    <a:pt x="2171609" y="1652001"/>
                  </a:lnTo>
                  <a:lnTo>
                    <a:pt x="2118824" y="1664479"/>
                  </a:lnTo>
                  <a:lnTo>
                    <a:pt x="2065061" y="1675882"/>
                  </a:lnTo>
                  <a:lnTo>
                    <a:pt x="2010363" y="1686186"/>
                  </a:lnTo>
                  <a:lnTo>
                    <a:pt x="1954772" y="1695368"/>
                  </a:lnTo>
                  <a:lnTo>
                    <a:pt x="1898332" y="1703404"/>
                  </a:lnTo>
                  <a:lnTo>
                    <a:pt x="1841085" y="1710269"/>
                  </a:lnTo>
                  <a:lnTo>
                    <a:pt x="1783074" y="1715940"/>
                  </a:lnTo>
                  <a:lnTo>
                    <a:pt x="1724342" y="1720393"/>
                  </a:lnTo>
                  <a:lnTo>
                    <a:pt x="1664932" y="1723602"/>
                  </a:lnTo>
                  <a:lnTo>
                    <a:pt x="1604887" y="1725546"/>
                  </a:lnTo>
                  <a:lnTo>
                    <a:pt x="1544249" y="1726199"/>
                  </a:lnTo>
                  <a:lnTo>
                    <a:pt x="1483612" y="1725546"/>
                  </a:lnTo>
                  <a:lnTo>
                    <a:pt x="1423567" y="1723602"/>
                  </a:lnTo>
                  <a:lnTo>
                    <a:pt x="1364157" y="1720393"/>
                  </a:lnTo>
                  <a:lnTo>
                    <a:pt x="1305425" y="1715940"/>
                  </a:lnTo>
                  <a:lnTo>
                    <a:pt x="1247414" y="1710269"/>
                  </a:lnTo>
                  <a:lnTo>
                    <a:pt x="1190167" y="1703404"/>
                  </a:lnTo>
                  <a:lnTo>
                    <a:pt x="1133727" y="1695368"/>
                  </a:lnTo>
                  <a:lnTo>
                    <a:pt x="1078136" y="1686186"/>
                  </a:lnTo>
                  <a:lnTo>
                    <a:pt x="1023438" y="1675882"/>
                  </a:lnTo>
                  <a:lnTo>
                    <a:pt x="969675" y="1664479"/>
                  </a:lnTo>
                  <a:lnTo>
                    <a:pt x="916891" y="1652001"/>
                  </a:lnTo>
                  <a:lnTo>
                    <a:pt x="865128" y="1638473"/>
                  </a:lnTo>
                  <a:lnTo>
                    <a:pt x="814429" y="1623918"/>
                  </a:lnTo>
                  <a:lnTo>
                    <a:pt x="764837" y="1608361"/>
                  </a:lnTo>
                  <a:lnTo>
                    <a:pt x="716395" y="1591825"/>
                  </a:lnTo>
                  <a:lnTo>
                    <a:pt x="669147" y="1574335"/>
                  </a:lnTo>
                  <a:lnTo>
                    <a:pt x="623134" y="1555914"/>
                  </a:lnTo>
                  <a:lnTo>
                    <a:pt x="578400" y="1536586"/>
                  </a:lnTo>
                  <a:lnTo>
                    <a:pt x="534988" y="1516376"/>
                  </a:lnTo>
                  <a:lnTo>
                    <a:pt x="492940" y="1495307"/>
                  </a:lnTo>
                  <a:lnTo>
                    <a:pt x="452300" y="1473403"/>
                  </a:lnTo>
                  <a:lnTo>
                    <a:pt x="413110" y="1450689"/>
                  </a:lnTo>
                  <a:lnTo>
                    <a:pt x="375414" y="1427188"/>
                  </a:lnTo>
                  <a:lnTo>
                    <a:pt x="339254" y="1402924"/>
                  </a:lnTo>
                  <a:lnTo>
                    <a:pt x="304673" y="1377922"/>
                  </a:lnTo>
                  <a:lnTo>
                    <a:pt x="271714" y="1352205"/>
                  </a:lnTo>
                  <a:lnTo>
                    <a:pt x="240421" y="1325797"/>
                  </a:lnTo>
                  <a:lnTo>
                    <a:pt x="210835" y="1298722"/>
                  </a:lnTo>
                  <a:lnTo>
                    <a:pt x="183000" y="1271005"/>
                  </a:lnTo>
                  <a:lnTo>
                    <a:pt x="156959" y="1242669"/>
                  </a:lnTo>
                  <a:lnTo>
                    <a:pt x="110430" y="1184236"/>
                  </a:lnTo>
                  <a:lnTo>
                    <a:pt x="71590" y="1123616"/>
                  </a:lnTo>
                  <a:lnTo>
                    <a:pt x="40784" y="1061000"/>
                  </a:lnTo>
                  <a:lnTo>
                    <a:pt x="18355" y="996581"/>
                  </a:lnTo>
                  <a:lnTo>
                    <a:pt x="4646" y="930550"/>
                  </a:lnTo>
                  <a:lnTo>
                    <a:pt x="1168" y="896990"/>
                  </a:lnTo>
                  <a:lnTo>
                    <a:pt x="0" y="86309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87189" y="6083901"/>
            <a:ext cx="3344545" cy="8324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089785">
              <a:lnSpc>
                <a:spcPct val="100000"/>
              </a:lnSpc>
              <a:spcBef>
                <a:spcPts val="395"/>
              </a:spcBef>
            </a:pPr>
            <a:r>
              <a:rPr sz="24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matplotlib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pandas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03137" y="3474991"/>
            <a:ext cx="2468880" cy="1434465"/>
            <a:chOff x="4403137" y="3474991"/>
            <a:chExt cx="2468880" cy="143446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3137" y="3474991"/>
              <a:ext cx="2468325" cy="14342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65050" y="3517854"/>
              <a:ext cx="2345055" cy="1310640"/>
            </a:xfrm>
            <a:custGeom>
              <a:avLst/>
              <a:gdLst/>
              <a:ahLst/>
              <a:cxnLst/>
              <a:rect l="l" t="t" r="r" b="b"/>
              <a:pathLst>
                <a:path w="2345054" h="1310639">
                  <a:moveTo>
                    <a:pt x="1172249" y="1310399"/>
                  </a:moveTo>
                  <a:lnTo>
                    <a:pt x="1111926" y="1309547"/>
                  </a:lnTo>
                  <a:lnTo>
                    <a:pt x="1052394" y="1307017"/>
                  </a:lnTo>
                  <a:lnTo>
                    <a:pt x="993727" y="1302850"/>
                  </a:lnTo>
                  <a:lnTo>
                    <a:pt x="936000" y="1297088"/>
                  </a:lnTo>
                  <a:lnTo>
                    <a:pt x="879286" y="1289772"/>
                  </a:lnTo>
                  <a:lnTo>
                    <a:pt x="823658" y="1280943"/>
                  </a:lnTo>
                  <a:lnTo>
                    <a:pt x="769191" y="1270642"/>
                  </a:lnTo>
                  <a:lnTo>
                    <a:pt x="715957" y="1258911"/>
                  </a:lnTo>
                  <a:lnTo>
                    <a:pt x="664031" y="1245790"/>
                  </a:lnTo>
                  <a:lnTo>
                    <a:pt x="613485" y="1231320"/>
                  </a:lnTo>
                  <a:lnTo>
                    <a:pt x="564395" y="1215544"/>
                  </a:lnTo>
                  <a:lnTo>
                    <a:pt x="516833" y="1198502"/>
                  </a:lnTo>
                  <a:lnTo>
                    <a:pt x="470874" y="1180234"/>
                  </a:lnTo>
                  <a:lnTo>
                    <a:pt x="426590" y="1160784"/>
                  </a:lnTo>
                  <a:lnTo>
                    <a:pt x="384055" y="1140190"/>
                  </a:lnTo>
                  <a:lnTo>
                    <a:pt x="343343" y="1118496"/>
                  </a:lnTo>
                  <a:lnTo>
                    <a:pt x="304529" y="1095741"/>
                  </a:lnTo>
                  <a:lnTo>
                    <a:pt x="267684" y="1071968"/>
                  </a:lnTo>
                  <a:lnTo>
                    <a:pt x="232884" y="1047216"/>
                  </a:lnTo>
                  <a:lnTo>
                    <a:pt x="200201" y="1021528"/>
                  </a:lnTo>
                  <a:lnTo>
                    <a:pt x="169710" y="994945"/>
                  </a:lnTo>
                  <a:lnTo>
                    <a:pt x="141484" y="967507"/>
                  </a:lnTo>
                  <a:lnTo>
                    <a:pt x="115596" y="939256"/>
                  </a:lnTo>
                  <a:lnTo>
                    <a:pt x="71131" y="880479"/>
                  </a:lnTo>
                  <a:lnTo>
                    <a:pt x="36905" y="818944"/>
                  </a:lnTo>
                  <a:lnTo>
                    <a:pt x="13506" y="754980"/>
                  </a:lnTo>
                  <a:lnTo>
                    <a:pt x="1525" y="688916"/>
                  </a:lnTo>
                  <a:lnTo>
                    <a:pt x="0" y="655199"/>
                  </a:lnTo>
                  <a:lnTo>
                    <a:pt x="1525" y="621483"/>
                  </a:lnTo>
                  <a:lnTo>
                    <a:pt x="13506" y="555419"/>
                  </a:lnTo>
                  <a:lnTo>
                    <a:pt x="36905" y="491455"/>
                  </a:lnTo>
                  <a:lnTo>
                    <a:pt x="71131" y="429920"/>
                  </a:lnTo>
                  <a:lnTo>
                    <a:pt x="115596" y="371143"/>
                  </a:lnTo>
                  <a:lnTo>
                    <a:pt x="141484" y="342892"/>
                  </a:lnTo>
                  <a:lnTo>
                    <a:pt x="169710" y="315455"/>
                  </a:lnTo>
                  <a:lnTo>
                    <a:pt x="200201" y="288871"/>
                  </a:lnTo>
                  <a:lnTo>
                    <a:pt x="232884" y="263183"/>
                  </a:lnTo>
                  <a:lnTo>
                    <a:pt x="267684" y="238432"/>
                  </a:lnTo>
                  <a:lnTo>
                    <a:pt x="304529" y="214658"/>
                  </a:lnTo>
                  <a:lnTo>
                    <a:pt x="343343" y="191903"/>
                  </a:lnTo>
                  <a:lnTo>
                    <a:pt x="384055" y="170209"/>
                  </a:lnTo>
                  <a:lnTo>
                    <a:pt x="426590" y="149615"/>
                  </a:lnTo>
                  <a:lnTo>
                    <a:pt x="470874" y="130165"/>
                  </a:lnTo>
                  <a:lnTo>
                    <a:pt x="516833" y="111897"/>
                  </a:lnTo>
                  <a:lnTo>
                    <a:pt x="564395" y="94855"/>
                  </a:lnTo>
                  <a:lnTo>
                    <a:pt x="613485" y="79079"/>
                  </a:lnTo>
                  <a:lnTo>
                    <a:pt x="664031" y="64609"/>
                  </a:lnTo>
                  <a:lnTo>
                    <a:pt x="715957" y="51488"/>
                  </a:lnTo>
                  <a:lnTo>
                    <a:pt x="769191" y="39757"/>
                  </a:lnTo>
                  <a:lnTo>
                    <a:pt x="823658" y="29456"/>
                  </a:lnTo>
                  <a:lnTo>
                    <a:pt x="879286" y="20627"/>
                  </a:lnTo>
                  <a:lnTo>
                    <a:pt x="936000" y="13311"/>
                  </a:lnTo>
                  <a:lnTo>
                    <a:pt x="993727" y="7549"/>
                  </a:lnTo>
                  <a:lnTo>
                    <a:pt x="1052394" y="3382"/>
                  </a:lnTo>
                  <a:lnTo>
                    <a:pt x="1111926" y="852"/>
                  </a:lnTo>
                  <a:lnTo>
                    <a:pt x="1172249" y="0"/>
                  </a:lnTo>
                  <a:lnTo>
                    <a:pt x="1232573" y="852"/>
                  </a:lnTo>
                  <a:lnTo>
                    <a:pt x="1292105" y="3382"/>
                  </a:lnTo>
                  <a:lnTo>
                    <a:pt x="1350772" y="7549"/>
                  </a:lnTo>
                  <a:lnTo>
                    <a:pt x="1408499" y="13311"/>
                  </a:lnTo>
                  <a:lnTo>
                    <a:pt x="1465213" y="20627"/>
                  </a:lnTo>
                  <a:lnTo>
                    <a:pt x="1520841" y="29456"/>
                  </a:lnTo>
                  <a:lnTo>
                    <a:pt x="1575308" y="39757"/>
                  </a:lnTo>
                  <a:lnTo>
                    <a:pt x="1628542" y="51488"/>
                  </a:lnTo>
                  <a:lnTo>
                    <a:pt x="1680468" y="64609"/>
                  </a:lnTo>
                  <a:lnTo>
                    <a:pt x="1731013" y="79079"/>
                  </a:lnTo>
                  <a:lnTo>
                    <a:pt x="1780104" y="94855"/>
                  </a:lnTo>
                  <a:lnTo>
                    <a:pt x="1827665" y="111897"/>
                  </a:lnTo>
                  <a:lnTo>
                    <a:pt x="1873625" y="130165"/>
                  </a:lnTo>
                  <a:lnTo>
                    <a:pt x="1917909" y="149615"/>
                  </a:lnTo>
                  <a:lnTo>
                    <a:pt x="1960444" y="170209"/>
                  </a:lnTo>
                  <a:lnTo>
                    <a:pt x="2001155" y="191903"/>
                  </a:lnTo>
                  <a:lnTo>
                    <a:pt x="2039970" y="214658"/>
                  </a:lnTo>
                  <a:lnTo>
                    <a:pt x="2076814" y="238432"/>
                  </a:lnTo>
                  <a:lnTo>
                    <a:pt x="2111615" y="263183"/>
                  </a:lnTo>
                  <a:lnTo>
                    <a:pt x="2144298" y="288871"/>
                  </a:lnTo>
                  <a:lnTo>
                    <a:pt x="2174789" y="315455"/>
                  </a:lnTo>
                  <a:lnTo>
                    <a:pt x="2203015" y="342892"/>
                  </a:lnTo>
                  <a:lnTo>
                    <a:pt x="2228903" y="371143"/>
                  </a:lnTo>
                  <a:lnTo>
                    <a:pt x="2273368" y="429920"/>
                  </a:lnTo>
                  <a:lnTo>
                    <a:pt x="2307594" y="491455"/>
                  </a:lnTo>
                  <a:lnTo>
                    <a:pt x="2330993" y="555419"/>
                  </a:lnTo>
                  <a:lnTo>
                    <a:pt x="2342974" y="621483"/>
                  </a:lnTo>
                  <a:lnTo>
                    <a:pt x="2344499" y="655199"/>
                  </a:lnTo>
                  <a:lnTo>
                    <a:pt x="2342974" y="688916"/>
                  </a:lnTo>
                  <a:lnTo>
                    <a:pt x="2330993" y="754980"/>
                  </a:lnTo>
                  <a:lnTo>
                    <a:pt x="2307594" y="818944"/>
                  </a:lnTo>
                  <a:lnTo>
                    <a:pt x="2273368" y="880479"/>
                  </a:lnTo>
                  <a:lnTo>
                    <a:pt x="2228903" y="939256"/>
                  </a:lnTo>
                  <a:lnTo>
                    <a:pt x="2203015" y="967507"/>
                  </a:lnTo>
                  <a:lnTo>
                    <a:pt x="2174789" y="994945"/>
                  </a:lnTo>
                  <a:lnTo>
                    <a:pt x="2144298" y="1021528"/>
                  </a:lnTo>
                  <a:lnTo>
                    <a:pt x="2111615" y="1047216"/>
                  </a:lnTo>
                  <a:lnTo>
                    <a:pt x="2076814" y="1071968"/>
                  </a:lnTo>
                  <a:lnTo>
                    <a:pt x="2039970" y="1095741"/>
                  </a:lnTo>
                  <a:lnTo>
                    <a:pt x="2001155" y="1118496"/>
                  </a:lnTo>
                  <a:lnTo>
                    <a:pt x="1960444" y="1140190"/>
                  </a:lnTo>
                  <a:lnTo>
                    <a:pt x="1917909" y="1160784"/>
                  </a:lnTo>
                  <a:lnTo>
                    <a:pt x="1873625" y="1180234"/>
                  </a:lnTo>
                  <a:lnTo>
                    <a:pt x="1827665" y="1198502"/>
                  </a:lnTo>
                  <a:lnTo>
                    <a:pt x="1780104" y="1215544"/>
                  </a:lnTo>
                  <a:lnTo>
                    <a:pt x="1731013" y="1231320"/>
                  </a:lnTo>
                  <a:lnTo>
                    <a:pt x="1680468" y="1245790"/>
                  </a:lnTo>
                  <a:lnTo>
                    <a:pt x="1628542" y="1258911"/>
                  </a:lnTo>
                  <a:lnTo>
                    <a:pt x="1575308" y="1270642"/>
                  </a:lnTo>
                  <a:lnTo>
                    <a:pt x="1520841" y="1280943"/>
                  </a:lnTo>
                  <a:lnTo>
                    <a:pt x="1465213" y="1289772"/>
                  </a:lnTo>
                  <a:lnTo>
                    <a:pt x="1408499" y="1297088"/>
                  </a:lnTo>
                  <a:lnTo>
                    <a:pt x="1350772" y="1302850"/>
                  </a:lnTo>
                  <a:lnTo>
                    <a:pt x="1292105" y="1307017"/>
                  </a:lnTo>
                  <a:lnTo>
                    <a:pt x="1232573" y="1309547"/>
                  </a:lnTo>
                  <a:lnTo>
                    <a:pt x="1172249" y="13103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5050" y="3517854"/>
              <a:ext cx="2345055" cy="1310640"/>
            </a:xfrm>
            <a:custGeom>
              <a:avLst/>
              <a:gdLst/>
              <a:ahLst/>
              <a:cxnLst/>
              <a:rect l="l" t="t" r="r" b="b"/>
              <a:pathLst>
                <a:path w="2345054" h="1310639">
                  <a:moveTo>
                    <a:pt x="0" y="655199"/>
                  </a:moveTo>
                  <a:lnTo>
                    <a:pt x="1525" y="621483"/>
                  </a:lnTo>
                  <a:lnTo>
                    <a:pt x="6052" y="588209"/>
                  </a:lnTo>
                  <a:lnTo>
                    <a:pt x="23815" y="523154"/>
                  </a:lnTo>
                  <a:lnTo>
                    <a:pt x="52702" y="460363"/>
                  </a:lnTo>
                  <a:lnTo>
                    <a:pt x="92121" y="400166"/>
                  </a:lnTo>
                  <a:lnTo>
                    <a:pt x="141484" y="342892"/>
                  </a:lnTo>
                  <a:lnTo>
                    <a:pt x="169710" y="315455"/>
                  </a:lnTo>
                  <a:lnTo>
                    <a:pt x="200201" y="288871"/>
                  </a:lnTo>
                  <a:lnTo>
                    <a:pt x="232884" y="263183"/>
                  </a:lnTo>
                  <a:lnTo>
                    <a:pt x="267684" y="238432"/>
                  </a:lnTo>
                  <a:lnTo>
                    <a:pt x="304529" y="214658"/>
                  </a:lnTo>
                  <a:lnTo>
                    <a:pt x="343343" y="191903"/>
                  </a:lnTo>
                  <a:lnTo>
                    <a:pt x="384055" y="170209"/>
                  </a:lnTo>
                  <a:lnTo>
                    <a:pt x="426590" y="149615"/>
                  </a:lnTo>
                  <a:lnTo>
                    <a:pt x="470874" y="130165"/>
                  </a:lnTo>
                  <a:lnTo>
                    <a:pt x="516833" y="111897"/>
                  </a:lnTo>
                  <a:lnTo>
                    <a:pt x="564395" y="94855"/>
                  </a:lnTo>
                  <a:lnTo>
                    <a:pt x="613485" y="79079"/>
                  </a:lnTo>
                  <a:lnTo>
                    <a:pt x="664031" y="64609"/>
                  </a:lnTo>
                  <a:lnTo>
                    <a:pt x="715957" y="51488"/>
                  </a:lnTo>
                  <a:lnTo>
                    <a:pt x="769191" y="39757"/>
                  </a:lnTo>
                  <a:lnTo>
                    <a:pt x="823658" y="29456"/>
                  </a:lnTo>
                  <a:lnTo>
                    <a:pt x="879286" y="20627"/>
                  </a:lnTo>
                  <a:lnTo>
                    <a:pt x="936000" y="13311"/>
                  </a:lnTo>
                  <a:lnTo>
                    <a:pt x="993727" y="7549"/>
                  </a:lnTo>
                  <a:lnTo>
                    <a:pt x="1052394" y="3382"/>
                  </a:lnTo>
                  <a:lnTo>
                    <a:pt x="1111926" y="852"/>
                  </a:lnTo>
                  <a:lnTo>
                    <a:pt x="1172249" y="0"/>
                  </a:lnTo>
                  <a:lnTo>
                    <a:pt x="1232573" y="852"/>
                  </a:lnTo>
                  <a:lnTo>
                    <a:pt x="1292105" y="3382"/>
                  </a:lnTo>
                  <a:lnTo>
                    <a:pt x="1350772" y="7549"/>
                  </a:lnTo>
                  <a:lnTo>
                    <a:pt x="1408499" y="13311"/>
                  </a:lnTo>
                  <a:lnTo>
                    <a:pt x="1465213" y="20627"/>
                  </a:lnTo>
                  <a:lnTo>
                    <a:pt x="1520841" y="29456"/>
                  </a:lnTo>
                  <a:lnTo>
                    <a:pt x="1575308" y="39757"/>
                  </a:lnTo>
                  <a:lnTo>
                    <a:pt x="1628542" y="51488"/>
                  </a:lnTo>
                  <a:lnTo>
                    <a:pt x="1680468" y="64609"/>
                  </a:lnTo>
                  <a:lnTo>
                    <a:pt x="1731013" y="79079"/>
                  </a:lnTo>
                  <a:lnTo>
                    <a:pt x="1780104" y="94855"/>
                  </a:lnTo>
                  <a:lnTo>
                    <a:pt x="1827665" y="111897"/>
                  </a:lnTo>
                  <a:lnTo>
                    <a:pt x="1873625" y="130165"/>
                  </a:lnTo>
                  <a:lnTo>
                    <a:pt x="1917909" y="149615"/>
                  </a:lnTo>
                  <a:lnTo>
                    <a:pt x="1960444" y="170209"/>
                  </a:lnTo>
                  <a:lnTo>
                    <a:pt x="2001155" y="191903"/>
                  </a:lnTo>
                  <a:lnTo>
                    <a:pt x="2039970" y="214658"/>
                  </a:lnTo>
                  <a:lnTo>
                    <a:pt x="2076814" y="238432"/>
                  </a:lnTo>
                  <a:lnTo>
                    <a:pt x="2111615" y="263183"/>
                  </a:lnTo>
                  <a:lnTo>
                    <a:pt x="2144298" y="288871"/>
                  </a:lnTo>
                  <a:lnTo>
                    <a:pt x="2174789" y="315455"/>
                  </a:lnTo>
                  <a:lnTo>
                    <a:pt x="2203015" y="342892"/>
                  </a:lnTo>
                  <a:lnTo>
                    <a:pt x="2228903" y="371143"/>
                  </a:lnTo>
                  <a:lnTo>
                    <a:pt x="2273368" y="429920"/>
                  </a:lnTo>
                  <a:lnTo>
                    <a:pt x="2307594" y="491455"/>
                  </a:lnTo>
                  <a:lnTo>
                    <a:pt x="2330993" y="555419"/>
                  </a:lnTo>
                  <a:lnTo>
                    <a:pt x="2342974" y="621483"/>
                  </a:lnTo>
                  <a:lnTo>
                    <a:pt x="2344499" y="655199"/>
                  </a:lnTo>
                  <a:lnTo>
                    <a:pt x="2338447" y="722190"/>
                  </a:lnTo>
                  <a:lnTo>
                    <a:pt x="2320684" y="787245"/>
                  </a:lnTo>
                  <a:lnTo>
                    <a:pt x="2291797" y="850036"/>
                  </a:lnTo>
                  <a:lnTo>
                    <a:pt x="2252378" y="910233"/>
                  </a:lnTo>
                  <a:lnTo>
                    <a:pt x="2203015" y="967507"/>
                  </a:lnTo>
                  <a:lnTo>
                    <a:pt x="2174789" y="994945"/>
                  </a:lnTo>
                  <a:lnTo>
                    <a:pt x="2144298" y="1021528"/>
                  </a:lnTo>
                  <a:lnTo>
                    <a:pt x="2111615" y="1047216"/>
                  </a:lnTo>
                  <a:lnTo>
                    <a:pt x="2076814" y="1071968"/>
                  </a:lnTo>
                  <a:lnTo>
                    <a:pt x="2039970" y="1095741"/>
                  </a:lnTo>
                  <a:lnTo>
                    <a:pt x="2001155" y="1118496"/>
                  </a:lnTo>
                  <a:lnTo>
                    <a:pt x="1960444" y="1140190"/>
                  </a:lnTo>
                  <a:lnTo>
                    <a:pt x="1917909" y="1160784"/>
                  </a:lnTo>
                  <a:lnTo>
                    <a:pt x="1873625" y="1180234"/>
                  </a:lnTo>
                  <a:lnTo>
                    <a:pt x="1827665" y="1198502"/>
                  </a:lnTo>
                  <a:lnTo>
                    <a:pt x="1780104" y="1215544"/>
                  </a:lnTo>
                  <a:lnTo>
                    <a:pt x="1731013" y="1231320"/>
                  </a:lnTo>
                  <a:lnTo>
                    <a:pt x="1680468" y="1245790"/>
                  </a:lnTo>
                  <a:lnTo>
                    <a:pt x="1628542" y="1258911"/>
                  </a:lnTo>
                  <a:lnTo>
                    <a:pt x="1575308" y="1270642"/>
                  </a:lnTo>
                  <a:lnTo>
                    <a:pt x="1520841" y="1280943"/>
                  </a:lnTo>
                  <a:lnTo>
                    <a:pt x="1465213" y="1289772"/>
                  </a:lnTo>
                  <a:lnTo>
                    <a:pt x="1408499" y="1297088"/>
                  </a:lnTo>
                  <a:lnTo>
                    <a:pt x="1350772" y="1302850"/>
                  </a:lnTo>
                  <a:lnTo>
                    <a:pt x="1292105" y="1307017"/>
                  </a:lnTo>
                  <a:lnTo>
                    <a:pt x="1232573" y="1309547"/>
                  </a:lnTo>
                  <a:lnTo>
                    <a:pt x="1172249" y="1310399"/>
                  </a:lnTo>
                  <a:lnTo>
                    <a:pt x="1111926" y="1309547"/>
                  </a:lnTo>
                  <a:lnTo>
                    <a:pt x="1052394" y="1307017"/>
                  </a:lnTo>
                  <a:lnTo>
                    <a:pt x="993727" y="1302850"/>
                  </a:lnTo>
                  <a:lnTo>
                    <a:pt x="936000" y="1297088"/>
                  </a:lnTo>
                  <a:lnTo>
                    <a:pt x="879286" y="1289772"/>
                  </a:lnTo>
                  <a:lnTo>
                    <a:pt x="823658" y="1280943"/>
                  </a:lnTo>
                  <a:lnTo>
                    <a:pt x="769191" y="1270642"/>
                  </a:lnTo>
                  <a:lnTo>
                    <a:pt x="715957" y="1258911"/>
                  </a:lnTo>
                  <a:lnTo>
                    <a:pt x="664031" y="1245790"/>
                  </a:lnTo>
                  <a:lnTo>
                    <a:pt x="613485" y="1231320"/>
                  </a:lnTo>
                  <a:lnTo>
                    <a:pt x="564395" y="1215544"/>
                  </a:lnTo>
                  <a:lnTo>
                    <a:pt x="516833" y="1198502"/>
                  </a:lnTo>
                  <a:lnTo>
                    <a:pt x="470874" y="1180234"/>
                  </a:lnTo>
                  <a:lnTo>
                    <a:pt x="426590" y="1160784"/>
                  </a:lnTo>
                  <a:lnTo>
                    <a:pt x="384055" y="1140190"/>
                  </a:lnTo>
                  <a:lnTo>
                    <a:pt x="343343" y="1118496"/>
                  </a:lnTo>
                  <a:lnTo>
                    <a:pt x="304529" y="1095741"/>
                  </a:lnTo>
                  <a:lnTo>
                    <a:pt x="267684" y="1071968"/>
                  </a:lnTo>
                  <a:lnTo>
                    <a:pt x="232884" y="1047216"/>
                  </a:lnTo>
                  <a:lnTo>
                    <a:pt x="200201" y="1021528"/>
                  </a:lnTo>
                  <a:lnTo>
                    <a:pt x="169710" y="994945"/>
                  </a:lnTo>
                  <a:lnTo>
                    <a:pt x="141484" y="967507"/>
                  </a:lnTo>
                  <a:lnTo>
                    <a:pt x="115596" y="939256"/>
                  </a:lnTo>
                  <a:lnTo>
                    <a:pt x="71131" y="880479"/>
                  </a:lnTo>
                  <a:lnTo>
                    <a:pt x="36905" y="818944"/>
                  </a:lnTo>
                  <a:lnTo>
                    <a:pt x="13506" y="754980"/>
                  </a:lnTo>
                  <a:lnTo>
                    <a:pt x="1525" y="688916"/>
                  </a:lnTo>
                  <a:lnTo>
                    <a:pt x="0" y="65519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00638" y="3967187"/>
            <a:ext cx="1273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scikitlearn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79712" y="3359267"/>
            <a:ext cx="2468880" cy="1434465"/>
            <a:chOff x="6479712" y="3359267"/>
            <a:chExt cx="2468880" cy="143446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9712" y="3359267"/>
              <a:ext cx="2468325" cy="14342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41624" y="3402129"/>
              <a:ext cx="2345055" cy="1310640"/>
            </a:xfrm>
            <a:custGeom>
              <a:avLst/>
              <a:gdLst/>
              <a:ahLst/>
              <a:cxnLst/>
              <a:rect l="l" t="t" r="r" b="b"/>
              <a:pathLst>
                <a:path w="2345054" h="1310639">
                  <a:moveTo>
                    <a:pt x="1172249" y="1310399"/>
                  </a:moveTo>
                  <a:lnTo>
                    <a:pt x="1111926" y="1309547"/>
                  </a:lnTo>
                  <a:lnTo>
                    <a:pt x="1052394" y="1307017"/>
                  </a:lnTo>
                  <a:lnTo>
                    <a:pt x="993727" y="1302850"/>
                  </a:lnTo>
                  <a:lnTo>
                    <a:pt x="936000" y="1297088"/>
                  </a:lnTo>
                  <a:lnTo>
                    <a:pt x="879286" y="1289772"/>
                  </a:lnTo>
                  <a:lnTo>
                    <a:pt x="823658" y="1280943"/>
                  </a:lnTo>
                  <a:lnTo>
                    <a:pt x="769191" y="1270642"/>
                  </a:lnTo>
                  <a:lnTo>
                    <a:pt x="715957" y="1258911"/>
                  </a:lnTo>
                  <a:lnTo>
                    <a:pt x="664031" y="1245790"/>
                  </a:lnTo>
                  <a:lnTo>
                    <a:pt x="613486" y="1231320"/>
                  </a:lnTo>
                  <a:lnTo>
                    <a:pt x="564395" y="1215544"/>
                  </a:lnTo>
                  <a:lnTo>
                    <a:pt x="516834" y="1198502"/>
                  </a:lnTo>
                  <a:lnTo>
                    <a:pt x="470874" y="1180234"/>
                  </a:lnTo>
                  <a:lnTo>
                    <a:pt x="426590" y="1160784"/>
                  </a:lnTo>
                  <a:lnTo>
                    <a:pt x="384055" y="1140190"/>
                  </a:lnTo>
                  <a:lnTo>
                    <a:pt x="343344" y="1118496"/>
                  </a:lnTo>
                  <a:lnTo>
                    <a:pt x="304529" y="1095741"/>
                  </a:lnTo>
                  <a:lnTo>
                    <a:pt x="267685" y="1071968"/>
                  </a:lnTo>
                  <a:lnTo>
                    <a:pt x="232884" y="1047216"/>
                  </a:lnTo>
                  <a:lnTo>
                    <a:pt x="200201" y="1021528"/>
                  </a:lnTo>
                  <a:lnTo>
                    <a:pt x="169710" y="994945"/>
                  </a:lnTo>
                  <a:lnTo>
                    <a:pt x="141484" y="967507"/>
                  </a:lnTo>
                  <a:lnTo>
                    <a:pt x="115596" y="939256"/>
                  </a:lnTo>
                  <a:lnTo>
                    <a:pt x="71131" y="880479"/>
                  </a:lnTo>
                  <a:lnTo>
                    <a:pt x="36905" y="818944"/>
                  </a:lnTo>
                  <a:lnTo>
                    <a:pt x="13506" y="754980"/>
                  </a:lnTo>
                  <a:lnTo>
                    <a:pt x="1525" y="688916"/>
                  </a:lnTo>
                  <a:lnTo>
                    <a:pt x="0" y="655199"/>
                  </a:lnTo>
                  <a:lnTo>
                    <a:pt x="1525" y="621483"/>
                  </a:lnTo>
                  <a:lnTo>
                    <a:pt x="13506" y="555419"/>
                  </a:lnTo>
                  <a:lnTo>
                    <a:pt x="36905" y="491455"/>
                  </a:lnTo>
                  <a:lnTo>
                    <a:pt x="71131" y="429920"/>
                  </a:lnTo>
                  <a:lnTo>
                    <a:pt x="115596" y="371143"/>
                  </a:lnTo>
                  <a:lnTo>
                    <a:pt x="141484" y="342892"/>
                  </a:lnTo>
                  <a:lnTo>
                    <a:pt x="169710" y="315455"/>
                  </a:lnTo>
                  <a:lnTo>
                    <a:pt x="200201" y="288871"/>
                  </a:lnTo>
                  <a:lnTo>
                    <a:pt x="232884" y="263183"/>
                  </a:lnTo>
                  <a:lnTo>
                    <a:pt x="267685" y="238432"/>
                  </a:lnTo>
                  <a:lnTo>
                    <a:pt x="304529" y="214658"/>
                  </a:lnTo>
                  <a:lnTo>
                    <a:pt x="343344" y="191903"/>
                  </a:lnTo>
                  <a:lnTo>
                    <a:pt x="384055" y="170209"/>
                  </a:lnTo>
                  <a:lnTo>
                    <a:pt x="426590" y="149615"/>
                  </a:lnTo>
                  <a:lnTo>
                    <a:pt x="470874" y="130165"/>
                  </a:lnTo>
                  <a:lnTo>
                    <a:pt x="516834" y="111897"/>
                  </a:lnTo>
                  <a:lnTo>
                    <a:pt x="564395" y="94855"/>
                  </a:lnTo>
                  <a:lnTo>
                    <a:pt x="613486" y="79079"/>
                  </a:lnTo>
                  <a:lnTo>
                    <a:pt x="664031" y="64609"/>
                  </a:lnTo>
                  <a:lnTo>
                    <a:pt x="715957" y="51488"/>
                  </a:lnTo>
                  <a:lnTo>
                    <a:pt x="769191" y="39757"/>
                  </a:lnTo>
                  <a:lnTo>
                    <a:pt x="823658" y="29456"/>
                  </a:lnTo>
                  <a:lnTo>
                    <a:pt x="879286" y="20627"/>
                  </a:lnTo>
                  <a:lnTo>
                    <a:pt x="936000" y="13311"/>
                  </a:lnTo>
                  <a:lnTo>
                    <a:pt x="993727" y="7549"/>
                  </a:lnTo>
                  <a:lnTo>
                    <a:pt x="1052394" y="3382"/>
                  </a:lnTo>
                  <a:lnTo>
                    <a:pt x="1111926" y="852"/>
                  </a:lnTo>
                  <a:lnTo>
                    <a:pt x="1172249" y="0"/>
                  </a:lnTo>
                  <a:lnTo>
                    <a:pt x="1232573" y="852"/>
                  </a:lnTo>
                  <a:lnTo>
                    <a:pt x="1292105" y="3382"/>
                  </a:lnTo>
                  <a:lnTo>
                    <a:pt x="1350772" y="7549"/>
                  </a:lnTo>
                  <a:lnTo>
                    <a:pt x="1408499" y="13311"/>
                  </a:lnTo>
                  <a:lnTo>
                    <a:pt x="1465213" y="20627"/>
                  </a:lnTo>
                  <a:lnTo>
                    <a:pt x="1520841" y="29456"/>
                  </a:lnTo>
                  <a:lnTo>
                    <a:pt x="1575308" y="39757"/>
                  </a:lnTo>
                  <a:lnTo>
                    <a:pt x="1628542" y="51488"/>
                  </a:lnTo>
                  <a:lnTo>
                    <a:pt x="1680468" y="64609"/>
                  </a:lnTo>
                  <a:lnTo>
                    <a:pt x="1731013" y="79079"/>
                  </a:lnTo>
                  <a:lnTo>
                    <a:pt x="1780104" y="94855"/>
                  </a:lnTo>
                  <a:lnTo>
                    <a:pt x="1827665" y="111897"/>
                  </a:lnTo>
                  <a:lnTo>
                    <a:pt x="1873625" y="130165"/>
                  </a:lnTo>
                  <a:lnTo>
                    <a:pt x="1917909" y="149615"/>
                  </a:lnTo>
                  <a:lnTo>
                    <a:pt x="1960444" y="170209"/>
                  </a:lnTo>
                  <a:lnTo>
                    <a:pt x="2001155" y="191903"/>
                  </a:lnTo>
                  <a:lnTo>
                    <a:pt x="2039970" y="214658"/>
                  </a:lnTo>
                  <a:lnTo>
                    <a:pt x="2076814" y="238432"/>
                  </a:lnTo>
                  <a:lnTo>
                    <a:pt x="2111615" y="263183"/>
                  </a:lnTo>
                  <a:lnTo>
                    <a:pt x="2144298" y="288871"/>
                  </a:lnTo>
                  <a:lnTo>
                    <a:pt x="2174789" y="315455"/>
                  </a:lnTo>
                  <a:lnTo>
                    <a:pt x="2203015" y="342892"/>
                  </a:lnTo>
                  <a:lnTo>
                    <a:pt x="2228903" y="371143"/>
                  </a:lnTo>
                  <a:lnTo>
                    <a:pt x="2273368" y="429920"/>
                  </a:lnTo>
                  <a:lnTo>
                    <a:pt x="2307594" y="491455"/>
                  </a:lnTo>
                  <a:lnTo>
                    <a:pt x="2330993" y="555419"/>
                  </a:lnTo>
                  <a:lnTo>
                    <a:pt x="2342974" y="621483"/>
                  </a:lnTo>
                  <a:lnTo>
                    <a:pt x="2344499" y="655199"/>
                  </a:lnTo>
                  <a:lnTo>
                    <a:pt x="2342974" y="688916"/>
                  </a:lnTo>
                  <a:lnTo>
                    <a:pt x="2330993" y="754980"/>
                  </a:lnTo>
                  <a:lnTo>
                    <a:pt x="2307594" y="818944"/>
                  </a:lnTo>
                  <a:lnTo>
                    <a:pt x="2273368" y="880479"/>
                  </a:lnTo>
                  <a:lnTo>
                    <a:pt x="2228903" y="939256"/>
                  </a:lnTo>
                  <a:lnTo>
                    <a:pt x="2203015" y="967507"/>
                  </a:lnTo>
                  <a:lnTo>
                    <a:pt x="2174789" y="994945"/>
                  </a:lnTo>
                  <a:lnTo>
                    <a:pt x="2144298" y="1021528"/>
                  </a:lnTo>
                  <a:lnTo>
                    <a:pt x="2111615" y="1047216"/>
                  </a:lnTo>
                  <a:lnTo>
                    <a:pt x="2076814" y="1071968"/>
                  </a:lnTo>
                  <a:lnTo>
                    <a:pt x="2039970" y="1095741"/>
                  </a:lnTo>
                  <a:lnTo>
                    <a:pt x="2001155" y="1118496"/>
                  </a:lnTo>
                  <a:lnTo>
                    <a:pt x="1960444" y="1140190"/>
                  </a:lnTo>
                  <a:lnTo>
                    <a:pt x="1917909" y="1160784"/>
                  </a:lnTo>
                  <a:lnTo>
                    <a:pt x="1873625" y="1180234"/>
                  </a:lnTo>
                  <a:lnTo>
                    <a:pt x="1827665" y="1198502"/>
                  </a:lnTo>
                  <a:lnTo>
                    <a:pt x="1780104" y="1215544"/>
                  </a:lnTo>
                  <a:lnTo>
                    <a:pt x="1731013" y="1231320"/>
                  </a:lnTo>
                  <a:lnTo>
                    <a:pt x="1680468" y="1245790"/>
                  </a:lnTo>
                  <a:lnTo>
                    <a:pt x="1628542" y="1258911"/>
                  </a:lnTo>
                  <a:lnTo>
                    <a:pt x="1575308" y="1270642"/>
                  </a:lnTo>
                  <a:lnTo>
                    <a:pt x="1520841" y="1280943"/>
                  </a:lnTo>
                  <a:lnTo>
                    <a:pt x="1465213" y="1289772"/>
                  </a:lnTo>
                  <a:lnTo>
                    <a:pt x="1408499" y="1297088"/>
                  </a:lnTo>
                  <a:lnTo>
                    <a:pt x="1350772" y="1302850"/>
                  </a:lnTo>
                  <a:lnTo>
                    <a:pt x="1292105" y="1307017"/>
                  </a:lnTo>
                  <a:lnTo>
                    <a:pt x="1232573" y="1309547"/>
                  </a:lnTo>
                  <a:lnTo>
                    <a:pt x="1172249" y="13103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1624" y="3402129"/>
              <a:ext cx="2345055" cy="1310640"/>
            </a:xfrm>
            <a:custGeom>
              <a:avLst/>
              <a:gdLst/>
              <a:ahLst/>
              <a:cxnLst/>
              <a:rect l="l" t="t" r="r" b="b"/>
              <a:pathLst>
                <a:path w="2345054" h="1310639">
                  <a:moveTo>
                    <a:pt x="0" y="655199"/>
                  </a:moveTo>
                  <a:lnTo>
                    <a:pt x="1525" y="621483"/>
                  </a:lnTo>
                  <a:lnTo>
                    <a:pt x="6052" y="588209"/>
                  </a:lnTo>
                  <a:lnTo>
                    <a:pt x="23815" y="523154"/>
                  </a:lnTo>
                  <a:lnTo>
                    <a:pt x="52702" y="460363"/>
                  </a:lnTo>
                  <a:lnTo>
                    <a:pt x="92121" y="400166"/>
                  </a:lnTo>
                  <a:lnTo>
                    <a:pt x="141484" y="342892"/>
                  </a:lnTo>
                  <a:lnTo>
                    <a:pt x="169710" y="315455"/>
                  </a:lnTo>
                  <a:lnTo>
                    <a:pt x="200201" y="288871"/>
                  </a:lnTo>
                  <a:lnTo>
                    <a:pt x="232884" y="263183"/>
                  </a:lnTo>
                  <a:lnTo>
                    <a:pt x="267685" y="238432"/>
                  </a:lnTo>
                  <a:lnTo>
                    <a:pt x="304529" y="214658"/>
                  </a:lnTo>
                  <a:lnTo>
                    <a:pt x="343344" y="191903"/>
                  </a:lnTo>
                  <a:lnTo>
                    <a:pt x="384055" y="170209"/>
                  </a:lnTo>
                  <a:lnTo>
                    <a:pt x="426590" y="149615"/>
                  </a:lnTo>
                  <a:lnTo>
                    <a:pt x="470874" y="130165"/>
                  </a:lnTo>
                  <a:lnTo>
                    <a:pt x="516834" y="111897"/>
                  </a:lnTo>
                  <a:lnTo>
                    <a:pt x="564395" y="94855"/>
                  </a:lnTo>
                  <a:lnTo>
                    <a:pt x="613486" y="79079"/>
                  </a:lnTo>
                  <a:lnTo>
                    <a:pt x="664031" y="64609"/>
                  </a:lnTo>
                  <a:lnTo>
                    <a:pt x="715957" y="51488"/>
                  </a:lnTo>
                  <a:lnTo>
                    <a:pt x="769191" y="39757"/>
                  </a:lnTo>
                  <a:lnTo>
                    <a:pt x="823658" y="29456"/>
                  </a:lnTo>
                  <a:lnTo>
                    <a:pt x="879286" y="20627"/>
                  </a:lnTo>
                  <a:lnTo>
                    <a:pt x="936000" y="13311"/>
                  </a:lnTo>
                  <a:lnTo>
                    <a:pt x="993727" y="7549"/>
                  </a:lnTo>
                  <a:lnTo>
                    <a:pt x="1052394" y="3382"/>
                  </a:lnTo>
                  <a:lnTo>
                    <a:pt x="1111926" y="852"/>
                  </a:lnTo>
                  <a:lnTo>
                    <a:pt x="1172249" y="0"/>
                  </a:lnTo>
                  <a:lnTo>
                    <a:pt x="1232573" y="852"/>
                  </a:lnTo>
                  <a:lnTo>
                    <a:pt x="1292105" y="3382"/>
                  </a:lnTo>
                  <a:lnTo>
                    <a:pt x="1350772" y="7549"/>
                  </a:lnTo>
                  <a:lnTo>
                    <a:pt x="1408499" y="13311"/>
                  </a:lnTo>
                  <a:lnTo>
                    <a:pt x="1465213" y="20627"/>
                  </a:lnTo>
                  <a:lnTo>
                    <a:pt x="1520841" y="29456"/>
                  </a:lnTo>
                  <a:lnTo>
                    <a:pt x="1575308" y="39757"/>
                  </a:lnTo>
                  <a:lnTo>
                    <a:pt x="1628542" y="51488"/>
                  </a:lnTo>
                  <a:lnTo>
                    <a:pt x="1680468" y="64609"/>
                  </a:lnTo>
                  <a:lnTo>
                    <a:pt x="1731013" y="79079"/>
                  </a:lnTo>
                  <a:lnTo>
                    <a:pt x="1780104" y="94855"/>
                  </a:lnTo>
                  <a:lnTo>
                    <a:pt x="1827665" y="111897"/>
                  </a:lnTo>
                  <a:lnTo>
                    <a:pt x="1873625" y="130165"/>
                  </a:lnTo>
                  <a:lnTo>
                    <a:pt x="1917909" y="149615"/>
                  </a:lnTo>
                  <a:lnTo>
                    <a:pt x="1960444" y="170209"/>
                  </a:lnTo>
                  <a:lnTo>
                    <a:pt x="2001155" y="191903"/>
                  </a:lnTo>
                  <a:lnTo>
                    <a:pt x="2039970" y="214658"/>
                  </a:lnTo>
                  <a:lnTo>
                    <a:pt x="2076814" y="238432"/>
                  </a:lnTo>
                  <a:lnTo>
                    <a:pt x="2111615" y="263183"/>
                  </a:lnTo>
                  <a:lnTo>
                    <a:pt x="2144298" y="288871"/>
                  </a:lnTo>
                  <a:lnTo>
                    <a:pt x="2174789" y="315455"/>
                  </a:lnTo>
                  <a:lnTo>
                    <a:pt x="2203015" y="342892"/>
                  </a:lnTo>
                  <a:lnTo>
                    <a:pt x="2228903" y="371143"/>
                  </a:lnTo>
                  <a:lnTo>
                    <a:pt x="2273368" y="429920"/>
                  </a:lnTo>
                  <a:lnTo>
                    <a:pt x="2307594" y="491455"/>
                  </a:lnTo>
                  <a:lnTo>
                    <a:pt x="2330993" y="555419"/>
                  </a:lnTo>
                  <a:lnTo>
                    <a:pt x="2342974" y="621483"/>
                  </a:lnTo>
                  <a:lnTo>
                    <a:pt x="2344499" y="655199"/>
                  </a:lnTo>
                  <a:lnTo>
                    <a:pt x="2338447" y="722190"/>
                  </a:lnTo>
                  <a:lnTo>
                    <a:pt x="2320684" y="787245"/>
                  </a:lnTo>
                  <a:lnTo>
                    <a:pt x="2291797" y="850036"/>
                  </a:lnTo>
                  <a:lnTo>
                    <a:pt x="2252378" y="910233"/>
                  </a:lnTo>
                  <a:lnTo>
                    <a:pt x="2203015" y="967507"/>
                  </a:lnTo>
                  <a:lnTo>
                    <a:pt x="2174789" y="994945"/>
                  </a:lnTo>
                  <a:lnTo>
                    <a:pt x="2144298" y="1021528"/>
                  </a:lnTo>
                  <a:lnTo>
                    <a:pt x="2111615" y="1047216"/>
                  </a:lnTo>
                  <a:lnTo>
                    <a:pt x="2076814" y="1071968"/>
                  </a:lnTo>
                  <a:lnTo>
                    <a:pt x="2039970" y="1095741"/>
                  </a:lnTo>
                  <a:lnTo>
                    <a:pt x="2001155" y="1118496"/>
                  </a:lnTo>
                  <a:lnTo>
                    <a:pt x="1960444" y="1140190"/>
                  </a:lnTo>
                  <a:lnTo>
                    <a:pt x="1917909" y="1160784"/>
                  </a:lnTo>
                  <a:lnTo>
                    <a:pt x="1873625" y="1180234"/>
                  </a:lnTo>
                  <a:lnTo>
                    <a:pt x="1827665" y="1198502"/>
                  </a:lnTo>
                  <a:lnTo>
                    <a:pt x="1780104" y="1215544"/>
                  </a:lnTo>
                  <a:lnTo>
                    <a:pt x="1731013" y="1231320"/>
                  </a:lnTo>
                  <a:lnTo>
                    <a:pt x="1680468" y="1245790"/>
                  </a:lnTo>
                  <a:lnTo>
                    <a:pt x="1628542" y="1258911"/>
                  </a:lnTo>
                  <a:lnTo>
                    <a:pt x="1575308" y="1270642"/>
                  </a:lnTo>
                  <a:lnTo>
                    <a:pt x="1520841" y="1280943"/>
                  </a:lnTo>
                  <a:lnTo>
                    <a:pt x="1465213" y="1289772"/>
                  </a:lnTo>
                  <a:lnTo>
                    <a:pt x="1408499" y="1297088"/>
                  </a:lnTo>
                  <a:lnTo>
                    <a:pt x="1350772" y="1302850"/>
                  </a:lnTo>
                  <a:lnTo>
                    <a:pt x="1292105" y="1307017"/>
                  </a:lnTo>
                  <a:lnTo>
                    <a:pt x="1232573" y="1309547"/>
                  </a:lnTo>
                  <a:lnTo>
                    <a:pt x="1172249" y="1310399"/>
                  </a:lnTo>
                  <a:lnTo>
                    <a:pt x="1111926" y="1309547"/>
                  </a:lnTo>
                  <a:lnTo>
                    <a:pt x="1052394" y="1307017"/>
                  </a:lnTo>
                  <a:lnTo>
                    <a:pt x="993727" y="1302850"/>
                  </a:lnTo>
                  <a:lnTo>
                    <a:pt x="936000" y="1297088"/>
                  </a:lnTo>
                  <a:lnTo>
                    <a:pt x="879286" y="1289772"/>
                  </a:lnTo>
                  <a:lnTo>
                    <a:pt x="823658" y="1280943"/>
                  </a:lnTo>
                  <a:lnTo>
                    <a:pt x="769191" y="1270642"/>
                  </a:lnTo>
                  <a:lnTo>
                    <a:pt x="715957" y="1258911"/>
                  </a:lnTo>
                  <a:lnTo>
                    <a:pt x="664031" y="1245790"/>
                  </a:lnTo>
                  <a:lnTo>
                    <a:pt x="613486" y="1231320"/>
                  </a:lnTo>
                  <a:lnTo>
                    <a:pt x="564395" y="1215544"/>
                  </a:lnTo>
                  <a:lnTo>
                    <a:pt x="516834" y="1198502"/>
                  </a:lnTo>
                  <a:lnTo>
                    <a:pt x="470874" y="1180234"/>
                  </a:lnTo>
                  <a:lnTo>
                    <a:pt x="426590" y="1160784"/>
                  </a:lnTo>
                  <a:lnTo>
                    <a:pt x="384055" y="1140190"/>
                  </a:lnTo>
                  <a:lnTo>
                    <a:pt x="343344" y="1118496"/>
                  </a:lnTo>
                  <a:lnTo>
                    <a:pt x="304529" y="1095741"/>
                  </a:lnTo>
                  <a:lnTo>
                    <a:pt x="267685" y="1071968"/>
                  </a:lnTo>
                  <a:lnTo>
                    <a:pt x="232884" y="1047216"/>
                  </a:lnTo>
                  <a:lnTo>
                    <a:pt x="200201" y="1021528"/>
                  </a:lnTo>
                  <a:lnTo>
                    <a:pt x="169710" y="994945"/>
                  </a:lnTo>
                  <a:lnTo>
                    <a:pt x="141484" y="967507"/>
                  </a:lnTo>
                  <a:lnTo>
                    <a:pt x="115596" y="939256"/>
                  </a:lnTo>
                  <a:lnTo>
                    <a:pt x="71131" y="880479"/>
                  </a:lnTo>
                  <a:lnTo>
                    <a:pt x="36905" y="818944"/>
                  </a:lnTo>
                  <a:lnTo>
                    <a:pt x="13506" y="754980"/>
                  </a:lnTo>
                  <a:lnTo>
                    <a:pt x="1525" y="688916"/>
                  </a:lnTo>
                  <a:lnTo>
                    <a:pt x="0" y="65519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32936" y="3851462"/>
            <a:ext cx="136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tensorflow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66887" y="4334487"/>
            <a:ext cx="3426460" cy="2047875"/>
            <a:chOff x="5366887" y="4334487"/>
            <a:chExt cx="3426460" cy="204787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6887" y="4334487"/>
              <a:ext cx="3426225" cy="20477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28799" y="4377350"/>
              <a:ext cx="3302635" cy="1924050"/>
            </a:xfrm>
            <a:custGeom>
              <a:avLst/>
              <a:gdLst/>
              <a:ahLst/>
              <a:cxnLst/>
              <a:rect l="l" t="t" r="r" b="b"/>
              <a:pathLst>
                <a:path w="3302634" h="1924050">
                  <a:moveTo>
                    <a:pt x="1651200" y="1923899"/>
                  </a:moveTo>
                  <a:lnTo>
                    <a:pt x="1590666" y="1923265"/>
                  </a:lnTo>
                  <a:lnTo>
                    <a:pt x="1530682" y="1921376"/>
                  </a:lnTo>
                  <a:lnTo>
                    <a:pt x="1471284" y="1918255"/>
                  </a:lnTo>
                  <a:lnTo>
                    <a:pt x="1412509" y="1913923"/>
                  </a:lnTo>
                  <a:lnTo>
                    <a:pt x="1354395" y="1908401"/>
                  </a:lnTo>
                  <a:lnTo>
                    <a:pt x="1296979" y="1901712"/>
                  </a:lnTo>
                  <a:lnTo>
                    <a:pt x="1240298" y="1893878"/>
                  </a:lnTo>
                  <a:lnTo>
                    <a:pt x="1184391" y="1884919"/>
                  </a:lnTo>
                  <a:lnTo>
                    <a:pt x="1129293" y="1874859"/>
                  </a:lnTo>
                  <a:lnTo>
                    <a:pt x="1075043" y="1863717"/>
                  </a:lnTo>
                  <a:lnTo>
                    <a:pt x="1021677" y="1851518"/>
                  </a:lnTo>
                  <a:lnTo>
                    <a:pt x="969233" y="1838281"/>
                  </a:lnTo>
                  <a:lnTo>
                    <a:pt x="917749" y="1824028"/>
                  </a:lnTo>
                  <a:lnTo>
                    <a:pt x="867261" y="1808783"/>
                  </a:lnTo>
                  <a:lnTo>
                    <a:pt x="817808" y="1792565"/>
                  </a:lnTo>
                  <a:lnTo>
                    <a:pt x="769425" y="1775397"/>
                  </a:lnTo>
                  <a:lnTo>
                    <a:pt x="722151" y="1757301"/>
                  </a:lnTo>
                  <a:lnTo>
                    <a:pt x="676022" y="1738299"/>
                  </a:lnTo>
                  <a:lnTo>
                    <a:pt x="631077" y="1718411"/>
                  </a:lnTo>
                  <a:lnTo>
                    <a:pt x="587353" y="1697661"/>
                  </a:lnTo>
                  <a:lnTo>
                    <a:pt x="544886" y="1676069"/>
                  </a:lnTo>
                  <a:lnTo>
                    <a:pt x="503714" y="1653657"/>
                  </a:lnTo>
                  <a:lnTo>
                    <a:pt x="463874" y="1630448"/>
                  </a:lnTo>
                  <a:lnTo>
                    <a:pt x="425404" y="1606462"/>
                  </a:lnTo>
                  <a:lnTo>
                    <a:pt x="388341" y="1581722"/>
                  </a:lnTo>
                  <a:lnTo>
                    <a:pt x="352723" y="1556249"/>
                  </a:lnTo>
                  <a:lnTo>
                    <a:pt x="318585" y="1530065"/>
                  </a:lnTo>
                  <a:lnTo>
                    <a:pt x="285967" y="1503191"/>
                  </a:lnTo>
                  <a:lnTo>
                    <a:pt x="254905" y="1475651"/>
                  </a:lnTo>
                  <a:lnTo>
                    <a:pt x="225437" y="1447464"/>
                  </a:lnTo>
                  <a:lnTo>
                    <a:pt x="197599" y="1418653"/>
                  </a:lnTo>
                  <a:lnTo>
                    <a:pt x="171430" y="1389240"/>
                  </a:lnTo>
                  <a:lnTo>
                    <a:pt x="146965" y="1359247"/>
                  </a:lnTo>
                  <a:lnTo>
                    <a:pt x="103303" y="1297605"/>
                  </a:lnTo>
                  <a:lnTo>
                    <a:pt x="66909" y="1233901"/>
                  </a:lnTo>
                  <a:lnTo>
                    <a:pt x="38084" y="1168310"/>
                  </a:lnTo>
                  <a:lnTo>
                    <a:pt x="17125" y="1101005"/>
                  </a:lnTo>
                  <a:lnTo>
                    <a:pt x="4331" y="1032160"/>
                  </a:lnTo>
                  <a:lnTo>
                    <a:pt x="0" y="961949"/>
                  </a:lnTo>
                  <a:lnTo>
                    <a:pt x="1088" y="926684"/>
                  </a:lnTo>
                  <a:lnTo>
                    <a:pt x="9689" y="857134"/>
                  </a:lnTo>
                  <a:lnTo>
                    <a:pt x="26603" y="789038"/>
                  </a:lnTo>
                  <a:lnTo>
                    <a:pt x="51532" y="722568"/>
                  </a:lnTo>
                  <a:lnTo>
                    <a:pt x="84179" y="657899"/>
                  </a:lnTo>
                  <a:lnTo>
                    <a:pt x="124244" y="595204"/>
                  </a:lnTo>
                  <a:lnTo>
                    <a:pt x="171430" y="534659"/>
                  </a:lnTo>
                  <a:lnTo>
                    <a:pt x="197599" y="505246"/>
                  </a:lnTo>
                  <a:lnTo>
                    <a:pt x="225437" y="476435"/>
                  </a:lnTo>
                  <a:lnTo>
                    <a:pt x="254905" y="448248"/>
                  </a:lnTo>
                  <a:lnTo>
                    <a:pt x="285967" y="420708"/>
                  </a:lnTo>
                  <a:lnTo>
                    <a:pt x="318585" y="393834"/>
                  </a:lnTo>
                  <a:lnTo>
                    <a:pt x="352723" y="367650"/>
                  </a:lnTo>
                  <a:lnTo>
                    <a:pt x="388341" y="342177"/>
                  </a:lnTo>
                  <a:lnTo>
                    <a:pt x="425404" y="317437"/>
                  </a:lnTo>
                  <a:lnTo>
                    <a:pt x="463874" y="293451"/>
                  </a:lnTo>
                  <a:lnTo>
                    <a:pt x="503714" y="270242"/>
                  </a:lnTo>
                  <a:lnTo>
                    <a:pt x="544886" y="247830"/>
                  </a:lnTo>
                  <a:lnTo>
                    <a:pt x="587353" y="226238"/>
                  </a:lnTo>
                  <a:lnTo>
                    <a:pt x="631077" y="205488"/>
                  </a:lnTo>
                  <a:lnTo>
                    <a:pt x="676022" y="185600"/>
                  </a:lnTo>
                  <a:lnTo>
                    <a:pt x="722151" y="166597"/>
                  </a:lnTo>
                  <a:lnTo>
                    <a:pt x="769425" y="148502"/>
                  </a:lnTo>
                  <a:lnTo>
                    <a:pt x="817808" y="131334"/>
                  </a:lnTo>
                  <a:lnTo>
                    <a:pt x="867261" y="115116"/>
                  </a:lnTo>
                  <a:lnTo>
                    <a:pt x="917749" y="99871"/>
                  </a:lnTo>
                  <a:lnTo>
                    <a:pt x="969233" y="85618"/>
                  </a:lnTo>
                  <a:lnTo>
                    <a:pt x="1021677" y="72381"/>
                  </a:lnTo>
                  <a:lnTo>
                    <a:pt x="1075043" y="60182"/>
                  </a:lnTo>
                  <a:lnTo>
                    <a:pt x="1129293" y="49040"/>
                  </a:lnTo>
                  <a:lnTo>
                    <a:pt x="1184391" y="38980"/>
                  </a:lnTo>
                  <a:lnTo>
                    <a:pt x="1240298" y="30021"/>
                  </a:lnTo>
                  <a:lnTo>
                    <a:pt x="1296979" y="22187"/>
                  </a:lnTo>
                  <a:lnTo>
                    <a:pt x="1354395" y="15498"/>
                  </a:lnTo>
                  <a:lnTo>
                    <a:pt x="1412509" y="9976"/>
                  </a:lnTo>
                  <a:lnTo>
                    <a:pt x="1471284" y="5644"/>
                  </a:lnTo>
                  <a:lnTo>
                    <a:pt x="1530682" y="2523"/>
                  </a:lnTo>
                  <a:lnTo>
                    <a:pt x="1590666" y="634"/>
                  </a:lnTo>
                  <a:lnTo>
                    <a:pt x="1651200" y="0"/>
                  </a:lnTo>
                  <a:lnTo>
                    <a:pt x="1711733" y="634"/>
                  </a:lnTo>
                  <a:lnTo>
                    <a:pt x="1771718" y="2523"/>
                  </a:lnTo>
                  <a:lnTo>
                    <a:pt x="1831116" y="5644"/>
                  </a:lnTo>
                  <a:lnTo>
                    <a:pt x="1889891" y="9976"/>
                  </a:lnTo>
                  <a:lnTo>
                    <a:pt x="1948005" y="15498"/>
                  </a:lnTo>
                  <a:lnTo>
                    <a:pt x="2005421" y="22187"/>
                  </a:lnTo>
                  <a:lnTo>
                    <a:pt x="2062101" y="30021"/>
                  </a:lnTo>
                  <a:lnTo>
                    <a:pt x="2118009" y="38980"/>
                  </a:lnTo>
                  <a:lnTo>
                    <a:pt x="2173107" y="49040"/>
                  </a:lnTo>
                  <a:lnTo>
                    <a:pt x="2227357" y="60182"/>
                  </a:lnTo>
                  <a:lnTo>
                    <a:pt x="2280723" y="72381"/>
                  </a:lnTo>
                  <a:lnTo>
                    <a:pt x="2333166" y="85618"/>
                  </a:lnTo>
                  <a:lnTo>
                    <a:pt x="2384650" y="99871"/>
                  </a:lnTo>
                  <a:lnTo>
                    <a:pt x="2435138" y="115116"/>
                  </a:lnTo>
                  <a:lnTo>
                    <a:pt x="2484592" y="131334"/>
                  </a:lnTo>
                  <a:lnTo>
                    <a:pt x="2532975" y="148502"/>
                  </a:lnTo>
                  <a:lnTo>
                    <a:pt x="2580249" y="166597"/>
                  </a:lnTo>
                  <a:lnTo>
                    <a:pt x="2626377" y="185600"/>
                  </a:lnTo>
                  <a:lnTo>
                    <a:pt x="2671322" y="205488"/>
                  </a:lnTo>
                  <a:lnTo>
                    <a:pt x="2715047" y="226238"/>
                  </a:lnTo>
                  <a:lnTo>
                    <a:pt x="2757514" y="247830"/>
                  </a:lnTo>
                  <a:lnTo>
                    <a:pt x="2798686" y="270242"/>
                  </a:lnTo>
                  <a:lnTo>
                    <a:pt x="2838525" y="293451"/>
                  </a:lnTo>
                  <a:lnTo>
                    <a:pt x="2876995" y="317437"/>
                  </a:lnTo>
                  <a:lnTo>
                    <a:pt x="2914058" y="342177"/>
                  </a:lnTo>
                  <a:lnTo>
                    <a:pt x="2949677" y="367650"/>
                  </a:lnTo>
                  <a:lnTo>
                    <a:pt x="2983814" y="393834"/>
                  </a:lnTo>
                  <a:lnTo>
                    <a:pt x="3016432" y="420708"/>
                  </a:lnTo>
                  <a:lnTo>
                    <a:pt x="3047494" y="448248"/>
                  </a:lnTo>
                  <a:lnTo>
                    <a:pt x="3076963" y="476435"/>
                  </a:lnTo>
                  <a:lnTo>
                    <a:pt x="3104800" y="505246"/>
                  </a:lnTo>
                  <a:lnTo>
                    <a:pt x="3130970" y="534659"/>
                  </a:lnTo>
                  <a:lnTo>
                    <a:pt x="3155434" y="564652"/>
                  </a:lnTo>
                  <a:lnTo>
                    <a:pt x="3199097" y="626294"/>
                  </a:lnTo>
                  <a:lnTo>
                    <a:pt x="3235490" y="689997"/>
                  </a:lnTo>
                  <a:lnTo>
                    <a:pt x="3264315" y="755589"/>
                  </a:lnTo>
                  <a:lnTo>
                    <a:pt x="3285275" y="822894"/>
                  </a:lnTo>
                  <a:lnTo>
                    <a:pt x="3298069" y="891739"/>
                  </a:lnTo>
                  <a:lnTo>
                    <a:pt x="3302400" y="961949"/>
                  </a:lnTo>
                  <a:lnTo>
                    <a:pt x="3301311" y="997215"/>
                  </a:lnTo>
                  <a:lnTo>
                    <a:pt x="3292711" y="1066765"/>
                  </a:lnTo>
                  <a:lnTo>
                    <a:pt x="3275797" y="1134861"/>
                  </a:lnTo>
                  <a:lnTo>
                    <a:pt x="3250867" y="1201331"/>
                  </a:lnTo>
                  <a:lnTo>
                    <a:pt x="3218221" y="1266000"/>
                  </a:lnTo>
                  <a:lnTo>
                    <a:pt x="3178155" y="1328695"/>
                  </a:lnTo>
                  <a:lnTo>
                    <a:pt x="3130970" y="1389240"/>
                  </a:lnTo>
                  <a:lnTo>
                    <a:pt x="3104800" y="1418653"/>
                  </a:lnTo>
                  <a:lnTo>
                    <a:pt x="3076963" y="1447464"/>
                  </a:lnTo>
                  <a:lnTo>
                    <a:pt x="3047494" y="1475651"/>
                  </a:lnTo>
                  <a:lnTo>
                    <a:pt x="3016432" y="1503191"/>
                  </a:lnTo>
                  <a:lnTo>
                    <a:pt x="2983814" y="1530065"/>
                  </a:lnTo>
                  <a:lnTo>
                    <a:pt x="2949677" y="1556249"/>
                  </a:lnTo>
                  <a:lnTo>
                    <a:pt x="2914058" y="1581722"/>
                  </a:lnTo>
                  <a:lnTo>
                    <a:pt x="2876995" y="1606462"/>
                  </a:lnTo>
                  <a:lnTo>
                    <a:pt x="2838525" y="1630448"/>
                  </a:lnTo>
                  <a:lnTo>
                    <a:pt x="2798686" y="1653657"/>
                  </a:lnTo>
                  <a:lnTo>
                    <a:pt x="2757514" y="1676069"/>
                  </a:lnTo>
                  <a:lnTo>
                    <a:pt x="2715047" y="1697661"/>
                  </a:lnTo>
                  <a:lnTo>
                    <a:pt x="2671322" y="1718411"/>
                  </a:lnTo>
                  <a:lnTo>
                    <a:pt x="2626377" y="1738299"/>
                  </a:lnTo>
                  <a:lnTo>
                    <a:pt x="2580249" y="1757301"/>
                  </a:lnTo>
                  <a:lnTo>
                    <a:pt x="2532975" y="1775397"/>
                  </a:lnTo>
                  <a:lnTo>
                    <a:pt x="2484592" y="1792565"/>
                  </a:lnTo>
                  <a:lnTo>
                    <a:pt x="2435138" y="1808783"/>
                  </a:lnTo>
                  <a:lnTo>
                    <a:pt x="2384650" y="1824028"/>
                  </a:lnTo>
                  <a:lnTo>
                    <a:pt x="2333166" y="1838281"/>
                  </a:lnTo>
                  <a:lnTo>
                    <a:pt x="2280723" y="1851518"/>
                  </a:lnTo>
                  <a:lnTo>
                    <a:pt x="2227357" y="1863717"/>
                  </a:lnTo>
                  <a:lnTo>
                    <a:pt x="2173107" y="1874859"/>
                  </a:lnTo>
                  <a:lnTo>
                    <a:pt x="2118009" y="1884919"/>
                  </a:lnTo>
                  <a:lnTo>
                    <a:pt x="2062101" y="1893878"/>
                  </a:lnTo>
                  <a:lnTo>
                    <a:pt x="2005421" y="1901712"/>
                  </a:lnTo>
                  <a:lnTo>
                    <a:pt x="1948005" y="1908401"/>
                  </a:lnTo>
                  <a:lnTo>
                    <a:pt x="1889891" y="1913923"/>
                  </a:lnTo>
                  <a:lnTo>
                    <a:pt x="1831116" y="1918255"/>
                  </a:lnTo>
                  <a:lnTo>
                    <a:pt x="1771718" y="1921376"/>
                  </a:lnTo>
                  <a:lnTo>
                    <a:pt x="1711733" y="1923265"/>
                  </a:lnTo>
                  <a:lnTo>
                    <a:pt x="1651200" y="19238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28799" y="4377350"/>
              <a:ext cx="3302635" cy="1924050"/>
            </a:xfrm>
            <a:custGeom>
              <a:avLst/>
              <a:gdLst/>
              <a:ahLst/>
              <a:cxnLst/>
              <a:rect l="l" t="t" r="r" b="b"/>
              <a:pathLst>
                <a:path w="3302634" h="1924050">
                  <a:moveTo>
                    <a:pt x="0" y="961949"/>
                  </a:moveTo>
                  <a:lnTo>
                    <a:pt x="1088" y="926684"/>
                  </a:lnTo>
                  <a:lnTo>
                    <a:pt x="4331" y="891739"/>
                  </a:lnTo>
                  <a:lnTo>
                    <a:pt x="17125" y="822894"/>
                  </a:lnTo>
                  <a:lnTo>
                    <a:pt x="38084" y="755589"/>
                  </a:lnTo>
                  <a:lnTo>
                    <a:pt x="66909" y="689997"/>
                  </a:lnTo>
                  <a:lnTo>
                    <a:pt x="103303" y="626294"/>
                  </a:lnTo>
                  <a:lnTo>
                    <a:pt x="146965" y="564652"/>
                  </a:lnTo>
                  <a:lnTo>
                    <a:pt x="171430" y="534659"/>
                  </a:lnTo>
                  <a:lnTo>
                    <a:pt x="197599" y="505246"/>
                  </a:lnTo>
                  <a:lnTo>
                    <a:pt x="225437" y="476435"/>
                  </a:lnTo>
                  <a:lnTo>
                    <a:pt x="254905" y="448248"/>
                  </a:lnTo>
                  <a:lnTo>
                    <a:pt x="285967" y="420708"/>
                  </a:lnTo>
                  <a:lnTo>
                    <a:pt x="318585" y="393834"/>
                  </a:lnTo>
                  <a:lnTo>
                    <a:pt x="352723" y="367650"/>
                  </a:lnTo>
                  <a:lnTo>
                    <a:pt x="388341" y="342177"/>
                  </a:lnTo>
                  <a:lnTo>
                    <a:pt x="425404" y="317437"/>
                  </a:lnTo>
                  <a:lnTo>
                    <a:pt x="463874" y="293451"/>
                  </a:lnTo>
                  <a:lnTo>
                    <a:pt x="503714" y="270242"/>
                  </a:lnTo>
                  <a:lnTo>
                    <a:pt x="544886" y="247830"/>
                  </a:lnTo>
                  <a:lnTo>
                    <a:pt x="587353" y="226238"/>
                  </a:lnTo>
                  <a:lnTo>
                    <a:pt x="631077" y="205488"/>
                  </a:lnTo>
                  <a:lnTo>
                    <a:pt x="676022" y="185600"/>
                  </a:lnTo>
                  <a:lnTo>
                    <a:pt x="722151" y="166597"/>
                  </a:lnTo>
                  <a:lnTo>
                    <a:pt x="769425" y="148502"/>
                  </a:lnTo>
                  <a:lnTo>
                    <a:pt x="817808" y="131334"/>
                  </a:lnTo>
                  <a:lnTo>
                    <a:pt x="867261" y="115116"/>
                  </a:lnTo>
                  <a:lnTo>
                    <a:pt x="917749" y="99871"/>
                  </a:lnTo>
                  <a:lnTo>
                    <a:pt x="969233" y="85618"/>
                  </a:lnTo>
                  <a:lnTo>
                    <a:pt x="1021677" y="72381"/>
                  </a:lnTo>
                  <a:lnTo>
                    <a:pt x="1075043" y="60182"/>
                  </a:lnTo>
                  <a:lnTo>
                    <a:pt x="1129293" y="49040"/>
                  </a:lnTo>
                  <a:lnTo>
                    <a:pt x="1184391" y="38980"/>
                  </a:lnTo>
                  <a:lnTo>
                    <a:pt x="1240298" y="30021"/>
                  </a:lnTo>
                  <a:lnTo>
                    <a:pt x="1296979" y="22187"/>
                  </a:lnTo>
                  <a:lnTo>
                    <a:pt x="1354395" y="15498"/>
                  </a:lnTo>
                  <a:lnTo>
                    <a:pt x="1412509" y="9976"/>
                  </a:lnTo>
                  <a:lnTo>
                    <a:pt x="1471284" y="5644"/>
                  </a:lnTo>
                  <a:lnTo>
                    <a:pt x="1530682" y="2523"/>
                  </a:lnTo>
                  <a:lnTo>
                    <a:pt x="1590666" y="634"/>
                  </a:lnTo>
                  <a:lnTo>
                    <a:pt x="1651200" y="0"/>
                  </a:lnTo>
                  <a:lnTo>
                    <a:pt x="1711733" y="634"/>
                  </a:lnTo>
                  <a:lnTo>
                    <a:pt x="1771718" y="2523"/>
                  </a:lnTo>
                  <a:lnTo>
                    <a:pt x="1831116" y="5644"/>
                  </a:lnTo>
                  <a:lnTo>
                    <a:pt x="1889891" y="9976"/>
                  </a:lnTo>
                  <a:lnTo>
                    <a:pt x="1948005" y="15498"/>
                  </a:lnTo>
                  <a:lnTo>
                    <a:pt x="2005421" y="22187"/>
                  </a:lnTo>
                  <a:lnTo>
                    <a:pt x="2062101" y="30021"/>
                  </a:lnTo>
                  <a:lnTo>
                    <a:pt x="2118009" y="38980"/>
                  </a:lnTo>
                  <a:lnTo>
                    <a:pt x="2173107" y="49040"/>
                  </a:lnTo>
                  <a:lnTo>
                    <a:pt x="2227357" y="60182"/>
                  </a:lnTo>
                  <a:lnTo>
                    <a:pt x="2280723" y="72381"/>
                  </a:lnTo>
                  <a:lnTo>
                    <a:pt x="2333166" y="85618"/>
                  </a:lnTo>
                  <a:lnTo>
                    <a:pt x="2384650" y="99871"/>
                  </a:lnTo>
                  <a:lnTo>
                    <a:pt x="2435138" y="115116"/>
                  </a:lnTo>
                  <a:lnTo>
                    <a:pt x="2484592" y="131334"/>
                  </a:lnTo>
                  <a:lnTo>
                    <a:pt x="2532975" y="148502"/>
                  </a:lnTo>
                  <a:lnTo>
                    <a:pt x="2580249" y="166597"/>
                  </a:lnTo>
                  <a:lnTo>
                    <a:pt x="2626377" y="185600"/>
                  </a:lnTo>
                  <a:lnTo>
                    <a:pt x="2671322" y="205488"/>
                  </a:lnTo>
                  <a:lnTo>
                    <a:pt x="2715047" y="226238"/>
                  </a:lnTo>
                  <a:lnTo>
                    <a:pt x="2757514" y="247830"/>
                  </a:lnTo>
                  <a:lnTo>
                    <a:pt x="2798686" y="270242"/>
                  </a:lnTo>
                  <a:lnTo>
                    <a:pt x="2838525" y="293451"/>
                  </a:lnTo>
                  <a:lnTo>
                    <a:pt x="2876995" y="317437"/>
                  </a:lnTo>
                  <a:lnTo>
                    <a:pt x="2914058" y="342177"/>
                  </a:lnTo>
                  <a:lnTo>
                    <a:pt x="2949677" y="367650"/>
                  </a:lnTo>
                  <a:lnTo>
                    <a:pt x="2983814" y="393834"/>
                  </a:lnTo>
                  <a:lnTo>
                    <a:pt x="3016432" y="420708"/>
                  </a:lnTo>
                  <a:lnTo>
                    <a:pt x="3047494" y="448248"/>
                  </a:lnTo>
                  <a:lnTo>
                    <a:pt x="3076963" y="476435"/>
                  </a:lnTo>
                  <a:lnTo>
                    <a:pt x="3104800" y="505246"/>
                  </a:lnTo>
                  <a:lnTo>
                    <a:pt x="3130970" y="534659"/>
                  </a:lnTo>
                  <a:lnTo>
                    <a:pt x="3155434" y="564652"/>
                  </a:lnTo>
                  <a:lnTo>
                    <a:pt x="3199097" y="626294"/>
                  </a:lnTo>
                  <a:lnTo>
                    <a:pt x="3235490" y="689997"/>
                  </a:lnTo>
                  <a:lnTo>
                    <a:pt x="3264315" y="755589"/>
                  </a:lnTo>
                  <a:lnTo>
                    <a:pt x="3285275" y="822894"/>
                  </a:lnTo>
                  <a:lnTo>
                    <a:pt x="3298069" y="891739"/>
                  </a:lnTo>
                  <a:lnTo>
                    <a:pt x="3302400" y="961949"/>
                  </a:lnTo>
                  <a:lnTo>
                    <a:pt x="3298069" y="1032160"/>
                  </a:lnTo>
                  <a:lnTo>
                    <a:pt x="3285275" y="1101005"/>
                  </a:lnTo>
                  <a:lnTo>
                    <a:pt x="3264315" y="1168310"/>
                  </a:lnTo>
                  <a:lnTo>
                    <a:pt x="3235490" y="1233902"/>
                  </a:lnTo>
                  <a:lnTo>
                    <a:pt x="3199097" y="1297605"/>
                  </a:lnTo>
                  <a:lnTo>
                    <a:pt x="3155434" y="1359247"/>
                  </a:lnTo>
                  <a:lnTo>
                    <a:pt x="3130970" y="1389240"/>
                  </a:lnTo>
                  <a:lnTo>
                    <a:pt x="3104800" y="1418653"/>
                  </a:lnTo>
                  <a:lnTo>
                    <a:pt x="3076963" y="1447464"/>
                  </a:lnTo>
                  <a:lnTo>
                    <a:pt x="3047494" y="1475651"/>
                  </a:lnTo>
                  <a:lnTo>
                    <a:pt x="3016432" y="1503191"/>
                  </a:lnTo>
                  <a:lnTo>
                    <a:pt x="2983814" y="1530065"/>
                  </a:lnTo>
                  <a:lnTo>
                    <a:pt x="2949677" y="1556249"/>
                  </a:lnTo>
                  <a:lnTo>
                    <a:pt x="2914058" y="1581722"/>
                  </a:lnTo>
                  <a:lnTo>
                    <a:pt x="2876995" y="1606462"/>
                  </a:lnTo>
                  <a:lnTo>
                    <a:pt x="2838525" y="1630448"/>
                  </a:lnTo>
                  <a:lnTo>
                    <a:pt x="2798686" y="1653657"/>
                  </a:lnTo>
                  <a:lnTo>
                    <a:pt x="2757514" y="1676069"/>
                  </a:lnTo>
                  <a:lnTo>
                    <a:pt x="2715047" y="1697661"/>
                  </a:lnTo>
                  <a:lnTo>
                    <a:pt x="2671322" y="1718411"/>
                  </a:lnTo>
                  <a:lnTo>
                    <a:pt x="2626377" y="1738299"/>
                  </a:lnTo>
                  <a:lnTo>
                    <a:pt x="2580249" y="1757302"/>
                  </a:lnTo>
                  <a:lnTo>
                    <a:pt x="2532975" y="1775397"/>
                  </a:lnTo>
                  <a:lnTo>
                    <a:pt x="2484592" y="1792565"/>
                  </a:lnTo>
                  <a:lnTo>
                    <a:pt x="2435138" y="1808783"/>
                  </a:lnTo>
                  <a:lnTo>
                    <a:pt x="2384650" y="1824028"/>
                  </a:lnTo>
                  <a:lnTo>
                    <a:pt x="2333166" y="1838281"/>
                  </a:lnTo>
                  <a:lnTo>
                    <a:pt x="2280723" y="1851518"/>
                  </a:lnTo>
                  <a:lnTo>
                    <a:pt x="2227357" y="1863717"/>
                  </a:lnTo>
                  <a:lnTo>
                    <a:pt x="2173107" y="1874859"/>
                  </a:lnTo>
                  <a:lnTo>
                    <a:pt x="2118009" y="1884919"/>
                  </a:lnTo>
                  <a:lnTo>
                    <a:pt x="2062101" y="1893878"/>
                  </a:lnTo>
                  <a:lnTo>
                    <a:pt x="2005421" y="1901712"/>
                  </a:lnTo>
                  <a:lnTo>
                    <a:pt x="1948005" y="1908401"/>
                  </a:lnTo>
                  <a:lnTo>
                    <a:pt x="1889891" y="1913923"/>
                  </a:lnTo>
                  <a:lnTo>
                    <a:pt x="1831116" y="1918255"/>
                  </a:lnTo>
                  <a:lnTo>
                    <a:pt x="1771718" y="1921376"/>
                  </a:lnTo>
                  <a:lnTo>
                    <a:pt x="1711733" y="1923265"/>
                  </a:lnTo>
                  <a:lnTo>
                    <a:pt x="1651200" y="1923899"/>
                  </a:lnTo>
                  <a:lnTo>
                    <a:pt x="1590666" y="1923265"/>
                  </a:lnTo>
                  <a:lnTo>
                    <a:pt x="1530682" y="1921376"/>
                  </a:lnTo>
                  <a:lnTo>
                    <a:pt x="1471284" y="1918255"/>
                  </a:lnTo>
                  <a:lnTo>
                    <a:pt x="1412509" y="1913923"/>
                  </a:lnTo>
                  <a:lnTo>
                    <a:pt x="1354395" y="1908401"/>
                  </a:lnTo>
                  <a:lnTo>
                    <a:pt x="1296979" y="1901712"/>
                  </a:lnTo>
                  <a:lnTo>
                    <a:pt x="1240298" y="1893878"/>
                  </a:lnTo>
                  <a:lnTo>
                    <a:pt x="1184391" y="1884919"/>
                  </a:lnTo>
                  <a:lnTo>
                    <a:pt x="1129293" y="1874859"/>
                  </a:lnTo>
                  <a:lnTo>
                    <a:pt x="1075043" y="1863717"/>
                  </a:lnTo>
                  <a:lnTo>
                    <a:pt x="1021677" y="1851518"/>
                  </a:lnTo>
                  <a:lnTo>
                    <a:pt x="969233" y="1838281"/>
                  </a:lnTo>
                  <a:lnTo>
                    <a:pt x="917749" y="1824028"/>
                  </a:lnTo>
                  <a:lnTo>
                    <a:pt x="867261" y="1808783"/>
                  </a:lnTo>
                  <a:lnTo>
                    <a:pt x="817808" y="1792565"/>
                  </a:lnTo>
                  <a:lnTo>
                    <a:pt x="769425" y="1775397"/>
                  </a:lnTo>
                  <a:lnTo>
                    <a:pt x="722151" y="1757302"/>
                  </a:lnTo>
                  <a:lnTo>
                    <a:pt x="676022" y="1738299"/>
                  </a:lnTo>
                  <a:lnTo>
                    <a:pt x="631077" y="1718411"/>
                  </a:lnTo>
                  <a:lnTo>
                    <a:pt x="587353" y="1697661"/>
                  </a:lnTo>
                  <a:lnTo>
                    <a:pt x="544886" y="1676069"/>
                  </a:lnTo>
                  <a:lnTo>
                    <a:pt x="503714" y="1653657"/>
                  </a:lnTo>
                  <a:lnTo>
                    <a:pt x="463874" y="1630448"/>
                  </a:lnTo>
                  <a:lnTo>
                    <a:pt x="425404" y="1606462"/>
                  </a:lnTo>
                  <a:lnTo>
                    <a:pt x="388341" y="1581722"/>
                  </a:lnTo>
                  <a:lnTo>
                    <a:pt x="352723" y="1556249"/>
                  </a:lnTo>
                  <a:lnTo>
                    <a:pt x="318585" y="1530065"/>
                  </a:lnTo>
                  <a:lnTo>
                    <a:pt x="285967" y="1503191"/>
                  </a:lnTo>
                  <a:lnTo>
                    <a:pt x="254905" y="1475651"/>
                  </a:lnTo>
                  <a:lnTo>
                    <a:pt x="225437" y="1447464"/>
                  </a:lnTo>
                  <a:lnTo>
                    <a:pt x="197599" y="1418653"/>
                  </a:lnTo>
                  <a:lnTo>
                    <a:pt x="171430" y="1389240"/>
                  </a:lnTo>
                  <a:lnTo>
                    <a:pt x="146965" y="1359247"/>
                  </a:lnTo>
                  <a:lnTo>
                    <a:pt x="103303" y="1297605"/>
                  </a:lnTo>
                  <a:lnTo>
                    <a:pt x="66909" y="1233902"/>
                  </a:lnTo>
                  <a:lnTo>
                    <a:pt x="38084" y="1168310"/>
                  </a:lnTo>
                  <a:lnTo>
                    <a:pt x="17125" y="1101005"/>
                  </a:lnTo>
                  <a:lnTo>
                    <a:pt x="4331" y="1032160"/>
                  </a:lnTo>
                  <a:lnTo>
                    <a:pt x="1088" y="997215"/>
                  </a:lnTo>
                  <a:lnTo>
                    <a:pt x="0" y="96194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77060" y="5133433"/>
            <a:ext cx="100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solidFill>
                  <a:srgbClr val="606060"/>
                </a:solidFill>
                <a:latin typeface="Arial Black"/>
                <a:cs typeface="Arial Black"/>
              </a:rPr>
              <a:t>numpy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41337" y="8266536"/>
            <a:ext cx="827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complete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Machine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Learning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eco-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system.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475" y="2153727"/>
            <a:ext cx="11761470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example,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80" dirty="0">
                <a:solidFill>
                  <a:srgbClr val="606060"/>
                </a:solidFill>
                <a:latin typeface="Microsoft Sans Serif"/>
                <a:cs typeface="Microsoft Sans Serif"/>
              </a:rPr>
              <a:t>say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rocket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going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up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slight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angle: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75" dirty="0">
                <a:solidFill>
                  <a:srgbClr val="606060"/>
                </a:solidFill>
                <a:latin typeface="Microsoft Sans Serif"/>
                <a:cs typeface="Microsoft Sans Serif"/>
              </a:rPr>
              <a:t>has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30" dirty="0">
                <a:solidFill>
                  <a:srgbClr val="606060"/>
                </a:solidFill>
                <a:latin typeface="Microsoft Sans Serif"/>
                <a:cs typeface="Microsoft Sans Serif"/>
              </a:rPr>
              <a:t>a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vertical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speed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5,000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m/s,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also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slight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speed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towards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the </a:t>
            </a:r>
            <a:r>
              <a:rPr sz="3600" spc="-325" dirty="0">
                <a:solidFill>
                  <a:srgbClr val="606060"/>
                </a:solidFill>
                <a:latin typeface="Microsoft Sans Serif"/>
                <a:cs typeface="Microsoft Sans Serif"/>
              </a:rPr>
              <a:t>East</a:t>
            </a:r>
            <a:r>
              <a:rPr sz="36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10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m/s,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slight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speed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towards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North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50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m/s.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rocket's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velocity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25" dirty="0">
                <a:solidFill>
                  <a:srgbClr val="606060"/>
                </a:solidFill>
                <a:latin typeface="Microsoft Sans Serif"/>
                <a:cs typeface="Microsoft Sans Serif"/>
              </a:rPr>
              <a:t>may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represented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following vector: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5940" y="6005637"/>
            <a:ext cx="1446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velocity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475" y="5038075"/>
            <a:ext cx="2023999" cy="1364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7900" y="6588875"/>
            <a:ext cx="2371649" cy="306097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79135" y="5094561"/>
            <a:ext cx="4246880" cy="4324985"/>
            <a:chOff x="7579135" y="5094561"/>
            <a:chExt cx="4246880" cy="4324985"/>
          </a:xfrm>
        </p:grpSpPr>
        <p:sp>
          <p:nvSpPr>
            <p:cNvPr id="7" name="object 7"/>
            <p:cNvSpPr/>
            <p:nvPr/>
          </p:nvSpPr>
          <p:spPr>
            <a:xfrm>
              <a:off x="9015924" y="5142549"/>
              <a:ext cx="0" cy="2675255"/>
            </a:xfrm>
            <a:custGeom>
              <a:avLst/>
              <a:gdLst/>
              <a:ahLst/>
              <a:cxnLst/>
              <a:rect l="l" t="t" r="r" b="b"/>
              <a:pathLst>
                <a:path h="2675254">
                  <a:moveTo>
                    <a:pt x="0" y="2675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00192" y="509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00192" y="509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98624" y="7749394"/>
              <a:ext cx="2779395" cy="34290"/>
            </a:xfrm>
            <a:custGeom>
              <a:avLst/>
              <a:gdLst/>
              <a:ahLst/>
              <a:cxnLst/>
              <a:rect l="l" t="t" r="r" b="b"/>
              <a:pathLst>
                <a:path w="2779395" h="34290">
                  <a:moveTo>
                    <a:pt x="0" y="33804"/>
                  </a:moveTo>
                  <a:lnTo>
                    <a:pt x="2779053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77487" y="77336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82" y="31463"/>
                  </a:moveTo>
                  <a:lnTo>
                    <a:pt x="0" y="0"/>
                  </a:lnTo>
                  <a:lnTo>
                    <a:pt x="43413" y="15206"/>
                  </a:lnTo>
                  <a:lnTo>
                    <a:pt x="382" y="31463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777487" y="77336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382" y="31463"/>
                  </a:moveTo>
                  <a:lnTo>
                    <a:pt x="43413" y="15206"/>
                  </a:lnTo>
                  <a:lnTo>
                    <a:pt x="0" y="0"/>
                  </a:lnTo>
                  <a:lnTo>
                    <a:pt x="382" y="31463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2531" y="7782124"/>
              <a:ext cx="1414780" cy="1600200"/>
            </a:xfrm>
            <a:custGeom>
              <a:avLst/>
              <a:gdLst/>
              <a:ahLst/>
              <a:cxnLst/>
              <a:rect l="l" t="t" r="r" b="b"/>
              <a:pathLst>
                <a:path w="1414779" h="1600200">
                  <a:moveTo>
                    <a:pt x="1414742" y="0"/>
                  </a:moveTo>
                  <a:lnTo>
                    <a:pt x="0" y="1599986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83898" y="9371689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0" y="42803"/>
                  </a:moveTo>
                  <a:lnTo>
                    <a:pt x="16846" y="0"/>
                  </a:lnTo>
                  <a:lnTo>
                    <a:pt x="40419" y="20842"/>
                  </a:lnTo>
                  <a:lnTo>
                    <a:pt x="0" y="42803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83898" y="9371689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40" h="43179">
                  <a:moveTo>
                    <a:pt x="16846" y="0"/>
                  </a:moveTo>
                  <a:lnTo>
                    <a:pt x="0" y="42803"/>
                  </a:lnTo>
                  <a:lnTo>
                    <a:pt x="40419" y="20842"/>
                  </a:lnTo>
                  <a:lnTo>
                    <a:pt x="16846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38925" y="6129283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50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m/s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38849" y="7827282"/>
            <a:ext cx="236093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31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10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m/s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5,000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</a:t>
            </a:r>
            <a:r>
              <a:rPr sz="1400" spc="-25" dirty="0">
                <a:latin typeface="Arial MT"/>
                <a:cs typeface="Arial MT"/>
              </a:rPr>
              <a:t>/s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10750" y="561664"/>
            <a:ext cx="20459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Vectors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50" y="5165525"/>
            <a:ext cx="3365974" cy="33659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77637" y="5315897"/>
            <a:ext cx="2038985" cy="814705"/>
            <a:chOff x="6677637" y="5315897"/>
            <a:chExt cx="2038985" cy="814705"/>
          </a:xfrm>
        </p:grpSpPr>
        <p:sp>
          <p:nvSpPr>
            <p:cNvPr id="4" name="object 4"/>
            <p:cNvSpPr/>
            <p:nvPr/>
          </p:nvSpPr>
          <p:spPr>
            <a:xfrm>
              <a:off x="6682399" y="5336599"/>
              <a:ext cx="1988820" cy="789305"/>
            </a:xfrm>
            <a:custGeom>
              <a:avLst/>
              <a:gdLst/>
              <a:ahLst/>
              <a:cxnLst/>
              <a:rect l="l" t="t" r="r" b="b"/>
              <a:pathLst>
                <a:path w="1988820" h="789304">
                  <a:moveTo>
                    <a:pt x="0" y="788925"/>
                  </a:moveTo>
                  <a:lnTo>
                    <a:pt x="1988677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65275" y="532065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11603" y="30563"/>
                  </a:moveTo>
                  <a:lnTo>
                    <a:pt x="0" y="1315"/>
                  </a:lnTo>
                  <a:lnTo>
                    <a:pt x="45981" y="0"/>
                  </a:lnTo>
                  <a:lnTo>
                    <a:pt x="11603" y="30563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65275" y="5320659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11603" y="30563"/>
                  </a:moveTo>
                  <a:lnTo>
                    <a:pt x="45981" y="0"/>
                  </a:lnTo>
                  <a:lnTo>
                    <a:pt x="0" y="1315"/>
                  </a:lnTo>
                  <a:lnTo>
                    <a:pt x="11603" y="30563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60762" y="6747036"/>
            <a:ext cx="2139315" cy="58419"/>
            <a:chOff x="6660762" y="6747036"/>
            <a:chExt cx="2139315" cy="58419"/>
          </a:xfrm>
        </p:grpSpPr>
        <p:sp>
          <p:nvSpPr>
            <p:cNvPr id="8" name="object 8"/>
            <p:cNvSpPr/>
            <p:nvPr/>
          </p:nvSpPr>
          <p:spPr>
            <a:xfrm>
              <a:off x="6665524" y="6767529"/>
              <a:ext cx="2086610" cy="33020"/>
            </a:xfrm>
            <a:custGeom>
              <a:avLst/>
              <a:gdLst/>
              <a:ahLst/>
              <a:cxnLst/>
              <a:rect l="l" t="t" r="r" b="b"/>
              <a:pathLst>
                <a:path w="2086609" h="33020">
                  <a:moveTo>
                    <a:pt x="0" y="32995"/>
                  </a:moveTo>
                  <a:lnTo>
                    <a:pt x="2086056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51333" y="67517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97" y="31460"/>
                  </a:moveTo>
                  <a:lnTo>
                    <a:pt x="0" y="0"/>
                  </a:lnTo>
                  <a:lnTo>
                    <a:pt x="43468" y="15046"/>
                  </a:lnTo>
                  <a:lnTo>
                    <a:pt x="497" y="31460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51333" y="675179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97" y="31460"/>
                  </a:moveTo>
                  <a:lnTo>
                    <a:pt x="43468" y="15046"/>
                  </a:lnTo>
                  <a:lnTo>
                    <a:pt x="0" y="0"/>
                  </a:lnTo>
                  <a:lnTo>
                    <a:pt x="497" y="3146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778887" y="7420112"/>
            <a:ext cx="1920239" cy="516890"/>
            <a:chOff x="6778887" y="7420112"/>
            <a:chExt cx="1920239" cy="516890"/>
          </a:xfrm>
        </p:grpSpPr>
        <p:sp>
          <p:nvSpPr>
            <p:cNvPr id="12" name="object 12"/>
            <p:cNvSpPr/>
            <p:nvPr/>
          </p:nvSpPr>
          <p:spPr>
            <a:xfrm>
              <a:off x="6783650" y="7424874"/>
              <a:ext cx="1868805" cy="492125"/>
            </a:xfrm>
            <a:custGeom>
              <a:avLst/>
              <a:gdLst/>
              <a:ahLst/>
              <a:cxnLst/>
              <a:rect l="l" t="t" r="r" b="b"/>
              <a:pathLst>
                <a:path w="1868804" h="492125">
                  <a:moveTo>
                    <a:pt x="0" y="0"/>
                  </a:moveTo>
                  <a:lnTo>
                    <a:pt x="1868632" y="491852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278" y="790151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429"/>
                  </a:moveTo>
                  <a:lnTo>
                    <a:pt x="8009" y="0"/>
                  </a:lnTo>
                  <a:lnTo>
                    <a:pt x="45806" y="26217"/>
                  </a:lnTo>
                  <a:lnTo>
                    <a:pt x="0" y="30429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48278" y="790151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429"/>
                  </a:moveTo>
                  <a:lnTo>
                    <a:pt x="45806" y="26217"/>
                  </a:lnTo>
                  <a:lnTo>
                    <a:pt x="8009" y="0"/>
                  </a:lnTo>
                  <a:lnTo>
                    <a:pt x="0" y="3042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8924" y="1562902"/>
            <a:ext cx="11752580" cy="392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 marR="919480" indent="-504825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Vectors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0" dirty="0">
                <a:solidFill>
                  <a:srgbClr val="606060"/>
                </a:solidFill>
                <a:latin typeface="Microsoft Sans Serif"/>
                <a:cs typeface="Microsoft Sans Serif"/>
              </a:rPr>
              <a:t>many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purposes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Machine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Learning,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most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notably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represent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observations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predictions.</a:t>
            </a:r>
            <a:endParaRPr sz="3600">
              <a:latin typeface="Microsoft Sans Serif"/>
              <a:cs typeface="Microsoft Sans Serif"/>
            </a:endParaRPr>
          </a:p>
          <a:p>
            <a:pPr marL="516890" marR="5080" indent="-504825">
              <a:lnSpc>
                <a:spcPct val="114599"/>
              </a:lnSpc>
              <a:buFont typeface="Arial MT"/>
              <a:buChar char="●"/>
              <a:tabLst>
                <a:tab pos="516890" algn="l"/>
              </a:tabLst>
            </a:pP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example,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80" dirty="0">
                <a:solidFill>
                  <a:srgbClr val="606060"/>
                </a:solidFill>
                <a:latin typeface="Microsoft Sans Serif"/>
                <a:cs typeface="Microsoft Sans Serif"/>
              </a:rPr>
              <a:t>say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built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Machine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Learning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system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6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classify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videos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into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categories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(good,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20" dirty="0">
                <a:solidFill>
                  <a:srgbClr val="606060"/>
                </a:solidFill>
                <a:latin typeface="Microsoft Sans Serif"/>
                <a:cs typeface="Microsoft Sans Serif"/>
              </a:rPr>
              <a:t>spam,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clickbait)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Microsoft Sans Serif"/>
                <a:cs typeface="Microsoft Sans Serif"/>
              </a:rPr>
              <a:t>based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what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know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about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them.</a:t>
            </a:r>
            <a:endParaRPr sz="3600">
              <a:latin typeface="Microsoft Sans Serif"/>
              <a:cs typeface="Microsoft Sans Serif"/>
            </a:endParaRPr>
          </a:p>
          <a:p>
            <a:pPr marR="2755900" algn="r">
              <a:lnSpc>
                <a:spcPct val="100000"/>
              </a:lnSpc>
              <a:spcBef>
                <a:spcPts val="3085"/>
              </a:spcBef>
            </a:pPr>
            <a:r>
              <a:rPr sz="2400" spc="-20" dirty="0">
                <a:latin typeface="Arial MT"/>
                <a:cs typeface="Arial MT"/>
              </a:rPr>
              <a:t>Good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55525" y="6546008"/>
            <a:ext cx="1175385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MT"/>
                <a:cs typeface="Arial MT"/>
              </a:rPr>
              <a:t>Spam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Clickbait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Use</a:t>
            </a:r>
            <a:r>
              <a:rPr spc="25" dirty="0"/>
              <a:t> </a:t>
            </a:r>
            <a:r>
              <a:rPr dirty="0"/>
              <a:t>of</a:t>
            </a:r>
            <a:r>
              <a:rPr spc="-300" dirty="0"/>
              <a:t> </a:t>
            </a:r>
            <a:r>
              <a:rPr spc="-114" dirty="0"/>
              <a:t>Vectors</a:t>
            </a:r>
            <a:r>
              <a:rPr spc="-100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-325" dirty="0"/>
              <a:t>Machine</a:t>
            </a:r>
            <a:r>
              <a:rPr spc="-5" dirty="0"/>
              <a:t> </a:t>
            </a:r>
            <a:r>
              <a:rPr spc="-310" dirty="0"/>
              <a:t>Learning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924" y="1562902"/>
            <a:ext cx="11628755" cy="694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 marR="211454" indent="-504825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video,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would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vector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representing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what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know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about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it,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70" dirty="0">
                <a:solidFill>
                  <a:srgbClr val="606060"/>
                </a:solidFill>
                <a:latin typeface="Microsoft Sans Serif"/>
                <a:cs typeface="Microsoft Sans Serif"/>
              </a:rPr>
              <a:t>such</a:t>
            </a:r>
            <a:r>
              <a:rPr sz="36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00" dirty="0">
                <a:solidFill>
                  <a:srgbClr val="606060"/>
                </a:solidFill>
                <a:latin typeface="Microsoft Sans Serif"/>
                <a:cs typeface="Microsoft Sans Serif"/>
              </a:rPr>
              <a:t>as: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606060"/>
              </a:buClr>
              <a:buFont typeface="Arial MT"/>
              <a:buChar char="●"/>
            </a:pPr>
            <a:endParaRPr sz="3600">
              <a:latin typeface="Microsoft Sans Serif"/>
              <a:cs typeface="Microsoft Sans Serif"/>
            </a:endParaRPr>
          </a:p>
          <a:p>
            <a:pPr marL="3099435">
              <a:lnSpc>
                <a:spcPct val="100000"/>
              </a:lnSpc>
              <a:spcBef>
                <a:spcPts val="5"/>
              </a:spcBef>
            </a:pP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Video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516890" marR="5080" indent="-504825">
              <a:lnSpc>
                <a:spcPct val="114599"/>
              </a:lnSpc>
              <a:spcBef>
                <a:spcPts val="5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vector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could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represent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video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lasts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10.5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minutes,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but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only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5" dirty="0">
                <a:solidFill>
                  <a:srgbClr val="606060"/>
                </a:solidFill>
                <a:latin typeface="Microsoft Sans Serif"/>
                <a:cs typeface="Microsoft Sans Serif"/>
              </a:rPr>
              <a:t>5.2%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viewers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watch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more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than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minute,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gets</a:t>
            </a:r>
            <a:endParaRPr sz="3600">
              <a:latin typeface="Microsoft Sans Serif"/>
              <a:cs typeface="Microsoft Sans Serif"/>
            </a:endParaRPr>
          </a:p>
          <a:p>
            <a:pPr marL="516890" marR="81915">
              <a:lnSpc>
                <a:spcPct val="114599"/>
              </a:lnSpc>
            </a:pP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3.25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views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per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day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average,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was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flagged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7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times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90" dirty="0">
                <a:solidFill>
                  <a:srgbClr val="606060"/>
                </a:solidFill>
                <a:latin typeface="Microsoft Sans Serif"/>
                <a:cs typeface="Microsoft Sans Serif"/>
              </a:rPr>
              <a:t>as </a:t>
            </a:r>
            <a:r>
              <a:rPr sz="3600" spc="-320" dirty="0">
                <a:solidFill>
                  <a:srgbClr val="606060"/>
                </a:solidFill>
                <a:latin typeface="Microsoft Sans Serif"/>
                <a:cs typeface="Microsoft Sans Serif"/>
              </a:rPr>
              <a:t>spam.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see,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axis</a:t>
            </a:r>
            <a:r>
              <a:rPr sz="36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25" dirty="0">
                <a:solidFill>
                  <a:srgbClr val="606060"/>
                </a:solidFill>
                <a:latin typeface="Microsoft Sans Serif"/>
                <a:cs typeface="Microsoft Sans Serif"/>
              </a:rPr>
              <a:t>may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different </a:t>
            </a:r>
            <a:r>
              <a:rPr sz="36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meaning.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375" y="3170225"/>
            <a:ext cx="1723124" cy="14564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Use</a:t>
            </a:r>
            <a:r>
              <a:rPr spc="25" dirty="0"/>
              <a:t> </a:t>
            </a:r>
            <a:r>
              <a:rPr dirty="0"/>
              <a:t>of</a:t>
            </a:r>
            <a:r>
              <a:rPr spc="-300" dirty="0"/>
              <a:t> </a:t>
            </a:r>
            <a:r>
              <a:rPr spc="-114" dirty="0"/>
              <a:t>Vectors</a:t>
            </a:r>
            <a:r>
              <a:rPr spc="-100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-325" dirty="0"/>
              <a:t>Machine</a:t>
            </a:r>
            <a:r>
              <a:rPr spc="-5" dirty="0"/>
              <a:t> </a:t>
            </a:r>
            <a:r>
              <a:rPr spc="-310" dirty="0"/>
              <a:t>Learning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6141" y="5414812"/>
            <a:ext cx="338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class_probabilities</a:t>
            </a:r>
            <a:endParaRPr sz="36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35800" y="5076625"/>
            <a:ext cx="3117215" cy="1463040"/>
            <a:chOff x="5935800" y="5076625"/>
            <a:chExt cx="3117215" cy="1463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5800" y="5076625"/>
              <a:ext cx="2302374" cy="14626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31124" y="5206611"/>
              <a:ext cx="1074420" cy="176530"/>
            </a:xfrm>
            <a:custGeom>
              <a:avLst/>
              <a:gdLst/>
              <a:ahLst/>
              <a:cxnLst/>
              <a:rect l="l" t="t" r="r" b="b"/>
              <a:pathLst>
                <a:path w="1074420" h="176529">
                  <a:moveTo>
                    <a:pt x="0" y="176437"/>
                  </a:moveTo>
                  <a:lnTo>
                    <a:pt x="1074305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2880" y="519108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099" y="31049"/>
                  </a:moveTo>
                  <a:lnTo>
                    <a:pt x="0" y="0"/>
                  </a:lnTo>
                  <a:lnTo>
                    <a:pt x="45203" y="8519"/>
                  </a:lnTo>
                  <a:lnTo>
                    <a:pt x="5099" y="31049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2880" y="519108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099" y="31049"/>
                  </a:moveTo>
                  <a:lnTo>
                    <a:pt x="45203" y="8519"/>
                  </a:lnTo>
                  <a:lnTo>
                    <a:pt x="0" y="0"/>
                  </a:lnTo>
                  <a:lnTo>
                    <a:pt x="5099" y="3104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97374" y="5789562"/>
              <a:ext cx="1090930" cy="32384"/>
            </a:xfrm>
            <a:custGeom>
              <a:avLst/>
              <a:gdLst/>
              <a:ahLst/>
              <a:cxnLst/>
              <a:rect l="l" t="t" r="r" b="b"/>
              <a:pathLst>
                <a:path w="1090929" h="32385">
                  <a:moveTo>
                    <a:pt x="0" y="32212"/>
                  </a:moveTo>
                  <a:lnTo>
                    <a:pt x="1090374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87284" y="57738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929" y="31451"/>
                  </a:moveTo>
                  <a:lnTo>
                    <a:pt x="0" y="0"/>
                  </a:lnTo>
                  <a:lnTo>
                    <a:pt x="43671" y="14449"/>
                  </a:lnTo>
                  <a:lnTo>
                    <a:pt x="929" y="31451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87284" y="57738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929" y="31451"/>
                  </a:moveTo>
                  <a:lnTo>
                    <a:pt x="43671" y="14449"/>
                  </a:lnTo>
                  <a:lnTo>
                    <a:pt x="0" y="0"/>
                  </a:lnTo>
                  <a:lnTo>
                    <a:pt x="929" y="31451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14249" y="6260524"/>
              <a:ext cx="1090930" cy="48260"/>
            </a:xfrm>
            <a:custGeom>
              <a:avLst/>
              <a:gdLst/>
              <a:ahLst/>
              <a:cxnLst/>
              <a:rect l="l" t="t" r="r" b="b"/>
              <a:pathLst>
                <a:path w="1090929" h="48260">
                  <a:moveTo>
                    <a:pt x="0" y="0"/>
                  </a:moveTo>
                  <a:lnTo>
                    <a:pt x="1090405" y="48177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03960" y="6292984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434"/>
                  </a:moveTo>
                  <a:lnTo>
                    <a:pt x="1388" y="0"/>
                  </a:lnTo>
                  <a:lnTo>
                    <a:pt x="43877" y="17625"/>
                  </a:lnTo>
                  <a:lnTo>
                    <a:pt x="0" y="3143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03960" y="6292984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434"/>
                  </a:moveTo>
                  <a:lnTo>
                    <a:pt x="43877" y="17625"/>
                  </a:lnTo>
                  <a:lnTo>
                    <a:pt x="1388" y="0"/>
                  </a:lnTo>
                  <a:lnTo>
                    <a:pt x="0" y="3143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Use</a:t>
            </a:r>
            <a:r>
              <a:rPr spc="25" dirty="0"/>
              <a:t> </a:t>
            </a:r>
            <a:r>
              <a:rPr dirty="0"/>
              <a:t>of</a:t>
            </a:r>
            <a:r>
              <a:rPr spc="-300" dirty="0"/>
              <a:t> </a:t>
            </a:r>
            <a:r>
              <a:rPr spc="-114" dirty="0"/>
              <a:t>Vectors</a:t>
            </a:r>
            <a:r>
              <a:rPr spc="-100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-325" dirty="0"/>
              <a:t>Machine</a:t>
            </a:r>
            <a:r>
              <a:rPr spc="-5" dirty="0"/>
              <a:t> </a:t>
            </a:r>
            <a:r>
              <a:rPr spc="-310" dirty="0"/>
              <a:t>Learning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48924" y="2191552"/>
            <a:ext cx="11576685" cy="313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 marR="5080" indent="-504825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355" dirty="0">
                <a:solidFill>
                  <a:srgbClr val="606060"/>
                </a:solidFill>
                <a:latin typeface="Microsoft Sans Serif"/>
                <a:cs typeface="Microsoft Sans Serif"/>
              </a:rPr>
              <a:t>Based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vector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our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Machine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Learning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system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0" dirty="0">
                <a:solidFill>
                  <a:srgbClr val="606060"/>
                </a:solidFill>
                <a:latin typeface="Microsoft Sans Serif"/>
                <a:cs typeface="Microsoft Sans Serif"/>
              </a:rPr>
              <a:t>may 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there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15" dirty="0">
                <a:solidFill>
                  <a:srgbClr val="606060"/>
                </a:solidFill>
                <a:latin typeface="Microsoft Sans Serif"/>
                <a:cs typeface="Microsoft Sans Serif"/>
              </a:rPr>
              <a:t>80%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probability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5" dirty="0">
                <a:solidFill>
                  <a:srgbClr val="606060"/>
                </a:solidFill>
                <a:latin typeface="Microsoft Sans Serif"/>
                <a:cs typeface="Microsoft Sans Serif"/>
              </a:rPr>
              <a:t>spam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video,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15" dirty="0">
                <a:solidFill>
                  <a:srgbClr val="606060"/>
                </a:solidFill>
                <a:latin typeface="Microsoft Sans Serif"/>
                <a:cs typeface="Microsoft Sans Serif"/>
              </a:rPr>
              <a:t>18%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clickbait,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0" dirty="0">
                <a:solidFill>
                  <a:srgbClr val="606060"/>
                </a:solidFill>
                <a:latin typeface="Microsoft Sans Serif"/>
                <a:cs typeface="Microsoft Sans Serif"/>
              </a:rPr>
              <a:t>2%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good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video.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could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represented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following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vector:</a:t>
            </a:r>
            <a:endParaRPr sz="3600">
              <a:latin typeface="Microsoft Sans Serif"/>
              <a:cs typeface="Microsoft Sans Serif"/>
            </a:endParaRPr>
          </a:p>
          <a:p>
            <a:pPr marR="2199640" algn="r">
              <a:lnSpc>
                <a:spcPct val="100000"/>
              </a:lnSpc>
              <a:spcBef>
                <a:spcPts val="1814"/>
              </a:spcBef>
            </a:pPr>
            <a:r>
              <a:rPr sz="2400" spc="-20" dirty="0">
                <a:latin typeface="Arial MT"/>
                <a:cs typeface="Arial MT"/>
              </a:rPr>
              <a:t>Spam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09175" y="5379068"/>
            <a:ext cx="117538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Clickbait </a:t>
            </a:r>
            <a:r>
              <a:rPr sz="2400" spc="-20" dirty="0">
                <a:latin typeface="Arial MT"/>
                <a:cs typeface="Arial MT"/>
              </a:rPr>
              <a:t>Good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0" rIns="0" bIns="0" rtlCol="0">
            <a:spAutoFit/>
          </a:bodyPr>
          <a:lstStyle/>
          <a:p>
            <a:pPr marL="642620" marR="713740" indent="-504825">
              <a:lnSpc>
                <a:spcPct val="149300"/>
              </a:lnSpc>
              <a:spcBef>
                <a:spcPts val="100"/>
              </a:spcBef>
              <a:buFont typeface="Arial MT"/>
              <a:buChar char="●"/>
              <a:tabLst>
                <a:tab pos="643255" algn="l"/>
              </a:tabLst>
            </a:pPr>
            <a:r>
              <a:rPr sz="3600" spc="-20" dirty="0">
                <a:latin typeface="Microsoft Sans Serif"/>
                <a:cs typeface="Microsoft Sans Serif"/>
              </a:rPr>
              <a:t>In</a:t>
            </a:r>
            <a:r>
              <a:rPr sz="3600" spc="-225" dirty="0">
                <a:latin typeface="Microsoft Sans Serif"/>
                <a:cs typeface="Microsoft Sans Serif"/>
              </a:rPr>
              <a:t> </a:t>
            </a:r>
            <a:r>
              <a:rPr sz="3600" spc="-120" dirty="0">
                <a:latin typeface="Microsoft Sans Serif"/>
                <a:cs typeface="Microsoft Sans Serif"/>
              </a:rPr>
              <a:t>python, </a:t>
            </a:r>
            <a:r>
              <a:rPr sz="3600" spc="-480" dirty="0">
                <a:latin typeface="Microsoft Sans Serif"/>
                <a:cs typeface="Microsoft Sans Serif"/>
              </a:rPr>
              <a:t>a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30" dirty="0">
                <a:latin typeface="Microsoft Sans Serif"/>
                <a:cs typeface="Microsoft Sans Serif"/>
              </a:rPr>
              <a:t>vector</a:t>
            </a:r>
            <a:r>
              <a:rPr sz="3600" spc="-210" dirty="0">
                <a:latin typeface="Microsoft Sans Serif"/>
                <a:cs typeface="Microsoft Sans Serif"/>
              </a:rPr>
              <a:t> </a:t>
            </a:r>
            <a:r>
              <a:rPr sz="3600" spc="-310" dirty="0">
                <a:latin typeface="Microsoft Sans Serif"/>
                <a:cs typeface="Microsoft Sans Serif"/>
              </a:rPr>
              <a:t>can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200" dirty="0">
                <a:latin typeface="Microsoft Sans Serif"/>
                <a:cs typeface="Microsoft Sans Serif"/>
              </a:rPr>
              <a:t>be</a:t>
            </a:r>
            <a:r>
              <a:rPr sz="3600" spc="-40" dirty="0">
                <a:latin typeface="Microsoft Sans Serif"/>
                <a:cs typeface="Microsoft Sans Serif"/>
              </a:rPr>
              <a:t> </a:t>
            </a:r>
            <a:r>
              <a:rPr sz="3600" spc="-135" dirty="0">
                <a:latin typeface="Microsoft Sans Serif"/>
                <a:cs typeface="Microsoft Sans Serif"/>
              </a:rPr>
              <a:t>represented</a:t>
            </a:r>
            <a:r>
              <a:rPr sz="3600" spc="-10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in</a:t>
            </a:r>
            <a:r>
              <a:rPr sz="3600" spc="-135" dirty="0">
                <a:latin typeface="Microsoft Sans Serif"/>
                <a:cs typeface="Microsoft Sans Serif"/>
              </a:rPr>
              <a:t> </a:t>
            </a:r>
            <a:r>
              <a:rPr sz="3600" spc="-290" dirty="0">
                <a:latin typeface="Microsoft Sans Serif"/>
                <a:cs typeface="Microsoft Sans Serif"/>
              </a:rPr>
              <a:t>many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280" dirty="0">
                <a:latin typeface="Microsoft Sans Serif"/>
                <a:cs typeface="Microsoft Sans Serif"/>
              </a:rPr>
              <a:t>ways,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25" dirty="0">
                <a:latin typeface="Microsoft Sans Serif"/>
                <a:cs typeface="Microsoft Sans Serif"/>
              </a:rPr>
              <a:t>the </a:t>
            </a:r>
            <a:r>
              <a:rPr sz="3600" spc="-175" dirty="0">
                <a:latin typeface="Microsoft Sans Serif"/>
                <a:cs typeface="Microsoft Sans Serif"/>
              </a:rPr>
              <a:t>simplest</a:t>
            </a:r>
            <a:r>
              <a:rPr sz="3600" spc="-70" dirty="0">
                <a:latin typeface="Microsoft Sans Serif"/>
                <a:cs typeface="Microsoft Sans Serif"/>
              </a:rPr>
              <a:t> </a:t>
            </a:r>
            <a:r>
              <a:rPr sz="3600" spc="-254" dirty="0">
                <a:latin typeface="Microsoft Sans Serif"/>
                <a:cs typeface="Microsoft Sans Serif"/>
              </a:rPr>
              <a:t>being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3600" spc="-480" dirty="0">
                <a:latin typeface="Microsoft Sans Serif"/>
                <a:cs typeface="Microsoft Sans Serif"/>
              </a:rPr>
              <a:t>a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30" dirty="0">
                <a:latin typeface="Microsoft Sans Serif"/>
                <a:cs typeface="Microsoft Sans Serif"/>
              </a:rPr>
              <a:t>regular</a:t>
            </a:r>
            <a:r>
              <a:rPr sz="3600" spc="-110" dirty="0">
                <a:latin typeface="Microsoft Sans Serif"/>
                <a:cs typeface="Microsoft Sans Serif"/>
              </a:rPr>
              <a:t> </a:t>
            </a:r>
            <a:r>
              <a:rPr sz="3600" spc="-80" dirty="0">
                <a:latin typeface="Microsoft Sans Serif"/>
                <a:cs typeface="Microsoft Sans Serif"/>
              </a:rPr>
              <a:t>python</a:t>
            </a:r>
            <a:r>
              <a:rPr sz="3600" spc="-160" dirty="0">
                <a:latin typeface="Microsoft Sans Serif"/>
                <a:cs typeface="Microsoft Sans Serif"/>
              </a:rPr>
              <a:t> </a:t>
            </a:r>
            <a:r>
              <a:rPr sz="3600" spc="-20" dirty="0">
                <a:latin typeface="Microsoft Sans Serif"/>
                <a:cs typeface="Microsoft Sans Serif"/>
              </a:rPr>
              <a:t>list</a:t>
            </a:r>
            <a:r>
              <a:rPr sz="3600" spc="-7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-60" dirty="0">
                <a:latin typeface="Microsoft Sans Serif"/>
                <a:cs typeface="Microsoft Sans Serif"/>
              </a:rPr>
              <a:t> </a:t>
            </a:r>
            <a:r>
              <a:rPr sz="3600" spc="-55" dirty="0">
                <a:latin typeface="Microsoft Sans Serif"/>
                <a:cs typeface="Microsoft Sans Serif"/>
              </a:rPr>
              <a:t>numbers.</a:t>
            </a:r>
            <a:endParaRPr sz="3600">
              <a:latin typeface="Microsoft Sans Serif"/>
              <a:cs typeface="Microsoft Sans Serif"/>
            </a:endParaRPr>
          </a:p>
          <a:p>
            <a:pPr marL="1099820" lvl="1" indent="-504190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Font typeface="Arial MT"/>
              <a:buChar char="○"/>
              <a:tabLst>
                <a:tab pos="1100455" algn="l"/>
              </a:tabLst>
            </a:pP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[1,1,1,1]</a:t>
            </a:r>
            <a:endParaRPr sz="3600">
              <a:latin typeface="Microsoft Sans Serif"/>
              <a:cs typeface="Microsoft Sans Serif"/>
            </a:endParaRPr>
          </a:p>
          <a:p>
            <a:pPr marL="642620" marR="5080" indent="-504825">
              <a:lnSpc>
                <a:spcPct val="149300"/>
              </a:lnSpc>
              <a:buFont typeface="Arial MT"/>
              <a:buChar char="●"/>
              <a:tabLst>
                <a:tab pos="643255" algn="l"/>
              </a:tabLst>
            </a:pPr>
            <a:r>
              <a:rPr sz="3600" spc="-310" dirty="0">
                <a:latin typeface="Microsoft Sans Serif"/>
                <a:cs typeface="Microsoft Sans Serif"/>
              </a:rPr>
              <a:t>Since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229" dirty="0">
                <a:latin typeface="Microsoft Sans Serif"/>
                <a:cs typeface="Microsoft Sans Serif"/>
              </a:rPr>
              <a:t>Machine</a:t>
            </a:r>
            <a:r>
              <a:rPr sz="3600" spc="-15" dirty="0">
                <a:latin typeface="Microsoft Sans Serif"/>
                <a:cs typeface="Microsoft Sans Serif"/>
              </a:rPr>
              <a:t> </a:t>
            </a:r>
            <a:r>
              <a:rPr sz="3600" spc="-210" dirty="0">
                <a:latin typeface="Microsoft Sans Serif"/>
                <a:cs typeface="Microsoft Sans Serif"/>
              </a:rPr>
              <a:t>Learning</a:t>
            </a:r>
            <a:r>
              <a:rPr sz="3600" spc="-30" dirty="0">
                <a:latin typeface="Microsoft Sans Serif"/>
                <a:cs typeface="Microsoft Sans Serif"/>
              </a:rPr>
              <a:t> </a:t>
            </a:r>
            <a:r>
              <a:rPr sz="3600" spc="-120" dirty="0">
                <a:latin typeface="Microsoft Sans Serif"/>
                <a:cs typeface="Microsoft Sans Serif"/>
              </a:rPr>
              <a:t>requires </a:t>
            </a:r>
            <a:r>
              <a:rPr sz="3600" spc="-10" dirty="0">
                <a:latin typeface="Microsoft Sans Serif"/>
                <a:cs typeface="Microsoft Sans Serif"/>
              </a:rPr>
              <a:t>lots</a:t>
            </a:r>
            <a:r>
              <a:rPr sz="3600" spc="-13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-50" dirty="0">
                <a:latin typeface="Microsoft Sans Serif"/>
                <a:cs typeface="Microsoft Sans Serif"/>
              </a:rPr>
              <a:t> </a:t>
            </a:r>
            <a:r>
              <a:rPr sz="3600" spc="-135" dirty="0">
                <a:latin typeface="Microsoft Sans Serif"/>
                <a:cs typeface="Microsoft Sans Serif"/>
              </a:rPr>
              <a:t>scientific</a:t>
            </a:r>
            <a:r>
              <a:rPr sz="3600" spc="-55" dirty="0">
                <a:latin typeface="Microsoft Sans Serif"/>
                <a:cs typeface="Microsoft Sans Serif"/>
              </a:rPr>
              <a:t> </a:t>
            </a:r>
            <a:r>
              <a:rPr sz="3600" spc="-165" dirty="0">
                <a:latin typeface="Microsoft Sans Serif"/>
                <a:cs typeface="Microsoft Sans Serif"/>
              </a:rPr>
              <a:t>calculations, </a:t>
            </a:r>
            <a:r>
              <a:rPr sz="3600" spc="70" dirty="0">
                <a:latin typeface="Microsoft Sans Serif"/>
                <a:cs typeface="Microsoft Sans Serif"/>
              </a:rPr>
              <a:t>it</a:t>
            </a:r>
            <a:r>
              <a:rPr sz="3600" spc="-110" dirty="0"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is</a:t>
            </a:r>
            <a:r>
              <a:rPr sz="3600" spc="-35" dirty="0">
                <a:latin typeface="Microsoft Sans Serif"/>
                <a:cs typeface="Microsoft Sans Serif"/>
              </a:rPr>
              <a:t> </a:t>
            </a:r>
            <a:r>
              <a:rPr sz="3600" spc="-204" dirty="0">
                <a:latin typeface="Microsoft Sans Serif"/>
                <a:cs typeface="Microsoft Sans Serif"/>
              </a:rPr>
              <a:t>much</a:t>
            </a:r>
            <a:r>
              <a:rPr sz="3600" spc="-3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better</a:t>
            </a:r>
            <a:r>
              <a:rPr sz="3600" spc="-40" dirty="0">
                <a:latin typeface="Microsoft Sans Serif"/>
                <a:cs typeface="Microsoft Sans Serif"/>
              </a:rPr>
              <a:t> </a:t>
            </a:r>
            <a:r>
              <a:rPr sz="3600" spc="85" dirty="0">
                <a:latin typeface="Microsoft Sans Serif"/>
                <a:cs typeface="Microsoft Sans Serif"/>
              </a:rPr>
              <a:t>to</a:t>
            </a:r>
            <a:r>
              <a:rPr sz="3600" spc="-35" dirty="0">
                <a:latin typeface="Microsoft Sans Serif"/>
                <a:cs typeface="Microsoft Sans Serif"/>
              </a:rPr>
              <a:t> </a:t>
            </a:r>
            <a:r>
              <a:rPr sz="3600" spc="-310" dirty="0">
                <a:latin typeface="Microsoft Sans Serif"/>
                <a:cs typeface="Microsoft Sans Serif"/>
              </a:rPr>
              <a:t>use</a:t>
            </a:r>
            <a:r>
              <a:rPr sz="3600" spc="40" dirty="0">
                <a:latin typeface="Microsoft Sans Serif"/>
                <a:cs typeface="Microsoft Sans Serif"/>
              </a:rPr>
              <a:t> </a:t>
            </a:r>
            <a:r>
              <a:rPr sz="3600" spc="-200" dirty="0">
                <a:latin typeface="Microsoft Sans Serif"/>
                <a:cs typeface="Microsoft Sans Serif"/>
              </a:rPr>
              <a:t>NumPy's</a:t>
            </a:r>
            <a:r>
              <a:rPr sz="3600" spc="-35" dirty="0">
                <a:latin typeface="Microsoft Sans Serif"/>
                <a:cs typeface="Microsoft Sans Serif"/>
              </a:rPr>
              <a:t> </a:t>
            </a:r>
            <a:r>
              <a:rPr sz="3600" spc="-160" dirty="0">
                <a:latin typeface="Microsoft Sans Serif"/>
                <a:cs typeface="Microsoft Sans Serif"/>
              </a:rPr>
              <a:t>ndarray,</a:t>
            </a:r>
            <a:r>
              <a:rPr sz="3600" spc="-35" dirty="0">
                <a:latin typeface="Microsoft Sans Serif"/>
                <a:cs typeface="Microsoft Sans Serif"/>
              </a:rPr>
              <a:t> </a:t>
            </a:r>
            <a:r>
              <a:rPr sz="3600" spc="-114" dirty="0">
                <a:latin typeface="Microsoft Sans Serif"/>
                <a:cs typeface="Microsoft Sans Serif"/>
              </a:rPr>
              <a:t>which</a:t>
            </a:r>
            <a:r>
              <a:rPr sz="3600" spc="-30" dirty="0">
                <a:latin typeface="Microsoft Sans Serif"/>
                <a:cs typeface="Microsoft Sans Serif"/>
              </a:rPr>
              <a:t> </a:t>
            </a:r>
            <a:r>
              <a:rPr sz="3600" spc="-145" dirty="0">
                <a:latin typeface="Microsoft Sans Serif"/>
                <a:cs typeface="Microsoft Sans Serif"/>
              </a:rPr>
              <a:t>provides</a:t>
            </a:r>
            <a:r>
              <a:rPr sz="3600" spc="-40" dirty="0">
                <a:latin typeface="Microsoft Sans Serif"/>
                <a:cs typeface="Microsoft Sans Serif"/>
              </a:rPr>
              <a:t> </a:t>
            </a:r>
            <a:r>
              <a:rPr sz="3600" spc="-530" dirty="0">
                <a:latin typeface="Microsoft Sans Serif"/>
                <a:cs typeface="Microsoft Sans Serif"/>
              </a:rPr>
              <a:t>a </a:t>
            </a:r>
            <a:r>
              <a:rPr sz="3600" dirty="0">
                <a:latin typeface="Microsoft Sans Serif"/>
                <a:cs typeface="Microsoft Sans Serif"/>
              </a:rPr>
              <a:t>lot</a:t>
            </a:r>
            <a:r>
              <a:rPr sz="3600" spc="-6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-10" dirty="0">
                <a:latin typeface="Microsoft Sans Serif"/>
                <a:cs typeface="Microsoft Sans Serif"/>
              </a:rPr>
              <a:t> </a:t>
            </a:r>
            <a:r>
              <a:rPr sz="3600" spc="-150" dirty="0">
                <a:latin typeface="Microsoft Sans Serif"/>
                <a:cs typeface="Microsoft Sans Serif"/>
              </a:rPr>
              <a:t>convenient</a:t>
            </a:r>
            <a:r>
              <a:rPr sz="3600" spc="-10" dirty="0">
                <a:latin typeface="Microsoft Sans Serif"/>
                <a:cs typeface="Microsoft Sans Serif"/>
              </a:rPr>
              <a:t> </a:t>
            </a:r>
            <a:r>
              <a:rPr sz="3600" spc="-285" dirty="0">
                <a:latin typeface="Microsoft Sans Serif"/>
                <a:cs typeface="Microsoft Sans Serif"/>
              </a:rPr>
              <a:t>and</a:t>
            </a:r>
            <a:r>
              <a:rPr sz="3600" spc="35" dirty="0">
                <a:latin typeface="Microsoft Sans Serif"/>
                <a:cs typeface="Microsoft Sans Serif"/>
              </a:rPr>
              <a:t> </a:t>
            </a:r>
            <a:r>
              <a:rPr sz="3600" spc="-110" dirty="0">
                <a:latin typeface="Microsoft Sans Serif"/>
                <a:cs typeface="Microsoft Sans Serif"/>
              </a:rPr>
              <a:t>optimized</a:t>
            </a:r>
            <a:r>
              <a:rPr sz="3600" spc="-15" dirty="0">
                <a:latin typeface="Microsoft Sans Serif"/>
                <a:cs typeface="Microsoft Sans Serif"/>
              </a:rPr>
              <a:t> </a:t>
            </a:r>
            <a:r>
              <a:rPr sz="3600" spc="-160" dirty="0">
                <a:latin typeface="Microsoft Sans Serif"/>
                <a:cs typeface="Microsoft Sans Serif"/>
              </a:rPr>
              <a:t>implementations</a:t>
            </a:r>
            <a:r>
              <a:rPr sz="3600" spc="-15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of</a:t>
            </a:r>
            <a:r>
              <a:rPr sz="3600" spc="-10" dirty="0">
                <a:latin typeface="Microsoft Sans Serif"/>
                <a:cs typeface="Microsoft Sans Serif"/>
              </a:rPr>
              <a:t> </a:t>
            </a:r>
            <a:r>
              <a:rPr sz="3600" spc="-110" dirty="0">
                <a:latin typeface="Microsoft Sans Serif"/>
                <a:cs typeface="Microsoft Sans Serif"/>
              </a:rPr>
              <a:t>essential </a:t>
            </a:r>
            <a:r>
              <a:rPr sz="3600" spc="-200" dirty="0">
                <a:latin typeface="Microsoft Sans Serif"/>
                <a:cs typeface="Microsoft Sans Serif"/>
              </a:rPr>
              <a:t>mathematical</a:t>
            </a:r>
            <a:r>
              <a:rPr sz="3600" spc="-45" dirty="0">
                <a:latin typeface="Microsoft Sans Serif"/>
                <a:cs typeface="Microsoft Sans Serif"/>
              </a:rPr>
              <a:t> </a:t>
            </a:r>
            <a:r>
              <a:rPr sz="3600" spc="-130" dirty="0">
                <a:latin typeface="Microsoft Sans Serif"/>
                <a:cs typeface="Microsoft Sans Serif"/>
              </a:rPr>
              <a:t>operations</a:t>
            </a:r>
            <a:r>
              <a:rPr sz="3600" spc="-110" dirty="0">
                <a:latin typeface="Microsoft Sans Serif"/>
                <a:cs typeface="Microsoft Sans Serif"/>
              </a:rPr>
              <a:t> </a:t>
            </a:r>
            <a:r>
              <a:rPr sz="3600" dirty="0">
                <a:latin typeface="Microsoft Sans Serif"/>
                <a:cs typeface="Microsoft Sans Serif"/>
              </a:rPr>
              <a:t>on</a:t>
            </a:r>
            <a:r>
              <a:rPr sz="3600" spc="-80" dirty="0">
                <a:latin typeface="Microsoft Sans Serif"/>
                <a:cs typeface="Microsoft Sans Serif"/>
              </a:rPr>
              <a:t> </a:t>
            </a:r>
            <a:r>
              <a:rPr sz="3600" spc="-10" dirty="0">
                <a:latin typeface="Microsoft Sans Serif"/>
                <a:cs typeface="Microsoft Sans Serif"/>
              </a:rPr>
              <a:t>vectors.</a:t>
            </a:r>
            <a:endParaRPr sz="3600">
              <a:latin typeface="Microsoft Sans Serif"/>
              <a:cs typeface="Microsoft Sans Serif"/>
            </a:endParaRPr>
          </a:p>
          <a:p>
            <a:pPr marL="642620" indent="-504190">
              <a:lnSpc>
                <a:spcPct val="100000"/>
              </a:lnSpc>
              <a:spcBef>
                <a:spcPts val="2130"/>
              </a:spcBef>
              <a:buFont typeface="Arial MT"/>
              <a:buChar char="●"/>
              <a:tabLst>
                <a:tab pos="643255" algn="l"/>
              </a:tabLst>
            </a:pPr>
            <a:r>
              <a:rPr sz="3600" spc="-110" dirty="0">
                <a:latin typeface="Microsoft Sans Serif"/>
                <a:cs typeface="Microsoft Sans Serif"/>
              </a:rPr>
              <a:t>numpy.array([1,1,1,1])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Representing</a:t>
            </a:r>
            <a:r>
              <a:rPr spc="-55" dirty="0"/>
              <a:t> </a:t>
            </a:r>
            <a:r>
              <a:rPr spc="-114" dirty="0"/>
              <a:t>Vectors</a:t>
            </a:r>
            <a:r>
              <a:rPr spc="-215" dirty="0"/>
              <a:t> </a:t>
            </a:r>
            <a:r>
              <a:rPr dirty="0"/>
              <a:t>in</a:t>
            </a:r>
            <a:r>
              <a:rPr spc="-135" dirty="0"/>
              <a:t> </a:t>
            </a:r>
            <a:r>
              <a:rPr spc="-210" dirty="0"/>
              <a:t>Python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924" y="2001052"/>
            <a:ext cx="9926320" cy="248285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516890" indent="-504190">
              <a:lnSpc>
                <a:spcPct val="100000"/>
              </a:lnSpc>
              <a:spcBef>
                <a:spcPts val="22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Vectorized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operations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are 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far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more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efficient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21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Than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loops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written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Python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do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thing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21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Let’s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test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Vectorized </a:t>
            </a:r>
            <a:r>
              <a:rPr spc="-125" dirty="0"/>
              <a:t>Operations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605" y="2103159"/>
            <a:ext cx="10156190" cy="678815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900"/>
              </a:spcBef>
            </a:pPr>
            <a:r>
              <a:rPr sz="3000" spc="-220" dirty="0">
                <a:solidFill>
                  <a:srgbClr val="606060"/>
                </a:solidFill>
                <a:latin typeface="Arial Black"/>
                <a:cs typeface="Arial Black"/>
              </a:rPr>
              <a:t>Matrix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multiplication</a:t>
            </a:r>
            <a:endParaRPr sz="3000">
              <a:latin typeface="Arial Black"/>
              <a:cs typeface="Arial Black"/>
            </a:endParaRPr>
          </a:p>
          <a:p>
            <a:pPr marL="554355" indent="-54165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54355" algn="l"/>
              </a:tabLst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Using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loop</a:t>
            </a:r>
            <a:endParaRPr sz="3000">
              <a:latin typeface="Arial Black"/>
              <a:cs typeface="Arial Black"/>
            </a:endParaRPr>
          </a:p>
          <a:p>
            <a:pPr marL="97155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multiply_loops(A,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B):</a:t>
            </a:r>
            <a:endParaRPr sz="3000">
              <a:latin typeface="Consolas"/>
              <a:cs typeface="Consolas"/>
            </a:endParaRPr>
          </a:p>
          <a:p>
            <a:pPr marL="1925955" marR="730250" indent="-4572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np.zeros((A.shape[0],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B.shape[1]))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for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in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range(A.shape[1]):</a:t>
            </a:r>
            <a:endParaRPr sz="3000">
              <a:latin typeface="Consolas"/>
              <a:cs typeface="Consolas"/>
            </a:endParaRPr>
          </a:p>
          <a:p>
            <a:pPr marL="3297554" marR="1202055" indent="-9144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for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j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in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range(B.shape[0]):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C[i,</a:t>
            </a:r>
            <a:r>
              <a:rPr sz="30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j]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A[i,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j]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*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B[j,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i]</a:t>
            </a:r>
            <a:endParaRPr sz="3000">
              <a:latin typeface="Consolas"/>
              <a:cs typeface="Consolas"/>
            </a:endParaRPr>
          </a:p>
          <a:p>
            <a:pPr marL="146875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return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35"/>
              </a:spcBef>
            </a:pPr>
            <a:endParaRPr sz="3000">
              <a:latin typeface="Consolas"/>
              <a:cs typeface="Consolas"/>
            </a:endParaRPr>
          </a:p>
          <a:p>
            <a:pPr marL="514350" indent="-417195">
              <a:lnSpc>
                <a:spcPct val="100000"/>
              </a:lnSpc>
              <a:buAutoNum type="arabicPeriod" startAt="2"/>
              <a:tabLst>
                <a:tab pos="514350" algn="l"/>
              </a:tabLst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Using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NumPy's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matrix-</a:t>
            </a:r>
            <a:r>
              <a:rPr sz="3000" spc="-204" dirty="0">
                <a:solidFill>
                  <a:srgbClr val="606060"/>
                </a:solidFill>
                <a:latin typeface="Arial Black"/>
                <a:cs typeface="Arial Black"/>
              </a:rPr>
              <a:t>matrix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multiplication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operator</a:t>
            </a:r>
            <a:endParaRPr sz="3000">
              <a:latin typeface="Arial Black"/>
              <a:cs typeface="Arial Black"/>
            </a:endParaRPr>
          </a:p>
          <a:p>
            <a:pPr marL="1468755" marR="3775075" indent="-13716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multiply_vector(A,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B):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return</a:t>
            </a:r>
            <a:r>
              <a:rPr sz="30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@</a:t>
            </a:r>
            <a:r>
              <a:rPr sz="30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Vectorized </a:t>
            </a:r>
            <a:r>
              <a:rPr spc="-125" dirty="0"/>
              <a:t>Operations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475" y="2331759"/>
            <a:ext cx="881062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rgbClr val="606060"/>
                </a:solidFill>
                <a:latin typeface="Arial Black"/>
                <a:cs typeface="Arial Black"/>
              </a:rPr>
              <a:t>Matrix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multiplication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Sample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data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Two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randomly-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generated,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100x100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matrices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25" y="4499900"/>
          <a:ext cx="7593964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10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np.random.random((100,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100))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4769" algn="ctr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np.random.random((100,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100))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Vectorized </a:t>
            </a:r>
            <a:r>
              <a:rPr spc="-125" dirty="0"/>
              <a:t>Operations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Vectorized </a:t>
            </a:r>
            <a:r>
              <a:rPr spc="-125" dirty="0"/>
              <a:t>Operations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Matrix</a:t>
            </a:r>
            <a:r>
              <a:rPr spc="-60" dirty="0"/>
              <a:t> </a:t>
            </a:r>
            <a:r>
              <a:rPr spc="-75" dirty="0"/>
              <a:t>multiplication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45" dirty="0"/>
              <a:t>Loops</a:t>
            </a:r>
            <a:r>
              <a:rPr spc="-4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timeit</a:t>
            </a: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pc="-10" dirty="0"/>
          </a:p>
          <a:p>
            <a:pPr marL="12700" marR="200025">
              <a:lnSpc>
                <a:spcPct val="100400"/>
              </a:lnSpc>
            </a:pPr>
            <a:r>
              <a:rPr dirty="0">
                <a:latin typeface="Consolas"/>
                <a:cs typeface="Consolas"/>
              </a:rPr>
              <a:t>#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First,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using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the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explicit loops:</a:t>
            </a:r>
          </a:p>
          <a:p>
            <a:pPr marL="12700" marR="1566545">
              <a:lnSpc>
                <a:spcPct val="100400"/>
              </a:lnSpc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%timeit </a:t>
            </a:r>
            <a:r>
              <a:rPr dirty="0">
                <a:latin typeface="Consolas"/>
                <a:cs typeface="Consolas"/>
              </a:rPr>
              <a:t>multiply_loops(X,</a:t>
            </a:r>
            <a:r>
              <a:rPr spc="-95" dirty="0">
                <a:latin typeface="Consolas"/>
                <a:cs typeface="Consolas"/>
              </a:rPr>
              <a:t> </a:t>
            </a:r>
            <a:r>
              <a:rPr spc="-25" dirty="0">
                <a:latin typeface="Consolas"/>
                <a:cs typeface="Consolas"/>
              </a:rPr>
              <a:t>Y)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25" dirty="0">
              <a:latin typeface="Consolas"/>
              <a:cs typeface="Consolas"/>
            </a:endParaRPr>
          </a:p>
          <a:p>
            <a:pPr marL="12700" marR="5080">
              <a:lnSpc>
                <a:spcPct val="100400"/>
              </a:lnSpc>
            </a:pPr>
            <a:r>
              <a:rPr dirty="0">
                <a:latin typeface="Consolas"/>
                <a:cs typeface="Consolas"/>
              </a:rPr>
              <a:t>4.23</a:t>
            </a:r>
            <a:r>
              <a:rPr spc="-2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ms</a:t>
            </a:r>
            <a:r>
              <a:rPr spc="-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±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107</a:t>
            </a:r>
            <a:r>
              <a:rPr spc="-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µs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per</a:t>
            </a:r>
            <a:r>
              <a:rPr spc="-10" dirty="0">
                <a:latin typeface="Consolas"/>
                <a:cs typeface="Consolas"/>
              </a:rPr>
              <a:t> </a:t>
            </a:r>
            <a:r>
              <a:rPr spc="-20" dirty="0">
                <a:latin typeface="Consolas"/>
                <a:cs typeface="Consolas"/>
              </a:rPr>
              <a:t>loop </a:t>
            </a:r>
            <a:r>
              <a:rPr dirty="0">
                <a:latin typeface="Consolas"/>
                <a:cs typeface="Consolas"/>
              </a:rPr>
              <a:t>(mean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±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std.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dev.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of</a:t>
            </a:r>
            <a:r>
              <a:rPr spc="-1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7</a:t>
            </a:r>
            <a:r>
              <a:rPr spc="-10" dirty="0">
                <a:latin typeface="Consolas"/>
                <a:cs typeface="Consolas"/>
              </a:rPr>
              <a:t> runs, </a:t>
            </a:r>
            <a:r>
              <a:rPr dirty="0">
                <a:latin typeface="Consolas"/>
                <a:cs typeface="Consolas"/>
              </a:rPr>
              <a:t>100</a:t>
            </a:r>
            <a:r>
              <a:rPr spc="-3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loops</a:t>
            </a:r>
            <a:r>
              <a:rPr spc="-2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each)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10" dirty="0">
              <a:latin typeface="Consolas"/>
              <a:cs typeface="Consolas"/>
            </a:endParaRPr>
          </a:p>
          <a:p>
            <a:pPr marL="12700" marR="206375">
              <a:lnSpc>
                <a:spcPct val="100400"/>
              </a:lnSpc>
            </a:pPr>
            <a:r>
              <a:rPr spc="-285" dirty="0">
                <a:latin typeface="Arial Black"/>
                <a:cs typeface="Arial Black"/>
              </a:rPr>
              <a:t>Result</a:t>
            </a:r>
            <a:r>
              <a:rPr spc="-160" dirty="0">
                <a:latin typeface="Arial Black"/>
                <a:cs typeface="Arial Black"/>
              </a:rPr>
              <a:t> </a:t>
            </a:r>
            <a:r>
              <a:rPr dirty="0">
                <a:latin typeface="Arial Black"/>
                <a:cs typeface="Arial Black"/>
              </a:rPr>
              <a:t>-</a:t>
            </a:r>
            <a:r>
              <a:rPr spc="-140" dirty="0">
                <a:latin typeface="Arial Black"/>
                <a:cs typeface="Arial Black"/>
              </a:rPr>
              <a:t> </a:t>
            </a:r>
            <a:r>
              <a:rPr dirty="0"/>
              <a:t>It</a:t>
            </a:r>
            <a:r>
              <a:rPr spc="35" dirty="0"/>
              <a:t> </a:t>
            </a:r>
            <a:r>
              <a:rPr dirty="0"/>
              <a:t>took</a:t>
            </a:r>
            <a:r>
              <a:rPr spc="35" dirty="0"/>
              <a:t> </a:t>
            </a:r>
            <a:r>
              <a:rPr spc="-90" dirty="0"/>
              <a:t>about</a:t>
            </a:r>
            <a:r>
              <a:rPr spc="40" dirty="0"/>
              <a:t> </a:t>
            </a:r>
            <a:r>
              <a:rPr spc="-20" dirty="0"/>
              <a:t>4.23 </a:t>
            </a:r>
            <a:r>
              <a:rPr spc="-145" dirty="0"/>
              <a:t>milliseconds</a:t>
            </a:r>
            <a:r>
              <a:rPr spc="10" dirty="0"/>
              <a:t> </a:t>
            </a:r>
            <a:r>
              <a:rPr spc="-114" dirty="0"/>
              <a:t>(4.23</a:t>
            </a:r>
            <a:r>
              <a:rPr spc="-114" dirty="0">
                <a:latin typeface="MS PGothic"/>
                <a:cs typeface="MS PGothic"/>
              </a:rPr>
              <a:t>∗</a:t>
            </a:r>
            <a:r>
              <a:rPr spc="-114" dirty="0"/>
              <a:t>10−3</a:t>
            </a:r>
            <a:r>
              <a:rPr spc="20" dirty="0"/>
              <a:t> </a:t>
            </a:r>
            <a:r>
              <a:rPr spc="-190" dirty="0"/>
              <a:t>seconds)</a:t>
            </a:r>
            <a:r>
              <a:rPr spc="15" dirty="0"/>
              <a:t> </a:t>
            </a:r>
            <a:r>
              <a:rPr spc="25" dirty="0"/>
              <a:t>to </a:t>
            </a:r>
            <a:r>
              <a:rPr spc="-35" dirty="0"/>
              <a:t>perform</a:t>
            </a:r>
            <a:r>
              <a:rPr spc="-100" dirty="0"/>
              <a:t> </a:t>
            </a:r>
            <a:r>
              <a:rPr spc="-105" dirty="0"/>
              <a:t>one</a:t>
            </a:r>
            <a:r>
              <a:rPr spc="-85" dirty="0"/>
              <a:t> </a:t>
            </a:r>
            <a:r>
              <a:rPr spc="-55" dirty="0"/>
              <a:t>matrix-</a:t>
            </a:r>
            <a:r>
              <a:rPr spc="-10" dirty="0"/>
              <a:t>matrix multiplication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5275" y="1956026"/>
            <a:ext cx="5492115" cy="688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Matrix</a:t>
            </a:r>
            <a:r>
              <a:rPr sz="28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multiplication</a:t>
            </a:r>
            <a:r>
              <a:rPr sz="28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28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Vector</a:t>
            </a:r>
            <a:r>
              <a:rPr sz="28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28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timeit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 marR="1761489">
              <a:lnSpc>
                <a:spcPct val="100400"/>
              </a:lnSpc>
            </a:pP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Second,</a:t>
            </a:r>
            <a:r>
              <a:rPr sz="2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06060"/>
                </a:solidFill>
                <a:latin typeface="Consolas"/>
                <a:cs typeface="Consolas"/>
              </a:rPr>
              <a:t>NumPy </a:t>
            </a:r>
            <a:r>
              <a:rPr sz="2800" spc="-10" dirty="0">
                <a:solidFill>
                  <a:srgbClr val="606060"/>
                </a:solidFill>
                <a:latin typeface="Consolas"/>
                <a:cs typeface="Consolas"/>
              </a:rPr>
              <a:t>multiplication:</a:t>
            </a:r>
            <a:endParaRPr sz="2800">
              <a:latin typeface="Consolas"/>
              <a:cs typeface="Consolas"/>
            </a:endParaRPr>
          </a:p>
          <a:p>
            <a:pPr marL="12700" marR="1371600">
              <a:lnSpc>
                <a:spcPct val="100400"/>
              </a:lnSpc>
            </a:pP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06060"/>
                </a:solidFill>
                <a:latin typeface="Consolas"/>
                <a:cs typeface="Consolas"/>
              </a:rPr>
              <a:t>%timeit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multiply_vector(X,</a:t>
            </a:r>
            <a:r>
              <a:rPr sz="28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800">
              <a:latin typeface="Consolas"/>
              <a:cs typeface="Consolas"/>
            </a:endParaRPr>
          </a:p>
          <a:p>
            <a:pPr marL="12700" marR="5080">
              <a:lnSpc>
                <a:spcPct val="100400"/>
              </a:lnSpc>
            </a:pP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46.6</a:t>
            </a:r>
            <a:r>
              <a:rPr sz="2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µs</a:t>
            </a:r>
            <a:r>
              <a:rPr sz="2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±</a:t>
            </a:r>
            <a:r>
              <a:rPr sz="2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346</a:t>
            </a:r>
            <a:r>
              <a:rPr sz="2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ns</a:t>
            </a:r>
            <a:r>
              <a:rPr sz="2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per</a:t>
            </a:r>
            <a:r>
              <a:rPr sz="2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06060"/>
                </a:solidFill>
                <a:latin typeface="Consolas"/>
                <a:cs typeface="Consolas"/>
              </a:rPr>
              <a:t>loop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(mean</a:t>
            </a:r>
            <a:r>
              <a:rPr sz="2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±</a:t>
            </a:r>
            <a:r>
              <a:rPr sz="2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std.</a:t>
            </a:r>
            <a:r>
              <a:rPr sz="2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dev.</a:t>
            </a:r>
            <a:r>
              <a:rPr sz="2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7</a:t>
            </a:r>
            <a:r>
              <a:rPr sz="2800" spc="-10" dirty="0">
                <a:solidFill>
                  <a:srgbClr val="606060"/>
                </a:solidFill>
                <a:latin typeface="Consolas"/>
                <a:cs typeface="Consolas"/>
              </a:rPr>
              <a:t> runs,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10000</a:t>
            </a:r>
            <a:r>
              <a:rPr sz="2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06060"/>
                </a:solidFill>
                <a:latin typeface="Consolas"/>
                <a:cs typeface="Consolas"/>
              </a:rPr>
              <a:t>loops</a:t>
            </a:r>
            <a:r>
              <a:rPr sz="2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606060"/>
                </a:solidFill>
                <a:latin typeface="Consolas"/>
                <a:cs typeface="Consolas"/>
              </a:rPr>
              <a:t>each)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spc="-285" dirty="0">
                <a:solidFill>
                  <a:srgbClr val="606060"/>
                </a:solidFill>
                <a:latin typeface="Arial Black"/>
                <a:cs typeface="Arial Black"/>
              </a:rPr>
              <a:t>Result</a:t>
            </a:r>
            <a:r>
              <a:rPr sz="28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28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8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46.6</a:t>
            </a:r>
            <a:r>
              <a:rPr sz="28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microseconds</a:t>
            </a:r>
            <a:r>
              <a:rPr sz="28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(46.4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75" dirty="0">
                <a:solidFill>
                  <a:srgbClr val="606060"/>
                </a:solidFill>
                <a:latin typeface="MS PGothic"/>
                <a:cs typeface="MS PGothic"/>
              </a:rPr>
              <a:t>∗</a:t>
            </a:r>
            <a:r>
              <a:rPr sz="28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10−6</a:t>
            </a:r>
            <a:r>
              <a:rPr sz="28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seconds)</a:t>
            </a:r>
            <a:r>
              <a:rPr sz="28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per</a:t>
            </a:r>
            <a:r>
              <a:rPr sz="28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multiplication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 marR="1103630">
              <a:lnSpc>
                <a:spcPct val="100400"/>
              </a:lnSpc>
              <a:tabLst>
                <a:tab pos="2267585" algn="l"/>
              </a:tabLst>
            </a:pPr>
            <a:r>
              <a:rPr sz="2800" spc="-254" dirty="0">
                <a:solidFill>
                  <a:srgbClr val="606060"/>
                </a:solidFill>
                <a:latin typeface="Arial Black"/>
                <a:cs typeface="Arial Black"/>
              </a:rPr>
              <a:t>Conclusion</a:t>
            </a:r>
            <a:r>
              <a:rPr sz="28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8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2800" dirty="0">
                <a:solidFill>
                  <a:srgbClr val="606060"/>
                </a:solidFill>
                <a:latin typeface="Arial Black"/>
                <a:cs typeface="Arial Black"/>
              </a:rPr>
              <a:t>	</a:t>
            </a:r>
            <a:r>
              <a:rPr sz="2800" dirty="0">
                <a:solidFill>
                  <a:srgbClr val="606060"/>
                </a:solidFill>
                <a:latin typeface="Microsoft Sans Serif"/>
                <a:cs typeface="Microsoft Sans Serif"/>
              </a:rPr>
              <a:t>Two</a:t>
            </a:r>
            <a:r>
              <a:rPr sz="28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orders</a:t>
            </a:r>
            <a:r>
              <a:rPr sz="28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of </a:t>
            </a:r>
            <a:r>
              <a:rPr sz="28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magnitude</a:t>
            </a:r>
            <a:r>
              <a:rPr sz="28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faster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16324" y="1762274"/>
            <a:ext cx="17780" cy="7747000"/>
          </a:xfrm>
          <a:custGeom>
            <a:avLst/>
            <a:gdLst/>
            <a:ahLst/>
            <a:cxnLst/>
            <a:rect l="l" t="t" r="r" b="b"/>
            <a:pathLst>
              <a:path w="17779" h="7747000">
                <a:moveTo>
                  <a:pt x="17399" y="0"/>
                </a:moveTo>
                <a:lnTo>
                  <a:pt x="0" y="7746899"/>
                </a:lnTo>
              </a:path>
            </a:pathLst>
          </a:custGeom>
          <a:ln w="28574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15494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57661" y="4914515"/>
            <a:ext cx="90747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5" dirty="0"/>
              <a:t>Basic</a:t>
            </a:r>
            <a:r>
              <a:rPr spc="50" dirty="0"/>
              <a:t> </a:t>
            </a:r>
            <a:r>
              <a:rPr spc="-130" dirty="0"/>
              <a:t>Operations</a:t>
            </a:r>
            <a:r>
              <a:rPr spc="-204" dirty="0"/>
              <a:t> </a:t>
            </a:r>
            <a:r>
              <a:rPr dirty="0"/>
              <a:t>on</a:t>
            </a:r>
            <a:r>
              <a:rPr spc="-15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649" y="2912702"/>
            <a:ext cx="9456420" cy="3302000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516890" indent="-504190">
              <a:lnSpc>
                <a:spcPct val="100000"/>
              </a:lnSpc>
              <a:spcBef>
                <a:spcPts val="22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Array-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oriented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computing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21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Efficiently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implemented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multi-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dimensional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21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Designed</a:t>
            </a:r>
            <a:r>
              <a:rPr sz="36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6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scientific</a:t>
            </a:r>
            <a:r>
              <a:rPr sz="36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computation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21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Library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high-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level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mathematical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90" dirty="0"/>
              <a:t> </a:t>
            </a:r>
            <a:r>
              <a:rPr spc="-430" dirty="0"/>
              <a:t>use</a:t>
            </a:r>
            <a:r>
              <a:rPr spc="55" dirty="0"/>
              <a:t> </a:t>
            </a:r>
            <a:r>
              <a:rPr spc="-300" dirty="0"/>
              <a:t>NumPy</a:t>
            </a:r>
            <a:r>
              <a:rPr spc="-15" dirty="0"/>
              <a:t> </a:t>
            </a:r>
            <a:r>
              <a:rPr spc="-1160" dirty="0"/>
              <a:t>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Addition</a:t>
            </a:r>
            <a:r>
              <a:rPr spc="-285" dirty="0"/>
              <a:t> </a:t>
            </a:r>
            <a:r>
              <a:rPr dirty="0"/>
              <a:t>in</a:t>
            </a:r>
            <a:r>
              <a:rPr spc="-195" dirty="0"/>
              <a:t> </a:t>
            </a:r>
            <a:r>
              <a:rPr spc="-300" dirty="0"/>
              <a:t>NumPy</a:t>
            </a:r>
            <a:r>
              <a:rPr spc="-35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1761"/>
            <a:ext cx="1160907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Addition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performed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shown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below.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apply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wise.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00" y="4254350"/>
          <a:ext cx="7595865" cy="1428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np.array(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8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[20,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50]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64769"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np.arange(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1900" y="5825975"/>
          <a:ext cx="4039867" cy="1428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31750">
                        <a:lnSpc>
                          <a:spcPts val="339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3000" spc="-4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3000" spc="-3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3000" spc="-3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ts val="339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3000" spc="-6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80950" y="7286859"/>
            <a:ext cx="4836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array([20,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31,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42,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53])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Subtraction</a:t>
            </a:r>
            <a:r>
              <a:rPr spc="-165" dirty="0"/>
              <a:t> </a:t>
            </a:r>
            <a:r>
              <a:rPr dirty="0"/>
              <a:t>in</a:t>
            </a:r>
            <a:r>
              <a:rPr spc="-145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1761"/>
            <a:ext cx="1077785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Subtraction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performed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shown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below.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apply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wise.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00" y="3616175"/>
          <a:ext cx="7595865" cy="1428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np.array(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8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[20,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50]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64769"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np.arange(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0950" y="5010385"/>
            <a:ext cx="483679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array([0,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array([20,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29,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38,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47])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Element</a:t>
            </a:r>
            <a:r>
              <a:rPr spc="-45" dirty="0"/>
              <a:t> </a:t>
            </a:r>
            <a:r>
              <a:rPr spc="-280" dirty="0"/>
              <a:t>wise</a:t>
            </a:r>
            <a:r>
              <a:rPr spc="-50" dirty="0"/>
              <a:t> product</a:t>
            </a:r>
            <a:r>
              <a:rPr spc="-1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1761"/>
            <a:ext cx="11361420" cy="48196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wise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product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performed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90" dirty="0">
                <a:solidFill>
                  <a:srgbClr val="606060"/>
                </a:solidFill>
                <a:latin typeface="Microsoft Sans Serif"/>
                <a:cs typeface="Microsoft Sans Serif"/>
              </a:rPr>
              <a:t>as 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shown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below.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[[1,1],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149600" algn="l"/>
              </a:tabLst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...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[0,1]]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[[2,0],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149600" algn="l"/>
              </a:tabLst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...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[3,4]]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 marR="5065395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A*B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element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wise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product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array([[2,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0],</a:t>
            </a:r>
            <a:endParaRPr sz="3000">
              <a:latin typeface="Consolas"/>
              <a:cs typeface="Consolas"/>
            </a:endParaRPr>
          </a:p>
          <a:p>
            <a:pPr marL="1476375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[0,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4]])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Matrix</a:t>
            </a:r>
            <a:r>
              <a:rPr spc="-325" dirty="0"/>
              <a:t> </a:t>
            </a:r>
            <a:r>
              <a:rPr spc="-114" dirty="0"/>
              <a:t>Product</a:t>
            </a:r>
            <a:r>
              <a:rPr spc="-180" dirty="0"/>
              <a:t> </a:t>
            </a:r>
            <a:r>
              <a:rPr dirty="0"/>
              <a:t>in</a:t>
            </a:r>
            <a:r>
              <a:rPr spc="-175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850" y="2864211"/>
            <a:ext cx="1146619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Matrix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product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performed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shown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below.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0800" y="4168625"/>
          <a:ext cx="1010285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np.array(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[[1,1],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5380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[0,1]]</a:t>
                      </a:r>
                      <a:r>
                        <a:rPr sz="3000" spc="-1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np.array(</a:t>
                      </a:r>
                      <a:r>
                        <a:rPr sz="3000" spc="-8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[[2,0],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5380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[3,4]]</a:t>
                      </a:r>
                      <a:r>
                        <a:rPr sz="3000" spc="-1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31750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np.dot(A,</a:t>
                      </a:r>
                      <a:r>
                        <a:rPr sz="3000" spc="-19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B)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1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matrix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product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9850" y="6343885"/>
            <a:ext cx="31629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array([[5,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4],</a:t>
            </a:r>
            <a:endParaRPr sz="3000">
              <a:latin typeface="Consolas"/>
              <a:cs typeface="Consolas"/>
            </a:endParaRPr>
          </a:p>
          <a:p>
            <a:pPr marL="147637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[3,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4]])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Division</a:t>
            </a:r>
            <a:r>
              <a:rPr spc="-210" dirty="0"/>
              <a:t> </a:t>
            </a:r>
            <a:r>
              <a:rPr dirty="0"/>
              <a:t>in</a:t>
            </a:r>
            <a:r>
              <a:rPr spc="-18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864211"/>
            <a:ext cx="1150493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Division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performed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shown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below.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apply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wise.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3527" y="6677259"/>
            <a:ext cx="4418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080" algn="l"/>
                <a:tab pos="3568065" algn="l"/>
              </a:tabLst>
            </a:pP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13.33333333,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12.5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950" y="4515085"/>
            <a:ext cx="6719570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[20,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40,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50]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np.arange(1,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5)</a:t>
            </a:r>
            <a:endParaRPr sz="3000">
              <a:latin typeface="Consolas"/>
              <a:cs typeface="Consolas"/>
            </a:endParaRPr>
          </a:p>
          <a:p>
            <a:pPr marL="12700" marR="4815840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/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b c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986529" algn="l"/>
                <a:tab pos="4613910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20.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15.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Integer</a:t>
            </a:r>
            <a:r>
              <a:rPr spc="-180" dirty="0"/>
              <a:t> </a:t>
            </a:r>
            <a:r>
              <a:rPr spc="-125" dirty="0"/>
              <a:t>Division</a:t>
            </a:r>
            <a:r>
              <a:rPr spc="-204" dirty="0"/>
              <a:t> </a:t>
            </a:r>
            <a:r>
              <a:rPr dirty="0"/>
              <a:t>in</a:t>
            </a:r>
            <a:r>
              <a:rPr spc="-140" dirty="0"/>
              <a:t> </a:t>
            </a:r>
            <a:r>
              <a:rPr spc="-300" dirty="0"/>
              <a:t>NumPy</a:t>
            </a:r>
            <a:r>
              <a:rPr spc="-35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774676"/>
            <a:ext cx="1150493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Division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performed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shown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below.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apply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wise.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[20,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40,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50]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np.arange(1,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5)</a:t>
            </a:r>
            <a:endParaRPr sz="3000">
              <a:latin typeface="Consolas"/>
              <a:cs typeface="Consolas"/>
            </a:endParaRPr>
          </a:p>
          <a:p>
            <a:pPr marL="12700" marR="9391650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//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b c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array([20,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15,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13,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12])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Integer</a:t>
            </a:r>
            <a:r>
              <a:rPr spc="-180" dirty="0"/>
              <a:t> </a:t>
            </a:r>
            <a:r>
              <a:rPr spc="-125" dirty="0"/>
              <a:t>Division</a:t>
            </a:r>
            <a:r>
              <a:rPr spc="-204" dirty="0"/>
              <a:t> </a:t>
            </a:r>
            <a:r>
              <a:rPr dirty="0"/>
              <a:t>in</a:t>
            </a:r>
            <a:r>
              <a:rPr spc="-140" dirty="0"/>
              <a:t> </a:t>
            </a:r>
            <a:r>
              <a:rPr spc="-300" dirty="0"/>
              <a:t>NumPy</a:t>
            </a:r>
            <a:r>
              <a:rPr spc="-35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774676"/>
            <a:ext cx="11504930" cy="458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Division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performed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shown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below.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apply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wise.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[20,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40,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50]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np.arange(1,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5)</a:t>
            </a:r>
            <a:endParaRPr sz="3000">
              <a:latin typeface="Consolas"/>
              <a:cs typeface="Consolas"/>
            </a:endParaRPr>
          </a:p>
          <a:p>
            <a:pPr marL="12700" marR="9391650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//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b c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array([20,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15,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13,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12])</a:t>
            </a:r>
            <a:endParaRPr sz="3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73506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Modulus</a:t>
            </a:r>
            <a:r>
              <a:rPr spc="-105" dirty="0"/>
              <a:t> </a:t>
            </a:r>
            <a:r>
              <a:rPr dirty="0"/>
              <a:t>in</a:t>
            </a:r>
            <a:r>
              <a:rPr spc="-18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864211"/>
            <a:ext cx="11331575" cy="37719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Modulus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operator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applied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59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shown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below.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apply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wise.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[20,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40,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50]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np.arange(1,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5)</a:t>
            </a:r>
            <a:endParaRPr sz="3000">
              <a:latin typeface="Consolas"/>
              <a:cs typeface="Consolas"/>
            </a:endParaRPr>
          </a:p>
          <a:p>
            <a:pPr marL="12700" marR="9427845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%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b c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array([0,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2])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Exponents</a:t>
            </a:r>
            <a:r>
              <a:rPr spc="-6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1761"/>
            <a:ext cx="11312525" cy="44100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find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exponent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following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way.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applied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wise.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[20,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40,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50]</a:t>
            </a:r>
            <a:r>
              <a:rPr sz="30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np.arange(1,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5)</a:t>
            </a:r>
            <a:endParaRPr sz="3000">
              <a:latin typeface="Consolas"/>
              <a:cs typeface="Consolas"/>
            </a:endParaRPr>
          </a:p>
          <a:p>
            <a:pPr marL="12700" marR="9199880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**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b c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2522220" algn="l"/>
                <a:tab pos="4195445" algn="l"/>
                <a:tab pos="5659755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20,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900,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64000,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6250000])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Conditional</a:t>
            </a:r>
            <a:r>
              <a:rPr spc="-210" dirty="0"/>
              <a:t> </a:t>
            </a:r>
            <a:r>
              <a:rPr spc="-70" dirty="0"/>
              <a:t>Operators</a:t>
            </a:r>
            <a:r>
              <a:rPr spc="-210" dirty="0"/>
              <a:t> </a:t>
            </a:r>
            <a:r>
              <a:rPr dirty="0"/>
              <a:t>on</a:t>
            </a:r>
            <a:r>
              <a:rPr spc="-145" dirty="0"/>
              <a:t> </a:t>
            </a:r>
            <a:r>
              <a:rPr spc="-300" dirty="0"/>
              <a:t>NumPy</a:t>
            </a:r>
            <a:r>
              <a:rPr spc="-30" dirty="0"/>
              <a:t> </a:t>
            </a:r>
            <a:r>
              <a:rPr spc="-29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339062"/>
            <a:ext cx="9856470" cy="61785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Conditional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operators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also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applied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element-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wise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np.array([20,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30,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40])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&lt;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[15,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16,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35,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36]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149600" algn="l"/>
                <a:tab pos="4613910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array([False,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True,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True,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False],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dtype=bool)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&lt;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25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149600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True,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True,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False,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False],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dtype=bool)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10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get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below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25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m[m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&lt;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25]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array([20,</a:t>
            </a:r>
            <a:r>
              <a:rPr sz="30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Numpy</a:t>
            </a:r>
            <a:r>
              <a:rPr spc="-8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5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0008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N" sz="1800" spc="-90" dirty="0">
                <a:solidFill>
                  <a:srgbClr val="5B5854"/>
                </a:solidFill>
                <a:latin typeface="Microsoft Sans Serif"/>
                <a:cs typeface="Microsoft Sans Serif"/>
              </a:rPr>
              <a:t> 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74" y="2022726"/>
            <a:ext cx="11557635" cy="657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890" marR="5080" indent="-504825">
              <a:lnSpc>
                <a:spcPct val="149300"/>
              </a:lnSpc>
              <a:spcBef>
                <a:spcPts val="10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NumPy’s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main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object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homogeneous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multidimensional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21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table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elements</a:t>
            </a:r>
            <a:endParaRPr sz="3600">
              <a:latin typeface="Microsoft Sans Serif"/>
              <a:cs typeface="Microsoft Sans Serif"/>
            </a:endParaRPr>
          </a:p>
          <a:p>
            <a:pPr marL="974090" lvl="1" indent="-504190">
              <a:lnSpc>
                <a:spcPct val="100000"/>
              </a:lnSpc>
              <a:spcBef>
                <a:spcPts val="2130"/>
              </a:spcBef>
              <a:buFont typeface="Arial MT"/>
              <a:buChar char="○"/>
              <a:tabLst>
                <a:tab pos="974090" algn="l"/>
              </a:tabLst>
            </a:pPr>
            <a:r>
              <a:rPr sz="36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usually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numbers</a:t>
            </a:r>
            <a:endParaRPr sz="3600">
              <a:latin typeface="Microsoft Sans Serif"/>
              <a:cs typeface="Microsoft Sans Serif"/>
            </a:endParaRPr>
          </a:p>
          <a:p>
            <a:pPr marL="974090" lvl="1" indent="-504190">
              <a:lnSpc>
                <a:spcPct val="100000"/>
              </a:lnSpc>
              <a:spcBef>
                <a:spcPts val="2130"/>
              </a:spcBef>
              <a:buFont typeface="Arial MT"/>
              <a:buChar char="○"/>
              <a:tabLst>
                <a:tab pos="974090" algn="l"/>
              </a:tabLst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type</a:t>
            </a:r>
            <a:endParaRPr sz="3600">
              <a:latin typeface="Microsoft Sans Serif"/>
              <a:cs typeface="Microsoft Sans Serif"/>
            </a:endParaRPr>
          </a:p>
          <a:p>
            <a:pPr marL="974090" lvl="1" indent="-504190">
              <a:lnSpc>
                <a:spcPct val="100000"/>
              </a:lnSpc>
              <a:spcBef>
                <a:spcPts val="2130"/>
              </a:spcBef>
              <a:buFont typeface="Arial MT"/>
              <a:buChar char="○"/>
              <a:tabLst>
                <a:tab pos="974090" algn="l"/>
              </a:tabLst>
            </a:pP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indexed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tuple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positive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integers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21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dimensions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called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Microsoft Sans Serif"/>
                <a:cs typeface="Microsoft Sans Serif"/>
              </a:rPr>
              <a:t>axes</a:t>
            </a:r>
            <a:endParaRPr sz="3600">
              <a:latin typeface="Microsoft Sans Serif"/>
              <a:cs typeface="Microsoft Sans Serif"/>
            </a:endParaRPr>
          </a:p>
          <a:p>
            <a:pPr marL="516890" indent="-504190">
              <a:lnSpc>
                <a:spcPct val="100000"/>
              </a:lnSpc>
              <a:spcBef>
                <a:spcPts val="2130"/>
              </a:spcBef>
              <a:buFont typeface="Arial MT"/>
              <a:buChar char="●"/>
              <a:tabLst>
                <a:tab pos="516890" algn="l"/>
              </a:tabLst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axes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rank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425" y="9372079"/>
            <a:ext cx="3007200" cy="38152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42913" y="4104045"/>
            <a:ext cx="9303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60" dirty="0"/>
              <a:t>Broadcasting</a:t>
            </a:r>
            <a:r>
              <a:rPr sz="6000" spc="-40" dirty="0"/>
              <a:t> </a:t>
            </a:r>
            <a:r>
              <a:rPr sz="6000" dirty="0"/>
              <a:t>in</a:t>
            </a:r>
            <a:r>
              <a:rPr sz="6000" spc="-90" dirty="0"/>
              <a:t> </a:t>
            </a:r>
            <a:r>
              <a:rPr sz="6000" spc="-365" dirty="0"/>
              <a:t>NumPy</a:t>
            </a:r>
            <a:r>
              <a:rPr sz="6000" spc="-35" dirty="0"/>
              <a:t> </a:t>
            </a:r>
            <a:r>
              <a:rPr sz="6000" spc="-350" dirty="0"/>
              <a:t>arrays</a:t>
            </a:r>
            <a:endParaRPr sz="6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0" dirty="0"/>
              <a:t> </a:t>
            </a:r>
            <a:r>
              <a:rPr spc="-315" dirty="0"/>
              <a:t>is</a:t>
            </a:r>
            <a:r>
              <a:rPr spc="-10" dirty="0"/>
              <a:t> </a:t>
            </a:r>
            <a:r>
              <a:rPr spc="-300" dirty="0"/>
              <a:t>Broadcasting</a:t>
            </a:r>
            <a:r>
              <a:rPr spc="-10" dirty="0"/>
              <a:t> </a:t>
            </a:r>
            <a:r>
              <a:rPr spc="-1160" dirty="0"/>
              <a:t>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537" y="2738437"/>
          <a:ext cx="3183889" cy="221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1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2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4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5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81537" y="2738437"/>
          <a:ext cx="3183889" cy="221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0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2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3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4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53537" y="2738437"/>
          <a:ext cx="3183889" cy="221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1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4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7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9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0537" y="6167437"/>
          <a:ext cx="3183889" cy="221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1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2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4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3600" spc="-50" dirty="0">
                          <a:latin typeface="Arial MT"/>
                          <a:cs typeface="Arial MT"/>
                        </a:rPr>
                        <a:t>5</a:t>
                      </a:r>
                      <a:endParaRPr sz="360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686300" y="6172200"/>
            <a:ext cx="1605915" cy="112776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3600" spc="-50" dirty="0">
                <a:latin typeface="Arial MT"/>
                <a:cs typeface="Arial MT"/>
              </a:rPr>
              <a:t>5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6300" y="7299875"/>
            <a:ext cx="1605915" cy="108458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3600" spc="-50" dirty="0">
                <a:latin typeface="Arial MT"/>
                <a:cs typeface="Arial MT"/>
              </a:rPr>
              <a:t>7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85037" y="3799937"/>
            <a:ext cx="909955" cy="493395"/>
            <a:chOff x="8185037" y="3799937"/>
            <a:chExt cx="909955" cy="493395"/>
          </a:xfrm>
        </p:grpSpPr>
        <p:sp>
          <p:nvSpPr>
            <p:cNvPr id="10" name="object 10"/>
            <p:cNvSpPr/>
            <p:nvPr/>
          </p:nvSpPr>
          <p:spPr>
            <a:xfrm>
              <a:off x="8189800" y="3804699"/>
              <a:ext cx="900430" cy="483870"/>
            </a:xfrm>
            <a:custGeom>
              <a:avLst/>
              <a:gdLst/>
              <a:ahLst/>
              <a:cxnLst/>
              <a:rect l="l" t="t" r="r" b="b"/>
              <a:pathLst>
                <a:path w="900429" h="483870">
                  <a:moveTo>
                    <a:pt x="658199" y="483599"/>
                  </a:moveTo>
                  <a:lnTo>
                    <a:pt x="658199" y="362699"/>
                  </a:lnTo>
                  <a:lnTo>
                    <a:pt x="0" y="362699"/>
                  </a:lnTo>
                  <a:lnTo>
                    <a:pt x="0" y="120899"/>
                  </a:lnTo>
                  <a:lnTo>
                    <a:pt x="658199" y="120899"/>
                  </a:lnTo>
                  <a:lnTo>
                    <a:pt x="658199" y="0"/>
                  </a:lnTo>
                  <a:lnTo>
                    <a:pt x="899999" y="241799"/>
                  </a:lnTo>
                  <a:lnTo>
                    <a:pt x="658199" y="4835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89800" y="3804699"/>
              <a:ext cx="900430" cy="483870"/>
            </a:xfrm>
            <a:custGeom>
              <a:avLst/>
              <a:gdLst/>
              <a:ahLst/>
              <a:cxnLst/>
              <a:rect l="l" t="t" r="r" b="b"/>
              <a:pathLst>
                <a:path w="900429" h="483870">
                  <a:moveTo>
                    <a:pt x="0" y="120899"/>
                  </a:moveTo>
                  <a:lnTo>
                    <a:pt x="658199" y="120899"/>
                  </a:lnTo>
                  <a:lnTo>
                    <a:pt x="658199" y="0"/>
                  </a:lnTo>
                  <a:lnTo>
                    <a:pt x="899999" y="241799"/>
                  </a:lnTo>
                  <a:lnTo>
                    <a:pt x="658199" y="483599"/>
                  </a:lnTo>
                  <a:lnTo>
                    <a:pt x="658199" y="362699"/>
                  </a:lnTo>
                  <a:lnTo>
                    <a:pt x="0" y="362699"/>
                  </a:lnTo>
                  <a:lnTo>
                    <a:pt x="0" y="12089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959787" y="7000337"/>
            <a:ext cx="991869" cy="493395"/>
            <a:chOff x="6959787" y="7000337"/>
            <a:chExt cx="991869" cy="493395"/>
          </a:xfrm>
        </p:grpSpPr>
        <p:sp>
          <p:nvSpPr>
            <p:cNvPr id="13" name="object 13"/>
            <p:cNvSpPr/>
            <p:nvPr/>
          </p:nvSpPr>
          <p:spPr>
            <a:xfrm>
              <a:off x="6964550" y="7005100"/>
              <a:ext cx="982344" cy="483870"/>
            </a:xfrm>
            <a:custGeom>
              <a:avLst/>
              <a:gdLst/>
              <a:ahLst/>
              <a:cxnLst/>
              <a:rect l="l" t="t" r="r" b="b"/>
              <a:pathLst>
                <a:path w="982345" h="483870">
                  <a:moveTo>
                    <a:pt x="740399" y="483599"/>
                  </a:moveTo>
                  <a:lnTo>
                    <a:pt x="740399" y="362699"/>
                  </a:lnTo>
                  <a:lnTo>
                    <a:pt x="0" y="362699"/>
                  </a:lnTo>
                  <a:lnTo>
                    <a:pt x="0" y="120899"/>
                  </a:lnTo>
                  <a:lnTo>
                    <a:pt x="740399" y="120899"/>
                  </a:lnTo>
                  <a:lnTo>
                    <a:pt x="740399" y="0"/>
                  </a:lnTo>
                  <a:lnTo>
                    <a:pt x="982199" y="241799"/>
                  </a:lnTo>
                  <a:lnTo>
                    <a:pt x="740399" y="4835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64550" y="7005100"/>
              <a:ext cx="982344" cy="483870"/>
            </a:xfrm>
            <a:custGeom>
              <a:avLst/>
              <a:gdLst/>
              <a:ahLst/>
              <a:cxnLst/>
              <a:rect l="l" t="t" r="r" b="b"/>
              <a:pathLst>
                <a:path w="982345" h="483870">
                  <a:moveTo>
                    <a:pt x="0" y="120899"/>
                  </a:moveTo>
                  <a:lnTo>
                    <a:pt x="740399" y="120899"/>
                  </a:lnTo>
                  <a:lnTo>
                    <a:pt x="740399" y="0"/>
                  </a:lnTo>
                  <a:lnTo>
                    <a:pt x="982199" y="241799"/>
                  </a:lnTo>
                  <a:lnTo>
                    <a:pt x="740399" y="483599"/>
                  </a:lnTo>
                  <a:lnTo>
                    <a:pt x="740399" y="362699"/>
                  </a:lnTo>
                  <a:lnTo>
                    <a:pt x="0" y="362699"/>
                  </a:lnTo>
                  <a:lnTo>
                    <a:pt x="0" y="12089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003642" y="3697410"/>
            <a:ext cx="399415" cy="424815"/>
            <a:chOff x="4003642" y="3697410"/>
            <a:chExt cx="399415" cy="424815"/>
          </a:xfrm>
        </p:grpSpPr>
        <p:sp>
          <p:nvSpPr>
            <p:cNvPr id="16" name="object 16"/>
            <p:cNvSpPr/>
            <p:nvPr/>
          </p:nvSpPr>
          <p:spPr>
            <a:xfrm>
              <a:off x="4008399" y="3702062"/>
              <a:ext cx="389890" cy="415290"/>
            </a:xfrm>
            <a:custGeom>
              <a:avLst/>
              <a:gdLst/>
              <a:ahLst/>
              <a:cxnLst/>
              <a:rect l="l" t="t" r="r" b="b"/>
              <a:pathLst>
                <a:path w="389889" h="415289">
                  <a:moveTo>
                    <a:pt x="389788" y="144780"/>
                  </a:moveTo>
                  <a:lnTo>
                    <a:pt x="257263" y="144780"/>
                  </a:lnTo>
                  <a:lnTo>
                    <a:pt x="257263" y="0"/>
                  </a:lnTo>
                  <a:lnTo>
                    <a:pt x="132524" y="0"/>
                  </a:lnTo>
                  <a:lnTo>
                    <a:pt x="132524" y="144780"/>
                  </a:lnTo>
                  <a:lnTo>
                    <a:pt x="0" y="144780"/>
                  </a:lnTo>
                  <a:lnTo>
                    <a:pt x="0" y="269240"/>
                  </a:lnTo>
                  <a:lnTo>
                    <a:pt x="132524" y="269240"/>
                  </a:lnTo>
                  <a:lnTo>
                    <a:pt x="132524" y="415290"/>
                  </a:lnTo>
                  <a:lnTo>
                    <a:pt x="257263" y="415290"/>
                  </a:lnTo>
                  <a:lnTo>
                    <a:pt x="257263" y="269240"/>
                  </a:lnTo>
                  <a:lnTo>
                    <a:pt x="389788" y="269240"/>
                  </a:lnTo>
                  <a:lnTo>
                    <a:pt x="389788" y="144780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08404" y="3702172"/>
              <a:ext cx="389890" cy="415290"/>
            </a:xfrm>
            <a:custGeom>
              <a:avLst/>
              <a:gdLst/>
              <a:ahLst/>
              <a:cxnLst/>
              <a:rect l="l" t="t" r="r" b="b"/>
              <a:pathLst>
                <a:path w="389889" h="415289">
                  <a:moveTo>
                    <a:pt x="0" y="144976"/>
                  </a:moveTo>
                  <a:lnTo>
                    <a:pt x="132520" y="144976"/>
                  </a:lnTo>
                  <a:lnTo>
                    <a:pt x="132520" y="0"/>
                  </a:lnTo>
                  <a:lnTo>
                    <a:pt x="257270" y="0"/>
                  </a:lnTo>
                  <a:lnTo>
                    <a:pt x="257270" y="144976"/>
                  </a:lnTo>
                  <a:lnTo>
                    <a:pt x="389790" y="144976"/>
                  </a:lnTo>
                  <a:lnTo>
                    <a:pt x="389790" y="269726"/>
                  </a:lnTo>
                  <a:lnTo>
                    <a:pt x="257270" y="269726"/>
                  </a:lnTo>
                  <a:lnTo>
                    <a:pt x="257270" y="414703"/>
                  </a:lnTo>
                  <a:lnTo>
                    <a:pt x="132520" y="414703"/>
                  </a:lnTo>
                  <a:lnTo>
                    <a:pt x="132520" y="269726"/>
                  </a:lnTo>
                  <a:lnTo>
                    <a:pt x="0" y="269726"/>
                  </a:lnTo>
                  <a:lnTo>
                    <a:pt x="0" y="144976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51242" y="7126409"/>
            <a:ext cx="399415" cy="424815"/>
            <a:chOff x="3851242" y="7126409"/>
            <a:chExt cx="399415" cy="424815"/>
          </a:xfrm>
        </p:grpSpPr>
        <p:sp>
          <p:nvSpPr>
            <p:cNvPr id="19" name="object 19"/>
            <p:cNvSpPr/>
            <p:nvPr/>
          </p:nvSpPr>
          <p:spPr>
            <a:xfrm>
              <a:off x="3855999" y="7131062"/>
              <a:ext cx="389890" cy="415290"/>
            </a:xfrm>
            <a:custGeom>
              <a:avLst/>
              <a:gdLst/>
              <a:ahLst/>
              <a:cxnLst/>
              <a:rect l="l" t="t" r="r" b="b"/>
              <a:pathLst>
                <a:path w="389889" h="415290">
                  <a:moveTo>
                    <a:pt x="389788" y="144780"/>
                  </a:moveTo>
                  <a:lnTo>
                    <a:pt x="257263" y="144780"/>
                  </a:lnTo>
                  <a:lnTo>
                    <a:pt x="257263" y="0"/>
                  </a:lnTo>
                  <a:lnTo>
                    <a:pt x="132524" y="0"/>
                  </a:lnTo>
                  <a:lnTo>
                    <a:pt x="132524" y="144780"/>
                  </a:lnTo>
                  <a:lnTo>
                    <a:pt x="0" y="144780"/>
                  </a:lnTo>
                  <a:lnTo>
                    <a:pt x="0" y="269240"/>
                  </a:lnTo>
                  <a:lnTo>
                    <a:pt x="132524" y="269240"/>
                  </a:lnTo>
                  <a:lnTo>
                    <a:pt x="132524" y="415290"/>
                  </a:lnTo>
                  <a:lnTo>
                    <a:pt x="257263" y="415290"/>
                  </a:lnTo>
                  <a:lnTo>
                    <a:pt x="257263" y="269240"/>
                  </a:lnTo>
                  <a:lnTo>
                    <a:pt x="389788" y="269240"/>
                  </a:lnTo>
                  <a:lnTo>
                    <a:pt x="389788" y="144780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6004" y="7131172"/>
              <a:ext cx="389890" cy="415290"/>
            </a:xfrm>
            <a:custGeom>
              <a:avLst/>
              <a:gdLst/>
              <a:ahLst/>
              <a:cxnLst/>
              <a:rect l="l" t="t" r="r" b="b"/>
              <a:pathLst>
                <a:path w="389889" h="415290">
                  <a:moveTo>
                    <a:pt x="0" y="144977"/>
                  </a:moveTo>
                  <a:lnTo>
                    <a:pt x="132520" y="144977"/>
                  </a:lnTo>
                  <a:lnTo>
                    <a:pt x="132520" y="0"/>
                  </a:lnTo>
                  <a:lnTo>
                    <a:pt x="257270" y="0"/>
                  </a:lnTo>
                  <a:lnTo>
                    <a:pt x="257270" y="144977"/>
                  </a:lnTo>
                  <a:lnTo>
                    <a:pt x="389790" y="144977"/>
                  </a:lnTo>
                  <a:lnTo>
                    <a:pt x="389790" y="269727"/>
                  </a:lnTo>
                  <a:lnTo>
                    <a:pt x="257270" y="269727"/>
                  </a:lnTo>
                  <a:lnTo>
                    <a:pt x="257270" y="414704"/>
                  </a:lnTo>
                  <a:lnTo>
                    <a:pt x="132520" y="414704"/>
                  </a:lnTo>
                  <a:lnTo>
                    <a:pt x="132520" y="269727"/>
                  </a:lnTo>
                  <a:lnTo>
                    <a:pt x="0" y="269727"/>
                  </a:lnTo>
                  <a:lnTo>
                    <a:pt x="0" y="144977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407449" y="6661415"/>
            <a:ext cx="10426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latin typeface="Arial MT"/>
                <a:cs typeface="Arial MT"/>
              </a:rPr>
              <a:t>???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0" dirty="0"/>
              <a:t> </a:t>
            </a:r>
            <a:r>
              <a:rPr spc="-315" dirty="0"/>
              <a:t>is</a:t>
            </a:r>
            <a:r>
              <a:rPr spc="-10" dirty="0"/>
              <a:t> </a:t>
            </a:r>
            <a:r>
              <a:rPr spc="-300" dirty="0"/>
              <a:t>Broadcasting</a:t>
            </a:r>
            <a:r>
              <a:rPr spc="-10" dirty="0"/>
              <a:t> </a:t>
            </a:r>
            <a:r>
              <a:rPr spc="-116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949936"/>
            <a:ext cx="11559540" cy="2955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general,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when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expects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shape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but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finds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35" dirty="0">
                <a:solidFill>
                  <a:srgbClr val="606060"/>
                </a:solidFill>
                <a:latin typeface="Microsoft Sans Serif"/>
                <a:cs typeface="Microsoft Sans Serif"/>
              </a:rPr>
              <a:t>case,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applies</a:t>
            </a:r>
            <a:r>
              <a:rPr sz="36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so-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called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broadcasting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rules.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6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Basically</a:t>
            </a:r>
            <a:r>
              <a:rPr sz="36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there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rules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Broadcasting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remember.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First</a:t>
            </a:r>
            <a:r>
              <a:rPr spc="-210" dirty="0"/>
              <a:t> </a:t>
            </a:r>
            <a:r>
              <a:rPr spc="-20" dirty="0"/>
              <a:t>rule</a:t>
            </a:r>
            <a:r>
              <a:rPr spc="-204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spc="-310" dirty="0"/>
              <a:t>Broadcasting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344" y="2518569"/>
            <a:ext cx="54978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8535" algn="l"/>
                <a:tab pos="4595495" algn="l"/>
              </a:tabLst>
            </a:pPr>
            <a:r>
              <a:rPr sz="6000" spc="55" dirty="0">
                <a:latin typeface="Microsoft Sans Serif"/>
                <a:cs typeface="Microsoft Sans Serif"/>
              </a:rPr>
              <a:t>[[[1,</a:t>
            </a:r>
            <a:r>
              <a:rPr sz="6000" spc="65" dirty="0">
                <a:latin typeface="Microsoft Sans Serif"/>
                <a:cs typeface="Microsoft Sans Serif"/>
              </a:rPr>
              <a:t> </a:t>
            </a:r>
            <a:r>
              <a:rPr sz="6000" spc="-370" dirty="0">
                <a:latin typeface="Microsoft Sans Serif"/>
                <a:cs typeface="Microsoft Sans Serif"/>
              </a:rPr>
              <a:t>3</a:t>
            </a:r>
            <a:r>
              <a:rPr sz="6000" spc="70" dirty="0">
                <a:latin typeface="Microsoft Sans Serif"/>
                <a:cs typeface="Microsoft Sans Serif"/>
              </a:rPr>
              <a:t> </a:t>
            </a:r>
            <a:r>
              <a:rPr sz="6000" spc="305" dirty="0">
                <a:latin typeface="Microsoft Sans Serif"/>
                <a:cs typeface="Microsoft Sans Serif"/>
              </a:rPr>
              <a:t>]]]</a:t>
            </a:r>
            <a:r>
              <a:rPr sz="6000" dirty="0">
                <a:latin typeface="Microsoft Sans Serif"/>
                <a:cs typeface="Microsoft Sans Serif"/>
              </a:rPr>
              <a:t>	</a:t>
            </a:r>
            <a:r>
              <a:rPr sz="6000" spc="-50" dirty="0">
                <a:latin typeface="Microsoft Sans Serif"/>
                <a:cs typeface="Microsoft Sans Serif"/>
              </a:rPr>
              <a:t>+</a:t>
            </a:r>
            <a:r>
              <a:rPr sz="6000" dirty="0">
                <a:latin typeface="Microsoft Sans Serif"/>
                <a:cs typeface="Microsoft Sans Serif"/>
              </a:rPr>
              <a:t>	</a:t>
            </a:r>
            <a:r>
              <a:rPr sz="6000" spc="85" dirty="0">
                <a:latin typeface="Microsoft Sans Serif"/>
                <a:cs typeface="Microsoft Sans Serif"/>
              </a:rPr>
              <a:t>[5]</a:t>
            </a:r>
            <a:endParaRPr sz="6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575" y="4350037"/>
            <a:ext cx="110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9" dirty="0">
                <a:latin typeface="Microsoft Sans Serif"/>
                <a:cs typeface="Microsoft Sans Serif"/>
              </a:rPr>
              <a:t>Shape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5503" y="4350037"/>
            <a:ext cx="1459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Microsoft Sans Serif"/>
                <a:cs typeface="Microsoft Sans Serif"/>
              </a:rPr>
              <a:t>(1,</a:t>
            </a:r>
            <a:r>
              <a:rPr sz="3600" spc="-130" dirty="0">
                <a:latin typeface="Microsoft Sans Serif"/>
                <a:cs typeface="Microsoft Sans Serif"/>
              </a:rPr>
              <a:t> </a:t>
            </a:r>
            <a:r>
              <a:rPr sz="3600" spc="-150" dirty="0">
                <a:latin typeface="Microsoft Sans Serif"/>
                <a:cs typeface="Microsoft Sans Serif"/>
              </a:rPr>
              <a:t>1,</a:t>
            </a:r>
            <a:r>
              <a:rPr sz="3600" spc="-90" dirty="0">
                <a:latin typeface="Microsoft Sans Serif"/>
                <a:cs typeface="Microsoft Sans Serif"/>
              </a:rPr>
              <a:t> 2)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6181" y="4350037"/>
            <a:ext cx="776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Microsoft Sans Serif"/>
                <a:cs typeface="Microsoft Sans Serif"/>
              </a:rPr>
              <a:t>(1,</a:t>
            </a:r>
            <a:r>
              <a:rPr sz="3600" spc="-135" dirty="0">
                <a:latin typeface="Microsoft Sans Serif"/>
                <a:cs typeface="Microsoft Sans Serif"/>
              </a:rPr>
              <a:t> </a:t>
            </a:r>
            <a:r>
              <a:rPr sz="3600" spc="-50" dirty="0">
                <a:latin typeface="Microsoft Sans Serif"/>
                <a:cs typeface="Microsoft Sans Serif"/>
              </a:rPr>
              <a:t>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4202" y="2518569"/>
            <a:ext cx="2687320" cy="240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5" dirty="0">
                <a:latin typeface="Microsoft Sans Serif"/>
                <a:cs typeface="Microsoft Sans Serif"/>
              </a:rPr>
              <a:t>[[[6,</a:t>
            </a:r>
            <a:r>
              <a:rPr sz="6000" spc="65" dirty="0">
                <a:latin typeface="Microsoft Sans Serif"/>
                <a:cs typeface="Microsoft Sans Serif"/>
              </a:rPr>
              <a:t> </a:t>
            </a:r>
            <a:r>
              <a:rPr sz="6000" spc="145" dirty="0">
                <a:latin typeface="Microsoft Sans Serif"/>
                <a:cs typeface="Microsoft Sans Serif"/>
              </a:rPr>
              <a:t>8]]]</a:t>
            </a:r>
            <a:endParaRPr sz="6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6000">
              <a:latin typeface="Microsoft Sans Serif"/>
              <a:cs typeface="Microsoft Sans Serif"/>
            </a:endParaRPr>
          </a:p>
          <a:p>
            <a:pPr marL="364490">
              <a:lnSpc>
                <a:spcPct val="100000"/>
              </a:lnSpc>
            </a:pPr>
            <a:r>
              <a:rPr sz="3600" spc="-100" dirty="0">
                <a:latin typeface="Microsoft Sans Serif"/>
                <a:cs typeface="Microsoft Sans Serif"/>
              </a:rPr>
              <a:t>(1,</a:t>
            </a:r>
            <a:r>
              <a:rPr sz="3600" spc="-130" dirty="0">
                <a:latin typeface="Microsoft Sans Serif"/>
                <a:cs typeface="Microsoft Sans Serif"/>
              </a:rPr>
              <a:t> </a:t>
            </a:r>
            <a:r>
              <a:rPr sz="3600" spc="-150" dirty="0">
                <a:latin typeface="Microsoft Sans Serif"/>
                <a:cs typeface="Microsoft Sans Serif"/>
              </a:rPr>
              <a:t>1,</a:t>
            </a:r>
            <a:r>
              <a:rPr sz="3600" spc="-90" dirty="0">
                <a:latin typeface="Microsoft Sans Serif"/>
                <a:cs typeface="Microsoft Sans Serif"/>
              </a:rPr>
              <a:t> </a:t>
            </a:r>
            <a:r>
              <a:rPr sz="3600" spc="-25" dirty="0">
                <a:latin typeface="Microsoft Sans Serif"/>
                <a:cs typeface="Microsoft Sans Serif"/>
              </a:rPr>
              <a:t>2)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575" y="6264562"/>
            <a:ext cx="1186307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do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rank,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be </a:t>
            </a:r>
            <a:r>
              <a:rPr sz="36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prepended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smaller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ranking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until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their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ranks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match.</a:t>
            </a:r>
            <a:endParaRPr sz="36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88762" y="2837062"/>
            <a:ext cx="1686560" cy="504825"/>
            <a:chOff x="7088762" y="2837062"/>
            <a:chExt cx="1686560" cy="504825"/>
          </a:xfrm>
        </p:grpSpPr>
        <p:sp>
          <p:nvSpPr>
            <p:cNvPr id="10" name="object 10"/>
            <p:cNvSpPr/>
            <p:nvPr/>
          </p:nvSpPr>
          <p:spPr>
            <a:xfrm>
              <a:off x="7093525" y="2841824"/>
              <a:ext cx="1677035" cy="495300"/>
            </a:xfrm>
            <a:custGeom>
              <a:avLst/>
              <a:gdLst/>
              <a:ahLst/>
              <a:cxnLst/>
              <a:rect l="l" t="t" r="r" b="b"/>
              <a:pathLst>
                <a:path w="1677034" h="495300">
                  <a:moveTo>
                    <a:pt x="1429049" y="495299"/>
                  </a:moveTo>
                  <a:lnTo>
                    <a:pt x="1429049" y="371474"/>
                  </a:lnTo>
                  <a:lnTo>
                    <a:pt x="0" y="371474"/>
                  </a:lnTo>
                  <a:lnTo>
                    <a:pt x="0" y="123824"/>
                  </a:lnTo>
                  <a:lnTo>
                    <a:pt x="1429049" y="123824"/>
                  </a:lnTo>
                  <a:lnTo>
                    <a:pt x="1429049" y="0"/>
                  </a:lnTo>
                  <a:lnTo>
                    <a:pt x="1676699" y="247649"/>
                  </a:lnTo>
                  <a:lnTo>
                    <a:pt x="1429049" y="4952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3525" y="2841824"/>
              <a:ext cx="1677035" cy="495300"/>
            </a:xfrm>
            <a:custGeom>
              <a:avLst/>
              <a:gdLst/>
              <a:ahLst/>
              <a:cxnLst/>
              <a:rect l="l" t="t" r="r" b="b"/>
              <a:pathLst>
                <a:path w="1677034" h="495300">
                  <a:moveTo>
                    <a:pt x="0" y="123824"/>
                  </a:moveTo>
                  <a:lnTo>
                    <a:pt x="1429049" y="123824"/>
                  </a:lnTo>
                  <a:lnTo>
                    <a:pt x="1429049" y="0"/>
                  </a:lnTo>
                  <a:lnTo>
                    <a:pt x="1676699" y="247649"/>
                  </a:lnTo>
                  <a:lnTo>
                    <a:pt x="1429049" y="495299"/>
                  </a:lnTo>
                  <a:lnTo>
                    <a:pt x="1429049" y="371474"/>
                  </a:lnTo>
                  <a:lnTo>
                    <a:pt x="0" y="371474"/>
                  </a:lnTo>
                  <a:lnTo>
                    <a:pt x="0" y="12382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44437" y="4548837"/>
            <a:ext cx="574040" cy="251460"/>
            <a:chOff x="1544437" y="4548837"/>
            <a:chExt cx="574040" cy="251460"/>
          </a:xfrm>
        </p:grpSpPr>
        <p:sp>
          <p:nvSpPr>
            <p:cNvPr id="13" name="object 13"/>
            <p:cNvSpPr/>
            <p:nvPr/>
          </p:nvSpPr>
          <p:spPr>
            <a:xfrm>
              <a:off x="1549200" y="4553599"/>
              <a:ext cx="564515" cy="241935"/>
            </a:xfrm>
            <a:custGeom>
              <a:avLst/>
              <a:gdLst/>
              <a:ahLst/>
              <a:cxnLst/>
              <a:rect l="l" t="t" r="r" b="b"/>
              <a:pathLst>
                <a:path w="564514" h="241935">
                  <a:moveTo>
                    <a:pt x="443399" y="241799"/>
                  </a:moveTo>
                  <a:lnTo>
                    <a:pt x="443399" y="181349"/>
                  </a:lnTo>
                  <a:lnTo>
                    <a:pt x="0" y="181349"/>
                  </a:lnTo>
                  <a:lnTo>
                    <a:pt x="0" y="60449"/>
                  </a:lnTo>
                  <a:lnTo>
                    <a:pt x="443399" y="60449"/>
                  </a:lnTo>
                  <a:lnTo>
                    <a:pt x="443399" y="0"/>
                  </a:lnTo>
                  <a:lnTo>
                    <a:pt x="564299" y="120899"/>
                  </a:lnTo>
                  <a:lnTo>
                    <a:pt x="443399" y="24179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9200" y="4553599"/>
              <a:ext cx="564515" cy="241935"/>
            </a:xfrm>
            <a:custGeom>
              <a:avLst/>
              <a:gdLst/>
              <a:ahLst/>
              <a:cxnLst/>
              <a:rect l="l" t="t" r="r" b="b"/>
              <a:pathLst>
                <a:path w="564514" h="241935">
                  <a:moveTo>
                    <a:pt x="0" y="60449"/>
                  </a:moveTo>
                  <a:lnTo>
                    <a:pt x="443399" y="60449"/>
                  </a:lnTo>
                  <a:lnTo>
                    <a:pt x="443399" y="0"/>
                  </a:lnTo>
                  <a:lnTo>
                    <a:pt x="564299" y="120899"/>
                  </a:lnTo>
                  <a:lnTo>
                    <a:pt x="443399" y="241799"/>
                  </a:lnTo>
                  <a:lnTo>
                    <a:pt x="443399" y="181349"/>
                  </a:lnTo>
                  <a:lnTo>
                    <a:pt x="0" y="181349"/>
                  </a:lnTo>
                  <a:lnTo>
                    <a:pt x="0" y="60449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First</a:t>
            </a:r>
            <a:r>
              <a:rPr spc="-210" dirty="0"/>
              <a:t> </a:t>
            </a:r>
            <a:r>
              <a:rPr spc="-20" dirty="0"/>
              <a:t>rule</a:t>
            </a:r>
            <a:r>
              <a:rPr spc="-204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spc="-310" dirty="0"/>
              <a:t>Broadcasting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467135"/>
            <a:ext cx="1143762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77285">
              <a:lnSpc>
                <a:spcPct val="114599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h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np.arange(5).reshape(1,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5)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h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array([[[0,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3,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4]]])</a:t>
            </a:r>
            <a:endParaRPr sz="3000">
              <a:latin typeface="Consolas"/>
              <a:cs typeface="Consolas"/>
            </a:endParaRPr>
          </a:p>
          <a:p>
            <a:pPr marL="12700" marR="490220">
              <a:lnSpc>
                <a:spcPct val="100699"/>
              </a:lnSpc>
              <a:spcBef>
                <a:spcPts val="470"/>
              </a:spcBef>
            </a:pP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Let's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try</a:t>
            </a:r>
            <a:r>
              <a:rPr sz="36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add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1D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shape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(5,)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3D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of </a:t>
            </a:r>
            <a:r>
              <a:rPr sz="36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shape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(1,1,5),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applying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first</a:t>
            </a:r>
            <a:r>
              <a:rPr sz="36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rule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broadcasting.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4510405" algn="l"/>
              </a:tabLst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h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+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[10,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20,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30,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40,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50]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600" spc="100" dirty="0">
                <a:solidFill>
                  <a:srgbClr val="606060"/>
                </a:solidFill>
                <a:latin typeface="Microsoft Sans Serif"/>
                <a:cs typeface="Microsoft Sans Serif"/>
              </a:rPr>
              <a:t>#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75" dirty="0">
                <a:solidFill>
                  <a:srgbClr val="606060"/>
                </a:solidFill>
                <a:latin typeface="Microsoft Sans Serif"/>
                <a:cs typeface="Microsoft Sans Serif"/>
              </a:rPr>
              <a:t>as: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h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+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[[[10,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20,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30,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40,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50]]]</a:t>
            </a: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array([[[10,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21,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32,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43,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54]]])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15494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8000" y="5080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Second</a:t>
            </a:r>
            <a:r>
              <a:rPr spc="50" dirty="0"/>
              <a:t> </a:t>
            </a:r>
            <a:r>
              <a:rPr spc="-20" dirty="0"/>
              <a:t>rule</a:t>
            </a:r>
            <a:r>
              <a:rPr spc="-28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310" dirty="0"/>
              <a:t>Broadcasting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750" y="1703974"/>
            <a:ext cx="9275149" cy="17040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5750" y="3484253"/>
            <a:ext cx="9275149" cy="258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5750" y="6217475"/>
            <a:ext cx="9275149" cy="25808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Second</a:t>
            </a:r>
            <a:r>
              <a:rPr spc="50" dirty="0"/>
              <a:t> </a:t>
            </a:r>
            <a:r>
              <a:rPr spc="-20" dirty="0"/>
              <a:t>rule</a:t>
            </a:r>
            <a:r>
              <a:rPr spc="-28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310" dirty="0"/>
              <a:t>Broadcasting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121186"/>
            <a:ext cx="1143825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adding</a:t>
            </a:r>
            <a:r>
              <a:rPr sz="36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2D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shape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(2,1)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2D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shape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(2,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3).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apply</a:t>
            </a:r>
            <a:r>
              <a:rPr sz="36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second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rule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broadcasting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25" y="4063775"/>
          <a:ext cx="7176134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k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np.arange(6).reshape(2,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k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1925" y="5111525"/>
          <a:ext cx="5085076" cy="299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120">
                <a:tc gridSpan="4"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8915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 gridSpan="4"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8915"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k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[100,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200,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300]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995">
                <a:tc gridSpan="5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array([[100,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201,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302],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20">
                <a:tc gridSpan="5">
                  <a:txBody>
                    <a:bodyPr/>
                    <a:lstStyle/>
                    <a:p>
                      <a:pPr marL="1495425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[103,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204,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305]])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07865" y="3415620"/>
            <a:ext cx="84486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  <a:spcBef>
                <a:spcPts val="100"/>
              </a:spcBef>
            </a:pPr>
            <a:r>
              <a:rPr sz="6000" spc="-335" dirty="0"/>
              <a:t>Mathematical</a:t>
            </a:r>
            <a:r>
              <a:rPr sz="6000" spc="85" dirty="0"/>
              <a:t> </a:t>
            </a:r>
            <a:r>
              <a:rPr sz="6000" spc="-475" dirty="0"/>
              <a:t>and</a:t>
            </a:r>
            <a:r>
              <a:rPr sz="6000" spc="85" dirty="0"/>
              <a:t> </a:t>
            </a:r>
            <a:r>
              <a:rPr sz="6000" spc="-200" dirty="0"/>
              <a:t>statistical </a:t>
            </a:r>
            <a:r>
              <a:rPr sz="6000" spc="-220" dirty="0"/>
              <a:t>functions</a:t>
            </a:r>
            <a:r>
              <a:rPr sz="6000" spc="-180" dirty="0"/>
              <a:t> </a:t>
            </a:r>
            <a:r>
              <a:rPr sz="6000" dirty="0"/>
              <a:t>on</a:t>
            </a:r>
            <a:r>
              <a:rPr sz="6000" spc="-210" dirty="0"/>
              <a:t> </a:t>
            </a:r>
            <a:r>
              <a:rPr sz="6000" spc="-365" dirty="0"/>
              <a:t>NumPy</a:t>
            </a:r>
            <a:r>
              <a:rPr sz="6000" spc="-35" dirty="0"/>
              <a:t> </a:t>
            </a:r>
            <a:r>
              <a:rPr sz="6000" spc="-350" dirty="0"/>
              <a:t>arrays</a:t>
            </a:r>
            <a:endParaRPr sz="6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Finding</a:t>
            </a:r>
            <a:r>
              <a:rPr dirty="0"/>
              <a:t> </a:t>
            </a:r>
            <a:r>
              <a:rPr spc="-409" dirty="0"/>
              <a:t>Mean</a:t>
            </a:r>
            <a:r>
              <a:rPr spc="5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300" dirty="0"/>
              <a:t>NumPy</a:t>
            </a:r>
            <a:r>
              <a:rPr spc="-10" dirty="0"/>
              <a:t> </a:t>
            </a:r>
            <a:r>
              <a:rPr spc="-175" dirty="0"/>
              <a:t>array</a:t>
            </a:r>
            <a:r>
              <a:rPr spc="-10" dirty="0"/>
              <a:t> </a:t>
            </a:r>
            <a:r>
              <a:rPr spc="-295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121186"/>
            <a:ext cx="11630660" cy="3914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object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75" dirty="0">
                <a:solidFill>
                  <a:srgbClr val="606060"/>
                </a:solidFill>
                <a:latin typeface="Microsoft Sans Serif"/>
                <a:cs typeface="Microsoft Sans Serif"/>
              </a:rPr>
              <a:t>has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mean()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which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finds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mean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regardless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shape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6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np.array([[-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2.5,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3.1,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7],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[10,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11,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12]])</a:t>
            </a:r>
            <a:endParaRPr sz="3000">
              <a:latin typeface="Consolas"/>
              <a:cs typeface="Consolas"/>
            </a:endParaRPr>
          </a:p>
          <a:p>
            <a:pPr marL="12700" marR="5543550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print("mean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=",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a.mean())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mean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6.76666666667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250" y="561664"/>
            <a:ext cx="7835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35" dirty="0"/>
              <a:t> </a:t>
            </a:r>
            <a:r>
              <a:rPr spc="-295" dirty="0"/>
              <a:t>useful</a:t>
            </a:r>
            <a:r>
              <a:rPr spc="40" dirty="0"/>
              <a:t> </a:t>
            </a:r>
            <a:r>
              <a:rPr spc="-200" dirty="0"/>
              <a:t>ndarray</a:t>
            </a:r>
            <a:r>
              <a:rPr spc="40" dirty="0"/>
              <a:t> </a:t>
            </a:r>
            <a:r>
              <a:rPr spc="-19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121186"/>
            <a:ext cx="11732895" cy="61461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Similar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mean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there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other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methods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which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be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used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6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various</a:t>
            </a:r>
            <a:r>
              <a:rPr sz="36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computations.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 marR="1852930">
              <a:lnSpc>
                <a:spcPct val="116300"/>
              </a:lnSpc>
            </a:pP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min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minimum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max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maximum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 </a:t>
            </a:r>
            <a:r>
              <a:rPr sz="3600" spc="-300" dirty="0">
                <a:solidFill>
                  <a:srgbClr val="606060"/>
                </a:solidFill>
                <a:latin typeface="Microsoft Sans Serif"/>
                <a:cs typeface="Microsoft Sans Serif"/>
              </a:rPr>
              <a:t>sum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0" dirty="0">
                <a:solidFill>
                  <a:srgbClr val="606060"/>
                </a:solidFill>
                <a:latin typeface="Microsoft Sans Serif"/>
                <a:cs typeface="Microsoft Sans Serif"/>
              </a:rPr>
              <a:t>sum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</a:t>
            </a:r>
            <a:endParaRPr sz="3600">
              <a:latin typeface="Microsoft Sans Serif"/>
              <a:cs typeface="Microsoft Sans Serif"/>
            </a:endParaRPr>
          </a:p>
          <a:p>
            <a:pPr marL="12700" marR="942975" algn="just">
              <a:lnSpc>
                <a:spcPct val="108500"/>
              </a:lnSpc>
              <a:spcBef>
                <a:spcPts val="335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prod</a:t>
            </a:r>
            <a:r>
              <a:rPr sz="36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product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 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std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standard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deviation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ndarray.</a:t>
            </a:r>
            <a:endParaRPr sz="36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705"/>
              </a:spcBef>
            </a:pPr>
            <a:r>
              <a:rPr sz="36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var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variance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elements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ndarray.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175" y="6489532"/>
            <a:ext cx="8081009" cy="11379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254"/>
              </a:spcBef>
            </a:pPr>
            <a:r>
              <a:rPr sz="3650" i="1" spc="-204" dirty="0">
                <a:solidFill>
                  <a:srgbClr val="606060"/>
                </a:solidFill>
                <a:latin typeface="Arial"/>
                <a:cs typeface="Arial"/>
              </a:rPr>
              <a:t>The</a:t>
            </a:r>
            <a:r>
              <a:rPr sz="3650" i="1" spc="-6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-280" dirty="0">
                <a:solidFill>
                  <a:srgbClr val="606060"/>
                </a:solidFill>
                <a:latin typeface="Arial"/>
                <a:cs typeface="Arial"/>
              </a:rPr>
              <a:t>above</a:t>
            </a:r>
            <a:r>
              <a:rPr sz="3650" i="1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-165" dirty="0">
                <a:solidFill>
                  <a:srgbClr val="606060"/>
                </a:solidFill>
                <a:latin typeface="Arial"/>
                <a:cs typeface="Arial"/>
              </a:rPr>
              <a:t>array</a:t>
            </a:r>
            <a:r>
              <a:rPr sz="3650" i="1" spc="-8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-395" dirty="0">
                <a:solidFill>
                  <a:srgbClr val="606060"/>
                </a:solidFill>
                <a:latin typeface="Arial"/>
                <a:cs typeface="Arial"/>
              </a:rPr>
              <a:t>has</a:t>
            </a:r>
            <a:r>
              <a:rPr sz="3650" i="1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-509" dirty="0">
                <a:solidFill>
                  <a:srgbClr val="606060"/>
                </a:solidFill>
                <a:latin typeface="Arial"/>
                <a:cs typeface="Arial"/>
              </a:rPr>
              <a:t>a</a:t>
            </a:r>
            <a:r>
              <a:rPr sz="3650" i="1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-135" dirty="0">
                <a:solidFill>
                  <a:srgbClr val="606060"/>
                </a:solidFill>
                <a:latin typeface="Arial"/>
                <a:cs typeface="Arial"/>
              </a:rPr>
              <a:t>rank</a:t>
            </a:r>
            <a:r>
              <a:rPr sz="3650" i="1" spc="-1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dirty="0">
                <a:solidFill>
                  <a:srgbClr val="606060"/>
                </a:solidFill>
                <a:latin typeface="Arial"/>
                <a:cs typeface="Arial"/>
              </a:rPr>
              <a:t>of</a:t>
            </a:r>
            <a:r>
              <a:rPr sz="3650" i="1" spc="-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-250" dirty="0">
                <a:solidFill>
                  <a:srgbClr val="606060"/>
                </a:solidFill>
                <a:latin typeface="Arial"/>
                <a:cs typeface="Arial"/>
              </a:rPr>
              <a:t>2</a:t>
            </a:r>
            <a:r>
              <a:rPr sz="3650" i="1" spc="-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-260" dirty="0">
                <a:solidFill>
                  <a:srgbClr val="606060"/>
                </a:solidFill>
                <a:latin typeface="Arial"/>
                <a:cs typeface="Arial"/>
              </a:rPr>
              <a:t>since</a:t>
            </a:r>
            <a:r>
              <a:rPr sz="3650" i="1" spc="-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70" dirty="0">
                <a:solidFill>
                  <a:srgbClr val="606060"/>
                </a:solidFill>
                <a:latin typeface="Arial"/>
                <a:cs typeface="Arial"/>
              </a:rPr>
              <a:t>it</a:t>
            </a:r>
            <a:r>
              <a:rPr sz="3650" i="1" spc="-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-245" dirty="0">
                <a:solidFill>
                  <a:srgbClr val="606060"/>
                </a:solidFill>
                <a:latin typeface="Arial"/>
                <a:cs typeface="Arial"/>
              </a:rPr>
              <a:t>is</a:t>
            </a:r>
            <a:r>
              <a:rPr sz="3650" i="1" spc="-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50" i="1" spc="-50" dirty="0">
                <a:solidFill>
                  <a:srgbClr val="606060"/>
                </a:solidFill>
                <a:latin typeface="Arial"/>
                <a:cs typeface="Arial"/>
              </a:rPr>
              <a:t>2 </a:t>
            </a:r>
            <a:r>
              <a:rPr sz="3650" i="1" spc="-140" dirty="0">
                <a:solidFill>
                  <a:srgbClr val="606060"/>
                </a:solidFill>
                <a:latin typeface="Arial"/>
                <a:cs typeface="Arial"/>
              </a:rPr>
              <a:t>dimensional.</a:t>
            </a:r>
            <a:endParaRPr sz="36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Numpy</a:t>
            </a:r>
            <a:r>
              <a:rPr spc="-8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55" dirty="0"/>
              <a:t>Introduction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47737" y="2806625"/>
          <a:ext cx="3913504" cy="1761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2700" marB="0">
                    <a:lnT w="28575">
                      <a:solidFill>
                        <a:srgbClr val="5B58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2700" marB="0">
                    <a:lnT w="28575">
                      <a:solidFill>
                        <a:srgbClr val="5B58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2700" marB="0">
                    <a:lnT w="28575">
                      <a:solidFill>
                        <a:srgbClr val="5B58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2700" marB="0">
                    <a:lnT w="28575">
                      <a:solidFill>
                        <a:srgbClr val="5B585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2700" marB="0">
                    <a:lnT w="28575">
                      <a:solidFill>
                        <a:srgbClr val="5B585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0.]])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1022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0512" y="2745139"/>
            <a:ext cx="158250" cy="1229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43388" y="2806625"/>
            <a:ext cx="123189" cy="1972310"/>
            <a:chOff x="4543388" y="2806625"/>
            <a:chExt cx="123189" cy="1972310"/>
          </a:xfrm>
        </p:grpSpPr>
        <p:sp>
          <p:nvSpPr>
            <p:cNvPr id="7" name="object 7"/>
            <p:cNvSpPr/>
            <p:nvPr/>
          </p:nvSpPr>
          <p:spPr>
            <a:xfrm>
              <a:off x="4604874" y="2806625"/>
              <a:ext cx="0" cy="1828164"/>
            </a:xfrm>
            <a:custGeom>
              <a:avLst/>
              <a:gdLst/>
              <a:ahLst/>
              <a:cxnLst/>
              <a:rect l="l" t="t" r="r" b="b"/>
              <a:pathLst>
                <a:path h="1828164">
                  <a:moveTo>
                    <a:pt x="0" y="0"/>
                  </a:moveTo>
                  <a:lnTo>
                    <a:pt x="0" y="1827749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3388" y="4620087"/>
              <a:ext cx="122971" cy="1582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532737" y="2365237"/>
            <a:ext cx="2276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Microsoft Sans Serif"/>
                <a:cs typeface="Microsoft Sans Serif"/>
              </a:rPr>
              <a:t>First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Dimension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/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Axis,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Len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4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0103" y="2617000"/>
            <a:ext cx="270510" cy="2477770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120" dirty="0">
                <a:latin typeface="Microsoft Sans Serif"/>
                <a:cs typeface="Microsoft Sans Serif"/>
              </a:rPr>
              <a:t>Second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Dimension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/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5" dirty="0">
                <a:latin typeface="Microsoft Sans Serif"/>
                <a:cs typeface="Microsoft Sans Serif"/>
              </a:rPr>
              <a:t>Axis,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95" dirty="0">
                <a:latin typeface="Microsoft Sans Serif"/>
                <a:cs typeface="Microsoft Sans Serif"/>
              </a:rPr>
              <a:t>Len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=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3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850" y="561664"/>
            <a:ext cx="7835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35" dirty="0"/>
              <a:t> </a:t>
            </a:r>
            <a:r>
              <a:rPr spc="-295" dirty="0"/>
              <a:t>useful</a:t>
            </a:r>
            <a:r>
              <a:rPr spc="40" dirty="0"/>
              <a:t> </a:t>
            </a:r>
            <a:r>
              <a:rPr spc="-200" dirty="0"/>
              <a:t>ndarray</a:t>
            </a:r>
            <a:r>
              <a:rPr spc="40" dirty="0"/>
              <a:t> </a:t>
            </a:r>
            <a:r>
              <a:rPr spc="-19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575" y="1895634"/>
            <a:ext cx="10902315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np.array([[-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2.5,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3.1,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7],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[10,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11,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12]])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3000">
              <a:latin typeface="Consolas"/>
              <a:cs typeface="Consolas"/>
            </a:endParaRPr>
          </a:p>
          <a:p>
            <a:pPr marL="12700" marR="5080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for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func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in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(a.min,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a.max,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a.sum,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a.prod,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a.std, a.var):</a:t>
            </a:r>
            <a:endParaRPr sz="3000">
              <a:latin typeface="Consolas"/>
              <a:cs typeface="Consolas"/>
            </a:endParaRPr>
          </a:p>
          <a:p>
            <a:pPr marL="848994">
              <a:lnSpc>
                <a:spcPct val="100000"/>
              </a:lnSpc>
              <a:spcBef>
                <a:spcPts val="525"/>
              </a:spcBef>
              <a:tabLst>
                <a:tab pos="3568065" algn="l"/>
                <a:tab pos="4823460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print(func.</a:t>
            </a:r>
            <a:r>
              <a:rPr sz="3000" u="heavy" dirty="0">
                <a:solidFill>
                  <a:srgbClr val="606060"/>
                </a:solidFill>
                <a:uFill>
                  <a:solidFill>
                    <a:srgbClr val="5F5F5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name</a:t>
            </a:r>
            <a:r>
              <a:rPr sz="3000" u="heavy" dirty="0">
                <a:solidFill>
                  <a:srgbClr val="606060"/>
                </a:solidFill>
                <a:uFill>
                  <a:solidFill>
                    <a:srgbClr val="5F5F5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"=",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func())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2525" y="5280485"/>
          <a:ext cx="4841239" cy="364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370">
                <a:tc>
                  <a:txBody>
                    <a:bodyPr/>
                    <a:lstStyle/>
                    <a:p>
                      <a:pPr marL="31750">
                        <a:lnSpc>
                          <a:spcPts val="3395"/>
                        </a:lnSpc>
                      </a:pPr>
                      <a:r>
                        <a:rPr sz="36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min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395"/>
                        </a:lnSpc>
                      </a:pPr>
                      <a:r>
                        <a:rPr sz="36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395"/>
                        </a:lnSpc>
                      </a:pPr>
                      <a:r>
                        <a:rPr sz="36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36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2.5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31750">
                        <a:lnSpc>
                          <a:spcPts val="4105"/>
                        </a:lnSpc>
                      </a:pPr>
                      <a:r>
                        <a:rPr sz="36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max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4105"/>
                        </a:lnSpc>
                      </a:pPr>
                      <a:r>
                        <a:rPr sz="36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105"/>
                        </a:lnSpc>
                      </a:pPr>
                      <a:r>
                        <a:rPr sz="36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12.0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31750">
                        <a:lnSpc>
                          <a:spcPts val="4105"/>
                        </a:lnSpc>
                      </a:pPr>
                      <a:r>
                        <a:rPr sz="36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sum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4105"/>
                        </a:lnSpc>
                      </a:pPr>
                      <a:r>
                        <a:rPr sz="36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105"/>
                        </a:lnSpc>
                      </a:pPr>
                      <a:r>
                        <a:rPr sz="36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40.6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31750">
                        <a:lnSpc>
                          <a:spcPts val="4105"/>
                        </a:lnSpc>
                      </a:pPr>
                      <a:r>
                        <a:rPr sz="36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prod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4105"/>
                        </a:lnSpc>
                      </a:pPr>
                      <a:r>
                        <a:rPr sz="36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4105"/>
                        </a:lnSpc>
                      </a:pPr>
                      <a:r>
                        <a:rPr sz="36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-71610.0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31750">
                        <a:lnSpc>
                          <a:spcPts val="4105"/>
                        </a:lnSpc>
                      </a:pPr>
                      <a:r>
                        <a:rPr sz="36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std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4105"/>
                        </a:lnSpc>
                      </a:pPr>
                      <a:r>
                        <a:rPr sz="36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105"/>
                        </a:lnSpc>
                      </a:pPr>
                      <a:r>
                        <a:rPr sz="36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5.08483584352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marL="31750">
                        <a:lnSpc>
                          <a:spcPts val="4105"/>
                        </a:lnSpc>
                      </a:pPr>
                      <a:r>
                        <a:rPr sz="36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4105"/>
                        </a:lnSpc>
                      </a:pPr>
                      <a:r>
                        <a:rPr sz="36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105"/>
                        </a:lnSpc>
                      </a:pPr>
                      <a:r>
                        <a:rPr sz="36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25.8555555556</a:t>
                      </a:r>
                      <a:endParaRPr sz="3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975" y="1892586"/>
            <a:ext cx="10100310" cy="283845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6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0" dirty="0">
                <a:solidFill>
                  <a:srgbClr val="606060"/>
                </a:solidFill>
                <a:latin typeface="Microsoft Sans Serif"/>
                <a:cs typeface="Microsoft Sans Serif"/>
              </a:rPr>
              <a:t>sum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across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different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axes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by 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specifying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axis</a:t>
            </a:r>
            <a:r>
              <a:rPr sz="36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parameter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00" dirty="0">
                <a:solidFill>
                  <a:srgbClr val="606060"/>
                </a:solidFill>
                <a:latin typeface="Microsoft Sans Serif"/>
                <a:cs typeface="Microsoft Sans Serif"/>
              </a:rPr>
              <a:t>sum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c=np.arange(24).reshape(2,3,4)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c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1925" y="4882925"/>
          <a:ext cx="5712460" cy="3522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R="96520" algn="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7],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9,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11]],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8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495425">
                        <a:lnSpc>
                          <a:spcPct val="10000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[[12,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R="96520" algn="r">
                        <a:lnSpc>
                          <a:spcPct val="10000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13,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R="96520" algn="r">
                        <a:lnSpc>
                          <a:spcPct val="10000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14,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15],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 gridSpan="2">
                  <a:txBody>
                    <a:bodyPr/>
                    <a:lstStyle/>
                    <a:p>
                      <a:pPr marL="1704975"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[16,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17,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18,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19],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120">
                <a:tc gridSpan="2">
                  <a:txBody>
                    <a:bodyPr/>
                    <a:lstStyle/>
                    <a:p>
                      <a:pPr marL="1704975"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[20,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23]]])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Summing</a:t>
            </a:r>
            <a:r>
              <a:rPr spc="50" dirty="0"/>
              <a:t> </a:t>
            </a:r>
            <a:r>
              <a:rPr spc="-325" dirty="0"/>
              <a:t>across</a:t>
            </a:r>
            <a:r>
              <a:rPr spc="-10" dirty="0"/>
              <a:t> </a:t>
            </a:r>
            <a:r>
              <a:rPr spc="-95" dirty="0"/>
              <a:t>different</a:t>
            </a:r>
            <a:r>
              <a:rPr spc="-80" dirty="0"/>
              <a:t> </a:t>
            </a:r>
            <a:r>
              <a:rPr spc="-450" dirty="0"/>
              <a:t>axes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975" y="2352834"/>
            <a:ext cx="839216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14599"/>
              </a:lnSpc>
              <a:spcBef>
                <a:spcPts val="100"/>
              </a:spcBef>
              <a:tabLst>
                <a:tab pos="3986529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c.sum(axis=0)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#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sum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across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matrices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array([[12,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14,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16,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18],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6108" y="3578000"/>
          <a:ext cx="3827141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[20,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24,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26],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[28,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34]])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Summing</a:t>
            </a:r>
            <a:r>
              <a:rPr spc="50" dirty="0"/>
              <a:t> </a:t>
            </a:r>
            <a:r>
              <a:rPr spc="-325" dirty="0"/>
              <a:t>across</a:t>
            </a:r>
            <a:r>
              <a:rPr spc="-10" dirty="0"/>
              <a:t> </a:t>
            </a:r>
            <a:r>
              <a:rPr spc="-95" dirty="0"/>
              <a:t>different</a:t>
            </a:r>
            <a:r>
              <a:rPr spc="-80" dirty="0"/>
              <a:t> </a:t>
            </a:r>
            <a:r>
              <a:rPr spc="-450" dirty="0"/>
              <a:t>axes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Transposing</a:t>
            </a:r>
            <a:r>
              <a:rPr spc="55" dirty="0"/>
              <a:t> </a:t>
            </a:r>
            <a:r>
              <a:rPr spc="-170" dirty="0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892586"/>
            <a:ext cx="1115123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T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attribute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equivalent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8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calling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transpose()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when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rank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≥2</a:t>
            </a:r>
            <a:endParaRPr sz="36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25" y="3835175"/>
          <a:ext cx="7174865" cy="90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m1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np.arange(6).reshape(2,3)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m1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1925" y="4882925"/>
          <a:ext cx="3828414" cy="299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ts val="339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3000" spc="-6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m1.T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array([[0,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 grid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Solving</a:t>
            </a:r>
            <a:r>
              <a:rPr spc="25" dirty="0"/>
              <a:t> </a:t>
            </a:r>
            <a:r>
              <a:rPr spc="-670" dirty="0"/>
              <a:t>a</a:t>
            </a:r>
            <a:r>
              <a:rPr spc="50" dirty="0"/>
              <a:t> </a:t>
            </a:r>
            <a:r>
              <a:rPr spc="-325" dirty="0"/>
              <a:t>system</a:t>
            </a:r>
            <a:r>
              <a:rPr spc="-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50" dirty="0"/>
              <a:t>linear</a:t>
            </a:r>
            <a:r>
              <a:rPr spc="-5" dirty="0"/>
              <a:t> </a:t>
            </a:r>
            <a:r>
              <a:rPr spc="-340" dirty="0"/>
              <a:t>scalar</a:t>
            </a:r>
            <a:r>
              <a:rPr spc="10" dirty="0"/>
              <a:t> </a:t>
            </a:r>
            <a:r>
              <a:rPr spc="-280" dirty="0"/>
              <a:t>equations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892586"/>
            <a:ext cx="11243945" cy="30410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solve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solves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6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system</a:t>
            </a:r>
            <a:r>
              <a:rPr sz="36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linear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scalar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equations, </a:t>
            </a:r>
            <a:r>
              <a:rPr sz="3600" spc="-270" dirty="0">
                <a:solidFill>
                  <a:srgbClr val="606060"/>
                </a:solidFill>
                <a:latin typeface="Microsoft Sans Serif"/>
                <a:cs typeface="Microsoft Sans Serif"/>
              </a:rPr>
              <a:t>such</a:t>
            </a:r>
            <a:r>
              <a:rPr sz="3600" spc="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400" dirty="0">
                <a:solidFill>
                  <a:srgbClr val="606060"/>
                </a:solidFill>
                <a:latin typeface="Microsoft Sans Serif"/>
                <a:cs typeface="Microsoft Sans Serif"/>
              </a:rPr>
              <a:t>as: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506730" algn="ctr">
              <a:lnSpc>
                <a:spcPct val="100000"/>
              </a:lnSpc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2x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+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6y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=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6</a:t>
            </a:r>
            <a:endParaRPr sz="3600">
              <a:latin typeface="Microsoft Sans Serif"/>
              <a:cs typeface="Microsoft Sans Serif"/>
            </a:endParaRPr>
          </a:p>
          <a:p>
            <a:pPr marL="506730" algn="ctr">
              <a:lnSpc>
                <a:spcPct val="100000"/>
              </a:lnSpc>
              <a:spcBef>
                <a:spcPts val="705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5x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+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3y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=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9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Solving</a:t>
            </a:r>
            <a:r>
              <a:rPr spc="25" dirty="0"/>
              <a:t> </a:t>
            </a:r>
            <a:r>
              <a:rPr spc="-670" dirty="0"/>
              <a:t>a</a:t>
            </a:r>
            <a:r>
              <a:rPr spc="50" dirty="0"/>
              <a:t> </a:t>
            </a:r>
            <a:r>
              <a:rPr spc="-325" dirty="0"/>
              <a:t>system</a:t>
            </a:r>
            <a:r>
              <a:rPr spc="-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50" dirty="0"/>
              <a:t>linear</a:t>
            </a:r>
            <a:r>
              <a:rPr spc="-5" dirty="0"/>
              <a:t> </a:t>
            </a:r>
            <a:r>
              <a:rPr spc="-340" dirty="0"/>
              <a:t>scalar</a:t>
            </a:r>
            <a:r>
              <a:rPr spc="10" dirty="0"/>
              <a:t> </a:t>
            </a:r>
            <a:r>
              <a:rPr spc="-280" dirty="0"/>
              <a:t>equations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1925" y="2006375"/>
          <a:ext cx="9275445" cy="195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9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9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coeffs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np.array([[2,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[5,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64769"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depvars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np.array([6,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9])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4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solution solution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 gridSpan="3"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linalg.solve(coeffs,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depvars)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80975" y="3991135"/>
            <a:ext cx="23266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array([-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3.,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0172" y="3991135"/>
            <a:ext cx="862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2.])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Solving</a:t>
            </a:r>
            <a:r>
              <a:rPr spc="25" dirty="0"/>
              <a:t> </a:t>
            </a:r>
            <a:r>
              <a:rPr spc="-670" dirty="0"/>
              <a:t>a</a:t>
            </a:r>
            <a:r>
              <a:rPr spc="50" dirty="0"/>
              <a:t> </a:t>
            </a:r>
            <a:r>
              <a:rPr spc="-325" dirty="0"/>
              <a:t>system</a:t>
            </a:r>
            <a:r>
              <a:rPr spc="-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50" dirty="0"/>
              <a:t>linear</a:t>
            </a:r>
            <a:r>
              <a:rPr spc="-5" dirty="0"/>
              <a:t> </a:t>
            </a:r>
            <a:r>
              <a:rPr spc="-340" dirty="0"/>
              <a:t>scalar</a:t>
            </a:r>
            <a:r>
              <a:rPr spc="10" dirty="0"/>
              <a:t> </a:t>
            </a:r>
            <a:r>
              <a:rPr spc="-280" dirty="0"/>
              <a:t>equations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1892586"/>
            <a:ext cx="7555865" cy="269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Let’s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check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solution.</a:t>
            </a:r>
            <a:endParaRPr sz="3600">
              <a:latin typeface="Microsoft Sans Serif"/>
              <a:cs typeface="Microsoft Sans Serif"/>
            </a:endParaRPr>
          </a:p>
          <a:p>
            <a:pPr marL="12700" marR="5080">
              <a:lnSpc>
                <a:spcPct val="229199"/>
              </a:lnSpc>
              <a:spcBef>
                <a:spcPts val="2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coeffs.dot(solution),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depvars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(array([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6.,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9.]),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6,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9]))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2086209"/>
            <a:ext cx="4960620" cy="1397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lr>
                <a:srgbClr val="606060"/>
              </a:buClr>
              <a:buFont typeface="Arial MT"/>
              <a:buChar char="○"/>
              <a:tabLst>
                <a:tab pos="928369" algn="l"/>
              </a:tabLst>
            </a:pPr>
            <a:r>
              <a:rPr sz="3000" u="heavy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</a:rPr>
              <a:t>https://docs.scipy.org/doc/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000" y="5181600"/>
            <a:ext cx="11988800" cy="0"/>
          </a:xfrm>
          <a:custGeom>
            <a:avLst/>
            <a:gdLst/>
            <a:ahLst/>
            <a:cxnLst/>
            <a:rect l="l" t="t" r="r" b="b"/>
            <a:pathLst>
              <a:path w="11988800">
                <a:moveTo>
                  <a:pt x="0" y="0"/>
                </a:moveTo>
                <a:lnTo>
                  <a:pt x="1198879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92511" y="4162995"/>
            <a:ext cx="21234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60" dirty="0"/>
              <a:t>Pandas</a:t>
            </a:r>
            <a:endParaRPr sz="6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424" y="2086209"/>
            <a:ext cx="107950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One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most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widely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used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Python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libraries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Science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after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Matplotlib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Microsoft Sans Serif"/>
                <a:cs typeface="Microsoft Sans Serif"/>
              </a:rPr>
              <a:t>Pandas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library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Provides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High-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performance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Easy-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to-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use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structures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analysis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tools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10" dirty="0"/>
              <a:t> </a:t>
            </a:r>
            <a:r>
              <a:rPr spc="-315" dirty="0"/>
              <a:t>is</a:t>
            </a:r>
            <a:r>
              <a:rPr spc="-15" dirty="0"/>
              <a:t> </a:t>
            </a:r>
            <a:r>
              <a:rPr spc="-630" dirty="0"/>
              <a:t>Pandas?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725" y="1887746"/>
            <a:ext cx="11564620" cy="682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100"/>
              </a:spcBef>
            </a:pP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np.array</a:t>
            </a:r>
            <a:r>
              <a:rPr sz="3050" b="1" i="1" spc="-4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Creating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from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Python</a:t>
            </a:r>
            <a:r>
              <a:rPr sz="36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Lists/Tuple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67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699"/>
              </a:lnSpc>
            </a:pP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Numpy</a:t>
            </a:r>
            <a:r>
              <a:rPr sz="36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arrays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6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created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from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Python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lists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90" dirty="0">
                <a:solidFill>
                  <a:srgbClr val="606060"/>
                </a:solidFill>
                <a:latin typeface="Microsoft Sans Serif"/>
                <a:cs typeface="Microsoft Sans Serif"/>
              </a:rPr>
              <a:t>or</a:t>
            </a:r>
            <a:r>
              <a:rPr sz="36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tuple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6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following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way.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numpy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np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np.array([1,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3])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type(a)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&lt;type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'numpy.ndarray'&gt;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b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np.array((3,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4,</a:t>
            </a:r>
            <a:r>
              <a:rPr sz="30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5))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type(b)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&lt;type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'numpy.ndarray'&gt;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Creating</a:t>
            </a:r>
            <a:r>
              <a:rPr spc="-155" dirty="0"/>
              <a:t> </a:t>
            </a:r>
            <a:r>
              <a:rPr spc="-150" dirty="0"/>
              <a:t>Numpy</a:t>
            </a:r>
            <a:r>
              <a:rPr spc="-155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30" dirty="0"/>
              <a:t> </a:t>
            </a:r>
            <a:r>
              <a:rPr spc="-320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2859714"/>
            <a:ext cx="8868410" cy="2319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1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main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structure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DataFrame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Arial"/>
              <a:cs typeface="Arial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memory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2D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table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Like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Spreadsheet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column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names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row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label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200" dirty="0"/>
              <a:t>Data</a:t>
            </a:r>
            <a:r>
              <a:rPr spc="-10" dirty="0"/>
              <a:t> </a:t>
            </a:r>
            <a:r>
              <a:rPr spc="-34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3133960"/>
            <a:ext cx="1069721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Many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features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available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Excel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available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programmatically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like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pivot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tables</a:t>
            </a:r>
            <a:endParaRPr sz="3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buClr>
                <a:srgbClr val="606060"/>
              </a:buClr>
              <a:buFont typeface="Arial MT"/>
              <a:buChar char="○"/>
            </a:pP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buFont typeface="Arial MT"/>
              <a:buChar char="○"/>
              <a:tabLst>
                <a:tab pos="928369" algn="l"/>
              </a:tabLst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Computing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columns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based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other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columns</a:t>
            </a:r>
            <a:endParaRPr sz="3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204"/>
              </a:spcBef>
              <a:buClr>
                <a:srgbClr val="606060"/>
              </a:buClr>
              <a:buFont typeface="Arial MT"/>
              <a:buChar char="○"/>
            </a:pP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buFont typeface="Arial MT"/>
              <a:buChar char="○"/>
              <a:tabLst>
                <a:tab pos="928369" algn="l"/>
              </a:tabLst>
            </a:pP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Plotting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graphs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-75" dirty="0"/>
              <a:t> </a:t>
            </a:r>
            <a:r>
              <a:rPr spc="-200" dirty="0"/>
              <a:t>Data</a:t>
            </a:r>
            <a:r>
              <a:rPr spc="-10" dirty="0"/>
              <a:t> </a:t>
            </a:r>
            <a:r>
              <a:rPr spc="-15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2307264"/>
            <a:ext cx="8067675" cy="5062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10"/>
              </a:spcBef>
              <a:buSzPct val="98360"/>
              <a:buChar char="●"/>
              <a:tabLst>
                <a:tab pos="471170" algn="l"/>
              </a:tabLst>
            </a:pPr>
            <a:r>
              <a:rPr sz="3050" b="1" i="1" spc="-100" dirty="0">
                <a:solidFill>
                  <a:srgbClr val="606060"/>
                </a:solidFill>
                <a:latin typeface="Arial"/>
                <a:cs typeface="Arial"/>
              </a:rPr>
              <a:t>Series</a:t>
            </a:r>
            <a:r>
              <a:rPr sz="3050" b="1" i="1" spc="-9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objects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606060"/>
              </a:buClr>
              <a:buFont typeface="Arial"/>
              <a:buChar char="●"/>
            </a:pPr>
            <a:endParaRPr sz="3050">
              <a:latin typeface="Arial"/>
              <a:cs typeface="Arial"/>
            </a:endParaRPr>
          </a:p>
          <a:p>
            <a:pPr marL="928369" lvl="1" indent="-458470">
              <a:lnSpc>
                <a:spcPct val="100000"/>
              </a:lnSpc>
              <a:buFont typeface="Arial MT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1D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array,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similar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column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spreadsheet</a:t>
            </a:r>
            <a:endParaRPr sz="3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606060"/>
              </a:buClr>
              <a:buFont typeface="Arial MT"/>
              <a:buChar char="○"/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SzPct val="98360"/>
              <a:buChar char="●"/>
              <a:tabLst>
                <a:tab pos="471170" algn="l"/>
              </a:tabLst>
            </a:pPr>
            <a:r>
              <a:rPr sz="3050" b="1" i="1" dirty="0">
                <a:solidFill>
                  <a:srgbClr val="606060"/>
                </a:solidFill>
                <a:latin typeface="Arial"/>
                <a:cs typeface="Arial"/>
              </a:rPr>
              <a:t>DataFrame</a:t>
            </a:r>
            <a:r>
              <a:rPr sz="3050" b="1" i="1" spc="9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objects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606060"/>
              </a:buClr>
              <a:buFont typeface="Arial"/>
              <a:buChar char="●"/>
            </a:pPr>
            <a:endParaRPr sz="3050">
              <a:latin typeface="Arial"/>
              <a:cs typeface="Arial"/>
            </a:endParaRPr>
          </a:p>
          <a:p>
            <a:pPr marL="928369" lvl="1" indent="-45847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2D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table,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similar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spreadsheet</a:t>
            </a:r>
            <a:endParaRPr sz="3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○"/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SzPct val="98360"/>
              <a:buChar char="●"/>
              <a:tabLst>
                <a:tab pos="471170" algn="l"/>
              </a:tabLst>
            </a:pPr>
            <a:r>
              <a:rPr sz="3050" b="1" i="1" spc="-65" dirty="0">
                <a:solidFill>
                  <a:srgbClr val="606060"/>
                </a:solidFill>
                <a:latin typeface="Arial"/>
                <a:cs typeface="Arial"/>
              </a:rPr>
              <a:t>Panel</a:t>
            </a:r>
            <a:r>
              <a:rPr sz="3050" b="1" i="1" spc="-1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objects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606060"/>
              </a:buClr>
              <a:buFont typeface="Arial"/>
              <a:buChar char="●"/>
            </a:pPr>
            <a:endParaRPr sz="3050">
              <a:latin typeface="Arial"/>
              <a:cs typeface="Arial"/>
            </a:endParaRPr>
          </a:p>
          <a:p>
            <a:pPr marL="928369" lvl="1" indent="-458470">
              <a:lnSpc>
                <a:spcPct val="100000"/>
              </a:lnSpc>
              <a:buFont typeface="Arial MT"/>
              <a:buChar char="○"/>
              <a:tabLst>
                <a:tab pos="928369" algn="l"/>
              </a:tabLst>
            </a:pP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Dictionary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DataFrames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905360"/>
            <a:ext cx="6091555" cy="5740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Creating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Series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pandas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pd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 s</a:t>
            </a:r>
            <a:r>
              <a:rPr sz="3000" spc="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pd.Series([2,-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1,3,5])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0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1943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5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086209"/>
            <a:ext cx="7110095" cy="5740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434" dirty="0">
                <a:solidFill>
                  <a:srgbClr val="606060"/>
                </a:solidFill>
                <a:latin typeface="Arial Black"/>
                <a:cs typeface="Arial Black"/>
              </a:rPr>
              <a:t>Pass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5" dirty="0">
                <a:solidFill>
                  <a:srgbClr val="606060"/>
                </a:solidFill>
                <a:latin typeface="Arial Black"/>
                <a:cs typeface="Arial Black"/>
              </a:rPr>
              <a:t>as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parameters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NumPy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functions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numpy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np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np.square(s)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3025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0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4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3025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3025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9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25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086209"/>
            <a:ext cx="6210300" cy="51974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Arithmetic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operation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on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series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[1000,2000,3000,4000]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0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1002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1999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3003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4005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086209"/>
            <a:ext cx="6210300" cy="51974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Arithmetic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operation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on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series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[1000,2000,3000,4000]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0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1002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1999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3003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4005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706564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086209"/>
            <a:ext cx="2535555" cy="51974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325" dirty="0">
                <a:solidFill>
                  <a:srgbClr val="606060"/>
                </a:solidFill>
                <a:latin typeface="Arial Black"/>
                <a:cs typeface="Arial Black"/>
              </a:rPr>
              <a:t>Broadcasting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1000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0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1002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3025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999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1003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1005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086209"/>
            <a:ext cx="6015355" cy="519747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Binary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conditional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operations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&lt;</a:t>
            </a:r>
            <a:r>
              <a:rPr sz="30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  <a:p>
            <a:pPr marL="624840" indent="-612140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624840" algn="l"/>
              </a:tabLst>
            </a:pP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False</a:t>
            </a:r>
            <a:endParaRPr sz="3000">
              <a:latin typeface="Microsoft Sans Serif"/>
              <a:cs typeface="Microsoft Sans Serif"/>
            </a:endParaRPr>
          </a:p>
          <a:p>
            <a:pPr marL="730250" indent="-717550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730250" algn="l"/>
              </a:tabLst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True</a:t>
            </a:r>
            <a:endParaRPr sz="3000">
              <a:latin typeface="Microsoft Sans Serif"/>
              <a:cs typeface="Microsoft Sans Serif"/>
            </a:endParaRPr>
          </a:p>
          <a:p>
            <a:pPr marL="624840" indent="-612140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624840" algn="l"/>
              </a:tabLst>
            </a:pP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False</a:t>
            </a:r>
            <a:endParaRPr sz="3000">
              <a:latin typeface="Microsoft Sans Serif"/>
              <a:cs typeface="Microsoft Sans Serif"/>
            </a:endParaRPr>
          </a:p>
          <a:p>
            <a:pPr marL="12700" marR="4251325" indent="612140">
              <a:lnSpc>
                <a:spcPts val="4280"/>
              </a:lnSpc>
              <a:spcBef>
                <a:spcPts val="90"/>
              </a:spcBef>
              <a:buAutoNum type="arabicPlain"/>
              <a:tabLst>
                <a:tab pos="624840" algn="l"/>
              </a:tabLst>
            </a:pP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False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bool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086209"/>
            <a:ext cx="7764780" cy="5740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Index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labels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Integer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location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s2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pd.Series([68,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83,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112,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68])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print(s2)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3025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0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68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3025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83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2484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112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73025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68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1900" y="4463900"/>
          <a:ext cx="6137273" cy="247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1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4875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3000">
                        <a:latin typeface="Consolas"/>
                        <a:cs typeface="Consolas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 marR="3175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np.zeros(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(3,4)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995">
                <a:tc gridSpan="3">
                  <a:txBody>
                    <a:bodyPr/>
                    <a:lstStyle/>
                    <a:p>
                      <a:pPr marL="31750" marR="3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 gridSpan="3">
                  <a:txBody>
                    <a:bodyPr/>
                    <a:lstStyle/>
                    <a:p>
                      <a:pPr algn="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120">
                <a:tc gridSpan="3">
                  <a:txBody>
                    <a:bodyPr/>
                    <a:lstStyle/>
                    <a:p>
                      <a:pPr algn="r">
                        <a:lnSpc>
                          <a:spcPts val="339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9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39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80950" y="1803920"/>
            <a:ext cx="10974070" cy="2015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694" algn="ctr">
              <a:lnSpc>
                <a:spcPct val="100000"/>
              </a:lnSpc>
              <a:spcBef>
                <a:spcPts val="100"/>
              </a:spcBef>
            </a:pPr>
            <a:r>
              <a:rPr sz="3050" b="1" i="1" spc="-50" dirty="0">
                <a:solidFill>
                  <a:srgbClr val="606060"/>
                </a:solidFill>
                <a:latin typeface="Arial"/>
                <a:cs typeface="Arial"/>
              </a:rPr>
              <a:t>np.zeroes</a:t>
            </a:r>
            <a:r>
              <a:rPr sz="3050" b="1" i="1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6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Zeroes</a:t>
            </a:r>
            <a:endParaRPr sz="3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699"/>
              </a:lnSpc>
              <a:spcBef>
                <a:spcPts val="2645"/>
              </a:spcBef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create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zeroes</a:t>
            </a:r>
            <a:r>
              <a:rPr sz="36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</a:t>
            </a:r>
            <a:r>
              <a:rPr sz="36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np.zeroes</a:t>
            </a:r>
            <a:r>
              <a:rPr sz="36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is </a:t>
            </a:r>
            <a:r>
              <a:rPr sz="3600" spc="-300" dirty="0">
                <a:solidFill>
                  <a:srgbClr val="606060"/>
                </a:solidFill>
                <a:latin typeface="Microsoft Sans Serif"/>
                <a:cs typeface="Microsoft Sans Serif"/>
              </a:rPr>
              <a:t>used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Creating</a:t>
            </a:r>
            <a:r>
              <a:rPr spc="-155" dirty="0"/>
              <a:t> </a:t>
            </a:r>
            <a:r>
              <a:rPr spc="-150" dirty="0"/>
              <a:t>Numpy</a:t>
            </a:r>
            <a:r>
              <a:rPr spc="-155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086209"/>
            <a:ext cx="9229090" cy="61976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Index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labels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Set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Manually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s2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pd.Series([68,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83,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112,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68],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index=["alice",</a:t>
            </a:r>
            <a:r>
              <a:rPr sz="3000" spc="-2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"bob",</a:t>
            </a:r>
            <a:r>
              <a:rPr sz="3000" spc="-2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"charles",</a:t>
            </a:r>
            <a:r>
              <a:rPr sz="3000" spc="-2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"darwin"])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print(s2)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430020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alice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68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553210" algn="l"/>
              </a:tabLst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bob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83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515745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charles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112</a:t>
            </a:r>
            <a:endParaRPr sz="3000">
              <a:latin typeface="Microsoft Sans Serif"/>
              <a:cs typeface="Microsoft Sans Serif"/>
            </a:endParaRPr>
          </a:p>
          <a:p>
            <a:pPr marL="12700" marR="7138034">
              <a:lnSpc>
                <a:spcPts val="4280"/>
              </a:lnSpc>
              <a:spcBef>
                <a:spcPts val="90"/>
              </a:spcBef>
              <a:tabLst>
                <a:tab pos="1701164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darwin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68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541401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25" dirty="0">
                <a:solidFill>
                  <a:srgbClr val="606060"/>
                </a:solidFill>
                <a:latin typeface="Arial Black"/>
                <a:cs typeface="Arial Black"/>
              </a:rPr>
              <a:t>Access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items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series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3600"/>
              </a:spcBef>
              <a:buFont typeface="Arial MT"/>
              <a:buChar char="●"/>
              <a:tabLst>
                <a:tab pos="926465" algn="l"/>
              </a:tabLst>
            </a:pP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specifying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integer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location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s2[1]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926465" indent="-458470">
              <a:lnSpc>
                <a:spcPct val="100000"/>
              </a:lnSpc>
              <a:buFont typeface="Arial MT"/>
              <a:buChar char="●"/>
              <a:tabLst>
                <a:tab pos="926465" algn="l"/>
              </a:tabLst>
            </a:pP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specifying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label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s2["bob"]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915352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25" dirty="0">
                <a:solidFill>
                  <a:srgbClr val="606060"/>
                </a:solidFill>
                <a:latin typeface="Arial Black"/>
                <a:cs typeface="Arial Black"/>
              </a:rPr>
              <a:t>Access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items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series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Recommendations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3550"/>
              </a:spcBef>
              <a:buFont typeface="Arial MT"/>
              <a:buChar char="●"/>
              <a:tabLst>
                <a:tab pos="926465" algn="l"/>
              </a:tabLst>
            </a:pP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Use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90" dirty="0">
                <a:solidFill>
                  <a:srgbClr val="606060"/>
                </a:solidFill>
                <a:latin typeface="Arial"/>
                <a:cs typeface="Arial"/>
              </a:rPr>
              <a:t>loc</a:t>
            </a:r>
            <a:r>
              <a:rPr sz="3050" b="1" i="1" spc="-12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attribute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when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accessing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label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s2.loc["bob"]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onsolas"/>
              <a:cs typeface="Consolas"/>
            </a:endParaRPr>
          </a:p>
          <a:p>
            <a:pPr marL="926465" indent="-458470">
              <a:lnSpc>
                <a:spcPct val="100000"/>
              </a:lnSpc>
              <a:buFont typeface="Arial MT"/>
              <a:buChar char="●"/>
              <a:tabLst>
                <a:tab pos="926465" algn="l"/>
              </a:tabLst>
            </a:pP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Use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60" dirty="0">
                <a:solidFill>
                  <a:srgbClr val="606060"/>
                </a:solidFill>
                <a:latin typeface="Arial"/>
                <a:cs typeface="Arial"/>
              </a:rPr>
              <a:t>iloc</a:t>
            </a:r>
            <a:r>
              <a:rPr sz="3050" b="1" i="1" spc="-1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attribute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when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accessing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integer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location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s2.iloc[1]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07264"/>
            <a:ext cx="10693400" cy="29476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0" spc="-204" dirty="0">
                <a:solidFill>
                  <a:srgbClr val="606060"/>
                </a:solidFill>
                <a:latin typeface="Arial Black"/>
                <a:cs typeface="Arial Black"/>
              </a:rPr>
              <a:t>Init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from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Python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50" b="1" i="1" spc="-20" dirty="0">
                <a:solidFill>
                  <a:srgbClr val="606060"/>
                </a:solidFill>
                <a:latin typeface="Arial"/>
                <a:cs typeface="Arial"/>
              </a:rPr>
              <a:t>dict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weights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{"alice":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68,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"bob":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83,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"colin":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86,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"darwin":</a:t>
            </a:r>
            <a:r>
              <a:rPr sz="30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68}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s3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pd.Series(weights)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print(s3)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00" y="5968850"/>
          <a:ext cx="1921510" cy="258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Output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alice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/>
                </a:tc>
                <a:tc gridSpan="2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68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bob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 gridSpan="2"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83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colin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 gridSpan="2"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86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darwin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 gridSpan="2"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3000" spc="-7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68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0950" y="8572735"/>
            <a:ext cx="18573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1529695" cy="465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Control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elements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include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specify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their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Black"/>
                <a:cs typeface="Arial Black"/>
              </a:rPr>
              <a:t>order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s4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pd.Series(weights,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index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["colin",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"alice"])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print(s4)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169035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colin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86</a:t>
            </a:r>
            <a:endParaRPr sz="3000">
              <a:latin typeface="Microsoft Sans Serif"/>
              <a:cs typeface="Microsoft Sans Serif"/>
            </a:endParaRPr>
          </a:p>
          <a:p>
            <a:pPr marL="12700" marR="9677400">
              <a:lnSpc>
                <a:spcPts val="4280"/>
              </a:lnSpc>
              <a:spcBef>
                <a:spcPts val="90"/>
              </a:spcBef>
              <a:tabLst>
                <a:tab pos="1113790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alice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68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93675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Automatic</a:t>
            </a:r>
            <a:r>
              <a:rPr sz="3000" spc="-1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alignment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When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operation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involves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multiple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Series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objects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330" dirty="0">
                <a:solidFill>
                  <a:srgbClr val="606060"/>
                </a:solidFill>
                <a:latin typeface="Microsoft Sans Serif"/>
                <a:cs typeface="Microsoft Sans Serif"/>
              </a:rPr>
              <a:t>Pandas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automatically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aligns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items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matching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labels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569341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Automatic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alignment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Arial Black"/>
                <a:cs typeface="Arial Black"/>
              </a:rPr>
              <a:t>example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&gt;&gt;&gt;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print(s2+s3)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950" y="4315060"/>
            <a:ext cx="1107440" cy="274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95"/>
              </a:spcBef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alice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bob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charles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colin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darwin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3192" y="4315060"/>
            <a:ext cx="1184910" cy="2740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136.0</a:t>
            </a:r>
            <a:endParaRPr sz="3000">
              <a:latin typeface="Microsoft Sans Serif"/>
              <a:cs typeface="Microsoft Sans Serif"/>
            </a:endParaRPr>
          </a:p>
          <a:p>
            <a:pPr marL="135890">
              <a:lnSpc>
                <a:spcPct val="100000"/>
              </a:lnSpc>
              <a:spcBef>
                <a:spcPts val="675"/>
              </a:spcBef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166.0</a:t>
            </a:r>
            <a:endParaRPr sz="3000">
              <a:latin typeface="Microsoft Sans Serif"/>
              <a:cs typeface="Microsoft Sans Serif"/>
            </a:endParaRPr>
          </a:p>
          <a:p>
            <a:pPr marL="279400" marR="5080" indent="135255">
              <a:lnSpc>
                <a:spcPts val="4280"/>
              </a:lnSpc>
              <a:spcBef>
                <a:spcPts val="85"/>
              </a:spcBef>
            </a:pP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NaN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NaN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136.0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950" y="7115409"/>
            <a:ext cx="2134870" cy="157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float64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80" dirty="0">
                <a:solidFill>
                  <a:srgbClr val="606060"/>
                </a:solidFill>
                <a:latin typeface="Microsoft Sans Serif"/>
                <a:cs typeface="Microsoft Sans Serif"/>
              </a:rPr>
              <a:t>*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Note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150" dirty="0">
                <a:solidFill>
                  <a:srgbClr val="606060"/>
                </a:solidFill>
                <a:latin typeface="Arial"/>
                <a:cs typeface="Arial"/>
              </a:rPr>
              <a:t>NaN</a:t>
            </a:r>
            <a:endParaRPr sz="3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0878820" cy="674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Automatic</a:t>
            </a:r>
            <a:r>
              <a:rPr sz="3000" spc="-1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alignment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Do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forget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right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labels,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else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Microsoft Sans Serif"/>
                <a:cs typeface="Microsoft Sans Serif"/>
              </a:rPr>
              <a:t>may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get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surprising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results</a:t>
            </a:r>
            <a:endParaRPr sz="3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s5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pd.Series([1000,1000,1000,1000])</a:t>
            </a:r>
            <a:endParaRPr sz="3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print(s2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s5)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spc="-10" dirty="0">
                <a:solidFill>
                  <a:srgbClr val="606060"/>
                </a:solidFill>
                <a:latin typeface="Arial Black"/>
                <a:cs typeface="Arial Black"/>
              </a:rPr>
              <a:t>Output-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219200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alice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NaN</a:t>
            </a:r>
            <a:endParaRPr sz="3000">
              <a:latin typeface="Microsoft Sans Serif"/>
              <a:cs typeface="Microsoft Sans Serif"/>
            </a:endParaRPr>
          </a:p>
          <a:p>
            <a:pPr marL="12700" marR="8623300" algn="just">
              <a:lnSpc>
                <a:spcPts val="4280"/>
              </a:lnSpc>
              <a:spcBef>
                <a:spcPts val="25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bob</a:t>
            </a:r>
            <a:r>
              <a:rPr sz="3000" spc="570" dirty="0">
                <a:solidFill>
                  <a:srgbClr val="606060"/>
                </a:solidFill>
                <a:latin typeface="Microsoft Sans Serif"/>
                <a:cs typeface="Microsoft Sans Serif"/>
              </a:rPr>
              <a:t>   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NaN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charles</a:t>
            </a:r>
            <a:r>
              <a:rPr sz="3000" spc="5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NaN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darwin</a:t>
            </a:r>
            <a:r>
              <a:rPr sz="3000" spc="600" dirty="0">
                <a:solidFill>
                  <a:srgbClr val="606060"/>
                </a:solidFill>
                <a:latin typeface="Microsoft Sans Serif"/>
                <a:cs typeface="Microsoft Sans Serif"/>
              </a:rPr>
              <a:t> 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NaN</a:t>
            </a:r>
            <a:endParaRPr sz="3000">
              <a:latin typeface="Microsoft Sans Serif"/>
              <a:cs typeface="Microsoft Sans Serif"/>
            </a:endParaRPr>
          </a:p>
          <a:p>
            <a:pPr marL="1152525" indent="-1139825">
              <a:lnSpc>
                <a:spcPct val="100000"/>
              </a:lnSpc>
              <a:spcBef>
                <a:spcPts val="409"/>
              </a:spcBef>
              <a:buAutoNum type="arabicPlain"/>
              <a:tabLst>
                <a:tab pos="1152525" algn="l"/>
              </a:tabLst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NaN</a:t>
            </a:r>
            <a:endParaRPr sz="3000">
              <a:latin typeface="Microsoft Sans Serif"/>
              <a:cs typeface="Microsoft Sans Serif"/>
            </a:endParaRPr>
          </a:p>
          <a:p>
            <a:pPr marL="1152525" indent="-1139825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1152525" algn="l"/>
              </a:tabLst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NaN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00660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4" dirty="0">
                <a:solidFill>
                  <a:srgbClr val="606060"/>
                </a:solidFill>
                <a:latin typeface="Arial Black"/>
                <a:cs typeface="Arial Black"/>
              </a:rPr>
              <a:t>Init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75" dirty="0">
                <a:solidFill>
                  <a:srgbClr val="606060"/>
                </a:solidFill>
                <a:latin typeface="Arial Black"/>
                <a:cs typeface="Arial Black"/>
              </a:rPr>
              <a:t>scalar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meaning</a:t>
            </a:r>
            <a:r>
              <a:rPr sz="30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pd.Series(42,</a:t>
            </a:r>
            <a:r>
              <a:rPr sz="30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["life",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"universe", "everything"])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print(meaning)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950" y="5058010"/>
            <a:ext cx="14617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Output-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life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7735" y="5972410"/>
            <a:ext cx="40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42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950" y="6429610"/>
            <a:ext cx="22282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3880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universe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42</a:t>
            </a:r>
            <a:endParaRPr sz="3000">
              <a:latin typeface="Microsoft Sans Serif"/>
              <a:cs typeface="Microsoft Sans Serif"/>
            </a:endParaRPr>
          </a:p>
          <a:p>
            <a:pPr marL="12700" marR="14604">
              <a:lnSpc>
                <a:spcPct val="100000"/>
              </a:lnSpc>
              <a:tabLst>
                <a:tab pos="1824355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everything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42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090231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15" dirty="0">
                <a:solidFill>
                  <a:srgbClr val="606060"/>
                </a:solidFill>
                <a:latin typeface="Arial Black"/>
                <a:cs typeface="Arial Black"/>
              </a:rPr>
              <a:t>Series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name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Series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name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s6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pd.Series([83,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68],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index=["bob",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"alice"], name="weights")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print(s6)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80" dirty="0">
                <a:solidFill>
                  <a:srgbClr val="606060"/>
                </a:solidFill>
                <a:latin typeface="Microsoft Sans Serif"/>
                <a:cs typeface="Microsoft Sans Serif"/>
              </a:rPr>
              <a:t>*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Here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series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name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50" b="1" i="1" spc="-10" dirty="0">
                <a:solidFill>
                  <a:srgbClr val="606060"/>
                </a:solidFill>
                <a:latin typeface="Arial"/>
                <a:cs typeface="Arial"/>
              </a:rPr>
              <a:t>weights</a:t>
            </a:r>
            <a:endParaRPr sz="3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Arial Black"/>
                <a:cs typeface="Arial Black"/>
              </a:rPr>
              <a:t>Output-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tabLst>
                <a:tab pos="1236980" algn="l"/>
              </a:tabLst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bob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83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alice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68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Name: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weights,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61900" y="5147975"/>
          <a:ext cx="529336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marR="96520" algn="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730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80950" y="1820695"/>
            <a:ext cx="11334115" cy="297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245" algn="ctr">
              <a:lnSpc>
                <a:spcPct val="100000"/>
              </a:lnSpc>
              <a:spcBef>
                <a:spcPts val="100"/>
              </a:spcBef>
            </a:pPr>
            <a:r>
              <a:rPr sz="3050" b="1" i="1" spc="-105" dirty="0">
                <a:solidFill>
                  <a:srgbClr val="606060"/>
                </a:solidFill>
                <a:latin typeface="Arial"/>
                <a:cs typeface="Arial"/>
              </a:rPr>
              <a:t>np.ones</a:t>
            </a:r>
            <a:r>
              <a:rPr sz="3050" b="1" i="1" spc="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6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Ones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05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6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create</a:t>
            </a:r>
            <a:r>
              <a:rPr sz="36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6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array</a:t>
            </a:r>
            <a:r>
              <a:rPr sz="36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ones</a:t>
            </a:r>
            <a:r>
              <a:rPr sz="36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the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</a:t>
            </a:r>
            <a:r>
              <a:rPr sz="36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np.ones</a:t>
            </a:r>
            <a:r>
              <a:rPr sz="36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6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6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used.</a:t>
            </a:r>
            <a:endParaRPr sz="3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3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np.ones(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(3,4),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dtype=np.int16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Creating</a:t>
            </a:r>
            <a:r>
              <a:rPr spc="-155" dirty="0"/>
              <a:t> </a:t>
            </a:r>
            <a:r>
              <a:rPr spc="-150" dirty="0"/>
              <a:t>Numpy</a:t>
            </a:r>
            <a:r>
              <a:rPr spc="-155" dirty="0"/>
              <a:t> </a:t>
            </a:r>
            <a:r>
              <a:rPr spc="-295" dirty="0"/>
              <a:t>arrays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0" dirty="0"/>
              <a:t> </a:t>
            </a:r>
            <a:r>
              <a:rPr dirty="0"/>
              <a:t>-</a:t>
            </a:r>
            <a:r>
              <a:rPr spc="40" dirty="0"/>
              <a:t> </a:t>
            </a:r>
            <a:r>
              <a:rPr spc="-360" dirty="0"/>
              <a:t>Series</a:t>
            </a:r>
            <a:r>
              <a:rPr spc="45" dirty="0"/>
              <a:t> </a:t>
            </a:r>
            <a:r>
              <a:rPr spc="-14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28740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0" dirty="0">
                <a:solidFill>
                  <a:srgbClr val="606060"/>
                </a:solidFill>
                <a:latin typeface="Arial Black"/>
                <a:cs typeface="Arial Black"/>
              </a:rPr>
              <a:t>Plotting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series</a:t>
            </a:r>
            <a:endParaRPr sz="30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00" y="3339950"/>
          <a:ext cx="7384413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%matplotlib</a:t>
                      </a:r>
                      <a:r>
                        <a:rPr sz="3000" spc="-24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inline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4769" algn="ctr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3000" spc="-1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matplotlib.pyplot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plt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4769" algn="ctr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temperatures</a:t>
                      </a:r>
                      <a:r>
                        <a:rPr sz="3000" spc="-26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0950" y="4600810"/>
            <a:ext cx="109023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[4.4,5.1,6.1,6.2,6.1,6.1,5.7,5.2,4.7,4.1,3.9,3.5]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s7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pd.Series(temperatures,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name="Temperature")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s7.plot()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7099" y="5724225"/>
            <a:ext cx="5840299" cy="39246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248134"/>
            <a:ext cx="7351395" cy="3692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DataFrame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object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represents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spreadsheet,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cell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values,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Column </a:t>
            </a:r>
            <a:r>
              <a:rPr sz="30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names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row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labels</a:t>
            </a:r>
            <a:endParaRPr sz="30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250"/>
              </a:spcBef>
              <a:buClr>
                <a:srgbClr val="606060"/>
              </a:buClr>
              <a:buFont typeface="Arial MT"/>
              <a:buChar char="○"/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Visualize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DataFrame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dictionaries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Series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11646535" cy="688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Creating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1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Arial Black"/>
                <a:cs typeface="Arial Black"/>
              </a:rPr>
              <a:t>Pass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dictionary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Arial Black"/>
                <a:cs typeface="Arial Black"/>
              </a:rPr>
              <a:t>Series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objects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people_dict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{</a:t>
            </a:r>
            <a:endParaRPr sz="3000">
              <a:latin typeface="Consolas"/>
              <a:cs typeface="Consolas"/>
            </a:endParaRPr>
          </a:p>
          <a:p>
            <a:pPr marL="927100" marR="5080" indent="4572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"weight":</a:t>
            </a:r>
            <a:r>
              <a:rPr sz="30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pd.Series([68,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83,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112],index=["alice",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"bob",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"charles"]),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 marR="1468755" indent="13716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"birthyear":</a:t>
            </a:r>
            <a:r>
              <a:rPr sz="3000" spc="-2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pd.Series([1984,</a:t>
            </a:r>
            <a:r>
              <a:rPr sz="3000" spc="-2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1985,</a:t>
            </a:r>
            <a:r>
              <a:rPr sz="3000" spc="-2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1992],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index=["bob",</a:t>
            </a:r>
            <a:r>
              <a:rPr sz="3000" spc="-229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"alice",</a:t>
            </a:r>
            <a:r>
              <a:rPr sz="3000" spc="-229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"charles"],</a:t>
            </a:r>
            <a:r>
              <a:rPr sz="3000" spc="-229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name="year"),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 marR="422909" indent="13716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"children":</a:t>
            </a:r>
            <a:r>
              <a:rPr sz="30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pd.Series([0,</a:t>
            </a:r>
            <a:r>
              <a:rPr sz="30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3],</a:t>
            </a:r>
            <a:r>
              <a:rPr sz="30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index=["charles", "bob"]),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 marR="1678305" indent="13716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"hobby":</a:t>
            </a:r>
            <a:r>
              <a:rPr sz="3000" spc="-20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pd.Series(["Biking",</a:t>
            </a:r>
            <a:r>
              <a:rPr sz="3000" spc="-2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"Dancing"],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index=["alice",</a:t>
            </a:r>
            <a:r>
              <a:rPr sz="3000" spc="-3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"bob"]),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}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403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Creating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endParaRPr sz="30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00" y="3339950"/>
          <a:ext cx="8011792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people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pd.DataFrame(people_dict)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4769" algn="ctr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people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760" y="5280272"/>
            <a:ext cx="8847375" cy="3373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9562465" cy="244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Creating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Important</a:t>
            </a:r>
            <a:r>
              <a:rPr sz="3000" spc="-12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Notes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Series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were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automatically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aligned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based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their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Missing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represented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NaN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Series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names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ignored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(the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name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"year"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was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dropped)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760" y="5457022"/>
            <a:ext cx="8847375" cy="3373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5358130" cy="244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25" dirty="0">
                <a:solidFill>
                  <a:srgbClr val="606060"/>
                </a:solidFill>
                <a:latin typeface="Arial Black"/>
                <a:cs typeface="Arial Black"/>
              </a:rPr>
              <a:t>Access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column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people["birthyear"]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950" y="5258035"/>
            <a:ext cx="110744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alice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bob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charles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3192" y="5258035"/>
            <a:ext cx="979169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196215" algn="r">
              <a:lnSpc>
                <a:spcPct val="100000"/>
              </a:lnSpc>
              <a:spcBef>
                <a:spcPts val="625"/>
              </a:spcBef>
            </a:pP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1985</a:t>
            </a:r>
            <a:endParaRPr sz="3000">
              <a:latin typeface="Microsoft Sans Serif"/>
              <a:cs typeface="Microsoft Sans Serif"/>
            </a:endParaRPr>
          </a:p>
          <a:p>
            <a:pPr marR="73025" algn="r">
              <a:lnSpc>
                <a:spcPct val="100000"/>
              </a:lnSpc>
              <a:spcBef>
                <a:spcPts val="525"/>
              </a:spcBef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1984</a:t>
            </a:r>
            <a:endParaRPr sz="30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1992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950" y="6896334"/>
            <a:ext cx="4575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Name: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birthyear,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int64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7489825" cy="244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25" dirty="0">
                <a:solidFill>
                  <a:srgbClr val="606060"/>
                </a:solidFill>
                <a:latin typeface="Arial Black"/>
                <a:cs typeface="Arial Black"/>
              </a:rPr>
              <a:t>Access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multiple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columns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people[["birthyear",</a:t>
            </a:r>
            <a:r>
              <a:rPr sz="30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"hobby"]]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225" y="5260811"/>
            <a:ext cx="4902299" cy="3068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4607" rIns="0" bIns="0" rtlCol="0">
            <a:spAutoFit/>
          </a:bodyPr>
          <a:lstStyle/>
          <a:p>
            <a:pPr marL="170815" marR="54356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Creating</a:t>
            </a:r>
            <a:r>
              <a:rPr spc="-155" dirty="0"/>
              <a:t> </a:t>
            </a:r>
            <a:r>
              <a:rPr spc="-229" dirty="0"/>
              <a:t>DataFrame</a:t>
            </a:r>
            <a:r>
              <a:rPr spc="-100" dirty="0"/>
              <a:t> </a:t>
            </a:r>
            <a:r>
              <a:rPr dirty="0">
                <a:latin typeface="Microsoft Sans Serif"/>
                <a:cs typeface="Microsoft Sans Serif"/>
              </a:rPr>
              <a:t>-</a:t>
            </a:r>
            <a:r>
              <a:rPr spc="60" dirty="0">
                <a:latin typeface="Microsoft Sans Serif"/>
                <a:cs typeface="Microsoft Sans Serif"/>
              </a:rPr>
              <a:t> </a:t>
            </a:r>
            <a:r>
              <a:rPr spc="-300" dirty="0"/>
              <a:t>Include</a:t>
            </a:r>
            <a:r>
              <a:rPr spc="-155" dirty="0"/>
              <a:t> </a:t>
            </a:r>
            <a:r>
              <a:rPr spc="-325" dirty="0"/>
              <a:t>columns</a:t>
            </a:r>
            <a:r>
              <a:rPr spc="-150" dirty="0"/>
              <a:t> </a:t>
            </a:r>
            <a:r>
              <a:rPr spc="-200" dirty="0"/>
              <a:t>and/or</a:t>
            </a:r>
            <a:r>
              <a:rPr spc="-150" dirty="0"/>
              <a:t> </a:t>
            </a:r>
            <a:r>
              <a:rPr spc="-325" dirty="0"/>
              <a:t>rows</a:t>
            </a:r>
            <a:r>
              <a:rPr spc="-155" dirty="0"/>
              <a:t> </a:t>
            </a:r>
            <a:r>
              <a:rPr spc="-345" dirty="0"/>
              <a:t>and </a:t>
            </a:r>
            <a:r>
              <a:rPr spc="-285" dirty="0"/>
              <a:t>guarantee</a:t>
            </a:r>
            <a:r>
              <a:rPr spc="-155" dirty="0"/>
              <a:t> </a:t>
            </a:r>
            <a:r>
              <a:rPr spc="-10" dirty="0"/>
              <a:t>order</a:t>
            </a:r>
          </a:p>
          <a:p>
            <a:pPr marL="170815">
              <a:lnSpc>
                <a:spcPct val="100000"/>
              </a:lnSpc>
              <a:spcBef>
                <a:spcPts val="3600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4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d2</a:t>
            </a:r>
            <a:r>
              <a:rPr spc="-4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4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pd.DataFrame(</a:t>
            </a:r>
          </a:p>
          <a:p>
            <a:pPr marL="1844039">
              <a:lnSpc>
                <a:spcPct val="100000"/>
              </a:lnSpc>
              <a:spcBef>
                <a:spcPts val="525"/>
              </a:spcBef>
            </a:pPr>
            <a:r>
              <a:rPr spc="-10" dirty="0">
                <a:latin typeface="Consolas"/>
                <a:cs typeface="Consolas"/>
              </a:rPr>
              <a:t>people_dict,</a:t>
            </a:r>
          </a:p>
          <a:p>
            <a:pPr marL="1844039">
              <a:lnSpc>
                <a:spcPct val="114599"/>
              </a:lnSpc>
            </a:pPr>
            <a:r>
              <a:rPr spc="-10" dirty="0">
                <a:latin typeface="Consolas"/>
                <a:cs typeface="Consolas"/>
              </a:rPr>
              <a:t>columns=["birthyear",</a:t>
            </a:r>
            <a:r>
              <a:rPr spc="-22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"weight",</a:t>
            </a:r>
            <a:r>
              <a:rPr spc="-21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"height"], </a:t>
            </a:r>
            <a:r>
              <a:rPr dirty="0">
                <a:latin typeface="Consolas"/>
                <a:cs typeface="Consolas"/>
              </a:rPr>
              <a:t>index=["bob",</a:t>
            </a:r>
            <a:r>
              <a:rPr spc="-229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"alice",</a:t>
            </a:r>
            <a:r>
              <a:rPr spc="-22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"eugene"]</a:t>
            </a:r>
          </a:p>
          <a:p>
            <a:pPr marL="1216660">
              <a:lnSpc>
                <a:spcPct val="100000"/>
              </a:lnSpc>
              <a:spcBef>
                <a:spcPts val="525"/>
              </a:spcBef>
            </a:pPr>
            <a:r>
              <a:rPr spc="-50" dirty="0">
                <a:latin typeface="Consolas"/>
                <a:cs typeface="Consolas"/>
              </a:rPr>
              <a:t>)</a:t>
            </a:r>
          </a:p>
          <a:p>
            <a:pPr marL="170815">
              <a:lnSpc>
                <a:spcPct val="100000"/>
              </a:lnSpc>
              <a:spcBef>
                <a:spcPts val="525"/>
              </a:spcBef>
            </a:pPr>
            <a:r>
              <a:rPr dirty="0">
                <a:latin typeface="Consolas"/>
                <a:cs typeface="Consolas"/>
              </a:rPr>
              <a:t>&gt;&gt;&gt;</a:t>
            </a:r>
            <a:r>
              <a:rPr spc="-6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print(d2)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7059" y="6390800"/>
            <a:ext cx="5810774" cy="2955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2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24" y="2314809"/>
            <a:ext cx="533400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Black"/>
                <a:cs typeface="Arial Black"/>
              </a:rPr>
              <a:t>Accessing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rows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loc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people.loc["charles"]</a:t>
            </a:r>
            <a:endParaRPr sz="3000">
              <a:latin typeface="Consolas"/>
              <a:cs typeface="Consolas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iloc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Font typeface="Arial MT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People.iloc[2]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00" y="5967436"/>
          <a:ext cx="2715895" cy="278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1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000" spc="-16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Output</a:t>
                      </a:r>
                      <a:r>
                        <a:rPr sz="3000" spc="-13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-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birthyear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779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1992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77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children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hobby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NaN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weight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Microsoft Sans Serif"/>
                          <a:cs typeface="Microsoft Sans Serif"/>
                        </a:rPr>
                        <a:t>112</a:t>
                      </a:r>
                      <a:endParaRPr sz="3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0950" y="8753710"/>
            <a:ext cx="4432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Name: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charles,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dtype: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object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Pandas</a:t>
            </a:r>
            <a:r>
              <a:rPr spc="55" dirty="0"/>
              <a:t> </a:t>
            </a:r>
            <a:r>
              <a:rPr dirty="0"/>
              <a:t>-</a:t>
            </a:r>
            <a:r>
              <a:rPr spc="60" dirty="0"/>
              <a:t> </a:t>
            </a:r>
            <a:r>
              <a:rPr spc="-310" dirty="0"/>
              <a:t>DataFrame</a:t>
            </a:r>
            <a:r>
              <a:rPr spc="60" dirty="0"/>
              <a:t> </a:t>
            </a:r>
            <a:r>
              <a:rPr spc="-12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2314809"/>
            <a:ext cx="56667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DataFrame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r>
              <a:rPr sz="30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Black"/>
                <a:cs typeface="Arial Black"/>
              </a:rPr>
              <a:t>Get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slice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rows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people.iloc[1:3]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Output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337" y="5432200"/>
            <a:ext cx="7550224" cy="2222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4850" y="9377731"/>
            <a:ext cx="2301875" cy="34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800" spc="-90" dirty="0">
                <a:solidFill>
                  <a:srgbClr val="5B5854"/>
                </a:solidFill>
                <a:latin typeface="Microsoft Sans Serif"/>
                <a:cs typeface="Microsoft Sans Serif"/>
                <a:hlinkClick r:id="rId3"/>
              </a:rPr>
              <a:t>reachus@cloudxlab.com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{380CA9DD-634D-4040-95DB-B419509AC03D}tf10001070</Template>
  <TotalTime>16</TotalTime>
  <Words>6579</Words>
  <Application>Microsoft Macintosh PowerPoint</Application>
  <PresentationFormat>Custom</PresentationFormat>
  <Paragraphs>1259</Paragraphs>
  <Slides>135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3" baseType="lpstr">
      <vt:lpstr>MS PGothic</vt:lpstr>
      <vt:lpstr>Arial</vt:lpstr>
      <vt:lpstr>Arial Black</vt:lpstr>
      <vt:lpstr>Arial MT</vt:lpstr>
      <vt:lpstr>Consolas</vt:lpstr>
      <vt:lpstr>Microsoft Sans Serif</vt:lpstr>
      <vt:lpstr>Times New Roman</vt:lpstr>
      <vt:lpstr>Office Theme</vt:lpstr>
      <vt:lpstr>Numpy</vt:lpstr>
      <vt:lpstr>What is NumPy</vt:lpstr>
      <vt:lpstr>What is NumPy</vt:lpstr>
      <vt:lpstr>Why use NumPy ?</vt:lpstr>
      <vt:lpstr>Numpy - Introduction</vt:lpstr>
      <vt:lpstr>Numpy - Introduction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Important attributes of a NumPy object</vt:lpstr>
      <vt:lpstr>Important attributes of a NumPy object</vt:lpstr>
      <vt:lpstr>Important attributes of a NumPy object</vt:lpstr>
      <vt:lpstr>Important attributes of a NumPy object</vt:lpstr>
      <vt:lpstr>Important attributes of a NumPy object</vt:lpstr>
      <vt:lpstr>Reshaping Arrays</vt:lpstr>
      <vt:lpstr>Indexing and Accessing NumPy arrays</vt:lpstr>
      <vt:lpstr>Indexing one dimensional NumPy Arrays</vt:lpstr>
      <vt:lpstr>Difference with regular Python arrays</vt:lpstr>
      <vt:lpstr>Difference with regular Python arrays</vt:lpstr>
      <vt:lpstr>Important attributes of a NumPy object</vt:lpstr>
      <vt:lpstr>Indexing multi dimensional NumPy arrays</vt:lpstr>
      <vt:lpstr>Boolean Indexing</vt:lpstr>
      <vt:lpstr>Linear Algebra with NumPy</vt:lpstr>
      <vt:lpstr>Vectors</vt:lpstr>
      <vt:lpstr>Vectors</vt:lpstr>
      <vt:lpstr>Use of Vectors in Machine Learning</vt:lpstr>
      <vt:lpstr>Use of Vectors in Machine Learning</vt:lpstr>
      <vt:lpstr>Use of Vectors in Machine Learning</vt:lpstr>
      <vt:lpstr>Representing Vectors in Python</vt:lpstr>
      <vt:lpstr>Vectorized Operations</vt:lpstr>
      <vt:lpstr>Vectorized Operations</vt:lpstr>
      <vt:lpstr>Vectorized Operations</vt:lpstr>
      <vt:lpstr>Vectorized Operations</vt:lpstr>
      <vt:lpstr>Basic Operations on NumPy arrays</vt:lpstr>
      <vt:lpstr>Addition in NumPy arrays</vt:lpstr>
      <vt:lpstr>Subtraction in NumPy arrays</vt:lpstr>
      <vt:lpstr>Element wise product in NumPy arrays</vt:lpstr>
      <vt:lpstr>Matrix Product in NumPy arrays</vt:lpstr>
      <vt:lpstr>Division in NumPy arrays</vt:lpstr>
      <vt:lpstr>Integer Division in NumPy arrays</vt:lpstr>
      <vt:lpstr>Integer Division in NumPy arrays</vt:lpstr>
      <vt:lpstr>Modulus in NumPy arrays</vt:lpstr>
      <vt:lpstr>Exponents in NumPy arrays</vt:lpstr>
      <vt:lpstr>Conditional Operators on NumPy arrays</vt:lpstr>
      <vt:lpstr>Broadcasting in NumPy arrays</vt:lpstr>
      <vt:lpstr>What is Broadcasting ?</vt:lpstr>
      <vt:lpstr>What is Broadcasting ?</vt:lpstr>
      <vt:lpstr>First rule of Broadcasting</vt:lpstr>
      <vt:lpstr>First rule of Broadcasting</vt:lpstr>
      <vt:lpstr>Second rule of Broadcasting</vt:lpstr>
      <vt:lpstr>Second rule of Broadcasting</vt:lpstr>
      <vt:lpstr>Mathematical and statistical functions on NumPy arrays</vt:lpstr>
      <vt:lpstr>Finding Mean of NumPy array elements</vt:lpstr>
      <vt:lpstr>Other useful ndarray methods</vt:lpstr>
      <vt:lpstr>Other useful ndarray methods</vt:lpstr>
      <vt:lpstr>Summing across different axes</vt:lpstr>
      <vt:lpstr>Summing across different axes</vt:lpstr>
      <vt:lpstr>Transposing Matrices</vt:lpstr>
      <vt:lpstr>Solving a system of linear scalar equations</vt:lpstr>
      <vt:lpstr>Solving a system of linear scalar equations</vt:lpstr>
      <vt:lpstr>Solving a system of linear scalar equations</vt:lpstr>
      <vt:lpstr>References</vt:lpstr>
      <vt:lpstr>Pandas</vt:lpstr>
      <vt:lpstr>What is Pandas?</vt:lpstr>
      <vt:lpstr>Pandas - DataFrame</vt:lpstr>
      <vt:lpstr>Pandas - Data Analysis</vt:lpstr>
      <vt:lpstr>Pandas - Data Structures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Series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Pandas - DataFrame Objects</vt:lpstr>
      <vt:lpstr>References</vt:lpstr>
      <vt:lpstr>Matplotlib</vt:lpstr>
      <vt:lpstr>Matplotlib - Overview</vt:lpstr>
      <vt:lpstr>Matplotlib - Overview</vt:lpstr>
      <vt:lpstr>Matplotlib - pyplot Module</vt:lpstr>
      <vt:lpstr>Matplotlib - pyplot Module</vt:lpstr>
      <vt:lpstr>Matplotlib - pyplot Module - plot()</vt:lpstr>
      <vt:lpstr>Matplotlib - pyplot Module - plot()</vt:lpstr>
      <vt:lpstr>Matplotlib - pyplot Module - Histogram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cp:lastModifiedBy>Microsoft Office User</cp:lastModifiedBy>
  <cp:revision>3</cp:revision>
  <dcterms:created xsi:type="dcterms:W3CDTF">2025-04-24T03:40:41Z</dcterms:created>
  <dcterms:modified xsi:type="dcterms:W3CDTF">2025-04-25T03:18:45Z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2020-04-23T00:00:00Z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2020-04-23T00:00:00Z</vt:filetime>
  </property>
</Properties>
</file>