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622624"/>
            <a:ext cx="39357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3250" y="8978380"/>
            <a:ext cx="1371549" cy="7752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622624"/>
            <a:ext cx="393572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120" y="1863410"/>
            <a:ext cx="11862559" cy="665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60606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5965190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99750" y="5397435"/>
            <a:ext cx="23717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/>
              <a:t>Decision</a:t>
            </a:r>
            <a:r>
              <a:rPr sz="3000" spc="-55" dirty="0"/>
              <a:t> </a:t>
            </a:r>
            <a:r>
              <a:rPr sz="3000" spc="-120" dirty="0"/>
              <a:t>Trees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92287" y="3670150"/>
            <a:ext cx="1188274" cy="1188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95" y="1863410"/>
            <a:ext cx="8856345" cy="482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  <a:tabLst>
                <a:tab pos="514984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1.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	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Load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57785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sklearn.datasets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load_iris</a:t>
            </a:r>
            <a:endParaRPr sz="3000">
              <a:latin typeface="Consolas"/>
              <a:cs typeface="Consolas"/>
            </a:endParaRPr>
          </a:p>
          <a:p>
            <a:pPr marL="57785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iris</a:t>
            </a:r>
            <a:r>
              <a:rPr sz="3000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6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load_iris()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000">
              <a:latin typeface="Consolas"/>
              <a:cs typeface="Consolas"/>
            </a:endParaRPr>
          </a:p>
          <a:p>
            <a:pPr marL="3652520">
              <a:lnSpc>
                <a:spcPct val="100000"/>
              </a:lnSpc>
            </a:pP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Run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it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jupyter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notebook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8401685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2.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Select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endParaRPr sz="3000">
              <a:latin typeface="Microsoft Sans Serif"/>
              <a:cs typeface="Microsoft Sans Serif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4488750"/>
          <a:ext cx="10606405" cy="1066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3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4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9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5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69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R="64769" algn="ctr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X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iris.data[:,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2:]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#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petal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length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and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66666"/>
                          </a:solidFill>
                          <a:latin typeface="Consolas"/>
                          <a:cs typeface="Consolas"/>
                        </a:rPr>
                        <a:t>width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y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=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iris.target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175674" y="6435410"/>
            <a:ext cx="47053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Run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it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jupyter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notebook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69340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3.</a:t>
            </a:r>
            <a:r>
              <a:rPr sz="3000" spc="-25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classifier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sklearn.tree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DecisionTreeClassifier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tree_clf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DecisionTreeClassifier(max_depth=2)</a:t>
            </a:r>
            <a:endParaRPr sz="3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tree_clf.fit(X,</a:t>
            </a:r>
            <a:r>
              <a:rPr sz="3000" spc="-19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000">
              <a:latin typeface="Consolas"/>
              <a:cs typeface="Consolas"/>
            </a:endParaRPr>
          </a:p>
          <a:p>
            <a:pPr marL="3606800">
              <a:lnSpc>
                <a:spcPct val="100000"/>
              </a:lnSpc>
            </a:pP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Run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it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jupyter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notebook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294745" cy="711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4.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export_graphviz()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trained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export_graphviz()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method.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sklearn.tree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export_graphviz</a:t>
            </a:r>
            <a:endParaRPr sz="3000">
              <a:latin typeface="Consolas"/>
              <a:cs typeface="Consolas"/>
            </a:endParaRPr>
          </a:p>
          <a:p>
            <a:pPr marL="927100" marR="1155700" indent="-914400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export_graphviz(</a:t>
            </a:r>
            <a:r>
              <a:rPr sz="3000" spc="-204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tree_clf, out_file=image_path("iris_tree.dot"), feature_names=iris.feature_names[2:], class_names=iris.target_names,</a:t>
            </a:r>
            <a:r>
              <a:rPr sz="3000" spc="-34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rounded=True,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filled=True</a:t>
            </a:r>
            <a:r>
              <a:rPr sz="3000" spc="-24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Consolas"/>
                <a:cs typeface="Consolas"/>
              </a:rPr>
              <a:t>)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338560" cy="711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5.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Converting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Microsoft Sans Serif"/>
                <a:cs typeface="Microsoft Sans Serif"/>
              </a:rPr>
              <a:t>Png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file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convert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.dot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file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variety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formats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such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PDF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or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PNG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dot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command-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line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tool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from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graphviz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package.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command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line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converts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.dot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file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.png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image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file: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dot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Tpng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iris_tree.dot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Consolas"/>
                <a:cs typeface="Consolas"/>
              </a:rPr>
              <a:t>-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o</a:t>
            </a:r>
            <a:r>
              <a:rPr sz="3000" spc="-10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iris_tree.png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3000">
              <a:latin typeface="Consolas"/>
              <a:cs typeface="Consolas"/>
            </a:endParaRPr>
          </a:p>
          <a:p>
            <a:pPr marL="556260" algn="ctr">
              <a:lnSpc>
                <a:spcPct val="100000"/>
              </a:lnSpc>
            </a:pP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Run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it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in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console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71875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7959" y="2385275"/>
            <a:ext cx="7938425" cy="6629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945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Understanding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300" y="2999760"/>
            <a:ext cx="506984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node’s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value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attribute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tells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many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bottom-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0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Setosa,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Versicolor,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45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Virginica.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43425"/>
            <a:ext cx="6468749" cy="540187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9455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Understanding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300" y="2999760"/>
            <a:ext cx="511492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node’s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Arial Black"/>
                <a:cs typeface="Arial Black"/>
              </a:rPr>
              <a:t>attribute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measures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impurity: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“pure”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(gini=0)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training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belong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 marR="296545">
              <a:lnSpc>
                <a:spcPct val="100000"/>
              </a:lnSpc>
              <a:spcBef>
                <a:spcPts val="5"/>
              </a:spcBef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the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depth-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instances,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pure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score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0.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09899"/>
            <a:ext cx="6428625" cy="53683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Making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Predictions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2999760"/>
            <a:ext cx="511873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29337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classifier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these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steps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Start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root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(depth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0,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top),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asks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whether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flower’s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smaller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than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or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equal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2.45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cm: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60175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Making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Predictions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2999760"/>
            <a:ext cx="5253990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Font typeface="Tahoma"/>
              <a:buChar char="○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is,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move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down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root’s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child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(depth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1,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left).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this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case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leaf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hence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flower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predicted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60150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2250334"/>
            <a:ext cx="11737340" cy="505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session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we’ll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about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versatile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Machine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Learning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Classification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even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multi-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output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 marR="5080">
              <a:lnSpc>
                <a:spcPct val="100000"/>
              </a:lnSpc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very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powerful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algorithms,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capable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fitting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complex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datasets.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Also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Random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Forest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(remember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project?)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Making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Predictions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3456959"/>
            <a:ext cx="507555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5080" indent="-459105">
              <a:lnSpc>
                <a:spcPct val="100000"/>
              </a:lnSpc>
              <a:spcBef>
                <a:spcPts val="100"/>
              </a:spcBef>
              <a:buFont typeface="Tahoma"/>
              <a:buChar char="○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not,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move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down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root’s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child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(depth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1,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right),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it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leaf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asks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further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questions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as,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smaller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than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or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equal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1.75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cm?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26650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Making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Predictions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3914160"/>
            <a:ext cx="505015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1170" marR="26670" indent="-459105">
              <a:lnSpc>
                <a:spcPct val="100000"/>
              </a:lnSpc>
              <a:spcBef>
                <a:spcPts val="1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is,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your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flower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most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likely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Versicolor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(depth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2,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left).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not,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not,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likely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an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Virginica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(depth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2,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right).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60150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710035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Tree’s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boundaries.</a:t>
            </a:r>
            <a:endParaRPr sz="3000">
              <a:latin typeface="Microsoft Sans Serif"/>
              <a:cs typeface="Microsoft Sans Serif"/>
            </a:endParaRPr>
          </a:p>
          <a:p>
            <a:pPr marL="7516495" marR="5080">
              <a:lnSpc>
                <a:spcPct val="100000"/>
              </a:lnSpc>
              <a:spcBef>
                <a:spcPts val="3010"/>
              </a:spcBef>
            </a:pP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made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0.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&lt;=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2.45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000" y="3213974"/>
            <a:ext cx="9530715" cy="6054725"/>
            <a:chOff x="508000" y="3213974"/>
            <a:chExt cx="9530715" cy="6054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938299"/>
              <a:ext cx="9530499" cy="53301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73124" y="3233024"/>
              <a:ext cx="3528060" cy="1534795"/>
            </a:xfrm>
            <a:custGeom>
              <a:avLst/>
              <a:gdLst/>
              <a:ahLst/>
              <a:cxnLst/>
              <a:rect l="l" t="t" r="r" b="b"/>
              <a:pathLst>
                <a:path w="3528059" h="1534795">
                  <a:moveTo>
                    <a:pt x="0" y="1534509"/>
                  </a:moveTo>
                  <a:lnTo>
                    <a:pt x="3527475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95524" y="4690777"/>
              <a:ext cx="221752" cy="1647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710035" cy="1779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Tree’s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boundaries.</a:t>
            </a:r>
            <a:endParaRPr sz="3000">
              <a:latin typeface="Microsoft Sans Serif"/>
              <a:cs typeface="Microsoft Sans Serif"/>
            </a:endParaRPr>
          </a:p>
          <a:p>
            <a:pPr marL="7516495" marR="5080">
              <a:lnSpc>
                <a:spcPct val="100000"/>
              </a:lnSpc>
              <a:spcBef>
                <a:spcPts val="3010"/>
              </a:spcBef>
            </a:pP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made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1.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&lt;=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1.75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8000" y="3701474"/>
            <a:ext cx="9530715" cy="5567045"/>
            <a:chOff x="508000" y="3701474"/>
            <a:chExt cx="9530715" cy="556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938299"/>
              <a:ext cx="9530499" cy="53301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560163" y="3720524"/>
              <a:ext cx="2942590" cy="2073910"/>
            </a:xfrm>
            <a:custGeom>
              <a:avLst/>
              <a:gdLst/>
              <a:ahLst/>
              <a:cxnLst/>
              <a:rect l="l" t="t" r="r" b="b"/>
              <a:pathLst>
                <a:path w="2942590" h="2073910">
                  <a:moveTo>
                    <a:pt x="0" y="2073317"/>
                  </a:moveTo>
                  <a:lnTo>
                    <a:pt x="2942136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9779" y="5723351"/>
              <a:ext cx="215683" cy="1891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708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Tree’s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boundaries.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55925" y="2367609"/>
            <a:ext cx="54756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would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been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divide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further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i.e.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max_depth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was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3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3751574"/>
            <a:ext cx="9530715" cy="5516880"/>
            <a:chOff x="508000" y="3751574"/>
            <a:chExt cx="9530715" cy="5516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938299"/>
              <a:ext cx="9530499" cy="53301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138945" y="3770624"/>
              <a:ext cx="2782570" cy="2978785"/>
            </a:xfrm>
            <a:custGeom>
              <a:avLst/>
              <a:gdLst/>
              <a:ahLst/>
              <a:cxnLst/>
              <a:rect l="l" t="t" r="r" b="b"/>
              <a:pathLst>
                <a:path w="2782570" h="2978784">
                  <a:moveTo>
                    <a:pt x="0" y="2978444"/>
                  </a:moveTo>
                  <a:lnTo>
                    <a:pt x="2782153" y="0"/>
                  </a:lnTo>
                </a:path>
              </a:pathLst>
            </a:custGeom>
            <a:ln w="380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869" y="6687061"/>
              <a:ext cx="202114" cy="207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24648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Calculated?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node’s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Arial Black"/>
                <a:cs typeface="Arial Black"/>
              </a:rPr>
              <a:t>attribute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measures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“Pure”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(gini=0)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belong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class.</a:t>
            </a:r>
            <a:endParaRPr sz="3000">
              <a:latin typeface="Microsoft Sans Serif"/>
              <a:cs typeface="Microsoft Sans Serif"/>
            </a:endParaRPr>
          </a:p>
          <a:p>
            <a:pPr marL="13970" marR="285750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coefficient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expresses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maximal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inequality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among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samples.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74293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Calculated?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formula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finding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score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particular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level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5625" y="7121210"/>
            <a:ext cx="119176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Here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p</a:t>
            </a:r>
            <a:r>
              <a:rPr sz="3000" baseline="-31944" dirty="0">
                <a:solidFill>
                  <a:srgbClr val="606060"/>
                </a:solidFill>
                <a:latin typeface="Microsoft Sans Serif"/>
                <a:cs typeface="Microsoft Sans Serif"/>
              </a:rPr>
              <a:t>i</a:t>
            </a:r>
            <a:r>
              <a:rPr sz="3000" spc="7" baseline="-3194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ratio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whose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index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being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calculated.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There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total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c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classes.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5050" y="4259475"/>
            <a:ext cx="9167049" cy="29802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89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Calculated?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300" y="2771160"/>
            <a:ext cx="511492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545">
              <a:lnSpc>
                <a:spcPct val="150000"/>
              </a:lnSpc>
              <a:spcBef>
                <a:spcPts val="100"/>
              </a:spcBef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the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depth-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1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applies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</a:pP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instances,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pure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score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0.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60175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8940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How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30" dirty="0">
                <a:solidFill>
                  <a:srgbClr val="606060"/>
                </a:solidFill>
                <a:latin typeface="Arial Black"/>
                <a:cs typeface="Arial Black"/>
              </a:rPr>
              <a:t>Calculated?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8900" y="2771160"/>
            <a:ext cx="5264785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0000"/>
              </a:lnSpc>
              <a:spcBef>
                <a:spcPts val="100"/>
              </a:spcBef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depth-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2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score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equal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1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20" dirty="0">
                <a:solidFill>
                  <a:srgbClr val="606060"/>
                </a:solidFill>
                <a:latin typeface="Microsoft Sans Serif"/>
                <a:cs typeface="Microsoft Sans Serif"/>
              </a:rPr>
              <a:t>–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(0/54)</a:t>
            </a:r>
            <a:r>
              <a:rPr sz="3000" spc="-97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spc="262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20" dirty="0">
                <a:solidFill>
                  <a:srgbClr val="606060"/>
                </a:solidFill>
                <a:latin typeface="Microsoft Sans Serif"/>
                <a:cs typeface="Microsoft Sans Serif"/>
              </a:rPr>
              <a:t>–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(49/54)</a:t>
            </a:r>
            <a:r>
              <a:rPr sz="3000" spc="-127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spc="270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20" dirty="0">
                <a:solidFill>
                  <a:srgbClr val="606060"/>
                </a:solidFill>
                <a:latin typeface="Microsoft Sans Serif"/>
                <a:cs typeface="Microsoft Sans Serif"/>
              </a:rPr>
              <a:t>–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(5/54)</a:t>
            </a:r>
            <a:r>
              <a:rPr sz="3000" spc="-97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spc="270" baseline="305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≈</a:t>
            </a:r>
            <a:endParaRPr sz="3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800"/>
              </a:spcBef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0.168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843425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914527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Interpretation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White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versus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White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Fairly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intuitive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Their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Microsoft Sans Serif"/>
                <a:cs typeface="Microsoft Sans Serif"/>
              </a:rPr>
              <a:t>easy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interpret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65" dirty="0">
                <a:solidFill>
                  <a:srgbClr val="606060"/>
                </a:solidFill>
                <a:latin typeface="Microsoft Sans Serif"/>
                <a:cs typeface="Microsoft Sans Serif"/>
              </a:rPr>
              <a:t>Eg.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2250334"/>
            <a:ext cx="43053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Example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781950"/>
            <a:ext cx="12159822" cy="640645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073277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Interpretation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White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versus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great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375" dirty="0">
                <a:solidFill>
                  <a:srgbClr val="606060"/>
                </a:solidFill>
                <a:latin typeface="Microsoft Sans Serif"/>
                <a:cs typeface="Microsoft Sans Serif"/>
              </a:rPr>
              <a:t>Easy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calculations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were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performed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these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400" y="5915850"/>
            <a:ext cx="6870474" cy="31987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13790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Interpretation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White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versus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usually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hard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explain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simple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terms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why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were made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65" dirty="0">
                <a:solidFill>
                  <a:srgbClr val="606060"/>
                </a:solidFill>
                <a:latin typeface="Microsoft Sans Serif"/>
                <a:cs typeface="Microsoft Sans Serif"/>
              </a:rPr>
              <a:t>Eg.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Random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Forests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,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Neural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networks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1025" y="1863410"/>
            <a:ext cx="9144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Interpretation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: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White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50" dirty="0">
                <a:solidFill>
                  <a:srgbClr val="606060"/>
                </a:solidFill>
                <a:latin typeface="Arial Black"/>
                <a:cs typeface="Arial Black"/>
              </a:rPr>
              <a:t>versus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Black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5" dirty="0">
                <a:solidFill>
                  <a:srgbClr val="606060"/>
                </a:solidFill>
                <a:latin typeface="Arial Black"/>
                <a:cs typeface="Arial Black"/>
              </a:rPr>
              <a:t>Box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6312" y="3066850"/>
            <a:ext cx="8212275" cy="49270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634810"/>
            <a:ext cx="11915775" cy="48260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9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  <a:p>
            <a:pPr marL="13970" marR="5080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estimate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probability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belongs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particular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k.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do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steps: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First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traverses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find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leaf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returns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ratio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k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this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30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2771160"/>
            <a:ext cx="514604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5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Suppose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found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flower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whose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5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cm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long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1.5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cm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wide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2941975"/>
            <a:ext cx="6553274" cy="547246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30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300" y="3456959"/>
            <a:ext cx="513207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first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asks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question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whether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&lt;=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2.45.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condition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false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go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the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3267874"/>
            <a:ext cx="6535420" cy="5712460"/>
            <a:chOff x="508000" y="3267874"/>
            <a:chExt cx="6535420" cy="5712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3267874"/>
              <a:ext cx="6535200" cy="5711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91756" y="4106074"/>
              <a:ext cx="1017905" cy="23495"/>
            </a:xfrm>
            <a:custGeom>
              <a:avLst/>
              <a:gdLst/>
              <a:ahLst/>
              <a:cxnLst/>
              <a:rect l="l" t="t" r="r" b="b"/>
              <a:pathLst>
                <a:path w="1017904" h="23495">
                  <a:moveTo>
                    <a:pt x="0" y="23186"/>
                  </a:moveTo>
                  <a:lnTo>
                    <a:pt x="1017718" y="0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46043" y="4003431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348579" y="251658"/>
                  </a:moveTo>
                  <a:lnTo>
                    <a:pt x="0" y="133705"/>
                  </a:lnTo>
                  <a:lnTo>
                    <a:pt x="342846" y="0"/>
                  </a:lnTo>
                  <a:lnTo>
                    <a:pt x="348579" y="251658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46043" y="4003431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342846" y="0"/>
                  </a:moveTo>
                  <a:lnTo>
                    <a:pt x="0" y="133705"/>
                  </a:lnTo>
                  <a:lnTo>
                    <a:pt x="348579" y="251658"/>
                  </a:lnTo>
                  <a:lnTo>
                    <a:pt x="342846" y="0"/>
                  </a:lnTo>
                  <a:close/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30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4300" y="3456959"/>
            <a:ext cx="5241925" cy="20828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ask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&lt;=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</a:pP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1.75.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condition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true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it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go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subset.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8000" y="2826650"/>
            <a:ext cx="6837045" cy="5318125"/>
            <a:chOff x="508000" y="2826650"/>
            <a:chExt cx="6837045" cy="5318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26650"/>
              <a:ext cx="6368424" cy="53180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73433" y="5815481"/>
              <a:ext cx="833755" cy="19050"/>
            </a:xfrm>
            <a:custGeom>
              <a:avLst/>
              <a:gdLst/>
              <a:ahLst/>
              <a:cxnLst/>
              <a:rect l="l" t="t" r="r" b="b"/>
              <a:pathLst>
                <a:path w="833754" h="19050">
                  <a:moveTo>
                    <a:pt x="0" y="0"/>
                  </a:moveTo>
                  <a:lnTo>
                    <a:pt x="833515" y="18793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27718" y="5689651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342877" y="251659"/>
                  </a:moveTo>
                  <a:lnTo>
                    <a:pt x="0" y="118034"/>
                  </a:lnTo>
                  <a:lnTo>
                    <a:pt x="348552" y="0"/>
                  </a:lnTo>
                  <a:lnTo>
                    <a:pt x="342877" y="251659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27718" y="5689651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348552" y="0"/>
                  </a:moveTo>
                  <a:lnTo>
                    <a:pt x="0" y="118034"/>
                  </a:lnTo>
                  <a:lnTo>
                    <a:pt x="342877" y="251659"/>
                  </a:lnTo>
                  <a:lnTo>
                    <a:pt x="348552" y="0"/>
                  </a:lnTo>
                  <a:close/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302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32774" y="3456959"/>
            <a:ext cx="5093970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>
              <a:lnSpc>
                <a:spcPct val="150000"/>
              </a:lnSpc>
              <a:spcBef>
                <a:spcPts val="100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should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output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probabilities: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415" dirty="0">
                <a:solidFill>
                  <a:srgbClr val="606060"/>
                </a:solidFill>
                <a:latin typeface="Microsoft Sans Serif"/>
                <a:cs typeface="Microsoft Sans Serif"/>
              </a:rPr>
              <a:t>0%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</a:t>
            </a:r>
            <a:r>
              <a:rPr sz="3000" spc="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(0/54)</a:t>
            </a:r>
            <a:endParaRPr sz="3000">
              <a:latin typeface="Microsoft Sans Serif"/>
              <a:cs typeface="Microsoft Sans Serif"/>
            </a:endParaRPr>
          </a:p>
          <a:p>
            <a:pPr marL="471170" marR="82804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90.7%</a:t>
            </a:r>
            <a:r>
              <a:rPr sz="3000" spc="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Versicolor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(49/54)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9.3%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Virginica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(5/54)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9900" y="2844125"/>
            <a:ext cx="6367780" cy="5473065"/>
            <a:chOff x="469900" y="2844125"/>
            <a:chExt cx="6367780" cy="5473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000" y="2844125"/>
              <a:ext cx="6329575" cy="54724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08000" y="7719080"/>
              <a:ext cx="1062990" cy="23495"/>
            </a:xfrm>
            <a:custGeom>
              <a:avLst/>
              <a:gdLst/>
              <a:ahLst/>
              <a:cxnLst/>
              <a:rect l="l" t="t" r="r" b="b"/>
              <a:pathLst>
                <a:path w="1062990" h="23495">
                  <a:moveTo>
                    <a:pt x="0" y="23494"/>
                  </a:moveTo>
                  <a:lnTo>
                    <a:pt x="1062711" y="0"/>
                  </a:lnTo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67929" y="7593249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563" y="251662"/>
                  </a:moveTo>
                  <a:lnTo>
                    <a:pt x="0" y="0"/>
                  </a:lnTo>
                  <a:lnTo>
                    <a:pt x="348500" y="118188"/>
                  </a:lnTo>
                  <a:lnTo>
                    <a:pt x="5563" y="251662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67929" y="7593249"/>
              <a:ext cx="348615" cy="252095"/>
            </a:xfrm>
            <a:custGeom>
              <a:avLst/>
              <a:gdLst/>
              <a:ahLst/>
              <a:cxnLst/>
              <a:rect l="l" t="t" r="r" b="b"/>
              <a:pathLst>
                <a:path w="348614" h="252095">
                  <a:moveTo>
                    <a:pt x="5563" y="251662"/>
                  </a:moveTo>
                  <a:lnTo>
                    <a:pt x="348500" y="118188"/>
                  </a:lnTo>
                  <a:lnTo>
                    <a:pt x="0" y="0"/>
                  </a:lnTo>
                  <a:lnTo>
                    <a:pt x="5563" y="251662"/>
                  </a:lnTo>
                  <a:close/>
                </a:path>
              </a:pathLst>
            </a:custGeom>
            <a:ln w="76199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634810"/>
            <a:ext cx="11953240" cy="345440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Estimating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Probabilities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ask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class,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should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output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Iris-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Versicolor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(class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1)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highest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probability.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verify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it: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tree_clf.predict_proba([[5,</a:t>
            </a:r>
            <a:r>
              <a:rPr sz="3000" spc="-1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1.5]])</a:t>
            </a:r>
            <a:endParaRPr sz="3000">
              <a:latin typeface="Consolas"/>
              <a:cs typeface="Consola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1975" y="5403150"/>
          <a:ext cx="8851265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2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63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3175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array([[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5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0.90740741,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40970">
                        <a:lnSpc>
                          <a:spcPts val="2830"/>
                        </a:lnSpc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0.09259259]])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300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&gt;&gt;&gt;</a:t>
                      </a:r>
                      <a:r>
                        <a:rPr sz="3000" spc="-6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tree_clf.predict([[5,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2063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162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1.5]])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2063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0">
                <a:tc gridSpan="4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3000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array([1])</a:t>
                      </a:r>
                      <a:endParaRPr sz="3000">
                        <a:latin typeface="Consolas"/>
                        <a:cs typeface="Consolas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3304540">
                        <a:lnSpc>
                          <a:spcPct val="100000"/>
                        </a:lnSpc>
                      </a:pPr>
                      <a:r>
                        <a:rPr sz="30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Run</a:t>
                      </a:r>
                      <a:r>
                        <a:rPr sz="3000" b="1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b="1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it</a:t>
                      </a:r>
                      <a:r>
                        <a:rPr sz="3000" b="1" spc="-5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sz="3000" b="1" spc="-25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5397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R="29209" algn="ctr">
                        <a:lnSpc>
                          <a:spcPct val="100000"/>
                        </a:lnSpc>
                      </a:pPr>
                      <a:r>
                        <a:rPr sz="30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jupyter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endParaRPr sz="3000">
                        <a:latin typeface="Times New Roman"/>
                        <a:cs typeface="Times New Roman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3000" b="1" spc="-10" dirty="0">
                          <a:solidFill>
                            <a:srgbClr val="606060"/>
                          </a:solidFill>
                          <a:latin typeface="Consolas"/>
                          <a:cs typeface="Consolas"/>
                        </a:rPr>
                        <a:t>notebook</a:t>
                      </a:r>
                      <a:endParaRPr sz="30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725" y="1979685"/>
            <a:ext cx="11621770" cy="511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4515" algn="ctr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4065"/>
              </a:spcBef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Scikit-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Microsoft Sans Serif"/>
                <a:cs typeface="Microsoft Sans Serif"/>
              </a:rPr>
              <a:t>uses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Classification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And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(CART)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idea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really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quite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simple:</a:t>
            </a:r>
            <a:endParaRPr sz="3000">
              <a:latin typeface="Microsoft Sans Serif"/>
              <a:cs typeface="Microsoft Sans Serif"/>
            </a:endParaRPr>
          </a:p>
          <a:p>
            <a:pPr marL="927100" marR="76200" indent="-459105">
              <a:lnSpc>
                <a:spcPct val="150000"/>
              </a:lnSpc>
              <a:buFont typeface="Tahoma"/>
              <a:buChar char="●"/>
              <a:tabLst>
                <a:tab pos="92710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first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two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single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k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threshold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tk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099" y="2129284"/>
            <a:ext cx="9803765" cy="4904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What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we’ll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session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15" dirty="0">
                <a:solidFill>
                  <a:srgbClr val="606060"/>
                </a:solidFill>
                <a:latin typeface="Microsoft Sans Serif"/>
                <a:cs typeface="Microsoft Sans Serif"/>
              </a:rPr>
              <a:t>?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2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Working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endParaRPr sz="3000">
              <a:latin typeface="Microsoft Sans Serif"/>
              <a:cs typeface="Microsoft Sans Serif"/>
            </a:endParaRPr>
          </a:p>
          <a:p>
            <a:pPr marL="928369" lvl="1" indent="-458470">
              <a:lnSpc>
                <a:spcPct val="100000"/>
              </a:lnSpc>
              <a:buFont typeface="Tahoma"/>
              <a:buChar char="○"/>
              <a:tabLst>
                <a:tab pos="928369" algn="l"/>
              </a:tabLst>
            </a:pP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used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Arial Black"/>
                <a:cs typeface="Arial Black"/>
              </a:rPr>
              <a:t>Scikit-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Learn</a:t>
            </a: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regularize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them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with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Limitations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83513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CART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does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choose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k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Microsoft Sans Serif"/>
                <a:cs typeface="Microsoft Sans Serif"/>
              </a:rPr>
              <a:t>tk???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searches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pair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(k,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tk)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produces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purest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(weighted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4606610"/>
            <a:ext cx="15576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their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size)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1274" y="4642175"/>
            <a:ext cx="3502660" cy="1676400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136525" rIns="0" bIns="0" rtlCol="0">
            <a:spAutoFit/>
          </a:bodyPr>
          <a:lstStyle/>
          <a:p>
            <a:pPr marL="85725" marR="160020">
              <a:lnSpc>
                <a:spcPct val="100000"/>
              </a:lnSpc>
              <a:spcBef>
                <a:spcPts val="1075"/>
              </a:spcBef>
            </a:pP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Splitting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basis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k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Microsoft Sans Serif"/>
                <a:cs typeface="Microsoft Sans Serif"/>
              </a:rPr>
              <a:t>a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threshold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tk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48699" y="7612150"/>
            <a:ext cx="1944370" cy="1475105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264795" rIns="0" bIns="0" rtlCol="0">
            <a:spAutoFit/>
          </a:bodyPr>
          <a:lstStyle/>
          <a:p>
            <a:pPr marL="466090" marR="458470" indent="9525">
              <a:lnSpc>
                <a:spcPct val="100000"/>
              </a:lnSpc>
              <a:spcBef>
                <a:spcPts val="2085"/>
              </a:spcBef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Purest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2300" y="7612150"/>
            <a:ext cx="1944370" cy="1475105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466090" marR="458470" indent="9525">
              <a:lnSpc>
                <a:spcPct val="100000"/>
              </a:lnSpc>
              <a:spcBef>
                <a:spcPts val="1260"/>
              </a:spcBef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Purest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32576" y="6337287"/>
            <a:ext cx="1105535" cy="1089025"/>
            <a:chOff x="3132576" y="6337287"/>
            <a:chExt cx="1105535" cy="1089025"/>
          </a:xfrm>
        </p:grpSpPr>
        <p:sp>
          <p:nvSpPr>
            <p:cNvPr id="9" name="object 9"/>
            <p:cNvSpPr/>
            <p:nvPr/>
          </p:nvSpPr>
          <p:spPr>
            <a:xfrm>
              <a:off x="3239257" y="6351575"/>
              <a:ext cx="984250" cy="969010"/>
            </a:xfrm>
            <a:custGeom>
              <a:avLst/>
              <a:gdLst/>
              <a:ahLst/>
              <a:cxnLst/>
              <a:rect l="l" t="t" r="r" b="b"/>
              <a:pathLst>
                <a:path w="984250" h="969009">
                  <a:moveTo>
                    <a:pt x="983942" y="0"/>
                  </a:moveTo>
                  <a:lnTo>
                    <a:pt x="0" y="968997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2576" y="7272657"/>
              <a:ext cx="154086" cy="15319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024412" y="6387662"/>
            <a:ext cx="1485265" cy="961390"/>
            <a:chOff x="7024412" y="6387662"/>
            <a:chExt cx="1485265" cy="961390"/>
          </a:xfrm>
        </p:grpSpPr>
        <p:sp>
          <p:nvSpPr>
            <p:cNvPr id="12" name="object 12"/>
            <p:cNvSpPr/>
            <p:nvPr/>
          </p:nvSpPr>
          <p:spPr>
            <a:xfrm>
              <a:off x="7038699" y="6401949"/>
              <a:ext cx="1347470" cy="862965"/>
            </a:xfrm>
            <a:custGeom>
              <a:avLst/>
              <a:gdLst/>
              <a:ahLst/>
              <a:cxnLst/>
              <a:rect l="l" t="t" r="r" b="b"/>
              <a:pathLst>
                <a:path w="1347470" h="862965">
                  <a:moveTo>
                    <a:pt x="0" y="0"/>
                  </a:moveTo>
                  <a:lnTo>
                    <a:pt x="1347217" y="862739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6177" y="7210655"/>
              <a:ext cx="163230" cy="1382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634980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cost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tries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minimize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given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equation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6245628"/>
            <a:ext cx="11988899" cy="208352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49921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Once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successfully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two,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subsets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logic,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sub-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on,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recursively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471170" marR="7620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stops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recursion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once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reaches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(defined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max_depth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hyperparameter),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or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cannot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find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reduce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73861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Important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points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on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greedy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greedily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searches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optimum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top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level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repeats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process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level.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1274" y="5333350"/>
            <a:ext cx="3502660" cy="1384300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85725" marR="160020">
              <a:lnSpc>
                <a:spcPts val="3600"/>
              </a:lnSpc>
              <a:spcBef>
                <a:spcPts val="45"/>
              </a:spcBef>
            </a:pP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Splitting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basis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60" dirty="0">
                <a:solidFill>
                  <a:srgbClr val="606060"/>
                </a:solidFill>
                <a:latin typeface="Arial Black"/>
                <a:cs typeface="Arial Black"/>
              </a:rPr>
              <a:t>k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Microsoft Sans Serif"/>
                <a:cs typeface="Microsoft Sans Serif"/>
              </a:rPr>
              <a:t>a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threshold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tk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8699" y="7779322"/>
            <a:ext cx="1944370" cy="1384300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219075" rIns="0" bIns="0" rtlCol="0">
            <a:spAutoFit/>
          </a:bodyPr>
          <a:lstStyle/>
          <a:p>
            <a:pPr marL="466090" marR="458470" indent="9525">
              <a:lnSpc>
                <a:spcPct val="100000"/>
              </a:lnSpc>
              <a:spcBef>
                <a:spcPts val="1725"/>
              </a:spcBef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Purest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92300" y="7703122"/>
            <a:ext cx="1944370" cy="1384300"/>
          </a:xfrm>
          <a:prstGeom prst="rect">
            <a:avLst/>
          </a:prstGeom>
          <a:ln w="28574">
            <a:solidFill>
              <a:srgbClr val="5B5854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466090" marR="458470" indent="9525">
              <a:lnSpc>
                <a:spcPct val="100000"/>
              </a:lnSpc>
              <a:spcBef>
                <a:spcPts val="900"/>
              </a:spcBef>
            </a:pP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Purest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Subset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33493" y="6734618"/>
            <a:ext cx="1104265" cy="1022350"/>
            <a:chOff x="3133493" y="6734618"/>
            <a:chExt cx="1104265" cy="1022350"/>
          </a:xfrm>
        </p:grpSpPr>
        <p:sp>
          <p:nvSpPr>
            <p:cNvPr id="8" name="object 8"/>
            <p:cNvSpPr/>
            <p:nvPr/>
          </p:nvSpPr>
          <p:spPr>
            <a:xfrm>
              <a:off x="3243020" y="6748905"/>
              <a:ext cx="980440" cy="906144"/>
            </a:xfrm>
            <a:custGeom>
              <a:avLst/>
              <a:gdLst/>
              <a:ahLst/>
              <a:cxnLst/>
              <a:rect l="l" t="t" r="r" b="b"/>
              <a:pathLst>
                <a:path w="980439" h="906145">
                  <a:moveTo>
                    <a:pt x="980179" y="0"/>
                  </a:moveTo>
                  <a:lnTo>
                    <a:pt x="0" y="905742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33493" y="7605696"/>
              <a:ext cx="155846" cy="151245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7024412" y="6781886"/>
            <a:ext cx="1484630" cy="903605"/>
            <a:chOff x="7024412" y="6781886"/>
            <a:chExt cx="1484630" cy="903605"/>
          </a:xfrm>
        </p:grpSpPr>
        <p:sp>
          <p:nvSpPr>
            <p:cNvPr id="11" name="object 11"/>
            <p:cNvSpPr/>
            <p:nvPr/>
          </p:nvSpPr>
          <p:spPr>
            <a:xfrm>
              <a:off x="7038699" y="6796173"/>
              <a:ext cx="1344930" cy="808355"/>
            </a:xfrm>
            <a:custGeom>
              <a:avLst/>
              <a:gdLst/>
              <a:ahLst/>
              <a:cxnLst/>
              <a:rect l="l" t="t" r="r" b="b"/>
              <a:pathLst>
                <a:path w="1344929" h="808354">
                  <a:moveTo>
                    <a:pt x="0" y="0"/>
                  </a:moveTo>
                  <a:lnTo>
                    <a:pt x="1344644" y="808084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44745" y="7549516"/>
              <a:ext cx="164035" cy="1358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88720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10" dirty="0">
                <a:solidFill>
                  <a:srgbClr val="606060"/>
                </a:solidFill>
                <a:latin typeface="Arial Black"/>
                <a:cs typeface="Arial Black"/>
              </a:rPr>
              <a:t>Important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points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on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does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whether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or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split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lead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lowest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possible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several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levels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down.</a:t>
            </a:r>
            <a:endParaRPr sz="3000">
              <a:latin typeface="Microsoft Sans Serif"/>
              <a:cs typeface="Microsoft Sans Serif"/>
            </a:endParaRPr>
          </a:p>
          <a:p>
            <a:pPr marL="471170" marR="40513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greedy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often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produces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reasonably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good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solution,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guaranteed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optimal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solution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1399" y="1863410"/>
            <a:ext cx="11915140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Computational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Complexity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z="3000" u="heavy" spc="-7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Complexity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3000" u="heavy" spc="-7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Prediction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509270" marR="30861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509270" algn="l"/>
              </a:tabLst>
            </a:pP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Making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requires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traversing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from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root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leaf.</a:t>
            </a:r>
            <a:endParaRPr sz="3000">
              <a:latin typeface="Microsoft Sans Serif"/>
              <a:cs typeface="Microsoft Sans Serif"/>
            </a:endParaRPr>
          </a:p>
          <a:p>
            <a:pPr marL="509270" marR="43180" indent="-459105">
              <a:lnSpc>
                <a:spcPct val="150000"/>
              </a:lnSpc>
              <a:buFont typeface="Tahoma"/>
              <a:buChar char="●"/>
              <a:tabLst>
                <a:tab pos="509270" algn="l"/>
              </a:tabLst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generally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approximately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balanced,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traversing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requires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going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through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roughly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O(log</a:t>
            </a:r>
            <a:r>
              <a:rPr sz="3000" spc="-187" baseline="-31944" dirty="0">
                <a:solidFill>
                  <a:srgbClr val="606060"/>
                </a:solidFill>
                <a:latin typeface="Arial Black"/>
                <a:cs typeface="Arial Black"/>
              </a:rPr>
              <a:t>2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(m))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nodes,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where 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m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total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5999" y="1863410"/>
            <a:ext cx="11492865" cy="5911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Computational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Complexity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77470">
              <a:lnSpc>
                <a:spcPct val="100000"/>
              </a:lnSpc>
              <a:spcBef>
                <a:spcPts val="5"/>
              </a:spcBef>
            </a:pPr>
            <a:r>
              <a:rPr sz="3000" u="heavy" spc="-7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Complexity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3000" u="heavy" spc="-7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Prediction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534670" marR="414020" indent="-459105">
              <a:lnSpc>
                <a:spcPct val="150000"/>
              </a:lnSpc>
              <a:buFont typeface="Tahoma"/>
              <a:buChar char="●"/>
              <a:tabLst>
                <a:tab pos="534670" algn="l"/>
              </a:tabLst>
            </a:pP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Since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requires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checking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one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feature,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overall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complexity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just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O(log</a:t>
            </a:r>
            <a:r>
              <a:rPr sz="3000" spc="-15" baseline="-31944" dirty="0">
                <a:solidFill>
                  <a:srgbClr val="606060"/>
                </a:solidFill>
                <a:latin typeface="Arial Black"/>
                <a:cs typeface="Arial Black"/>
              </a:rPr>
              <a:t>2</a:t>
            </a:r>
            <a:r>
              <a:rPr sz="3000" spc="-10" dirty="0">
                <a:solidFill>
                  <a:srgbClr val="606060"/>
                </a:solidFill>
                <a:latin typeface="Arial Black"/>
                <a:cs typeface="Arial Black"/>
              </a:rPr>
              <a:t>(m))</a:t>
            </a:r>
            <a:endParaRPr sz="3000">
              <a:latin typeface="Arial Black"/>
              <a:cs typeface="Arial Black"/>
            </a:endParaRPr>
          </a:p>
          <a:p>
            <a:pPr marL="6138545" marR="703580">
              <a:lnSpc>
                <a:spcPct val="100000"/>
              </a:lnSpc>
              <a:spcBef>
                <a:spcPts val="2545"/>
              </a:spcBef>
            </a:pP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One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checked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i.e.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6824345" marR="17780">
              <a:lnSpc>
                <a:spcPct val="100000"/>
              </a:lnSpc>
              <a:spcBef>
                <a:spcPts val="5"/>
              </a:spcBef>
            </a:pP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One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checked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i.e.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endParaRPr sz="3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7587" y="5128725"/>
            <a:ext cx="6069965" cy="3810000"/>
            <a:chOff x="1117587" y="5128725"/>
            <a:chExt cx="6069965" cy="38100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7587" y="5128725"/>
              <a:ext cx="4562474" cy="38099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22650" y="5668100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5">
                  <a:moveTo>
                    <a:pt x="0" y="0"/>
                  </a:moveTo>
                  <a:lnTo>
                    <a:pt x="182927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498" y="5621677"/>
              <a:ext cx="116865" cy="928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287474" y="7182300"/>
              <a:ext cx="1829435" cy="0"/>
            </a:xfrm>
            <a:custGeom>
              <a:avLst/>
              <a:gdLst/>
              <a:ahLst/>
              <a:cxnLst/>
              <a:rect l="l" t="t" r="r" b="b"/>
              <a:pathLst>
                <a:path w="1829434">
                  <a:moveTo>
                    <a:pt x="0" y="0"/>
                  </a:moveTo>
                  <a:lnTo>
                    <a:pt x="1829270" y="0"/>
                  </a:lnTo>
                </a:path>
              </a:pathLst>
            </a:custGeom>
            <a:ln w="2857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70323" y="7135877"/>
              <a:ext cx="116864" cy="928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631295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Computational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Complexity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u="heavy" spc="-7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Complexity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3000" u="heavy" spc="-7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spc="-8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Prediction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marR="492125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Hence,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complexity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independent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of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</a:pPr>
            <a:r>
              <a:rPr sz="3000" spc="-335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very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fast</a:t>
            </a:r>
            <a:r>
              <a:rPr sz="30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,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even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dealing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large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65" dirty="0">
                <a:solidFill>
                  <a:srgbClr val="606060"/>
                </a:solidFill>
                <a:latin typeface="Arial Black"/>
                <a:cs typeface="Arial Black"/>
              </a:rPr>
              <a:t>sets</a:t>
            </a:r>
            <a:r>
              <a:rPr sz="3000" spc="-365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84592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Computational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Complexity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u="heavy" spc="-7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Complexity</a:t>
            </a:r>
            <a:r>
              <a:rPr sz="3000" u="heavy" spc="-4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3000" u="heavy" spc="-4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spc="-13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Training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marR="189865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compares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all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features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(or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less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max_features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set)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samples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node.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results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complexity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Arial Black"/>
                <a:cs typeface="Arial Black"/>
              </a:rPr>
              <a:t>O(n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×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m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log(m))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where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features,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compare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all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m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85291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Computational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Complexity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u="heavy" spc="-70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Complexity</a:t>
            </a:r>
            <a:r>
              <a:rPr sz="3000" u="heavy" spc="-4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of</a:t>
            </a:r>
            <a:r>
              <a:rPr sz="3000" u="heavy" spc="-4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3000" u="heavy" spc="-135" dirty="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  <a:latin typeface="Microsoft Sans Serif"/>
                <a:cs typeface="Microsoft Sans Serif"/>
              </a:rPr>
              <a:t>Training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sets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(less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than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few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thousand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instances),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Scikit-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speed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up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presorting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(set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presort=True),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slows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down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considerably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larger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68971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0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just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build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take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look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makes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predictions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 marR="376555">
              <a:lnSpc>
                <a:spcPct val="15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We’ll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DecisionTreeClassifier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famous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Iris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r>
              <a:rPr sz="3000" spc="-320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then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we’ll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see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works.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85481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measure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Arial Black"/>
                <a:cs typeface="Arial Black"/>
              </a:rPr>
              <a:t>use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20" dirty="0">
                <a:solidFill>
                  <a:srgbClr val="606060"/>
                </a:solidFill>
                <a:latin typeface="Arial Black"/>
                <a:cs typeface="Arial Black"/>
              </a:rPr>
              <a:t>?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Entropy?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default,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measure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used,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select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entropy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measure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instead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setting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criterion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hyperparameter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90" dirty="0">
                <a:solidFill>
                  <a:srgbClr val="606060"/>
                </a:solidFill>
                <a:latin typeface="Arial Black"/>
                <a:cs typeface="Arial Black"/>
              </a:rPr>
              <a:t>"entropy"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Entropy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5" dirty="0">
                <a:solidFill>
                  <a:srgbClr val="606060"/>
                </a:solidFill>
                <a:latin typeface="Arial Black"/>
                <a:cs typeface="Arial Black"/>
              </a:rPr>
              <a:t>measures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degree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randomness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897699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measure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Arial Black"/>
                <a:cs typeface="Arial Black"/>
              </a:rPr>
              <a:t>use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20" dirty="0">
                <a:solidFill>
                  <a:srgbClr val="606060"/>
                </a:solidFill>
                <a:latin typeface="Arial Black"/>
                <a:cs typeface="Arial Black"/>
              </a:rPr>
              <a:t>?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Entropy?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formula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measuring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entropy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424" y="4630100"/>
            <a:ext cx="8636975" cy="263747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9764395" cy="1983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measure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Arial Black"/>
                <a:cs typeface="Arial Black"/>
              </a:rPr>
              <a:t>use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20" dirty="0">
                <a:solidFill>
                  <a:srgbClr val="606060"/>
                </a:solidFill>
                <a:latin typeface="Arial Black"/>
                <a:cs typeface="Arial Black"/>
              </a:rPr>
              <a:t>?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Entropy?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3000">
              <a:latin typeface="Arial Black"/>
              <a:cs typeface="Arial Black"/>
            </a:endParaRPr>
          </a:p>
          <a:p>
            <a:pPr marL="6660515" marR="5080" algn="r">
              <a:lnSpc>
                <a:spcPct val="100000"/>
              </a:lnSpc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entropy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depth-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2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endParaRPr sz="3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29025" y="5192784"/>
            <a:ext cx="1008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606060"/>
                </a:solidFill>
                <a:latin typeface="Microsoft Sans Serif"/>
                <a:cs typeface="Microsoft Sans Serif"/>
              </a:rPr>
              <a:t>≈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0.31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4600" y="4182200"/>
            <a:ext cx="4956399" cy="5696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08005" y="2849000"/>
            <a:ext cx="6522720" cy="5704205"/>
            <a:chOff x="508005" y="2849000"/>
            <a:chExt cx="6522720" cy="570420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8005" y="2849000"/>
              <a:ext cx="6522300" cy="54465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6999" y="6867700"/>
              <a:ext cx="2679065" cy="1680845"/>
            </a:xfrm>
            <a:custGeom>
              <a:avLst/>
              <a:gdLst/>
              <a:ahLst/>
              <a:cxnLst/>
              <a:rect l="l" t="t" r="r" b="b"/>
              <a:pathLst>
                <a:path w="2679065" h="1680845">
                  <a:moveTo>
                    <a:pt x="0" y="0"/>
                  </a:moveTo>
                  <a:lnTo>
                    <a:pt x="2678999" y="0"/>
                  </a:lnTo>
                  <a:lnTo>
                    <a:pt x="2678999" y="1680299"/>
                  </a:lnTo>
                  <a:lnTo>
                    <a:pt x="0" y="16802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969115" cy="596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Which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Arial Black"/>
                <a:cs typeface="Arial Black"/>
              </a:rPr>
              <a:t>measure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Arial Black"/>
                <a:cs typeface="Arial Black"/>
              </a:rPr>
              <a:t>to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5" dirty="0">
                <a:solidFill>
                  <a:srgbClr val="606060"/>
                </a:solidFill>
                <a:latin typeface="Arial Black"/>
                <a:cs typeface="Arial Black"/>
              </a:rPr>
              <a:t>use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720" dirty="0">
                <a:solidFill>
                  <a:srgbClr val="606060"/>
                </a:solidFill>
                <a:latin typeface="Arial Black"/>
                <a:cs typeface="Arial Black"/>
              </a:rPr>
              <a:t>?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or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Entropy?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3970" marR="167005">
              <a:lnSpc>
                <a:spcPct val="15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truth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is,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most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time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does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make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big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difference: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lead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similar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190" dirty="0">
                <a:solidFill>
                  <a:srgbClr val="606060"/>
                </a:solidFill>
                <a:latin typeface="Arial Black"/>
                <a:cs typeface="Arial Black"/>
              </a:rPr>
              <a:t>Gini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90" dirty="0">
                <a:solidFill>
                  <a:srgbClr val="606060"/>
                </a:solidFill>
                <a:latin typeface="Arial Black"/>
                <a:cs typeface="Arial Black"/>
              </a:rPr>
              <a:t>is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slightly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Arial Black"/>
                <a:cs typeface="Arial Black"/>
              </a:rPr>
              <a:t>faster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compute,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good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default.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However,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Gini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impurity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tends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isolate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most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frequent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own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branch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While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entropy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tends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produce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0" dirty="0">
                <a:solidFill>
                  <a:srgbClr val="606060"/>
                </a:solidFill>
                <a:latin typeface="Arial Black"/>
                <a:cs typeface="Arial Black"/>
              </a:rPr>
              <a:t>slightly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more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40" dirty="0">
                <a:solidFill>
                  <a:srgbClr val="606060"/>
                </a:solidFill>
                <a:latin typeface="Arial Black"/>
                <a:cs typeface="Arial Black"/>
              </a:rPr>
              <a:t>balanced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492230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Hyperparameter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26543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left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unconstrained,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structure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adapt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itself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data,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fitting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very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closely,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most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likely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overfitting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Arial Black"/>
                <a:cs typeface="Arial Black"/>
              </a:rPr>
              <a:t>it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avoid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overfitting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data,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need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restrict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Tree’s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freedom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during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87767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Hyperparameter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Putting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restriction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freedom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during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regularization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hyperparameters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depend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algorithm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Microsoft Sans Serif"/>
                <a:cs typeface="Microsoft Sans Serif"/>
              </a:rPr>
              <a:t>used,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generally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at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least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restrict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915140" cy="528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Parametric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Non-</a:t>
            </a:r>
            <a:r>
              <a:rPr sz="3000" spc="-200" dirty="0">
                <a:solidFill>
                  <a:srgbClr val="606060"/>
                </a:solidFill>
                <a:latin typeface="Arial Black"/>
                <a:cs typeface="Arial Black"/>
              </a:rPr>
              <a:t>parametric</a:t>
            </a:r>
            <a:r>
              <a:rPr sz="30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15" dirty="0">
                <a:solidFill>
                  <a:srgbClr val="606060"/>
                </a:solidFill>
                <a:latin typeface="Arial Black"/>
                <a:cs typeface="Arial Black"/>
              </a:rPr>
              <a:t>models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626745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often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called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nonparametric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because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parameters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determined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prior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training,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structure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free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stick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closely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data.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contrast,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Arial Black"/>
                <a:cs typeface="Arial Black"/>
              </a:rPr>
              <a:t>parametric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model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such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linear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Microsoft Sans Serif"/>
                <a:cs typeface="Microsoft Sans Serif"/>
              </a:rPr>
              <a:t>a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predetermined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parameters,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so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its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degree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freedom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limited,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reducing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risk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overfitting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increasing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risk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underfitting.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904345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parameters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DecisionTreeClassifier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70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471170" indent="-458470">
              <a:lnSpc>
                <a:spcPct val="10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45" dirty="0">
                <a:solidFill>
                  <a:srgbClr val="606060"/>
                </a:solidFill>
                <a:latin typeface="Arial Black"/>
                <a:cs typeface="Arial Black"/>
              </a:rPr>
              <a:t>max_depth</a:t>
            </a:r>
            <a:r>
              <a:rPr sz="3000" spc="-17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→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restricts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maximum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depth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endParaRPr sz="3000">
              <a:latin typeface="Microsoft Sans Serif"/>
              <a:cs typeface="Microsoft Sans Serif"/>
            </a:endParaRPr>
          </a:p>
          <a:p>
            <a:pPr marL="471170" marR="518795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min_samples_split</a:t>
            </a:r>
            <a:r>
              <a:rPr sz="3000" spc="-13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→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minimum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samples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must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before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be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endParaRPr sz="3000">
              <a:latin typeface="Microsoft Sans Serif"/>
              <a:cs typeface="Microsoft Sans Serif"/>
            </a:endParaRPr>
          </a:p>
          <a:p>
            <a:pPr marL="471170" marR="5080" indent="-459105">
              <a:lnSpc>
                <a:spcPct val="15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min_samples_leaf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→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minimum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number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samples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leaf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node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must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have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254" dirty="0"/>
              <a:t>Regularization</a:t>
            </a:r>
            <a:r>
              <a:rPr spc="-150" dirty="0"/>
              <a:t> </a:t>
            </a:r>
            <a:r>
              <a:rPr spc="-270" dirty="0"/>
              <a:t>parameters</a:t>
            </a:r>
            <a:r>
              <a:rPr spc="-150" dirty="0"/>
              <a:t> </a:t>
            </a:r>
            <a:r>
              <a:rPr spc="-175" dirty="0"/>
              <a:t>for</a:t>
            </a:r>
            <a:r>
              <a:rPr spc="-155" dirty="0"/>
              <a:t> </a:t>
            </a:r>
            <a:r>
              <a:rPr spc="-260" dirty="0"/>
              <a:t>DecisionTreeClassifier</a:t>
            </a:r>
            <a:r>
              <a:rPr spc="-150" dirty="0"/>
              <a:t> </a:t>
            </a:r>
            <a:r>
              <a:rPr spc="-470" dirty="0"/>
              <a:t>class</a:t>
            </a:r>
          </a:p>
          <a:p>
            <a:pPr marL="8255">
              <a:lnSpc>
                <a:spcPct val="100000"/>
              </a:lnSpc>
              <a:spcBef>
                <a:spcPts val="1165"/>
              </a:spcBef>
            </a:pPr>
            <a:endParaRPr spc="-470" dirty="0"/>
          </a:p>
          <a:p>
            <a:pPr marL="479425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9425" algn="l"/>
              </a:tabLst>
            </a:pPr>
            <a:r>
              <a:rPr spc="-245" dirty="0"/>
              <a:t>min_weight_fraction_leaf</a:t>
            </a:r>
            <a:r>
              <a:rPr spc="-120" dirty="0"/>
              <a:t> </a:t>
            </a:r>
            <a:r>
              <a:rPr dirty="0">
                <a:latin typeface="Microsoft Sans Serif"/>
                <a:cs typeface="Microsoft Sans Serif"/>
              </a:rPr>
              <a:t>→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295" dirty="0">
                <a:latin typeface="Microsoft Sans Serif"/>
                <a:cs typeface="Microsoft Sans Serif"/>
              </a:rPr>
              <a:t>same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385" dirty="0">
                <a:latin typeface="Microsoft Sans Serif"/>
                <a:cs typeface="Microsoft Sans Serif"/>
              </a:rPr>
              <a:t>as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185" dirty="0">
                <a:latin typeface="Microsoft Sans Serif"/>
                <a:cs typeface="Microsoft Sans Serif"/>
              </a:rPr>
              <a:t>min_samples_leaf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but</a:t>
            </a:r>
            <a:r>
              <a:rPr spc="25" dirty="0">
                <a:latin typeface="Microsoft Sans Serif"/>
                <a:cs typeface="Microsoft Sans Serif"/>
              </a:rPr>
              <a:t> </a:t>
            </a:r>
            <a:r>
              <a:rPr spc="-125" dirty="0">
                <a:latin typeface="Microsoft Sans Serif"/>
                <a:cs typeface="Microsoft Sans Serif"/>
              </a:rPr>
              <a:t>expressed </a:t>
            </a:r>
            <a:r>
              <a:rPr spc="-385" dirty="0">
                <a:latin typeface="Microsoft Sans Serif"/>
                <a:cs typeface="Microsoft Sans Serif"/>
              </a:rPr>
              <a:t>as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385" dirty="0">
                <a:latin typeface="Microsoft Sans Serif"/>
                <a:cs typeface="Microsoft Sans Serif"/>
              </a:rPr>
              <a:t>a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55" dirty="0">
                <a:latin typeface="Microsoft Sans Serif"/>
                <a:cs typeface="Microsoft Sans Serif"/>
              </a:rPr>
              <a:t>fraction</a:t>
            </a:r>
            <a:r>
              <a:rPr spc="-14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of</a:t>
            </a:r>
            <a:r>
              <a:rPr spc="-18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the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total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spc="-125" dirty="0">
                <a:latin typeface="Microsoft Sans Serif"/>
                <a:cs typeface="Microsoft Sans Serif"/>
              </a:rPr>
              <a:t>number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of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spc="-130" dirty="0">
                <a:latin typeface="Microsoft Sans Serif"/>
                <a:cs typeface="Microsoft Sans Serif"/>
              </a:rPr>
              <a:t>weighted</a:t>
            </a:r>
            <a:r>
              <a:rPr spc="-65" dirty="0">
                <a:latin typeface="Microsoft Sans Serif"/>
                <a:cs typeface="Microsoft Sans Serif"/>
              </a:rPr>
              <a:t> </a:t>
            </a:r>
            <a:r>
              <a:rPr spc="-55" dirty="0">
                <a:latin typeface="Microsoft Sans Serif"/>
                <a:cs typeface="Microsoft Sans Serif"/>
              </a:rPr>
              <a:t>instances</a:t>
            </a:r>
          </a:p>
          <a:p>
            <a:pPr marL="479425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9425" algn="l"/>
              </a:tabLst>
            </a:pPr>
            <a:r>
              <a:rPr spc="-285" dirty="0"/>
              <a:t>max_leaf_nodes</a:t>
            </a:r>
            <a:r>
              <a:rPr spc="-140" dirty="0"/>
              <a:t> </a:t>
            </a:r>
            <a:r>
              <a:rPr dirty="0">
                <a:latin typeface="Microsoft Sans Serif"/>
                <a:cs typeface="Microsoft Sans Serif"/>
              </a:rPr>
              <a:t>→</a:t>
            </a:r>
            <a:r>
              <a:rPr spc="-60" dirty="0">
                <a:latin typeface="Microsoft Sans Serif"/>
                <a:cs typeface="Microsoft Sans Serif"/>
              </a:rPr>
              <a:t> </a:t>
            </a:r>
            <a:r>
              <a:rPr spc="-165" dirty="0">
                <a:latin typeface="Microsoft Sans Serif"/>
                <a:cs typeface="Microsoft Sans Serif"/>
              </a:rPr>
              <a:t>maximum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spc="-125" dirty="0">
                <a:latin typeface="Microsoft Sans Serif"/>
                <a:cs typeface="Microsoft Sans Serif"/>
              </a:rPr>
              <a:t>number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of</a:t>
            </a:r>
            <a:r>
              <a:rPr spc="-10" dirty="0">
                <a:latin typeface="Microsoft Sans Serif"/>
                <a:cs typeface="Microsoft Sans Serif"/>
              </a:rPr>
              <a:t> </a:t>
            </a:r>
            <a:r>
              <a:rPr spc="-170" dirty="0">
                <a:latin typeface="Microsoft Sans Serif"/>
                <a:cs typeface="Microsoft Sans Serif"/>
              </a:rPr>
              <a:t>leaf</a:t>
            </a:r>
            <a:r>
              <a:rPr spc="-1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nodes</a:t>
            </a:r>
          </a:p>
          <a:p>
            <a:pPr marL="479425" marR="377825" indent="-459105">
              <a:lnSpc>
                <a:spcPct val="150000"/>
              </a:lnSpc>
              <a:buFont typeface="Tahoma"/>
              <a:buChar char="●"/>
              <a:tabLst>
                <a:tab pos="479425" algn="l"/>
              </a:tabLst>
            </a:pPr>
            <a:r>
              <a:rPr spc="-285" dirty="0"/>
              <a:t>max_features</a:t>
            </a:r>
            <a:r>
              <a:rPr spc="-145" dirty="0"/>
              <a:t> </a:t>
            </a:r>
            <a:r>
              <a:rPr dirty="0">
                <a:latin typeface="Microsoft Sans Serif"/>
                <a:cs typeface="Microsoft Sans Serif"/>
              </a:rPr>
              <a:t>→</a:t>
            </a:r>
            <a:r>
              <a:rPr spc="-130" dirty="0">
                <a:latin typeface="Microsoft Sans Serif"/>
                <a:cs typeface="Microsoft Sans Serif"/>
              </a:rPr>
              <a:t> </a:t>
            </a:r>
            <a:r>
              <a:rPr spc="-165" dirty="0">
                <a:latin typeface="Microsoft Sans Serif"/>
                <a:cs typeface="Microsoft Sans Serif"/>
              </a:rPr>
              <a:t>maximum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125" dirty="0">
                <a:latin typeface="Microsoft Sans Serif"/>
                <a:cs typeface="Microsoft Sans Serif"/>
              </a:rPr>
              <a:t>number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of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130" dirty="0">
                <a:latin typeface="Microsoft Sans Serif"/>
                <a:cs typeface="Microsoft Sans Serif"/>
              </a:rPr>
              <a:t>features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that</a:t>
            </a:r>
            <a:r>
              <a:rPr spc="-35" dirty="0">
                <a:latin typeface="Microsoft Sans Serif"/>
                <a:cs typeface="Microsoft Sans Serif"/>
              </a:rPr>
              <a:t> </a:t>
            </a:r>
            <a:r>
              <a:rPr spc="-105" dirty="0">
                <a:latin typeface="Microsoft Sans Serif"/>
                <a:cs typeface="Microsoft Sans Serif"/>
              </a:rPr>
              <a:t>are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-195" dirty="0">
                <a:latin typeface="Microsoft Sans Serif"/>
                <a:cs typeface="Microsoft Sans Serif"/>
              </a:rPr>
              <a:t>evaluated</a:t>
            </a:r>
            <a:r>
              <a:rPr spc="-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for </a:t>
            </a:r>
            <a:r>
              <a:rPr spc="-100" dirty="0">
                <a:latin typeface="Microsoft Sans Serif"/>
                <a:cs typeface="Microsoft Sans Serif"/>
              </a:rPr>
              <a:t>splitting </a:t>
            </a:r>
            <a:r>
              <a:rPr dirty="0">
                <a:latin typeface="Microsoft Sans Serif"/>
                <a:cs typeface="Microsoft Sans Serif"/>
              </a:rPr>
              <a:t>at</a:t>
            </a:r>
            <a:r>
              <a:rPr spc="-100" dirty="0">
                <a:latin typeface="Microsoft Sans Serif"/>
                <a:cs typeface="Microsoft Sans Serif"/>
              </a:rPr>
              <a:t> </a:t>
            </a:r>
            <a:r>
              <a:rPr spc="-250" dirty="0">
                <a:latin typeface="Microsoft Sans Serif"/>
                <a:cs typeface="Microsoft Sans Serif"/>
              </a:rPr>
              <a:t>each</a:t>
            </a:r>
            <a:r>
              <a:rPr spc="30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node</a:t>
            </a:r>
          </a:p>
          <a:p>
            <a:pPr marL="8255">
              <a:lnSpc>
                <a:spcPct val="100000"/>
              </a:lnSpc>
              <a:spcBef>
                <a:spcPts val="2000"/>
              </a:spcBef>
            </a:pPr>
            <a:endParaRPr spc="-20" dirty="0">
              <a:latin typeface="Microsoft Sans Serif"/>
              <a:cs typeface="Microsoft Sans Serif"/>
            </a:endParaRPr>
          </a:p>
          <a:p>
            <a:pPr marL="22225" marR="2178050">
              <a:lnSpc>
                <a:spcPct val="150000"/>
              </a:lnSpc>
              <a:spcBef>
                <a:spcPts val="5"/>
              </a:spcBef>
              <a:tabLst>
                <a:tab pos="3211195" algn="l"/>
              </a:tabLst>
            </a:pPr>
            <a:r>
              <a:rPr spc="-320" dirty="0"/>
              <a:t>Increasing</a:t>
            </a:r>
            <a:r>
              <a:rPr spc="-145" dirty="0"/>
              <a:t> </a:t>
            </a:r>
            <a:r>
              <a:rPr spc="-10" dirty="0"/>
              <a:t>min_*</a:t>
            </a:r>
            <a:r>
              <a:rPr dirty="0"/>
              <a:t>	</a:t>
            </a:r>
            <a:r>
              <a:rPr spc="-270" dirty="0"/>
              <a:t>hyperparameters</a:t>
            </a:r>
            <a:r>
              <a:rPr spc="-70" dirty="0"/>
              <a:t> </a:t>
            </a:r>
            <a:r>
              <a:rPr spc="75" dirty="0">
                <a:latin typeface="Microsoft Sans Serif"/>
                <a:cs typeface="Microsoft Sans Serif"/>
              </a:rPr>
              <a:t>or</a:t>
            </a:r>
            <a:r>
              <a:rPr spc="70" dirty="0">
                <a:latin typeface="Microsoft Sans Serif"/>
                <a:cs typeface="Microsoft Sans Serif"/>
              </a:rPr>
              <a:t> </a:t>
            </a:r>
            <a:r>
              <a:rPr spc="-295" dirty="0"/>
              <a:t>reducing</a:t>
            </a:r>
            <a:r>
              <a:rPr spc="-145" dirty="0"/>
              <a:t> </a:t>
            </a:r>
            <a:r>
              <a:rPr spc="-150" dirty="0"/>
              <a:t>max_* </a:t>
            </a:r>
            <a:r>
              <a:rPr spc="-270" dirty="0"/>
              <a:t>hyperparameters</a:t>
            </a:r>
            <a:r>
              <a:rPr spc="-140" dirty="0"/>
              <a:t> </a:t>
            </a:r>
            <a:r>
              <a:rPr dirty="0">
                <a:latin typeface="Microsoft Sans Serif"/>
                <a:cs typeface="Microsoft Sans Serif"/>
              </a:rPr>
              <a:t>will</a:t>
            </a:r>
            <a:r>
              <a:rPr spc="-140" dirty="0">
                <a:latin typeface="Microsoft Sans Serif"/>
                <a:cs typeface="Microsoft Sans Serif"/>
              </a:rPr>
              <a:t> </a:t>
            </a:r>
            <a:r>
              <a:rPr spc="-240" dirty="0"/>
              <a:t>regularize</a:t>
            </a:r>
            <a:r>
              <a:rPr spc="-150" dirty="0"/>
              <a:t> </a:t>
            </a:r>
            <a:r>
              <a:rPr spc="-10" dirty="0">
                <a:latin typeface="Microsoft Sans Serif"/>
                <a:cs typeface="Microsoft Sans Serif"/>
              </a:rPr>
              <a:t>the</a:t>
            </a:r>
            <a:r>
              <a:rPr spc="-3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Microsoft Sans Serif"/>
                <a:cs typeface="Microsoft Sans Serif"/>
              </a:rPr>
              <a:t>model.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444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parameters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DecisionTreeClassifier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70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807010"/>
            <a:ext cx="1186942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trained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default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hyperparameters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i.e.,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no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restrictions.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Arial Black"/>
                <a:cs typeface="Arial Black"/>
              </a:rPr>
              <a:t>Overfitting</a:t>
            </a:r>
            <a:r>
              <a:rPr sz="3000" spc="-14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00375" y="2433749"/>
            <a:ext cx="6200751" cy="5476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9585325" cy="711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Iris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consists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4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namely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Sepal</a:t>
            </a:r>
            <a:r>
              <a:rPr sz="3000" spc="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300" dirty="0">
                <a:solidFill>
                  <a:srgbClr val="606060"/>
                </a:solidFill>
                <a:latin typeface="Microsoft Sans Serif"/>
                <a:cs typeface="Microsoft Sans Serif"/>
              </a:rPr>
              <a:t>Sepal</a:t>
            </a:r>
            <a:r>
              <a:rPr sz="3000" spc="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endParaRPr sz="30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1800"/>
              </a:spcBef>
            </a:pP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There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three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0" dirty="0">
                <a:solidFill>
                  <a:srgbClr val="606060"/>
                </a:solidFill>
                <a:latin typeface="Microsoft Sans Serif"/>
                <a:cs typeface="Microsoft Sans Serif"/>
              </a:rPr>
              <a:t>namely</a:t>
            </a:r>
            <a:r>
              <a:rPr sz="3000" spc="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: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Setosa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Versicolor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Virginica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444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Regularization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parameters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for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DecisionTreeClassifier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70" dirty="0">
                <a:solidFill>
                  <a:srgbClr val="606060"/>
                </a:solidFill>
                <a:latin typeface="Arial Black"/>
                <a:cs typeface="Arial Black"/>
              </a:rPr>
              <a:t>class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807010"/>
            <a:ext cx="114065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trained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min_samples_leaf=4.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probably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generalize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better.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074" y="2433749"/>
            <a:ext cx="5972274" cy="547637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76020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 algn="just">
              <a:lnSpc>
                <a:spcPct val="150000"/>
              </a:lnSpc>
              <a:spcBef>
                <a:spcPts val="5"/>
              </a:spcBef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also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25" dirty="0">
                <a:solidFill>
                  <a:srgbClr val="606060"/>
                </a:solidFill>
                <a:latin typeface="Microsoft Sans Serif"/>
                <a:cs typeface="Microsoft Sans Serif"/>
              </a:rPr>
              <a:t>capable</a:t>
            </a:r>
            <a:r>
              <a:rPr sz="3000" spc="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performing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tasks.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Let’s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build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34" dirty="0">
                <a:solidFill>
                  <a:srgbClr val="606060"/>
                </a:solidFill>
                <a:latin typeface="Microsoft Sans Serif"/>
                <a:cs typeface="Microsoft Sans Serif"/>
              </a:rPr>
              <a:t>a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Scikit-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Learn’s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DecisionTreeRegressor</a:t>
            </a:r>
            <a:r>
              <a:rPr sz="3000" spc="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class,</a:t>
            </a:r>
            <a:r>
              <a:rPr sz="3000" spc="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it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noisy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quadratic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max_depth=2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483850" cy="459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from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sklearn.tree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import</a:t>
            </a:r>
            <a:r>
              <a:rPr sz="3000" spc="-13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DecisionTreeRegressor</a:t>
            </a:r>
            <a:endParaRPr sz="3000">
              <a:latin typeface="Consolas"/>
              <a:cs typeface="Consolas"/>
            </a:endParaRPr>
          </a:p>
          <a:p>
            <a:pPr marL="12700" marR="213995">
              <a:lnSpc>
                <a:spcPct val="150000"/>
              </a:lnSpc>
            </a:pP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&gt;&gt;&gt;</a:t>
            </a:r>
            <a:r>
              <a:rPr sz="3000" spc="-9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tree_reg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=</a:t>
            </a:r>
            <a:r>
              <a:rPr sz="3000" spc="-8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Consolas"/>
                <a:cs typeface="Consolas"/>
              </a:rPr>
              <a:t>DecisionTreeRegressor(max_depth=2) </a:t>
            </a:r>
            <a:r>
              <a:rPr sz="3000" dirty="0">
                <a:solidFill>
                  <a:srgbClr val="606060"/>
                </a:solidFill>
                <a:latin typeface="Consolas"/>
                <a:cs typeface="Consolas"/>
              </a:rPr>
              <a:t>tree_reg.fit(X,</a:t>
            </a:r>
            <a:r>
              <a:rPr sz="3000" spc="-32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Consolas"/>
                <a:cs typeface="Consolas"/>
              </a:rPr>
              <a:t>y)</a:t>
            </a: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3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3000">
              <a:latin typeface="Consolas"/>
              <a:cs typeface="Consolas"/>
            </a:endParaRPr>
          </a:p>
          <a:p>
            <a:pPr marL="4123054">
              <a:lnSpc>
                <a:spcPct val="100000"/>
              </a:lnSpc>
              <a:spcBef>
                <a:spcPts val="5"/>
              </a:spcBef>
            </a:pP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Run</a:t>
            </a:r>
            <a:r>
              <a:rPr sz="3000" b="1" spc="-55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it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dirty="0">
                <a:solidFill>
                  <a:srgbClr val="606060"/>
                </a:solidFill>
                <a:latin typeface="Consolas"/>
                <a:cs typeface="Consolas"/>
              </a:rPr>
              <a:t>on</a:t>
            </a:r>
            <a:r>
              <a:rPr sz="3000" b="1" spc="-50" dirty="0">
                <a:solidFill>
                  <a:srgbClr val="606060"/>
                </a:solidFill>
                <a:latin typeface="Consolas"/>
                <a:cs typeface="Consolas"/>
              </a:rPr>
              <a:t> </a:t>
            </a:r>
            <a:r>
              <a:rPr sz="3000" b="1" spc="-10" dirty="0">
                <a:solidFill>
                  <a:srgbClr val="606060"/>
                </a:solidFill>
                <a:latin typeface="Consolas"/>
                <a:cs typeface="Consolas"/>
              </a:rPr>
              <a:t>Notebook</a:t>
            </a:r>
            <a:endParaRPr sz="30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092517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main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difference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instead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predicting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node,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35" dirty="0">
                <a:solidFill>
                  <a:srgbClr val="606060"/>
                </a:solidFill>
                <a:latin typeface="Microsoft Sans Serif"/>
                <a:cs typeface="Microsoft Sans Serif"/>
              </a:rPr>
              <a:t>it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predicts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60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121210"/>
            <a:ext cx="1173416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Notice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how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predicted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for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Microsoft Sans Serif"/>
                <a:cs typeface="Microsoft Sans Serif"/>
              </a:rPr>
              <a:t>each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region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always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35" dirty="0">
                <a:solidFill>
                  <a:srgbClr val="606060"/>
                </a:solidFill>
                <a:latin typeface="Microsoft Sans Serif"/>
                <a:cs typeface="Microsoft Sans Serif"/>
              </a:rPr>
              <a:t>average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target 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value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of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instances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region.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0449" y="2628050"/>
            <a:ext cx="6368324" cy="4497499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90053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Arial Black"/>
                <a:cs typeface="Arial Black"/>
              </a:rPr>
              <a:t>CART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algorithm</a:t>
            </a:r>
            <a:r>
              <a:rPr sz="3000" spc="-16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works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95" dirty="0">
                <a:solidFill>
                  <a:srgbClr val="606060"/>
                </a:solidFill>
                <a:latin typeface="Microsoft Sans Serif"/>
                <a:cs typeface="Microsoft Sans Serif"/>
              </a:rPr>
              <a:t>same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way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except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instead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of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trying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way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minimizes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Arial Black"/>
                <a:cs typeface="Arial Black"/>
              </a:rPr>
              <a:t>impurity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,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now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tries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the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way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0" dirty="0">
                <a:solidFill>
                  <a:srgbClr val="606060"/>
                </a:solidFill>
                <a:latin typeface="Arial Black"/>
                <a:cs typeface="Arial Black"/>
              </a:rPr>
              <a:t>minimizes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Arial Black"/>
                <a:cs typeface="Arial Black"/>
              </a:rPr>
              <a:t>the</a:t>
            </a:r>
            <a:r>
              <a:rPr sz="3000" spc="-17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Arial Black"/>
                <a:cs typeface="Arial Black"/>
              </a:rPr>
              <a:t>MSE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743267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965"/>
              </a:spcBef>
            </a:pP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formula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cost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function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-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00" y="4669925"/>
            <a:ext cx="12163499" cy="1715174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141793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Just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like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for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classification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tasks,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prone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overfitting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when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dealing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regression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tasks.</a:t>
            </a: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buClr>
                <a:srgbClr val="606060"/>
              </a:buClr>
              <a:buFont typeface="Tahoma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05"/>
              </a:spcBef>
              <a:buClr>
                <a:srgbClr val="606060"/>
              </a:buClr>
              <a:buFont typeface="Tahoma"/>
              <a:buChar char="●"/>
            </a:pP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buFont typeface="Tahoma"/>
              <a:buChar char="●"/>
              <a:tabLst>
                <a:tab pos="471170" algn="l"/>
              </a:tabLst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Without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any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regularization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Microsoft Sans Serif"/>
                <a:cs typeface="Microsoft Sans Serif"/>
              </a:rPr>
              <a:t>may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overfit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60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121210"/>
            <a:ext cx="1149604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Without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5" dirty="0">
                <a:solidFill>
                  <a:srgbClr val="606060"/>
                </a:solidFill>
                <a:latin typeface="Microsoft Sans Serif"/>
                <a:cs typeface="Microsoft Sans Serif"/>
              </a:rPr>
              <a:t>any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regularization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i.e.,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default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hyperparameters,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you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get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obviously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overfitting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very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badly.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5750" y="2628050"/>
            <a:ext cx="6686751" cy="449749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56026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35" dirty="0">
                <a:solidFill>
                  <a:srgbClr val="606060"/>
                </a:solidFill>
                <a:latin typeface="Arial Black"/>
                <a:cs typeface="Arial Black"/>
              </a:rPr>
              <a:t>Regression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70" dirty="0">
                <a:solidFill>
                  <a:srgbClr val="606060"/>
                </a:solidFill>
                <a:latin typeface="Arial Black"/>
                <a:cs typeface="Arial Black"/>
              </a:rPr>
              <a:t>with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121210"/>
            <a:ext cx="1172400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Just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setting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min_samples_leaf=10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results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much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more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reasonable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model,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represented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figure.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149" y="2628050"/>
            <a:ext cx="6318049" cy="4497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95834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40" dirty="0">
                <a:solidFill>
                  <a:srgbClr val="606060"/>
                </a:solidFill>
                <a:latin typeface="Arial Black"/>
                <a:cs typeface="Arial Black"/>
              </a:rPr>
              <a:t>Iris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Dataset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6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525" y="2402150"/>
            <a:ext cx="9124824" cy="6222826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9499" y="1863410"/>
            <a:ext cx="10591165" cy="3911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Demerits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471170" marR="5080" indent="-459105">
              <a:lnSpc>
                <a:spcPct val="150000"/>
              </a:lnSpc>
              <a:spcBef>
                <a:spcPts val="5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love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orthogonal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boundaries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(all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are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perpendicular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Microsoft Sans Serif"/>
                <a:cs typeface="Microsoft Sans Serif"/>
              </a:rPr>
              <a:t>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axis)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This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makes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them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sensitive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rotation.</a:t>
            </a:r>
            <a:endParaRPr sz="3000">
              <a:latin typeface="Microsoft Sans Serif"/>
              <a:cs typeface="Microsoft Sans Serif"/>
            </a:endParaRPr>
          </a:p>
          <a:p>
            <a:pPr marL="471170" indent="-458470">
              <a:lnSpc>
                <a:spcPct val="100000"/>
              </a:lnSpc>
              <a:spcBef>
                <a:spcPts val="1800"/>
              </a:spcBef>
              <a:buFont typeface="Tahoma"/>
              <a:buChar char="●"/>
              <a:tabLst>
                <a:tab pos="471170" algn="l"/>
              </a:tabLst>
            </a:pP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They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are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very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sensitive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small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variations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491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Demerits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121210"/>
            <a:ext cx="11992610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Above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figure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shows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simple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linearly </a:t>
            </a:r>
            <a:r>
              <a:rPr sz="3000" spc="-204" dirty="0">
                <a:solidFill>
                  <a:srgbClr val="606060"/>
                </a:solidFill>
                <a:latin typeface="Microsoft Sans Serif"/>
                <a:cs typeface="Microsoft Sans Serif"/>
              </a:rPr>
              <a:t>separable</a:t>
            </a:r>
            <a:r>
              <a:rPr sz="3000" spc="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dataset: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left,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can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0" dirty="0">
                <a:solidFill>
                  <a:srgbClr val="606060"/>
                </a:solidFill>
                <a:latin typeface="Microsoft Sans Serif"/>
                <a:cs typeface="Microsoft Sans Serif"/>
              </a:rPr>
              <a:t>split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10" dirty="0">
                <a:solidFill>
                  <a:srgbClr val="606060"/>
                </a:solidFill>
                <a:latin typeface="Microsoft Sans Serif"/>
                <a:cs typeface="Microsoft Sans Serif"/>
              </a:rPr>
              <a:t>easily,</a:t>
            </a:r>
            <a:r>
              <a:rPr sz="3000" spc="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0" dirty="0">
                <a:solidFill>
                  <a:srgbClr val="606060"/>
                </a:solidFill>
                <a:latin typeface="Microsoft Sans Serif"/>
                <a:cs typeface="Microsoft Sans Serif"/>
              </a:rPr>
              <a:t>while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7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right,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after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rotated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by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45°,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boundary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75" dirty="0">
                <a:solidFill>
                  <a:srgbClr val="606060"/>
                </a:solidFill>
                <a:latin typeface="Microsoft Sans Serif"/>
                <a:cs typeface="Microsoft Sans Serif"/>
              </a:rPr>
              <a:t>looks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unnecessarily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convoluted.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8053"/>
            <a:ext cx="13004798" cy="4497492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49129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15" dirty="0">
                <a:solidFill>
                  <a:srgbClr val="606060"/>
                </a:solidFill>
                <a:latin typeface="Arial Black"/>
                <a:cs typeface="Arial Black"/>
              </a:rPr>
              <a:t>Demerits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Arial Black"/>
                <a:cs typeface="Arial Black"/>
              </a:rPr>
              <a:t>of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0" dirty="0">
                <a:solidFill>
                  <a:srgbClr val="606060"/>
                </a:solidFill>
                <a:latin typeface="Arial Black"/>
                <a:cs typeface="Arial Black"/>
              </a:rPr>
              <a:t>Trees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1025" y="7121210"/>
            <a:ext cx="1148969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5410">
              <a:lnSpc>
                <a:spcPct val="150000"/>
              </a:lnSpc>
              <a:spcBef>
                <a:spcPts val="100"/>
              </a:spcBef>
            </a:pP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Although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both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fit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training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set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perfectly,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is</a:t>
            </a:r>
            <a:r>
              <a:rPr sz="3000" spc="-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very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likely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that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model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right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not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generalize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well.</a:t>
            </a:r>
            <a:endParaRPr sz="30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8053"/>
            <a:ext cx="13004798" cy="44974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1025" y="1863410"/>
            <a:ext cx="1109662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50000"/>
              </a:lnSpc>
              <a:spcBef>
                <a:spcPts val="5"/>
              </a:spcBef>
            </a:pP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10" dirty="0">
                <a:solidFill>
                  <a:srgbClr val="606060"/>
                </a:solidFill>
                <a:latin typeface="Microsoft Sans Serif"/>
                <a:cs typeface="Microsoft Sans Serif"/>
              </a:rPr>
              <a:t>has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4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length,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width,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sepal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5" dirty="0">
                <a:solidFill>
                  <a:srgbClr val="606060"/>
                </a:solidFill>
                <a:latin typeface="Microsoft Sans Serif"/>
                <a:cs typeface="Microsoft Sans Serif"/>
              </a:rPr>
              <a:t>and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sepal</a:t>
            </a:r>
            <a:r>
              <a:rPr sz="3000" spc="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width.</a:t>
            </a:r>
            <a:endParaRPr sz="3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But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here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we’ll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60" dirty="0">
                <a:solidFill>
                  <a:srgbClr val="606060"/>
                </a:solidFill>
                <a:latin typeface="Microsoft Sans Serif"/>
                <a:cs typeface="Microsoft Sans Serif"/>
              </a:rPr>
              <a:t>use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two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i.e.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width.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Decision</a:t>
            </a:r>
            <a:r>
              <a:rPr spc="-125" dirty="0"/>
              <a:t> </a:t>
            </a:r>
            <a:r>
              <a:rPr spc="-204" dirty="0"/>
              <a:t>Trees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229" dirty="0"/>
              <a:t>Machine</a:t>
            </a:r>
            <a:r>
              <a:rPr dirty="0"/>
              <a:t> </a:t>
            </a:r>
            <a:r>
              <a:rPr spc="-210" dirty="0"/>
              <a:t>Learning</a:t>
            </a:r>
            <a:r>
              <a:rPr dirty="0"/>
              <a:t> - </a:t>
            </a:r>
            <a:r>
              <a:rPr spc="-170" dirty="0"/>
              <a:t>Classfication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595" y="1863410"/>
            <a:ext cx="11597640" cy="5740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606060"/>
                </a:solidFill>
                <a:latin typeface="Arial Black"/>
                <a:cs typeface="Arial Black"/>
              </a:rPr>
              <a:t>Training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320" dirty="0">
                <a:solidFill>
                  <a:srgbClr val="606060"/>
                </a:solidFill>
                <a:latin typeface="Arial Black"/>
                <a:cs typeface="Arial Black"/>
              </a:rPr>
              <a:t>and</a:t>
            </a:r>
            <a:r>
              <a:rPr sz="3000" spc="-14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Visualizing</a:t>
            </a:r>
            <a:r>
              <a:rPr sz="3000" spc="-15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420" dirty="0">
                <a:solidFill>
                  <a:srgbClr val="606060"/>
                </a:solidFill>
                <a:latin typeface="Arial Black"/>
                <a:cs typeface="Arial Black"/>
              </a:rPr>
              <a:t>a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85" dirty="0">
                <a:solidFill>
                  <a:srgbClr val="606060"/>
                </a:solidFill>
                <a:latin typeface="Arial Black"/>
                <a:cs typeface="Arial Black"/>
              </a:rPr>
              <a:t>Decision</a:t>
            </a:r>
            <a:r>
              <a:rPr sz="3000" spc="-15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Arial Black"/>
                <a:cs typeface="Arial Black"/>
              </a:rPr>
              <a:t>Tree</a:t>
            </a:r>
            <a:endParaRPr sz="30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3000">
              <a:latin typeface="Arial Black"/>
              <a:cs typeface="Arial Black"/>
            </a:endParaRPr>
          </a:p>
          <a:p>
            <a:pPr marL="57785">
              <a:lnSpc>
                <a:spcPct val="100000"/>
              </a:lnSpc>
              <a:spcBef>
                <a:spcPts val="5"/>
              </a:spcBef>
            </a:pP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following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steps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70" dirty="0">
                <a:solidFill>
                  <a:srgbClr val="606060"/>
                </a:solidFill>
                <a:latin typeface="Microsoft Sans Serif"/>
                <a:cs typeface="Microsoft Sans Serif"/>
              </a:rPr>
              <a:t>to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endParaRPr sz="3000">
              <a:latin typeface="Microsoft Sans Serif"/>
              <a:cs typeface="Microsoft Sans Serif"/>
            </a:endParaRPr>
          </a:p>
          <a:p>
            <a:pPr marL="514984" indent="-502284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14984" algn="l"/>
              </a:tabLst>
            </a:pPr>
            <a:r>
              <a:rPr sz="3000" spc="-180" dirty="0">
                <a:solidFill>
                  <a:srgbClr val="606060"/>
                </a:solidFill>
                <a:latin typeface="Microsoft Sans Serif"/>
                <a:cs typeface="Microsoft Sans Serif"/>
              </a:rPr>
              <a:t>Load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6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r>
              <a:rPr sz="3000" spc="-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14" dirty="0">
                <a:solidFill>
                  <a:srgbClr val="606060"/>
                </a:solidFill>
                <a:latin typeface="Microsoft Sans Serif"/>
                <a:cs typeface="Microsoft Sans Serif"/>
              </a:rPr>
              <a:t>Scikit</a:t>
            </a: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Learn</a:t>
            </a:r>
            <a:endParaRPr sz="3000">
              <a:latin typeface="Microsoft Sans Serif"/>
              <a:cs typeface="Microsoft Sans Serif"/>
            </a:endParaRPr>
          </a:p>
          <a:p>
            <a:pPr marL="514984" indent="-502284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14984" algn="l"/>
              </a:tabLst>
            </a:pP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Select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only</a:t>
            </a:r>
            <a:r>
              <a:rPr sz="3000" spc="-14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20" dirty="0">
                <a:solidFill>
                  <a:srgbClr val="606060"/>
                </a:solidFill>
                <a:latin typeface="Microsoft Sans Serif"/>
                <a:cs typeface="Microsoft Sans Serif"/>
              </a:rPr>
              <a:t>length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and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5" dirty="0">
                <a:solidFill>
                  <a:srgbClr val="606060"/>
                </a:solidFill>
                <a:latin typeface="Microsoft Sans Serif"/>
                <a:cs typeface="Microsoft Sans Serif"/>
              </a:rPr>
              <a:t>Petal</a:t>
            </a:r>
            <a:r>
              <a:rPr sz="3000" spc="-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width</a:t>
            </a:r>
            <a:r>
              <a:rPr sz="3000" spc="-6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features</a:t>
            </a:r>
            <a:endParaRPr sz="3000">
              <a:latin typeface="Microsoft Sans Serif"/>
              <a:cs typeface="Microsoft Sans Serif"/>
            </a:endParaRPr>
          </a:p>
          <a:p>
            <a:pPr marL="514984" indent="-502284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14984" algn="l"/>
              </a:tabLst>
            </a:pPr>
            <a:r>
              <a:rPr sz="3000" spc="-65" dirty="0">
                <a:solidFill>
                  <a:srgbClr val="606060"/>
                </a:solidFill>
                <a:latin typeface="Microsoft Sans Serif"/>
                <a:cs typeface="Microsoft Sans Serif"/>
              </a:rPr>
              <a:t>Train</a:t>
            </a:r>
            <a:r>
              <a:rPr sz="3000" spc="-13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1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55" dirty="0">
                <a:solidFill>
                  <a:srgbClr val="606060"/>
                </a:solidFill>
                <a:latin typeface="Microsoft Sans Serif"/>
                <a:cs typeface="Microsoft Sans Serif"/>
              </a:rPr>
              <a:t>classifier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on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Iris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Dataset</a:t>
            </a:r>
            <a:endParaRPr sz="3000">
              <a:latin typeface="Microsoft Sans Serif"/>
              <a:cs typeface="Microsoft Sans Serif"/>
            </a:endParaRPr>
          </a:p>
          <a:p>
            <a:pPr marL="514984" indent="-502284">
              <a:lnSpc>
                <a:spcPct val="100000"/>
              </a:lnSpc>
              <a:spcBef>
                <a:spcPts val="1800"/>
              </a:spcBef>
              <a:buAutoNum type="arabicPeriod"/>
              <a:tabLst>
                <a:tab pos="514984" algn="l"/>
              </a:tabLst>
            </a:pPr>
            <a:r>
              <a:rPr sz="3000" spc="-185" dirty="0">
                <a:solidFill>
                  <a:srgbClr val="606060"/>
                </a:solidFill>
                <a:latin typeface="Microsoft Sans Serif"/>
                <a:cs typeface="Microsoft Sans Serif"/>
              </a:rPr>
              <a:t>Visualize</a:t>
            </a:r>
            <a:r>
              <a:rPr sz="3000" spc="-1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our</a:t>
            </a:r>
            <a:r>
              <a:rPr sz="3000" spc="-8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Decision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Tree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5" dirty="0">
                <a:solidFill>
                  <a:srgbClr val="606060"/>
                </a:solidFill>
                <a:latin typeface="Microsoft Sans Serif"/>
                <a:cs typeface="Microsoft Sans Serif"/>
              </a:rPr>
              <a:t>export_graphviz()</a:t>
            </a:r>
            <a:endParaRPr sz="3000">
              <a:latin typeface="Microsoft Sans Serif"/>
              <a:cs typeface="Microsoft Sans Serif"/>
            </a:endParaRPr>
          </a:p>
          <a:p>
            <a:pPr marL="514984" marR="5080" indent="-502920">
              <a:lnSpc>
                <a:spcPct val="150000"/>
              </a:lnSpc>
              <a:buAutoNum type="arabicPeriod"/>
              <a:tabLst>
                <a:tab pos="514984" algn="l"/>
              </a:tabLst>
            </a:pP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export_graphviz()</a:t>
            </a:r>
            <a:r>
              <a:rPr sz="3000" spc="-10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5" dirty="0">
                <a:solidFill>
                  <a:srgbClr val="606060"/>
                </a:solidFill>
                <a:latin typeface="Microsoft Sans Serif"/>
                <a:cs typeface="Microsoft Sans Serif"/>
              </a:rPr>
              <a:t>gives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75" dirty="0">
                <a:solidFill>
                  <a:srgbClr val="606060"/>
                </a:solidFill>
                <a:latin typeface="Microsoft Sans Serif"/>
                <a:cs typeface="Microsoft Sans Serif"/>
              </a:rPr>
              <a:t>us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385" dirty="0">
                <a:solidFill>
                  <a:srgbClr val="606060"/>
                </a:solidFill>
                <a:latin typeface="Microsoft Sans Serif"/>
                <a:cs typeface="Microsoft Sans Serif"/>
              </a:rPr>
              <a:t>a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55" dirty="0">
                <a:solidFill>
                  <a:srgbClr val="606060"/>
                </a:solidFill>
                <a:latin typeface="Microsoft Sans Serif"/>
                <a:cs typeface="Microsoft Sans Serif"/>
              </a:rPr>
              <a:t>file</a:t>
            </a:r>
            <a:r>
              <a:rPr sz="3000" spc="-14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in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.dot</a:t>
            </a:r>
            <a:r>
              <a:rPr sz="3000" spc="-20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format</a:t>
            </a:r>
            <a:r>
              <a:rPr sz="3000" spc="-17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0" dirty="0">
                <a:solidFill>
                  <a:srgbClr val="606060"/>
                </a:solidFill>
                <a:latin typeface="Microsoft Sans Serif"/>
                <a:cs typeface="Microsoft Sans Serif"/>
              </a:rPr>
              <a:t>which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we</a:t>
            </a:r>
            <a:r>
              <a:rPr sz="3000" spc="-9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will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45" dirty="0">
                <a:solidFill>
                  <a:srgbClr val="606060"/>
                </a:solidFill>
                <a:latin typeface="Microsoft Sans Serif"/>
                <a:cs typeface="Microsoft Sans Serif"/>
              </a:rPr>
              <a:t>convert</a:t>
            </a:r>
            <a:r>
              <a:rPr sz="3000" spc="-9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45" dirty="0">
                <a:solidFill>
                  <a:srgbClr val="606060"/>
                </a:solidFill>
                <a:latin typeface="Microsoft Sans Serif"/>
                <a:cs typeface="Microsoft Sans Serif"/>
              </a:rPr>
              <a:t>to </a:t>
            </a:r>
            <a:r>
              <a:rPr sz="3000" spc="-254" dirty="0">
                <a:solidFill>
                  <a:srgbClr val="606060"/>
                </a:solidFill>
                <a:latin typeface="Microsoft Sans Serif"/>
                <a:cs typeface="Microsoft Sans Serif"/>
              </a:rPr>
              <a:t>png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40" dirty="0">
                <a:solidFill>
                  <a:srgbClr val="606060"/>
                </a:solidFill>
                <a:latin typeface="Microsoft Sans Serif"/>
                <a:cs typeface="Microsoft Sans Serif"/>
              </a:rPr>
              <a:t>using</a:t>
            </a:r>
            <a:r>
              <a:rPr sz="3000" spc="3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the</a:t>
            </a:r>
            <a:r>
              <a:rPr sz="3000" spc="-15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dirty="0">
                <a:solidFill>
                  <a:srgbClr val="606060"/>
                </a:solidFill>
                <a:latin typeface="Microsoft Sans Serif"/>
                <a:cs typeface="Microsoft Sans Serif"/>
              </a:rPr>
              <a:t>dot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190" dirty="0">
                <a:solidFill>
                  <a:srgbClr val="606060"/>
                </a:solidFill>
                <a:latin typeface="Microsoft Sans Serif"/>
                <a:cs typeface="Microsoft Sans Serif"/>
              </a:rPr>
              <a:t>command</a:t>
            </a:r>
            <a:r>
              <a:rPr sz="3000" spc="-10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85" dirty="0">
                <a:solidFill>
                  <a:srgbClr val="606060"/>
                </a:solidFill>
                <a:latin typeface="Microsoft Sans Serif"/>
                <a:cs typeface="Microsoft Sans Serif"/>
              </a:rPr>
              <a:t>line</a:t>
            </a:r>
            <a:r>
              <a:rPr sz="3000" spc="-25" dirty="0">
                <a:solidFill>
                  <a:srgbClr val="606060"/>
                </a:solidFill>
                <a:latin typeface="Microsoft Sans Serif"/>
                <a:cs typeface="Microsoft Sans Serif"/>
              </a:rPr>
              <a:t> </a:t>
            </a:r>
            <a:r>
              <a:rPr sz="3000" spc="-20" dirty="0">
                <a:solidFill>
                  <a:srgbClr val="606060"/>
                </a:solidFill>
                <a:latin typeface="Microsoft Sans Serif"/>
                <a:cs typeface="Microsoft Sans Serif"/>
              </a:rPr>
              <a:t>tool</a:t>
            </a:r>
            <a:endParaRPr sz="3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3098</Words>
  <Application>Microsoft Office PowerPoint</Application>
  <PresentationFormat>Custom</PresentationFormat>
  <Paragraphs>511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Arial Black</vt:lpstr>
      <vt:lpstr>Consolas</vt:lpstr>
      <vt:lpstr>Microsoft Sans Serif</vt:lpstr>
      <vt:lpstr>Tahoma</vt:lpstr>
      <vt:lpstr>Times New Roman</vt:lpstr>
      <vt:lpstr>Office Theme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cp:lastModifiedBy>CDAC</cp:lastModifiedBy>
  <cp:revision>1</cp:revision>
  <dcterms:created xsi:type="dcterms:W3CDTF">2025-05-02T10:06:41Z</dcterms:created>
  <dcterms:modified xsi:type="dcterms:W3CDTF">2025-05-02T10:08:14Z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2025-05-02T00:00:00Z</vt:filetime>
  </property>
</Properties>
</file>