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8" r:id="rId162"/>
    <p:sldId id="419" r:id="rId163"/>
    <p:sldId id="420" r:id="rId164"/>
    <p:sldId id="421" r:id="rId165"/>
    <p:sldId id="422" r:id="rId166"/>
    <p:sldId id="423" r:id="rId167"/>
    <p:sldId id="424" r:id="rId168"/>
    <p:sldId id="425" r:id="rId169"/>
    <p:sldId id="426" r:id="rId170"/>
    <p:sldId id="427" r:id="rId171"/>
    <p:sldId id="428" r:id="rId172"/>
    <p:sldId id="429" r:id="rId173"/>
    <p:sldId id="430" r:id="rId174"/>
    <p:sldId id="431" r:id="rId175"/>
    <p:sldId id="432" r:id="rId176"/>
    <p:sldId id="433" r:id="rId177"/>
    <p:sldId id="434" r:id="rId178"/>
    <p:sldId id="435" r:id="rId179"/>
    <p:sldId id="436" r:id="rId180"/>
    <p:sldId id="437" r:id="rId181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60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83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5300" y="561664"/>
            <a:ext cx="11721465" cy="80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0606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0606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7495" y="2522584"/>
            <a:ext cx="5165725" cy="5264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72345" y="2151109"/>
            <a:ext cx="5576570" cy="6311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39474" y="9339262"/>
            <a:ext cx="2257424" cy="371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561664"/>
            <a:ext cx="11818620" cy="80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724" y="1953035"/>
            <a:ext cx="11508105" cy="3326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0606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725" y="9166279"/>
            <a:ext cx="5965190" cy="65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06060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jpg"/><Relationship Id="rId4" Type="http://schemas.openxmlformats.org/officeDocument/2006/relationships/image" Target="../media/image89.jp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jpg"/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2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jp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jpg"/><Relationship Id="rId4" Type="http://schemas.openxmlformats.org/officeDocument/2006/relationships/image" Target="../media/image52.jp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jpg"/><Relationship Id="rId4" Type="http://schemas.openxmlformats.org/officeDocument/2006/relationships/image" Target="../media/image49.jp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jpg"/><Relationship Id="rId4" Type="http://schemas.openxmlformats.org/officeDocument/2006/relationships/image" Target="../media/image49.jpg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51816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67739" y="5397435"/>
            <a:ext cx="203771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/>
              <a:t>Classification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2287" y="3670150"/>
            <a:ext cx="1188274" cy="1188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Binary</a:t>
            </a:r>
            <a:r>
              <a:rPr spc="-40" dirty="0"/>
              <a:t> </a:t>
            </a:r>
            <a:r>
              <a:rPr spc="-395" dirty="0"/>
              <a:t>and</a:t>
            </a:r>
            <a:r>
              <a:rPr spc="-10" dirty="0"/>
              <a:t> </a:t>
            </a:r>
            <a:r>
              <a:rPr spc="-240" dirty="0"/>
              <a:t>Multiclass</a:t>
            </a:r>
            <a:r>
              <a:rPr spc="-25" dirty="0"/>
              <a:t> </a:t>
            </a:r>
            <a:r>
              <a:rPr spc="-210" dirty="0"/>
              <a:t>Classification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9000" y="3231824"/>
            <a:ext cx="2857499" cy="285749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67575" y="4076024"/>
            <a:ext cx="2375535" cy="1169670"/>
            <a:chOff x="1467575" y="4076024"/>
            <a:chExt cx="2375535" cy="11696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575" y="4076024"/>
              <a:ext cx="1245762" cy="11690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13337" y="4190312"/>
              <a:ext cx="955675" cy="470534"/>
            </a:xfrm>
            <a:custGeom>
              <a:avLst/>
              <a:gdLst/>
              <a:ahLst/>
              <a:cxnLst/>
              <a:rect l="l" t="t" r="r" b="b"/>
              <a:pathLst>
                <a:path w="955675" h="470535">
                  <a:moveTo>
                    <a:pt x="0" y="470262"/>
                  </a:moveTo>
                  <a:lnTo>
                    <a:pt x="955591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2091" y="4094918"/>
              <a:ext cx="221020" cy="1709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13337" y="4660574"/>
              <a:ext cx="944880" cy="324485"/>
            </a:xfrm>
            <a:custGeom>
              <a:avLst/>
              <a:gdLst/>
              <a:ahLst/>
              <a:cxnLst/>
              <a:rect l="l" t="t" r="r" b="b"/>
              <a:pathLst>
                <a:path w="944879" h="324485">
                  <a:moveTo>
                    <a:pt x="0" y="0"/>
                  </a:moveTo>
                  <a:lnTo>
                    <a:pt x="944499" y="324434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8342" y="4906442"/>
              <a:ext cx="222067" cy="15713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946974" y="3833710"/>
            <a:ext cx="956310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10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07352" y="2168335"/>
            <a:ext cx="31095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26790" y="2069910"/>
            <a:ext cx="3628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Multiclass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3952" y="6648460"/>
            <a:ext cx="32556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 marR="5080" indent="-22225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done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classes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18091" y="6704560"/>
            <a:ext cx="3834129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956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done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multiple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classes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71250" y="1999075"/>
            <a:ext cx="16510" cy="6481445"/>
          </a:xfrm>
          <a:custGeom>
            <a:avLst/>
            <a:gdLst/>
            <a:ahLst/>
            <a:cxnLst/>
            <a:rect l="l" t="t" r="r" b="b"/>
            <a:pathLst>
              <a:path w="16510" h="6481445">
                <a:moveTo>
                  <a:pt x="16199" y="0"/>
                </a:moveTo>
                <a:lnTo>
                  <a:pt x="0" y="64808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99695" marR="76200" indent="-1714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12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some_digit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9325" y="3397644"/>
            <a:ext cx="643890" cy="164465"/>
            <a:chOff x="2529325" y="3397644"/>
            <a:chExt cx="643890" cy="164465"/>
          </a:xfrm>
        </p:grpSpPr>
        <p:sp>
          <p:nvSpPr>
            <p:cNvPr id="7" name="object 7"/>
            <p:cNvSpPr/>
            <p:nvPr/>
          </p:nvSpPr>
          <p:spPr>
            <a:xfrm>
              <a:off x="2529325" y="34796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775" y="3397644"/>
              <a:ext cx="211001" cy="16396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14238" y="3397644"/>
            <a:ext cx="581025" cy="164465"/>
            <a:chOff x="5014238" y="3397644"/>
            <a:chExt cx="581025" cy="164465"/>
          </a:xfrm>
        </p:grpSpPr>
        <p:sp>
          <p:nvSpPr>
            <p:cNvPr id="10" name="object 10"/>
            <p:cNvSpPr/>
            <p:nvPr/>
          </p:nvSpPr>
          <p:spPr>
            <a:xfrm>
              <a:off x="5014238" y="34796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3688" y="3397644"/>
              <a:ext cx="211001" cy="16396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53456" y="2093174"/>
            <a:ext cx="1805305" cy="277304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60"/>
              </a:spcBef>
            </a:pPr>
            <a:endParaRPr sz="1800">
              <a:latin typeface="Times New Roman"/>
              <a:cs typeface="Times New Roman"/>
            </a:endParaRPr>
          </a:p>
          <a:p>
            <a:pPr marL="201930" marR="196215" algn="ctr">
              <a:lnSpc>
                <a:spcPct val="149300"/>
              </a:lnSpc>
            </a:pPr>
            <a:r>
              <a:rPr sz="1800" spc="-155" dirty="0">
                <a:solidFill>
                  <a:srgbClr val="606060"/>
                </a:solidFill>
                <a:latin typeface="Arial Black"/>
                <a:cs typeface="Arial Black"/>
              </a:rPr>
              <a:t>Performance </a:t>
            </a:r>
            <a:r>
              <a:rPr sz="1800" spc="-30" dirty="0">
                <a:solidFill>
                  <a:srgbClr val="606060"/>
                </a:solidFill>
                <a:latin typeface="Arial Black"/>
                <a:cs typeface="Arial Black"/>
              </a:rPr>
              <a:t>metrics </a:t>
            </a:r>
            <a:r>
              <a:rPr sz="1800" spc="-135" dirty="0">
                <a:solidFill>
                  <a:srgbClr val="606060"/>
                </a:solidFill>
                <a:latin typeface="Arial Black"/>
                <a:cs typeface="Arial Black"/>
              </a:rPr>
              <a:t>(Finalize</a:t>
            </a:r>
            <a:r>
              <a:rPr sz="1800" spc="-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model)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50230" y="3397551"/>
            <a:ext cx="581025" cy="164465"/>
            <a:chOff x="7450230" y="3397551"/>
            <a:chExt cx="581025" cy="164465"/>
          </a:xfrm>
        </p:grpSpPr>
        <p:sp>
          <p:nvSpPr>
            <p:cNvPr id="14" name="object 14"/>
            <p:cNvSpPr/>
            <p:nvPr/>
          </p:nvSpPr>
          <p:spPr>
            <a:xfrm>
              <a:off x="7450230" y="34795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680" y="3397551"/>
              <a:ext cx="211001" cy="163961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0475476" y="2093174"/>
            <a:ext cx="1805305" cy="2773045"/>
          </a:xfrm>
          <a:custGeom>
            <a:avLst/>
            <a:gdLst/>
            <a:ahLst/>
            <a:cxnLst/>
            <a:rect l="l" t="t" r="r" b="b"/>
            <a:pathLst>
              <a:path w="1805304" h="2773045">
                <a:moveTo>
                  <a:pt x="0" y="0"/>
                </a:moveTo>
                <a:lnTo>
                  <a:pt x="1804799" y="0"/>
                </a:lnTo>
                <a:lnTo>
                  <a:pt x="1804799" y="2772899"/>
                </a:lnTo>
                <a:lnTo>
                  <a:pt x="0" y="2772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26678" y="2708164"/>
            <a:ext cx="169989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9240">
              <a:lnSpc>
                <a:spcPct val="149300"/>
              </a:lnSpc>
              <a:spcBef>
                <a:spcPts val="100"/>
              </a:spcBef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2331" y="3662568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872250" y="3397551"/>
            <a:ext cx="581025" cy="164465"/>
            <a:chOff x="9872250" y="3397551"/>
            <a:chExt cx="581025" cy="164465"/>
          </a:xfrm>
        </p:grpSpPr>
        <p:sp>
          <p:nvSpPr>
            <p:cNvPr id="20" name="object 20"/>
            <p:cNvSpPr/>
            <p:nvPr/>
          </p:nvSpPr>
          <p:spPr>
            <a:xfrm>
              <a:off x="9872250" y="34795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700" y="3397551"/>
              <a:ext cx="211001" cy="16396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53124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95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Cross</a:t>
            </a:r>
            <a:endParaRPr sz="1800">
              <a:latin typeface="Arial MT"/>
              <a:cs typeface="Arial MT"/>
            </a:endParaRPr>
          </a:p>
          <a:p>
            <a:pPr marL="150495" marR="142875" algn="ctr">
              <a:lnSpc>
                <a:spcPct val="149300"/>
              </a:lnSpc>
            </a:pP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Validation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19234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74015" marR="193675" indent="-172720">
              <a:lnSpc>
                <a:spcPct val="149300"/>
              </a:lnSpc>
              <a:spcBef>
                <a:spcPts val="484"/>
              </a:spcBef>
            </a:pPr>
            <a:r>
              <a:rPr sz="1800" spc="-80" dirty="0">
                <a:solidFill>
                  <a:srgbClr val="606060"/>
                </a:solidFill>
                <a:latin typeface="Arial MT"/>
                <a:cs typeface="Arial MT"/>
              </a:rPr>
              <a:t>Confusion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38104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6973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75850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</a:pPr>
            <a:r>
              <a:rPr sz="1800" spc="-185" dirty="0">
                <a:solidFill>
                  <a:srgbClr val="606060"/>
                </a:solidFill>
                <a:latin typeface="Arial MT"/>
                <a:cs typeface="Arial MT"/>
              </a:rPr>
              <a:t>F1</a:t>
            </a:r>
            <a:r>
              <a:rPr sz="18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04650" y="6378499"/>
            <a:ext cx="1355725" cy="123126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>
              <a:lnSpc>
                <a:spcPct val="100000"/>
              </a:lnSpc>
            </a:pPr>
            <a:r>
              <a:rPr sz="1800" spc="-50" dirty="0">
                <a:solidFill>
                  <a:srgbClr val="606060"/>
                </a:solidFill>
                <a:latin typeface="Arial Black"/>
                <a:cs typeface="Arial Black"/>
              </a:rPr>
              <a:t>ROC</a:t>
            </a:r>
            <a:r>
              <a:rPr sz="1800" spc="-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606060"/>
                </a:solidFill>
                <a:latin typeface="Arial Black"/>
                <a:cs typeface="Arial Black"/>
              </a:rPr>
              <a:t>Curve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78054" y="4866075"/>
            <a:ext cx="9104630" cy="1512570"/>
          </a:xfrm>
          <a:custGeom>
            <a:avLst/>
            <a:gdLst/>
            <a:ahLst/>
            <a:cxnLst/>
            <a:rect l="l" t="t" r="r" b="b"/>
            <a:pathLst>
              <a:path w="9104630" h="1512570">
                <a:moveTo>
                  <a:pt x="7277802" y="0"/>
                </a:moveTo>
                <a:lnTo>
                  <a:pt x="7275402" y="1512299"/>
                </a:lnTo>
              </a:path>
              <a:path w="9104630" h="1512570">
                <a:moveTo>
                  <a:pt x="9078670" y="931999"/>
                </a:moveTo>
                <a:lnTo>
                  <a:pt x="14470" y="906799"/>
                </a:lnTo>
              </a:path>
              <a:path w="9104630" h="1512570">
                <a:moveTo>
                  <a:pt x="3637750" y="1512424"/>
                </a:moveTo>
                <a:lnTo>
                  <a:pt x="3637750" y="931924"/>
                </a:lnTo>
              </a:path>
              <a:path w="9104630" h="1512570">
                <a:moveTo>
                  <a:pt x="1818875" y="1512424"/>
                </a:moveTo>
                <a:lnTo>
                  <a:pt x="1818875" y="931924"/>
                </a:lnTo>
              </a:path>
              <a:path w="9104630" h="1512570">
                <a:moveTo>
                  <a:pt x="5456624" y="1487374"/>
                </a:moveTo>
                <a:lnTo>
                  <a:pt x="5456624" y="906874"/>
                </a:lnTo>
              </a:path>
              <a:path w="9104630" h="1512570">
                <a:moveTo>
                  <a:pt x="9104299" y="1512424"/>
                </a:moveTo>
                <a:lnTo>
                  <a:pt x="9104299" y="931924"/>
                </a:lnTo>
              </a:path>
              <a:path w="9104630" h="1512570">
                <a:moveTo>
                  <a:pt x="0" y="1512424"/>
                </a:moveTo>
                <a:lnTo>
                  <a:pt x="0" y="931924"/>
                </a:lnTo>
              </a:path>
            </a:pathLst>
          </a:custGeom>
          <a:ln w="3809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9613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9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spc="-60" dirty="0"/>
              <a:t>ROC</a:t>
            </a:r>
            <a:r>
              <a:rPr spc="-75" dirty="0"/>
              <a:t> Curve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3403384"/>
            <a:ext cx="973772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Similar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MT"/>
                <a:cs typeface="Arial MT"/>
              </a:rPr>
              <a:t>F1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but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uses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metric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Uses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True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Rate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(TPR)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/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(TP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FN)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False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Rate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(FPR)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=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65" dirty="0">
                <a:solidFill>
                  <a:srgbClr val="606060"/>
                </a:solidFill>
                <a:latin typeface="Arial MT"/>
                <a:cs typeface="Arial MT"/>
              </a:rPr>
              <a:t>FP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/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(FP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+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TN)</a:t>
            </a:r>
            <a:endParaRPr sz="3000">
              <a:latin typeface="Arial MT"/>
              <a:cs typeface="Arial MT"/>
            </a:endParaRPr>
          </a:p>
          <a:p>
            <a:pPr marL="412877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True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Negative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Rate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(TNR)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TNR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55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/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MT"/>
                <a:cs typeface="Arial MT"/>
              </a:rPr>
              <a:t>(FP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TN)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 MT"/>
              <a:cs typeface="Arial MT"/>
            </a:endParaRPr>
          </a:p>
          <a:p>
            <a:pPr marL="4733925" marR="5080" indent="-2549525">
              <a:lnSpc>
                <a:spcPct val="100000"/>
              </a:lnSpc>
            </a:pP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Receiver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Operating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Characteristics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(ROC)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plots: </a:t>
            </a:r>
            <a:r>
              <a:rPr sz="3000" spc="-300" dirty="0">
                <a:solidFill>
                  <a:srgbClr val="606060"/>
                </a:solidFill>
                <a:latin typeface="Arial MT"/>
                <a:cs typeface="Arial MT"/>
              </a:rPr>
              <a:t>TPR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versus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45" dirty="0">
                <a:solidFill>
                  <a:srgbClr val="606060"/>
                </a:solidFill>
                <a:latin typeface="Arial MT"/>
                <a:cs typeface="Arial MT"/>
              </a:rPr>
              <a:t>FPR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9613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9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spc="-60" dirty="0"/>
              <a:t>ROC</a:t>
            </a:r>
            <a:r>
              <a:rPr spc="-75" dirty="0"/>
              <a:t> Curve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1999235"/>
            <a:ext cx="5629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sklearn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3825" y="2911350"/>
          <a:ext cx="997204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7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65405" algn="ctr">
                        <a:lnSpc>
                          <a:spcPts val="2830"/>
                        </a:lnSpc>
                      </a:pP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sklearn.metrics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r>
                        <a:rPr sz="3000" spc="-13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roc_curve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65405" algn="ctr">
                        <a:lnSpc>
                          <a:spcPts val="3130"/>
                        </a:lnSpc>
                      </a:pP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fpr,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tpr,</a:t>
                      </a:r>
                      <a:r>
                        <a:rPr sz="3000" spc="-9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thresholds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roc_curve(y_train_5,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42875" y="3715010"/>
            <a:ext cx="10523220" cy="527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y_scores)</a:t>
            </a:r>
            <a:endParaRPr sz="3000">
              <a:latin typeface="Consolas"/>
              <a:cs typeface="Consolas"/>
            </a:endParaRPr>
          </a:p>
          <a:p>
            <a:pPr marL="1306195" marR="1088390" indent="-129413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def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plot_roc_curve(fpr,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tpr,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label=None): plt.figure(figsize=(18,7))</a:t>
            </a:r>
            <a:endParaRPr sz="3000">
              <a:latin typeface="Consolas"/>
              <a:cs typeface="Consolas"/>
            </a:endParaRPr>
          </a:p>
          <a:p>
            <a:pPr marL="1306195" marR="508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plt.plot(fpr,</a:t>
            </a:r>
            <a:r>
              <a:rPr sz="3000" spc="-2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tpr,</a:t>
            </a:r>
            <a:r>
              <a:rPr sz="3000" spc="-2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linewidth=2,</a:t>
            </a:r>
            <a:r>
              <a:rPr sz="3000" spc="-20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label=label)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plt.plot([0,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1],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[0,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1],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'k--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')</a:t>
            </a:r>
            <a:endParaRPr sz="3000">
              <a:latin typeface="Consolas"/>
              <a:cs typeface="Consolas"/>
            </a:endParaRPr>
          </a:p>
          <a:p>
            <a:pPr marL="1306195" marR="230568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plt.axis([0,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0,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1])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plt.xlabel('False</a:t>
            </a:r>
            <a:r>
              <a:rPr sz="3000" spc="-2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Positive</a:t>
            </a:r>
            <a:r>
              <a:rPr sz="3000" spc="-2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Rate')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plt.ylabel('True</a:t>
            </a:r>
            <a:r>
              <a:rPr sz="3000" spc="-2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Positive</a:t>
            </a:r>
            <a:r>
              <a:rPr sz="3000" spc="-2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Rate')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2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plot_roc_curve(fpr,</a:t>
            </a:r>
            <a:r>
              <a:rPr sz="3000" spc="-2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tpr)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3000">
              <a:latin typeface="Consolas"/>
              <a:cs typeface="Consolas"/>
            </a:endParaRPr>
          </a:p>
          <a:p>
            <a:pPr marL="4074160">
              <a:lnSpc>
                <a:spcPct val="100000"/>
              </a:lnSpc>
              <a:spcBef>
                <a:spcPts val="1735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9613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9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spc="-60" dirty="0"/>
              <a:t>ROC</a:t>
            </a:r>
            <a:r>
              <a:rPr spc="-75" dirty="0"/>
              <a:t> Curve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9900" y="3013800"/>
            <a:ext cx="7092599" cy="52943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08175" y="5105783"/>
            <a:ext cx="4725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Dotted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75" dirty="0">
                <a:solidFill>
                  <a:srgbClr val="606060"/>
                </a:solidFill>
                <a:latin typeface="Arial MT"/>
                <a:cs typeface="Arial MT"/>
              </a:rPr>
              <a:t>line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purely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1399" y="1999235"/>
            <a:ext cx="5629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sklearn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9613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9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spc="-60" dirty="0"/>
              <a:t>ROC</a:t>
            </a:r>
            <a:r>
              <a:rPr spc="-75" dirty="0"/>
              <a:t> Curve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2184034"/>
            <a:ext cx="1178623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969010" indent="-459105">
              <a:lnSpc>
                <a:spcPct val="15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Higher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(TPR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True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Rate),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higher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MT"/>
                <a:cs typeface="Arial MT"/>
              </a:rPr>
              <a:t>FPR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(False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Rate)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Dotted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line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purely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Char char="●"/>
              <a:tabLst>
                <a:tab pos="471170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stays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away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dotted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line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towards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top-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left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corner</a:t>
            </a:r>
            <a:endParaRPr sz="3000">
              <a:latin typeface="Arial MT"/>
              <a:cs typeface="Arial MT"/>
            </a:endParaRPr>
          </a:p>
          <a:p>
            <a:pPr marL="471170" marR="5080" indent="-459105">
              <a:lnSpc>
                <a:spcPct val="150000"/>
              </a:lnSpc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perfect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shall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Area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Under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(AUC)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equal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whereas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purely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shall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AUC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0.5.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9613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9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spc="-60" dirty="0"/>
              <a:t>ROC</a:t>
            </a:r>
            <a:r>
              <a:rPr spc="-75" dirty="0"/>
              <a:t> Curve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1999235"/>
            <a:ext cx="5629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sklearn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875" y="3694410"/>
            <a:ext cx="111118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30" dirty="0">
                <a:solidFill>
                  <a:srgbClr val="606060"/>
                </a:solidFill>
                <a:latin typeface="Consolas"/>
                <a:cs typeface="Consolas"/>
              </a:rPr>
              <a:t>Scikit-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Learn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provides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function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compute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25" dirty="0">
                <a:solidFill>
                  <a:srgbClr val="606060"/>
                </a:solidFill>
                <a:latin typeface="Consolas"/>
                <a:cs typeface="Consolas"/>
              </a:rPr>
              <a:t>ROC </a:t>
            </a:r>
            <a:r>
              <a:rPr sz="3000" b="1" spc="-20" dirty="0">
                <a:solidFill>
                  <a:srgbClr val="606060"/>
                </a:solidFill>
                <a:latin typeface="Consolas"/>
                <a:cs typeface="Consolas"/>
              </a:rPr>
              <a:t>AUC: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sklearn.metrics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roc_auc_score</a:t>
            </a:r>
            <a:endParaRPr sz="3000">
              <a:latin typeface="Consolas"/>
              <a:cs typeface="Consolas"/>
            </a:endParaRPr>
          </a:p>
          <a:p>
            <a:pPr marL="12700" marR="314134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roc_auc_score(y_train_5,</a:t>
            </a:r>
            <a:r>
              <a:rPr sz="30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y_scores) 0.95505444284581809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4394" y="82028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9613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9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spc="-60" dirty="0"/>
              <a:t>ROC</a:t>
            </a:r>
            <a:r>
              <a:rPr spc="-75" dirty="0"/>
              <a:t> 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1803759"/>
            <a:ext cx="110178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RandomForestClassifier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versus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SGDClassifier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comparison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1937" y="2989625"/>
            <a:ext cx="7720924" cy="59434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9613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9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spc="-60" dirty="0"/>
              <a:t>ROC</a:t>
            </a:r>
            <a:r>
              <a:rPr spc="-75" dirty="0"/>
              <a:t> Curve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000" y="1761650"/>
            <a:ext cx="11989435" cy="3007995"/>
          </a:xfrm>
          <a:prstGeom prst="rect">
            <a:avLst/>
          </a:prstGeom>
          <a:ln w="9524">
            <a:solidFill>
              <a:srgbClr val="60606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70"/>
              </a:spcBef>
            </a:pPr>
            <a:endParaRPr sz="3000">
              <a:latin typeface="Times New Roman"/>
              <a:cs typeface="Times New Roman"/>
            </a:endParaRPr>
          </a:p>
          <a:p>
            <a:pPr marL="504825" marR="942975" indent="-459105">
              <a:lnSpc>
                <a:spcPct val="100000"/>
              </a:lnSpc>
              <a:buChar char="●"/>
              <a:tabLst>
                <a:tab pos="504825" algn="l"/>
              </a:tabLst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RandomForestClassifier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versus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SGDClassifier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comparison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  <a:p>
            <a:pPr marL="504825" marR="2277745" indent="-459105">
              <a:lnSpc>
                <a:spcPct val="100000"/>
              </a:lnSpc>
              <a:buChar char="●"/>
              <a:tabLst>
                <a:tab pos="504825" algn="l"/>
              </a:tabLst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RandomForestClassifier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uses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predict_proba()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instead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of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decision_function()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calculating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4394" y="82028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025" y="5339383"/>
            <a:ext cx="10066020" cy="1838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sklearn.ensemble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RandomForestClassifier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forest_clf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RandomForestClassifier(random_state=42)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ts val="2850"/>
              </a:lnSpc>
              <a:spcBef>
                <a:spcPts val="5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y_probas_forest</a:t>
            </a:r>
            <a:r>
              <a:rPr sz="2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cross_val_predict(forest_clf,</a:t>
            </a:r>
            <a:r>
              <a:rPr sz="24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X_train,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y_train_5,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cv=3,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method="predict_proba")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9613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9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spc="-60" dirty="0"/>
              <a:t>ROC</a:t>
            </a:r>
            <a:r>
              <a:rPr spc="-75" dirty="0"/>
              <a:t> Curve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4394" y="82028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399" y="2076309"/>
            <a:ext cx="10441305" cy="4756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Plotting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RandomForestClassifier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Treating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3000">
              <a:latin typeface="Arial MT"/>
              <a:cs typeface="Arial MT"/>
            </a:endParaRPr>
          </a:p>
          <a:p>
            <a:pPr marL="52069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y_scores_forest</a:t>
            </a:r>
            <a:r>
              <a:rPr sz="24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y_probas_forest[:,</a:t>
            </a:r>
            <a:r>
              <a:rPr sz="24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1]</a:t>
            </a:r>
            <a:endParaRPr sz="2400">
              <a:latin typeface="Consolas"/>
              <a:cs typeface="Consolas"/>
            </a:endParaRPr>
          </a:p>
          <a:p>
            <a:pPr marL="52069" marR="2514600">
              <a:lnSpc>
                <a:spcPts val="2850"/>
              </a:lnSpc>
              <a:spcBef>
                <a:spcPts val="10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fpr_forest,</a:t>
            </a:r>
            <a:r>
              <a:rPr sz="2400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tpr_forest,</a:t>
            </a:r>
            <a:r>
              <a:rPr sz="2400" spc="-1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thresholds_forest</a:t>
            </a:r>
            <a:r>
              <a:rPr sz="2400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=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roc_curve(y_train_5,y_scores_forest)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770"/>
              </a:spcBef>
            </a:pPr>
            <a:endParaRPr sz="2400">
              <a:latin typeface="Consolas"/>
              <a:cs typeface="Consolas"/>
            </a:endParaRPr>
          </a:p>
          <a:p>
            <a:pPr marL="52069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fig,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ax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plt.subplots()</a:t>
            </a:r>
            <a:endParaRPr sz="2400">
              <a:latin typeface="Consolas"/>
              <a:cs typeface="Consolas"/>
            </a:endParaRPr>
          </a:p>
          <a:p>
            <a:pPr marL="52069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ax.plot(fpr,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tpr,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"b:",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label="SGD")</a:t>
            </a:r>
            <a:endParaRPr sz="2400">
              <a:latin typeface="Consolas"/>
              <a:cs typeface="Consolas"/>
            </a:endParaRPr>
          </a:p>
          <a:p>
            <a:pPr marL="52069" marR="5080">
              <a:lnSpc>
                <a:spcPts val="2850"/>
              </a:lnSpc>
              <a:spcBef>
                <a:spcPts val="10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ax.plot(fpr_forest,</a:t>
            </a:r>
            <a:r>
              <a:rPr sz="24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tpr_forest,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linewidth=2,</a:t>
            </a:r>
            <a:r>
              <a:rPr sz="24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label="Random Forest")</a:t>
            </a:r>
            <a:endParaRPr sz="2400">
              <a:latin typeface="Consolas"/>
              <a:cs typeface="Consolas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1975" y="6894815"/>
          <a:ext cx="5830570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ax.plot([0,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'k--')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R="44450" algn="ctr">
                        <a:lnSpc>
                          <a:spcPts val="271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820">
                        <a:lnSpc>
                          <a:spcPts val="271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ax.legend(loc=4);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820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ax.set_title('ROC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curves');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96139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9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135" dirty="0"/>
              <a:t> </a:t>
            </a:r>
            <a:r>
              <a:rPr spc="-60" dirty="0"/>
              <a:t>ROC</a:t>
            </a:r>
            <a:r>
              <a:rPr spc="-75" dirty="0"/>
              <a:t> 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1911160"/>
            <a:ext cx="1003935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RandomForestClassifier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versus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SGDClassifier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RandomForestClassifier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significantly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better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6200" y="3583650"/>
            <a:ext cx="7094700" cy="52743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201548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Dataset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1740010"/>
            <a:ext cx="8174990" cy="3863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MNIST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Dataset</a:t>
            </a:r>
            <a:endParaRPr sz="3000">
              <a:latin typeface="Arial Black"/>
              <a:cs typeface="Arial Black"/>
            </a:endParaRPr>
          </a:p>
          <a:p>
            <a:pPr marL="13970">
              <a:lnSpc>
                <a:spcPct val="100000"/>
              </a:lnSpc>
              <a:spcBef>
                <a:spcPts val="45"/>
              </a:spcBef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Modified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606060"/>
                </a:solidFill>
                <a:latin typeface="Arial MT"/>
                <a:cs typeface="Arial MT"/>
              </a:rPr>
              <a:t>National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30" dirty="0">
                <a:solidFill>
                  <a:srgbClr val="606060"/>
                </a:solidFill>
                <a:latin typeface="Arial MT"/>
                <a:cs typeface="Arial MT"/>
              </a:rPr>
              <a:t>Institute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Standards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Technology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8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problem,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use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Char char="○"/>
              <a:tabLst>
                <a:tab pos="928369" algn="l"/>
              </a:tabLst>
            </a:pP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70,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000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small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Char char="○"/>
              <a:tabLst>
                <a:tab pos="928369" algn="l"/>
              </a:tabLst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Digits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handwritten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high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school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students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Char char="○"/>
              <a:tabLst>
                <a:tab pos="928369" algn="l"/>
              </a:tabLst>
            </a:pP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Employees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Census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Bureau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Review</a:t>
            </a:r>
            <a:r>
              <a:rPr spc="-25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265" dirty="0"/>
              <a:t>Binary</a:t>
            </a:r>
            <a:r>
              <a:rPr spc="-25" dirty="0"/>
              <a:t> </a:t>
            </a:r>
            <a:r>
              <a:rPr spc="-200" dirty="0"/>
              <a:t>Classification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1724135"/>
            <a:ext cx="11539220" cy="34544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900"/>
              </a:spcBef>
              <a:buChar char="●"/>
              <a:tabLst>
                <a:tab pos="471170" algn="l"/>
              </a:tabLst>
            </a:pP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Char char="●"/>
              <a:tabLst>
                <a:tab pos="471170" algn="l"/>
              </a:tabLst>
            </a:pP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Char char="●"/>
              <a:tabLst>
                <a:tab pos="471170" algn="l"/>
              </a:tabLst>
            </a:pP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Choose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appropriate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metric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task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(recall,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precision,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F1,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ROC)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precision/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tradeoff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fits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needs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Char char="●"/>
              <a:tabLst>
                <a:tab pos="471170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Compare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various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models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curves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AUC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curves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1825" y="1961100"/>
            <a:ext cx="9982424" cy="5148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Multiclass</a:t>
            </a:r>
            <a:r>
              <a:rPr spc="-70" dirty="0"/>
              <a:t> </a:t>
            </a:r>
            <a:r>
              <a:rPr spc="-220" dirty="0"/>
              <a:t>Classification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Multi-</a:t>
            </a:r>
            <a:r>
              <a:rPr spc="-254" dirty="0"/>
              <a:t>class</a:t>
            </a:r>
            <a:r>
              <a:rPr spc="25" dirty="0"/>
              <a:t> </a:t>
            </a:r>
            <a:r>
              <a:rPr spc="-210" dirty="0"/>
              <a:t>Classification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1221" y="1925852"/>
            <a:ext cx="11381105" cy="311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ts val="4065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classifiers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distinguish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4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two </a:t>
            </a:r>
            <a:r>
              <a:rPr sz="3400" spc="-325" dirty="0">
                <a:solidFill>
                  <a:srgbClr val="606060"/>
                </a:solidFill>
                <a:latin typeface="Arial MT"/>
                <a:cs typeface="Arial MT"/>
              </a:rPr>
              <a:t>classes</a:t>
            </a:r>
            <a:endParaRPr sz="3400">
              <a:latin typeface="Arial MT"/>
              <a:cs typeface="Arial MT"/>
            </a:endParaRPr>
          </a:p>
          <a:p>
            <a:pPr marL="501650" marR="5080" indent="-489584">
              <a:lnSpc>
                <a:spcPts val="4050"/>
              </a:lnSpc>
              <a:spcBef>
                <a:spcPts val="145"/>
              </a:spcBef>
              <a:buChar char="●"/>
              <a:tabLst>
                <a:tab pos="50165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While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classifiers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(also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called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multinomial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classifiers)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distinguish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3904"/>
              </a:lnSpc>
              <a:buChar char="○"/>
              <a:tabLst>
                <a:tab pos="958850" algn="l"/>
              </a:tabLst>
            </a:pP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more 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25" dirty="0">
                <a:solidFill>
                  <a:srgbClr val="606060"/>
                </a:solidFill>
                <a:latin typeface="Arial MT"/>
                <a:cs typeface="Arial MT"/>
              </a:rPr>
              <a:t>classes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50"/>
              </a:lnSpc>
              <a:buChar char="○"/>
              <a:tabLst>
                <a:tab pos="958850" algn="l"/>
              </a:tabLst>
            </a:pP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distinguish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multiple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25" dirty="0">
                <a:solidFill>
                  <a:srgbClr val="606060"/>
                </a:solidFill>
                <a:latin typeface="Arial MT"/>
                <a:cs typeface="Arial MT"/>
              </a:rPr>
              <a:t>classes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65"/>
              </a:lnSpc>
              <a:buChar char="○"/>
              <a:tabLst>
                <a:tab pos="958850" algn="l"/>
              </a:tabLst>
            </a:pPr>
            <a:r>
              <a:rPr sz="3400" spc="-415" dirty="0">
                <a:solidFill>
                  <a:srgbClr val="606060"/>
                </a:solidFill>
                <a:latin typeface="Arial MT"/>
                <a:cs typeface="Arial MT"/>
              </a:rPr>
              <a:t>Eg.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Forest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classifiers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,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naive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45" dirty="0">
                <a:solidFill>
                  <a:srgbClr val="606060"/>
                </a:solidFill>
                <a:latin typeface="Arial MT"/>
                <a:cs typeface="Arial MT"/>
              </a:rPr>
              <a:t>Bayes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classifiers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etc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468" y="1925852"/>
            <a:ext cx="11608435" cy="577278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94615" marR="5080">
              <a:lnSpc>
                <a:spcPts val="4050"/>
              </a:lnSpc>
              <a:spcBef>
                <a:spcPts val="260"/>
              </a:spcBef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4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65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Multiclass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Classification.</a:t>
            </a:r>
            <a:r>
              <a:rPr sz="34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There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basically</a:t>
            </a:r>
            <a:r>
              <a:rPr sz="3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4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strategies</a:t>
            </a:r>
            <a:r>
              <a:rPr sz="3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doing</a:t>
            </a:r>
            <a:r>
              <a:rPr sz="34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this.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400">
              <a:latin typeface="Arial MT"/>
              <a:cs typeface="Arial MT"/>
            </a:endParaRPr>
          </a:p>
          <a:p>
            <a:pPr marL="551815" marR="3092450" indent="-539750" algn="just">
              <a:lnSpc>
                <a:spcPct val="115799"/>
              </a:lnSpc>
              <a:buFont typeface="Arial MT"/>
              <a:buAutoNum type="arabicPeriod"/>
              <a:tabLst>
                <a:tab pos="551815" algn="l"/>
              </a:tabLst>
            </a:pPr>
            <a:r>
              <a:rPr sz="3400" spc="-305" dirty="0">
                <a:solidFill>
                  <a:srgbClr val="606060"/>
                </a:solidFill>
                <a:latin typeface="Arial Black"/>
                <a:cs typeface="Arial Black"/>
              </a:rPr>
              <a:t>One-</a:t>
            </a:r>
            <a:r>
              <a:rPr sz="3400" spc="-275" dirty="0">
                <a:solidFill>
                  <a:srgbClr val="606060"/>
                </a:solidFill>
                <a:latin typeface="Arial Black"/>
                <a:cs typeface="Arial Black"/>
              </a:rPr>
              <a:t>versus-</a:t>
            </a:r>
            <a:r>
              <a:rPr sz="3400" spc="-285" dirty="0">
                <a:solidFill>
                  <a:srgbClr val="606060"/>
                </a:solidFill>
                <a:latin typeface="Arial Black"/>
                <a:cs typeface="Arial Black"/>
              </a:rPr>
              <a:t>all</a:t>
            </a:r>
            <a:r>
              <a:rPr sz="34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Black"/>
                <a:cs typeface="Arial Black"/>
              </a:rPr>
              <a:t>(OvA)</a:t>
            </a:r>
            <a:r>
              <a:rPr sz="3400" spc="-22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60" dirty="0">
                <a:solidFill>
                  <a:srgbClr val="606060"/>
                </a:solidFill>
                <a:latin typeface="Arial Black"/>
                <a:cs typeface="Arial Black"/>
              </a:rPr>
              <a:t>strategy</a:t>
            </a:r>
            <a:r>
              <a:rPr sz="3400" spc="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also</a:t>
            </a:r>
            <a:r>
              <a:rPr sz="3400" spc="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called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one-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versus-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the-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rest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example,</a:t>
            </a:r>
            <a:endParaRPr sz="3400">
              <a:latin typeface="Arial MT"/>
              <a:cs typeface="Arial MT"/>
            </a:endParaRPr>
          </a:p>
          <a:p>
            <a:pPr marL="1009015" marR="60325" lvl="1" indent="-508000" algn="just">
              <a:lnSpc>
                <a:spcPct val="115799"/>
              </a:lnSpc>
              <a:buAutoNum type="alphaLcPeriod"/>
              <a:tabLst>
                <a:tab pos="1009015" algn="l"/>
              </a:tabLst>
            </a:pP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65" dirty="0">
                <a:solidFill>
                  <a:srgbClr val="606060"/>
                </a:solidFill>
                <a:latin typeface="Arial MT"/>
                <a:cs typeface="Arial MT"/>
              </a:rPr>
              <a:t>eg.</a:t>
            </a:r>
            <a:r>
              <a:rPr sz="3400" spc="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606060"/>
                </a:solidFill>
                <a:latin typeface="Arial MT"/>
                <a:cs typeface="Arial MT"/>
              </a:rPr>
              <a:t>classify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400" spc="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10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35" dirty="0">
                <a:solidFill>
                  <a:srgbClr val="606060"/>
                </a:solidFill>
                <a:latin typeface="Arial MT"/>
                <a:cs typeface="Arial MT"/>
              </a:rPr>
              <a:t>classes</a:t>
            </a:r>
            <a:r>
              <a:rPr sz="3400" spc="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(from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0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55" dirty="0">
                <a:solidFill>
                  <a:srgbClr val="606060"/>
                </a:solidFill>
                <a:latin typeface="Arial MT"/>
                <a:cs typeface="Arial MT"/>
              </a:rPr>
              <a:t>to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9)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one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606060"/>
                </a:solidFill>
                <a:latin typeface="Arial MT"/>
                <a:cs typeface="Arial MT"/>
              </a:rPr>
              <a:t>way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10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classifiers,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one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0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400" spc="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digit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(a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0-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detector,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1-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detector,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2-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detector,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10" dirty="0">
                <a:solidFill>
                  <a:srgbClr val="606060"/>
                </a:solidFill>
                <a:latin typeface="Arial MT"/>
                <a:cs typeface="Arial MT"/>
              </a:rPr>
              <a:t>so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on).</a:t>
            </a:r>
            <a:endParaRPr sz="3400">
              <a:latin typeface="Arial MT"/>
              <a:cs typeface="Arial MT"/>
            </a:endParaRPr>
          </a:p>
          <a:p>
            <a:pPr marL="1009015" marR="608965" lvl="1" indent="-539750" algn="just">
              <a:lnSpc>
                <a:spcPct val="115799"/>
              </a:lnSpc>
              <a:buAutoNum type="alphaLcPeriod"/>
              <a:tabLst>
                <a:tab pos="1009015" algn="l"/>
              </a:tabLst>
            </a:pP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Then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when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you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want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606060"/>
                </a:solidFill>
                <a:latin typeface="Arial MT"/>
                <a:cs typeface="Arial MT"/>
              </a:rPr>
              <a:t>classify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15" dirty="0">
                <a:solidFill>
                  <a:srgbClr val="606060"/>
                </a:solidFill>
                <a:latin typeface="Arial MT"/>
                <a:cs typeface="Arial MT"/>
              </a:rPr>
              <a:t>an</a:t>
            </a:r>
            <a:r>
              <a:rPr sz="3400" spc="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MT"/>
                <a:cs typeface="Arial MT"/>
              </a:rPr>
              <a:t>image,</a:t>
            </a:r>
            <a:r>
              <a:rPr sz="3400" spc="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class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whose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outputs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highest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score.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Multiclass</a:t>
            </a:r>
            <a:r>
              <a:rPr spc="-70" dirty="0"/>
              <a:t> </a:t>
            </a:r>
            <a:r>
              <a:rPr spc="-220" dirty="0"/>
              <a:t>Classification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471762" y="2090737"/>
          <a:ext cx="7553323" cy="39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71762" y="3386137"/>
          <a:ext cx="7553323" cy="39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71762" y="6357937"/>
          <a:ext cx="7553323" cy="39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1762" y="4833937"/>
          <a:ext cx="7557770" cy="39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5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705485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2216150" algn="l"/>
                        </a:tabLst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	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547962" y="7577137"/>
          <a:ext cx="7553323" cy="39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443650" y="3408763"/>
            <a:ext cx="1510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2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vs</a:t>
            </a:r>
            <a:r>
              <a:rPr sz="1400" b="1" spc="3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All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67450" y="2189563"/>
            <a:ext cx="1510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vs</a:t>
            </a:r>
            <a:r>
              <a:rPr sz="1400" b="1" spc="3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All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43650" y="4856563"/>
            <a:ext cx="1510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3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vs</a:t>
            </a:r>
            <a:r>
              <a:rPr sz="1400" b="1" spc="3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All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43650" y="6380563"/>
            <a:ext cx="1510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vs</a:t>
            </a:r>
            <a:r>
              <a:rPr sz="1400" b="1" spc="3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All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43650" y="7599763"/>
            <a:ext cx="1510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5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vs</a:t>
            </a:r>
            <a:r>
              <a:rPr sz="1400" b="1" spc="3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All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Multiclass</a:t>
            </a:r>
            <a:r>
              <a:rPr spc="-70" dirty="0"/>
              <a:t> </a:t>
            </a:r>
            <a:r>
              <a:rPr spc="-229" dirty="0"/>
              <a:t>Classification</a:t>
            </a:r>
            <a:r>
              <a:rPr spc="-65" dirty="0"/>
              <a:t>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OvA</a:t>
            </a:r>
            <a:r>
              <a:rPr spc="-65" dirty="0"/>
              <a:t> </a:t>
            </a:r>
            <a:r>
              <a:rPr spc="-185" dirty="0"/>
              <a:t>strategy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Multi-</a:t>
            </a:r>
            <a:r>
              <a:rPr spc="-254" dirty="0"/>
              <a:t>class</a:t>
            </a:r>
            <a:r>
              <a:rPr spc="25" dirty="0"/>
              <a:t> </a:t>
            </a:r>
            <a:r>
              <a:rPr spc="-210" dirty="0"/>
              <a:t>Classification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4381682"/>
            <a:ext cx="8559800" cy="220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By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default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scikit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learn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SGDClassifier</a:t>
            </a:r>
            <a:r>
              <a:rPr sz="24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assumes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OvA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sgd_clf.fit(X_train,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y_train)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Under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hood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trained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10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classifiers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2400">
              <a:latin typeface="Consolas"/>
              <a:cs typeface="Consolas"/>
            </a:endParaRPr>
          </a:p>
          <a:p>
            <a:pPr marL="12700" marR="3015615">
              <a:lnSpc>
                <a:spcPts val="2850"/>
              </a:lnSpc>
              <a:spcBef>
                <a:spcPts val="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sgd_clf.predict([some_digit])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5.])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846" y="1945902"/>
            <a:ext cx="10182860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ts val="4065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Doing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OvA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65"/>
              </a:lnSpc>
              <a:buFont typeface="Arial MT"/>
              <a:buChar char="○"/>
              <a:tabLst>
                <a:tab pos="958850" algn="l"/>
              </a:tabLst>
            </a:pPr>
            <a:r>
              <a:rPr sz="3400" spc="-335" dirty="0">
                <a:solidFill>
                  <a:srgbClr val="606060"/>
                </a:solidFill>
                <a:latin typeface="Arial Black"/>
                <a:cs typeface="Arial Black"/>
              </a:rPr>
              <a:t>By</a:t>
            </a:r>
            <a:r>
              <a:rPr sz="3400" spc="-1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Black"/>
                <a:cs typeface="Arial Black"/>
              </a:rPr>
              <a:t>default</a:t>
            </a:r>
            <a:r>
              <a:rPr sz="3400" spc="-290" dirty="0">
                <a:solidFill>
                  <a:srgbClr val="606060"/>
                </a:solidFill>
                <a:latin typeface="Arial MT"/>
                <a:cs typeface="Arial MT"/>
              </a:rPr>
              <a:t>,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SGDClassifier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35" dirty="0">
                <a:solidFill>
                  <a:srgbClr val="606060"/>
                </a:solidFill>
                <a:latin typeface="Arial MT"/>
                <a:cs typeface="Arial MT"/>
              </a:rPr>
              <a:t>assumes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OvA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4394" y="83552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468" y="2444013"/>
            <a:ext cx="11290300" cy="242570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551180" algn="l"/>
              </a:tabLst>
            </a:pP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1.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400" spc="-305" dirty="0">
                <a:solidFill>
                  <a:srgbClr val="606060"/>
                </a:solidFill>
                <a:latin typeface="Arial Black"/>
                <a:cs typeface="Arial Black"/>
              </a:rPr>
              <a:t>One-</a:t>
            </a:r>
            <a:r>
              <a:rPr sz="3400" spc="-275" dirty="0">
                <a:solidFill>
                  <a:srgbClr val="606060"/>
                </a:solidFill>
                <a:latin typeface="Arial Black"/>
                <a:cs typeface="Arial Black"/>
              </a:rPr>
              <a:t>versus-</a:t>
            </a:r>
            <a:r>
              <a:rPr sz="3400" spc="-225" dirty="0">
                <a:solidFill>
                  <a:srgbClr val="606060"/>
                </a:solidFill>
                <a:latin typeface="Arial Black"/>
                <a:cs typeface="Arial Black"/>
              </a:rPr>
              <a:t>all</a:t>
            </a:r>
            <a:r>
              <a:rPr sz="34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Black"/>
                <a:cs typeface="Arial Black"/>
              </a:rPr>
              <a:t>(OvA)</a:t>
            </a:r>
            <a:r>
              <a:rPr sz="34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45" dirty="0">
                <a:solidFill>
                  <a:srgbClr val="606060"/>
                </a:solidFill>
                <a:latin typeface="Arial Black"/>
                <a:cs typeface="Arial Black"/>
              </a:rPr>
              <a:t>strategy</a:t>
            </a:r>
            <a:endParaRPr sz="3400">
              <a:latin typeface="Arial Black"/>
              <a:cs typeface="Arial Black"/>
            </a:endParaRPr>
          </a:p>
          <a:p>
            <a:pPr marL="501015">
              <a:lnSpc>
                <a:spcPct val="100000"/>
              </a:lnSpc>
              <a:spcBef>
                <a:spcPts val="645"/>
              </a:spcBef>
              <a:tabLst>
                <a:tab pos="1008380" algn="l"/>
              </a:tabLst>
            </a:pPr>
            <a:r>
              <a:rPr sz="3400" spc="-355" dirty="0">
                <a:solidFill>
                  <a:srgbClr val="606060"/>
                </a:solidFill>
                <a:latin typeface="Arial MT"/>
                <a:cs typeface="Arial MT"/>
              </a:rPr>
              <a:t>a.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Under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hood,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multiclass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SGDClassifier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example,</a:t>
            </a:r>
            <a:endParaRPr sz="3400">
              <a:latin typeface="Arial MT"/>
              <a:cs typeface="Arial MT"/>
            </a:endParaRPr>
          </a:p>
          <a:p>
            <a:pPr marL="1465580" indent="-417830">
              <a:lnSpc>
                <a:spcPct val="100000"/>
              </a:lnSpc>
              <a:spcBef>
                <a:spcPts val="645"/>
              </a:spcBef>
              <a:buAutoNum type="romanLcPeriod"/>
              <a:tabLst>
                <a:tab pos="1465580" algn="l"/>
              </a:tabLst>
            </a:pP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trains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10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classifiers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endParaRPr sz="3400">
              <a:latin typeface="Arial MT"/>
              <a:cs typeface="Arial MT"/>
            </a:endParaRPr>
          </a:p>
          <a:p>
            <a:pPr marL="1465580" indent="-512445">
              <a:lnSpc>
                <a:spcPct val="100000"/>
              </a:lnSpc>
              <a:spcBef>
                <a:spcPts val="645"/>
              </a:spcBef>
              <a:buAutoNum type="romanLcPeriod"/>
              <a:tabLst>
                <a:tab pos="1465580" algn="l"/>
              </a:tabLst>
            </a:pP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selects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0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highest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Multiclass</a:t>
            </a:r>
            <a:r>
              <a:rPr spc="-70" dirty="0"/>
              <a:t> </a:t>
            </a:r>
            <a:r>
              <a:rPr spc="-220" dirty="0"/>
              <a:t>Classification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Multi-</a:t>
            </a:r>
            <a:r>
              <a:rPr spc="-254" dirty="0"/>
              <a:t>class</a:t>
            </a:r>
            <a:r>
              <a:rPr spc="25" dirty="0"/>
              <a:t> </a:t>
            </a:r>
            <a:r>
              <a:rPr spc="-210" dirty="0"/>
              <a:t>Classification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1925" y="4845290"/>
          <a:ext cx="10683240" cy="666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2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41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some_digit_scores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sgd_clf.decision_function([some_digit])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some_digit_scores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25" y="5569190"/>
          <a:ext cx="10360025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79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array([[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86880.99526464,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237672.82817877,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166400.74040071,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131594.15873554,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191845.64360797,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85"/>
                        </a:lnSpc>
                      </a:pPr>
                      <a:r>
                        <a:rPr sz="24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1206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.46829305,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330563.87557331,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241281.56362563,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619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-</a:t>
                      </a: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308221.30939119,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0975" y="6563907"/>
            <a:ext cx="1056767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1280">
              <a:lnSpc>
                <a:spcPts val="2865"/>
              </a:lnSpc>
              <a:spcBef>
                <a:spcPts val="100"/>
              </a:spcBef>
            </a:pP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314369.41736179]])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highest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score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is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indeed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one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corresponding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class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5: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846" y="1867527"/>
            <a:ext cx="9444355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ts val="4065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Doing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OvA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50"/>
              </a:lnSpc>
              <a:buChar char="○"/>
              <a:tabLst>
                <a:tab pos="958850" algn="l"/>
              </a:tabLst>
            </a:pP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10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scores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obtained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65"/>
              </a:lnSpc>
              <a:buChar char="○"/>
              <a:tabLst>
                <a:tab pos="958850" algn="l"/>
              </a:tabLst>
            </a:pP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Index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maximum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4394" y="83552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400" y="1843938"/>
            <a:ext cx="11445240" cy="36258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43230" indent="-430530">
              <a:lnSpc>
                <a:spcPct val="100000"/>
              </a:lnSpc>
              <a:spcBef>
                <a:spcPts val="745"/>
              </a:spcBef>
              <a:buFont typeface="Arial MT"/>
              <a:buAutoNum type="arabicPeriod" startAt="2"/>
              <a:tabLst>
                <a:tab pos="443230" algn="l"/>
              </a:tabLst>
            </a:pPr>
            <a:r>
              <a:rPr sz="3400" spc="-285" dirty="0">
                <a:solidFill>
                  <a:srgbClr val="606060"/>
                </a:solidFill>
                <a:latin typeface="Arial Black"/>
                <a:cs typeface="Arial Black"/>
              </a:rPr>
              <a:t>One-</a:t>
            </a:r>
            <a:r>
              <a:rPr sz="3400" spc="-254" dirty="0">
                <a:solidFill>
                  <a:srgbClr val="606060"/>
                </a:solidFill>
                <a:latin typeface="Arial Black"/>
                <a:cs typeface="Arial Black"/>
              </a:rPr>
              <a:t>versus-</a:t>
            </a:r>
            <a:r>
              <a:rPr sz="3400" spc="-300" dirty="0">
                <a:solidFill>
                  <a:srgbClr val="606060"/>
                </a:solidFill>
                <a:latin typeface="Arial Black"/>
                <a:cs typeface="Arial Black"/>
              </a:rPr>
              <a:t>one</a:t>
            </a:r>
            <a:r>
              <a:rPr sz="3400" spc="-1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Black"/>
                <a:cs typeface="Arial Black"/>
              </a:rPr>
              <a:t>(OvO)</a:t>
            </a:r>
            <a:r>
              <a:rPr sz="3400" spc="-2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45" dirty="0">
                <a:solidFill>
                  <a:srgbClr val="606060"/>
                </a:solidFill>
                <a:latin typeface="Arial Black"/>
                <a:cs typeface="Arial Black"/>
              </a:rPr>
              <a:t>strategy</a:t>
            </a:r>
            <a:endParaRPr sz="3400">
              <a:latin typeface="Arial Black"/>
              <a:cs typeface="Arial Black"/>
            </a:endParaRPr>
          </a:p>
          <a:p>
            <a:pPr marL="927100" marR="5080" lvl="1" indent="-508000">
              <a:lnSpc>
                <a:spcPct val="115799"/>
              </a:lnSpc>
              <a:buAutoNum type="alphaLcPeriod"/>
              <a:tabLst>
                <a:tab pos="927100" algn="l"/>
              </a:tabLst>
            </a:pP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 strategy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every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pair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digits: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one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distinguish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0s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1s,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another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distinguish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0s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2s,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1s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2s,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10" dirty="0">
                <a:solidFill>
                  <a:srgbClr val="606060"/>
                </a:solidFill>
                <a:latin typeface="Arial MT"/>
                <a:cs typeface="Arial MT"/>
              </a:rPr>
              <a:t>so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on.</a:t>
            </a:r>
            <a:endParaRPr sz="3400">
              <a:latin typeface="Arial MT"/>
              <a:cs typeface="Arial MT"/>
            </a:endParaRPr>
          </a:p>
          <a:p>
            <a:pPr marL="927100" marR="614045" lvl="1" indent="-539750">
              <a:lnSpc>
                <a:spcPct val="115799"/>
              </a:lnSpc>
              <a:buAutoNum type="alphaLcPeriod"/>
              <a:tabLst>
                <a:tab pos="927100" algn="l"/>
                <a:tab pos="104648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	If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195" dirty="0">
                <a:solidFill>
                  <a:srgbClr val="606060"/>
                </a:solidFill>
                <a:latin typeface="Arial MT"/>
                <a:cs typeface="Arial MT"/>
              </a:rPr>
              <a:t>N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0" dirty="0">
                <a:solidFill>
                  <a:srgbClr val="606060"/>
                </a:solidFill>
                <a:latin typeface="Arial MT"/>
                <a:cs typeface="Arial MT"/>
              </a:rPr>
              <a:t>classes,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you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need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195" dirty="0">
                <a:solidFill>
                  <a:srgbClr val="606060"/>
                </a:solidFill>
                <a:latin typeface="Arial MT"/>
                <a:cs typeface="Arial MT"/>
              </a:rPr>
              <a:t>N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×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65" dirty="0">
                <a:solidFill>
                  <a:srgbClr val="606060"/>
                </a:solidFill>
                <a:latin typeface="Arial MT"/>
                <a:cs typeface="Arial MT"/>
              </a:rPr>
              <a:t>(N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–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1)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/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2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classifiers.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Multiclass</a:t>
            </a:r>
            <a:r>
              <a:rPr spc="-70" dirty="0"/>
              <a:t> </a:t>
            </a:r>
            <a:r>
              <a:rPr spc="-220" dirty="0"/>
              <a:t>Classification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101" y="1925852"/>
            <a:ext cx="108889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classifiers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need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OvO?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Multiclass</a:t>
            </a:r>
            <a:r>
              <a:rPr spc="-70" dirty="0"/>
              <a:t> </a:t>
            </a:r>
            <a:r>
              <a:rPr spc="-220" dirty="0"/>
              <a:t>Classification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201548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1740010"/>
            <a:ext cx="791464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MNIST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Dataset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3600"/>
              </a:spcBef>
              <a:buChar char="●"/>
              <a:tabLst>
                <a:tab pos="471170" algn="l"/>
              </a:tabLst>
            </a:pPr>
            <a:r>
              <a:rPr sz="3000" spc="-32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labeled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represents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1262" y="3619455"/>
            <a:ext cx="4442749" cy="4509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96025" y="8406758"/>
            <a:ext cx="4808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Few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Digits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2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Multiclass</a:t>
            </a:r>
            <a:r>
              <a:rPr spc="-70" dirty="0"/>
              <a:t> </a:t>
            </a:r>
            <a:r>
              <a:rPr spc="-220" dirty="0"/>
              <a:t>Classification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1101" y="1925852"/>
            <a:ext cx="10888980" cy="1875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classifiers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need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OvO?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95"/>
              </a:spcBef>
            </a:pPr>
            <a:endParaRPr sz="3400">
              <a:latin typeface="Arial MT"/>
              <a:cs typeface="Arial MT"/>
            </a:endParaRPr>
          </a:p>
          <a:p>
            <a:pPr marL="459740" algn="ctr">
              <a:lnSpc>
                <a:spcPct val="100000"/>
              </a:lnSpc>
            </a:pP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10*9/2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45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72037" y="7431302"/>
            <a:ext cx="1790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solidFill>
                  <a:srgbClr val="606060"/>
                </a:solidFill>
                <a:latin typeface="MS PGothic"/>
                <a:cs typeface="MS PGothic"/>
              </a:rPr>
              <a:t>⇣</a:t>
            </a:r>
            <a:endParaRPr sz="3400">
              <a:latin typeface="MS PGothic"/>
              <a:cs typeface="MS PGothic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71762" y="2090737"/>
          <a:ext cx="7639050" cy="39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71762" y="3386137"/>
          <a:ext cx="7639050" cy="39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1762" y="6357937"/>
          <a:ext cx="7639050" cy="39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471762" y="4833937"/>
          <a:ext cx="7643495" cy="39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51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547962" y="8491537"/>
          <a:ext cx="7639050" cy="391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0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06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0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b="1" spc="-50" dirty="0">
                          <a:latin typeface="Arial"/>
                          <a:cs typeface="Arial"/>
                        </a:rPr>
                        <a:t>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0443650" y="3408763"/>
            <a:ext cx="1388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vs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3</a:t>
            </a:r>
            <a:r>
              <a:rPr sz="1400" b="1" spc="38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67450" y="2189563"/>
            <a:ext cx="1388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vs</a:t>
            </a:r>
            <a:r>
              <a:rPr sz="1400" b="1" spc="3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2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43650" y="4856563"/>
            <a:ext cx="1388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vs</a:t>
            </a:r>
            <a:r>
              <a:rPr sz="1400" b="1" spc="3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43650" y="6380563"/>
            <a:ext cx="1388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vs</a:t>
            </a:r>
            <a:r>
              <a:rPr sz="1400" b="1" spc="3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5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43650" y="8514163"/>
            <a:ext cx="13887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vs</a:t>
            </a:r>
            <a:r>
              <a:rPr sz="1400" b="1" spc="38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5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classifier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18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Multiclass</a:t>
            </a:r>
            <a:r>
              <a:rPr spc="-20" dirty="0"/>
              <a:t> </a:t>
            </a:r>
            <a:r>
              <a:rPr spc="-229" dirty="0"/>
              <a:t>Classification</a:t>
            </a:r>
            <a:r>
              <a:rPr spc="-1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dirty="0"/>
              <a:t>OvO</a:t>
            </a:r>
            <a:r>
              <a:rPr spc="-20" dirty="0"/>
              <a:t> </a:t>
            </a:r>
            <a:r>
              <a:rPr spc="-295" dirty="0"/>
              <a:t>Strategy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Multi-</a:t>
            </a:r>
            <a:r>
              <a:rPr spc="-254" dirty="0"/>
              <a:t>class</a:t>
            </a:r>
            <a:r>
              <a:rPr spc="25" dirty="0"/>
              <a:t> </a:t>
            </a:r>
            <a:r>
              <a:rPr spc="-210" dirty="0"/>
              <a:t>Classification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846" y="1812103"/>
            <a:ext cx="11352530" cy="5375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ts val="4065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Doing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OvO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50"/>
              </a:lnSpc>
              <a:buChar char="○"/>
              <a:tabLst>
                <a:tab pos="958850" algn="l"/>
              </a:tabLst>
            </a:pP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SGD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30" dirty="0">
                <a:solidFill>
                  <a:srgbClr val="606060"/>
                </a:solidFill>
                <a:latin typeface="Arial MT"/>
                <a:cs typeface="Arial MT"/>
              </a:rPr>
              <a:t>uses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OVA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1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default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50"/>
              </a:lnSpc>
              <a:buChar char="○"/>
              <a:tabLst>
                <a:tab pos="958850" algn="l"/>
              </a:tabLst>
            </a:pP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Need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specifically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mention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OvO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OvO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65"/>
              </a:lnSpc>
              <a:buChar char="○"/>
              <a:tabLst>
                <a:tab pos="958850" algn="l"/>
              </a:tabLst>
            </a:pP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estimators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trained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45</a:t>
            </a:r>
            <a:endParaRPr sz="3400">
              <a:latin typeface="Arial MT"/>
              <a:cs typeface="Arial MT"/>
            </a:endParaRPr>
          </a:p>
          <a:p>
            <a:pPr marL="44450">
              <a:lnSpc>
                <a:spcPts val="2865"/>
              </a:lnSpc>
              <a:spcBef>
                <a:spcPts val="307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sklearn.multiclass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OneVsOneClassifier</a:t>
            </a:r>
            <a:endParaRPr sz="2400">
              <a:latin typeface="Consolas"/>
              <a:cs typeface="Consolas"/>
            </a:endParaRPr>
          </a:p>
          <a:p>
            <a:pPr marL="44450" marR="756285">
              <a:lnSpc>
                <a:spcPts val="2850"/>
              </a:lnSpc>
              <a:spcBef>
                <a:spcPts val="10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ovo_clf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OneVsOneClassifier(SGDClassifier(random_state=42, max_iter=20))</a:t>
            </a:r>
            <a:endParaRPr sz="2400">
              <a:latin typeface="Consolas"/>
              <a:cs typeface="Consolas"/>
            </a:endParaRPr>
          </a:p>
          <a:p>
            <a:pPr marL="44450">
              <a:lnSpc>
                <a:spcPts val="274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ovo_clf.fit(X_train,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y_train)</a:t>
            </a:r>
            <a:endParaRPr sz="2400">
              <a:latin typeface="Consolas"/>
              <a:cs typeface="Consolas"/>
            </a:endParaRPr>
          </a:p>
          <a:p>
            <a:pPr marL="44450" marR="5776595">
              <a:lnSpc>
                <a:spcPts val="2850"/>
              </a:lnSpc>
              <a:spcBef>
                <a:spcPts val="105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ovo_clf.predict([some_digit])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5.])</a:t>
            </a:r>
            <a:endParaRPr sz="2400">
              <a:latin typeface="Consolas"/>
              <a:cs typeface="Consolas"/>
            </a:endParaRPr>
          </a:p>
          <a:p>
            <a:pPr marL="44450" marR="6613525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len(ovo_clf.estimators_)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45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4394" y="83552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22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37695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37695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37695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99695" marR="76200" indent="-1714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12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some_digit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9325" y="5074044"/>
            <a:ext cx="643890" cy="164465"/>
            <a:chOff x="2529325" y="5074044"/>
            <a:chExt cx="643890" cy="164465"/>
          </a:xfrm>
        </p:grpSpPr>
        <p:sp>
          <p:nvSpPr>
            <p:cNvPr id="7" name="object 7"/>
            <p:cNvSpPr/>
            <p:nvPr/>
          </p:nvSpPr>
          <p:spPr>
            <a:xfrm>
              <a:off x="2529325" y="51560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775" y="5074044"/>
              <a:ext cx="211001" cy="16396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14238" y="5074044"/>
            <a:ext cx="581025" cy="164465"/>
            <a:chOff x="5014238" y="5074044"/>
            <a:chExt cx="581025" cy="164465"/>
          </a:xfrm>
        </p:grpSpPr>
        <p:sp>
          <p:nvSpPr>
            <p:cNvPr id="10" name="object 10"/>
            <p:cNvSpPr/>
            <p:nvPr/>
          </p:nvSpPr>
          <p:spPr>
            <a:xfrm>
              <a:off x="5014238" y="51560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3688" y="5074044"/>
              <a:ext cx="211001" cy="16396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53456" y="37695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51130" marR="144780" indent="1270" algn="ctr">
              <a:lnSpc>
                <a:spcPct val="1493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Performance </a:t>
            </a:r>
            <a:r>
              <a:rPr sz="1800" spc="-55" dirty="0">
                <a:solidFill>
                  <a:srgbClr val="606060"/>
                </a:solidFill>
                <a:latin typeface="Arial MT"/>
                <a:cs typeface="Arial MT"/>
              </a:rPr>
              <a:t>metrics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(Finalize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model)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50230" y="5073951"/>
            <a:ext cx="581025" cy="164465"/>
            <a:chOff x="7450230" y="5073951"/>
            <a:chExt cx="581025" cy="164465"/>
          </a:xfrm>
        </p:grpSpPr>
        <p:sp>
          <p:nvSpPr>
            <p:cNvPr id="14" name="object 14"/>
            <p:cNvSpPr/>
            <p:nvPr/>
          </p:nvSpPr>
          <p:spPr>
            <a:xfrm>
              <a:off x="7450230" y="51559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680" y="5073951"/>
              <a:ext cx="211001" cy="16396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475476" y="3769574"/>
            <a:ext cx="1805305" cy="277304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79705" marR="173990" indent="59055" algn="just">
              <a:lnSpc>
                <a:spcPct val="149300"/>
              </a:lnSpc>
            </a:pPr>
            <a:r>
              <a:rPr sz="1800" spc="-150" dirty="0">
                <a:solidFill>
                  <a:srgbClr val="606060"/>
                </a:solidFill>
                <a:latin typeface="Arial Black"/>
                <a:cs typeface="Arial Black"/>
              </a:rPr>
              <a:t>Improve</a:t>
            </a:r>
            <a:r>
              <a:rPr sz="1800" spc="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1800" spc="-175" dirty="0">
                <a:solidFill>
                  <a:srgbClr val="606060"/>
                </a:solidFill>
                <a:latin typeface="Arial Black"/>
                <a:cs typeface="Arial Black"/>
              </a:rPr>
              <a:t>model</a:t>
            </a:r>
            <a:r>
              <a:rPr sz="1800" spc="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using </a:t>
            </a:r>
            <a:r>
              <a:rPr sz="1800" spc="-80" dirty="0">
                <a:solidFill>
                  <a:srgbClr val="606060"/>
                </a:solidFill>
                <a:latin typeface="Arial Black"/>
                <a:cs typeface="Arial Black"/>
              </a:rPr>
              <a:t>error</a:t>
            </a:r>
            <a:r>
              <a:rPr sz="1800" spc="-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20" dirty="0">
                <a:solidFill>
                  <a:srgbClr val="606060"/>
                </a:solidFill>
                <a:latin typeface="Arial Black"/>
                <a:cs typeface="Arial Black"/>
              </a:rPr>
              <a:t>analysis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872250" y="5073951"/>
            <a:ext cx="581025" cy="164465"/>
            <a:chOff x="9872250" y="5073951"/>
            <a:chExt cx="581025" cy="164465"/>
          </a:xfrm>
        </p:grpSpPr>
        <p:sp>
          <p:nvSpPr>
            <p:cNvPr id="18" name="object 18"/>
            <p:cNvSpPr/>
            <p:nvPr/>
          </p:nvSpPr>
          <p:spPr>
            <a:xfrm>
              <a:off x="9872250" y="51559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700" y="5073951"/>
              <a:ext cx="211001" cy="16396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30" dirty="0"/>
              <a:t> </a:t>
            </a:r>
            <a:r>
              <a:rPr spc="-320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24" y="2290872"/>
            <a:ext cx="12132945" cy="2644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14599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Once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model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(classifier)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identified,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improved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MT"/>
                <a:cs typeface="Arial MT"/>
              </a:rPr>
              <a:t>analyzing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types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errors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makes</a:t>
            </a:r>
            <a:endParaRPr sz="3000">
              <a:latin typeface="Arial MT"/>
              <a:cs typeface="Arial MT"/>
            </a:endParaRPr>
          </a:p>
          <a:p>
            <a:pPr marL="471170" marR="24130" indent="-459105">
              <a:lnSpc>
                <a:spcPct val="113599"/>
              </a:lnSpc>
              <a:spcBef>
                <a:spcPts val="35"/>
              </a:spcBef>
              <a:buChar char="●"/>
              <a:tabLst>
                <a:tab pos="4711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previous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multiclass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classifying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of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digits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labels,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done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observing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50" i="1" spc="-160" dirty="0">
                <a:solidFill>
                  <a:srgbClr val="606060"/>
                </a:solidFill>
                <a:latin typeface="Arial"/>
                <a:cs typeface="Arial"/>
              </a:rPr>
              <a:t>confusion</a:t>
            </a:r>
            <a:r>
              <a:rPr sz="3050" i="1" spc="-5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50" i="1" spc="-45" dirty="0">
                <a:solidFill>
                  <a:srgbClr val="606060"/>
                </a:solidFill>
                <a:latin typeface="Arial"/>
                <a:cs typeface="Arial"/>
              </a:rPr>
              <a:t>matrix</a:t>
            </a:r>
            <a:r>
              <a:rPr sz="3050" i="1" spc="-7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graph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Confusion</a:t>
            </a:r>
            <a:r>
              <a:rPr spc="-165" dirty="0"/>
              <a:t> </a:t>
            </a:r>
            <a:r>
              <a:rPr spc="-20" dirty="0"/>
              <a:t>Matrix</a:t>
            </a:r>
            <a:r>
              <a:rPr spc="-160" dirty="0"/>
              <a:t> </a:t>
            </a:r>
            <a:r>
              <a:rPr dirty="0"/>
              <a:t>-</a:t>
            </a:r>
            <a:r>
              <a:rPr spc="-170" dirty="0"/>
              <a:t> </a:t>
            </a:r>
            <a:r>
              <a:rPr spc="-475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025" y="1922383"/>
            <a:ext cx="48825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For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‘5’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Black"/>
                <a:cs typeface="Arial Black"/>
              </a:rPr>
              <a:t>‘Not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Black"/>
                <a:cs typeface="Arial Black"/>
              </a:rPr>
              <a:t>5’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classifier</a:t>
            </a:r>
            <a:endParaRPr sz="3000">
              <a:latin typeface="Arial Black"/>
              <a:cs typeface="Arial Black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20074" y="4751412"/>
            <a:ext cx="8361045" cy="2957195"/>
            <a:chOff x="1420074" y="4751412"/>
            <a:chExt cx="8361045" cy="2957195"/>
          </a:xfrm>
        </p:grpSpPr>
        <p:sp>
          <p:nvSpPr>
            <p:cNvPr id="5" name="object 5"/>
            <p:cNvSpPr/>
            <p:nvPr/>
          </p:nvSpPr>
          <p:spPr>
            <a:xfrm>
              <a:off x="4784992" y="5936182"/>
              <a:ext cx="3301365" cy="1175385"/>
            </a:xfrm>
            <a:custGeom>
              <a:avLst/>
              <a:gdLst/>
              <a:ahLst/>
              <a:cxnLst/>
              <a:rect l="l" t="t" r="r" b="b"/>
              <a:pathLst>
                <a:path w="3301365" h="1175384">
                  <a:moveTo>
                    <a:pt x="3300996" y="0"/>
                  </a:moveTo>
                  <a:lnTo>
                    <a:pt x="1649488" y="0"/>
                  </a:lnTo>
                  <a:lnTo>
                    <a:pt x="0" y="0"/>
                  </a:lnTo>
                  <a:lnTo>
                    <a:pt x="0" y="587629"/>
                  </a:lnTo>
                  <a:lnTo>
                    <a:pt x="0" y="1175245"/>
                  </a:lnTo>
                  <a:lnTo>
                    <a:pt x="1649488" y="1175245"/>
                  </a:lnTo>
                  <a:lnTo>
                    <a:pt x="3300996" y="1175245"/>
                  </a:lnTo>
                  <a:lnTo>
                    <a:pt x="3300996" y="587629"/>
                  </a:lnTo>
                  <a:lnTo>
                    <a:pt x="3300996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9587" y="4756174"/>
              <a:ext cx="1668780" cy="2947670"/>
            </a:xfrm>
            <a:custGeom>
              <a:avLst/>
              <a:gdLst/>
              <a:ahLst/>
              <a:cxnLst/>
              <a:rect l="l" t="t" r="r" b="b"/>
              <a:pathLst>
                <a:path w="1668780" h="2947670">
                  <a:moveTo>
                    <a:pt x="0" y="0"/>
                  </a:moveTo>
                  <a:lnTo>
                    <a:pt x="0" y="2947624"/>
                  </a:lnTo>
                </a:path>
                <a:path w="1668780" h="2947670">
                  <a:moveTo>
                    <a:pt x="1668299" y="0"/>
                  </a:moveTo>
                  <a:lnTo>
                    <a:pt x="1668299" y="29476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6187" y="5343799"/>
              <a:ext cx="0" cy="2360295"/>
            </a:xfrm>
            <a:custGeom>
              <a:avLst/>
              <a:gdLst/>
              <a:ahLst/>
              <a:cxnLst/>
              <a:rect l="l" t="t" r="r" b="b"/>
              <a:pathLst>
                <a:path h="2360295">
                  <a:moveTo>
                    <a:pt x="0" y="1832974"/>
                  </a:moveTo>
                  <a:lnTo>
                    <a:pt x="0" y="2359999"/>
                  </a:lnTo>
                </a:path>
                <a:path h="2360295">
                  <a:moveTo>
                    <a:pt x="0" y="0"/>
                  </a:moveTo>
                  <a:lnTo>
                    <a:pt x="0" y="55779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34487" y="5343799"/>
              <a:ext cx="0" cy="2360295"/>
            </a:xfrm>
            <a:custGeom>
              <a:avLst/>
              <a:gdLst/>
              <a:ahLst/>
              <a:cxnLst/>
              <a:rect l="l" t="t" r="r" b="b"/>
              <a:pathLst>
                <a:path h="2360295">
                  <a:moveTo>
                    <a:pt x="0" y="0"/>
                  </a:moveTo>
                  <a:lnTo>
                    <a:pt x="0" y="235999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02787" y="5343799"/>
              <a:ext cx="0" cy="2360295"/>
            </a:xfrm>
            <a:custGeom>
              <a:avLst/>
              <a:gdLst/>
              <a:ahLst/>
              <a:cxnLst/>
              <a:rect l="l" t="t" r="r" b="b"/>
              <a:pathLst>
                <a:path h="2360295">
                  <a:moveTo>
                    <a:pt x="0" y="1849999"/>
                  </a:moveTo>
                  <a:lnTo>
                    <a:pt x="0" y="2359999"/>
                  </a:lnTo>
                </a:path>
                <a:path h="2360295">
                  <a:moveTo>
                    <a:pt x="0" y="0"/>
                  </a:moveTo>
                  <a:lnTo>
                    <a:pt x="0" y="56539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4837" y="4756174"/>
              <a:ext cx="8351520" cy="2947670"/>
            </a:xfrm>
            <a:custGeom>
              <a:avLst/>
              <a:gdLst/>
              <a:ahLst/>
              <a:cxnLst/>
              <a:rect l="l" t="t" r="r" b="b"/>
              <a:pathLst>
                <a:path w="8351520" h="2947670">
                  <a:moveTo>
                    <a:pt x="8346249" y="0"/>
                  </a:moveTo>
                  <a:lnTo>
                    <a:pt x="8346249" y="2947624"/>
                  </a:lnTo>
                </a:path>
                <a:path w="8351520" h="2947670">
                  <a:moveTo>
                    <a:pt x="0" y="4749"/>
                  </a:moveTo>
                  <a:lnTo>
                    <a:pt x="8350999" y="4749"/>
                  </a:lnTo>
                </a:path>
                <a:path w="8351520" h="2947670">
                  <a:moveTo>
                    <a:pt x="1668299" y="592374"/>
                  </a:moveTo>
                  <a:lnTo>
                    <a:pt x="8350999" y="59237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3137" y="5936174"/>
              <a:ext cx="6682740" cy="1175385"/>
            </a:xfrm>
            <a:custGeom>
              <a:avLst/>
              <a:gdLst/>
              <a:ahLst/>
              <a:cxnLst/>
              <a:rect l="l" t="t" r="r" b="b"/>
              <a:pathLst>
                <a:path w="6682740" h="1175384">
                  <a:moveTo>
                    <a:pt x="0" y="0"/>
                  </a:moveTo>
                  <a:lnTo>
                    <a:pt x="1610262" y="0"/>
                  </a:lnTo>
                </a:path>
                <a:path w="6682740" h="1175384">
                  <a:moveTo>
                    <a:pt x="2098962" y="0"/>
                  </a:moveTo>
                  <a:lnTo>
                    <a:pt x="4992862" y="0"/>
                  </a:lnTo>
                </a:path>
                <a:path w="6682740" h="1175384">
                  <a:moveTo>
                    <a:pt x="5076562" y="0"/>
                  </a:moveTo>
                  <a:lnTo>
                    <a:pt x="6682699" y="0"/>
                  </a:lnTo>
                </a:path>
                <a:path w="6682740" h="1175384">
                  <a:moveTo>
                    <a:pt x="0" y="587624"/>
                  </a:moveTo>
                  <a:lnTo>
                    <a:pt x="1610262" y="587624"/>
                  </a:lnTo>
                </a:path>
                <a:path w="6682740" h="1175384">
                  <a:moveTo>
                    <a:pt x="1691862" y="587624"/>
                  </a:moveTo>
                  <a:lnTo>
                    <a:pt x="4992862" y="587624"/>
                  </a:lnTo>
                </a:path>
                <a:path w="6682740" h="1175384">
                  <a:moveTo>
                    <a:pt x="5076562" y="587624"/>
                  </a:moveTo>
                  <a:lnTo>
                    <a:pt x="6682699" y="587624"/>
                  </a:lnTo>
                </a:path>
                <a:path w="6682740" h="1175384">
                  <a:moveTo>
                    <a:pt x="0" y="1175249"/>
                  </a:moveTo>
                  <a:lnTo>
                    <a:pt x="1610262" y="1175249"/>
                  </a:lnTo>
                </a:path>
                <a:path w="6682740" h="1175384">
                  <a:moveTo>
                    <a:pt x="2127762" y="1175249"/>
                  </a:moveTo>
                  <a:lnTo>
                    <a:pt x="4531012" y="1175249"/>
                  </a:lnTo>
                </a:path>
                <a:path w="6682740" h="1175384">
                  <a:moveTo>
                    <a:pt x="5076562" y="1175249"/>
                  </a:moveTo>
                  <a:lnTo>
                    <a:pt x="6682699" y="117524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4837" y="7699049"/>
              <a:ext cx="8351520" cy="0"/>
            </a:xfrm>
            <a:custGeom>
              <a:avLst/>
              <a:gdLst/>
              <a:ahLst/>
              <a:cxnLst/>
              <a:rect l="l" t="t" r="r" b="b"/>
              <a:pathLst>
                <a:path w="8351520">
                  <a:moveTo>
                    <a:pt x="0" y="0"/>
                  </a:moveTo>
                  <a:lnTo>
                    <a:pt x="8350999" y="0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73981" y="6205931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Actual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2649" y="4824806"/>
            <a:ext cx="666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Prediction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84999" y="5412431"/>
            <a:ext cx="164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Not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9249" y="5412431"/>
            <a:ext cx="168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32612" y="5412431"/>
            <a:ext cx="163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Total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2649" y="6000056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Not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6124" y="6000056"/>
            <a:ext cx="640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53272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17267" y="6000056"/>
            <a:ext cx="514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1307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69699" y="6000056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54579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2649" y="6587681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48966" y="6587681"/>
            <a:ext cx="514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1077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17267" y="6587681"/>
            <a:ext cx="514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4344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69699" y="6587681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5421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2649" y="7175306"/>
            <a:ext cx="1637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Total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48962" y="7175306"/>
            <a:ext cx="168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54349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39249" y="7175306"/>
            <a:ext cx="1647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5651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69699" y="7175306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60000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79999" y="4380062"/>
            <a:ext cx="7470775" cy="2814320"/>
            <a:chOff x="4679999" y="4380062"/>
            <a:chExt cx="7470775" cy="2814320"/>
          </a:xfrm>
        </p:grpSpPr>
        <p:sp>
          <p:nvSpPr>
            <p:cNvPr id="31" name="object 31"/>
            <p:cNvSpPr/>
            <p:nvPr/>
          </p:nvSpPr>
          <p:spPr>
            <a:xfrm>
              <a:off x="4718099" y="5939699"/>
              <a:ext cx="3414395" cy="1216025"/>
            </a:xfrm>
            <a:custGeom>
              <a:avLst/>
              <a:gdLst/>
              <a:ahLst/>
              <a:cxnLst/>
              <a:rect l="l" t="t" r="r" b="b"/>
              <a:pathLst>
                <a:path w="3414395" h="1216025">
                  <a:moveTo>
                    <a:pt x="28799" y="0"/>
                  </a:moveTo>
                  <a:lnTo>
                    <a:pt x="23399" y="1159199"/>
                  </a:lnTo>
                </a:path>
                <a:path w="3414395" h="1216025">
                  <a:moveTo>
                    <a:pt x="28799" y="18449"/>
                  </a:moveTo>
                  <a:lnTo>
                    <a:pt x="473999" y="18449"/>
                  </a:lnTo>
                </a:path>
                <a:path w="3414395" h="1216025">
                  <a:moveTo>
                    <a:pt x="0" y="1198974"/>
                  </a:moveTo>
                  <a:lnTo>
                    <a:pt x="502799" y="1198974"/>
                  </a:lnTo>
                </a:path>
                <a:path w="3414395" h="1216025">
                  <a:moveTo>
                    <a:pt x="2968724" y="42274"/>
                  </a:moveTo>
                  <a:lnTo>
                    <a:pt x="3413924" y="42274"/>
                  </a:lnTo>
                </a:path>
                <a:path w="3414395" h="1216025">
                  <a:moveTo>
                    <a:pt x="2906049" y="1198974"/>
                  </a:moveTo>
                  <a:lnTo>
                    <a:pt x="3408849" y="1198974"/>
                  </a:lnTo>
                </a:path>
                <a:path w="3414395" h="1216025">
                  <a:moveTo>
                    <a:pt x="3413499" y="7599"/>
                  </a:moveTo>
                  <a:lnTo>
                    <a:pt x="3405999" y="1215999"/>
                  </a:lnTo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67266" y="4384824"/>
              <a:ext cx="3978275" cy="1567815"/>
            </a:xfrm>
            <a:custGeom>
              <a:avLst/>
              <a:gdLst/>
              <a:ahLst/>
              <a:cxnLst/>
              <a:rect l="l" t="t" r="r" b="b"/>
              <a:pathLst>
                <a:path w="3978275" h="1567814">
                  <a:moveTo>
                    <a:pt x="0" y="1567419"/>
                  </a:moveTo>
                  <a:lnTo>
                    <a:pt x="2235483" y="636474"/>
                  </a:lnTo>
                  <a:lnTo>
                    <a:pt x="2235483" y="0"/>
                  </a:lnTo>
                  <a:lnTo>
                    <a:pt x="3978183" y="0"/>
                  </a:lnTo>
                  <a:lnTo>
                    <a:pt x="3978183" y="1091099"/>
                  </a:lnTo>
                  <a:lnTo>
                    <a:pt x="2235483" y="1091099"/>
                  </a:lnTo>
                  <a:lnTo>
                    <a:pt x="2235483" y="909249"/>
                  </a:lnTo>
                  <a:lnTo>
                    <a:pt x="0" y="156741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7266" y="4384824"/>
              <a:ext cx="3978275" cy="1567815"/>
            </a:xfrm>
            <a:custGeom>
              <a:avLst/>
              <a:gdLst/>
              <a:ahLst/>
              <a:cxnLst/>
              <a:rect l="l" t="t" r="r" b="b"/>
              <a:pathLst>
                <a:path w="3978275" h="1567814">
                  <a:moveTo>
                    <a:pt x="2235483" y="0"/>
                  </a:moveTo>
                  <a:lnTo>
                    <a:pt x="2525933" y="0"/>
                  </a:lnTo>
                  <a:lnTo>
                    <a:pt x="2961608" y="0"/>
                  </a:lnTo>
                  <a:lnTo>
                    <a:pt x="3978183" y="0"/>
                  </a:lnTo>
                  <a:lnTo>
                    <a:pt x="3978183" y="636474"/>
                  </a:lnTo>
                  <a:lnTo>
                    <a:pt x="3978183" y="909249"/>
                  </a:lnTo>
                  <a:lnTo>
                    <a:pt x="3978183" y="1091099"/>
                  </a:lnTo>
                  <a:lnTo>
                    <a:pt x="2961608" y="1091099"/>
                  </a:lnTo>
                  <a:lnTo>
                    <a:pt x="2525933" y="1091099"/>
                  </a:lnTo>
                  <a:lnTo>
                    <a:pt x="2235483" y="1091099"/>
                  </a:lnTo>
                  <a:lnTo>
                    <a:pt x="2235483" y="909249"/>
                  </a:lnTo>
                  <a:lnTo>
                    <a:pt x="0" y="1567419"/>
                  </a:lnTo>
                  <a:lnTo>
                    <a:pt x="2235483" y="636474"/>
                  </a:lnTo>
                  <a:lnTo>
                    <a:pt x="2235483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475775" y="4543533"/>
            <a:ext cx="153162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Confusion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Matrix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86450" y="3823225"/>
            <a:ext cx="2694940" cy="2230755"/>
          </a:xfrm>
          <a:custGeom>
            <a:avLst/>
            <a:gdLst/>
            <a:ahLst/>
            <a:cxnLst/>
            <a:rect l="l" t="t" r="r" b="b"/>
            <a:pathLst>
              <a:path w="2694940" h="2230754">
                <a:moveTo>
                  <a:pt x="0" y="0"/>
                </a:moveTo>
                <a:lnTo>
                  <a:pt x="449149" y="0"/>
                </a:lnTo>
                <a:lnTo>
                  <a:pt x="1122874" y="0"/>
                </a:lnTo>
                <a:lnTo>
                  <a:pt x="2694899" y="0"/>
                </a:lnTo>
                <a:lnTo>
                  <a:pt x="2694899" y="330574"/>
                </a:lnTo>
                <a:lnTo>
                  <a:pt x="2694899" y="472249"/>
                </a:lnTo>
                <a:lnTo>
                  <a:pt x="2694899" y="566699"/>
                </a:lnTo>
                <a:lnTo>
                  <a:pt x="1122874" y="566699"/>
                </a:lnTo>
                <a:lnTo>
                  <a:pt x="640631" y="2230474"/>
                </a:lnTo>
                <a:lnTo>
                  <a:pt x="449149" y="566699"/>
                </a:lnTo>
                <a:lnTo>
                  <a:pt x="0" y="566699"/>
                </a:lnTo>
                <a:lnTo>
                  <a:pt x="0" y="472249"/>
                </a:lnTo>
                <a:lnTo>
                  <a:pt x="0" y="330574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59475" y="3946618"/>
            <a:ext cx="241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False</a:t>
            </a:r>
            <a:r>
              <a:rPr sz="1800" b="1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Positive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(FP)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56950" y="3899525"/>
            <a:ext cx="2770505" cy="2111375"/>
          </a:xfrm>
          <a:custGeom>
            <a:avLst/>
            <a:gdLst/>
            <a:ahLst/>
            <a:cxnLst/>
            <a:rect l="l" t="t" r="r" b="b"/>
            <a:pathLst>
              <a:path w="2770504" h="2111375">
                <a:moveTo>
                  <a:pt x="0" y="0"/>
                </a:moveTo>
                <a:lnTo>
                  <a:pt x="1615949" y="0"/>
                </a:lnTo>
                <a:lnTo>
                  <a:pt x="2308499" y="0"/>
                </a:lnTo>
                <a:lnTo>
                  <a:pt x="2770199" y="0"/>
                </a:lnTo>
                <a:lnTo>
                  <a:pt x="2770199" y="330574"/>
                </a:lnTo>
                <a:lnTo>
                  <a:pt x="2770199" y="472249"/>
                </a:lnTo>
                <a:lnTo>
                  <a:pt x="2770199" y="566699"/>
                </a:lnTo>
                <a:lnTo>
                  <a:pt x="2308499" y="566699"/>
                </a:lnTo>
                <a:lnTo>
                  <a:pt x="2317106" y="2111076"/>
                </a:lnTo>
                <a:lnTo>
                  <a:pt x="1615949" y="566699"/>
                </a:lnTo>
                <a:lnTo>
                  <a:pt x="0" y="566699"/>
                </a:lnTo>
                <a:lnTo>
                  <a:pt x="0" y="472249"/>
                </a:lnTo>
                <a:lnTo>
                  <a:pt x="0" y="330574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429975" y="4022918"/>
            <a:ext cx="228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True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Negative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(TN)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8099" y="6828200"/>
            <a:ext cx="4556760" cy="567055"/>
          </a:xfrm>
          <a:custGeom>
            <a:avLst/>
            <a:gdLst/>
            <a:ahLst/>
            <a:cxnLst/>
            <a:rect l="l" t="t" r="r" b="b"/>
            <a:pathLst>
              <a:path w="4556760" h="567054">
                <a:moveTo>
                  <a:pt x="0" y="0"/>
                </a:moveTo>
                <a:lnTo>
                  <a:pt x="1516199" y="0"/>
                </a:lnTo>
                <a:lnTo>
                  <a:pt x="2165999" y="0"/>
                </a:lnTo>
                <a:lnTo>
                  <a:pt x="2599199" y="0"/>
                </a:lnTo>
                <a:lnTo>
                  <a:pt x="2599199" y="94449"/>
                </a:lnTo>
                <a:lnTo>
                  <a:pt x="4556267" y="72192"/>
                </a:lnTo>
                <a:lnTo>
                  <a:pt x="2599199" y="236124"/>
                </a:lnTo>
                <a:lnTo>
                  <a:pt x="2599199" y="566699"/>
                </a:lnTo>
                <a:lnTo>
                  <a:pt x="2165999" y="566699"/>
                </a:lnTo>
                <a:lnTo>
                  <a:pt x="1516199" y="566699"/>
                </a:lnTo>
                <a:lnTo>
                  <a:pt x="0" y="566699"/>
                </a:lnTo>
                <a:lnTo>
                  <a:pt x="0" y="236124"/>
                </a:lnTo>
                <a:lnTo>
                  <a:pt x="0" y="944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1125" y="6951593"/>
            <a:ext cx="241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False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Negative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(FN)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525722" y="6714174"/>
            <a:ext cx="5067300" cy="567055"/>
          </a:xfrm>
          <a:custGeom>
            <a:avLst/>
            <a:gdLst/>
            <a:ahLst/>
            <a:cxnLst/>
            <a:rect l="l" t="t" r="r" b="b"/>
            <a:pathLst>
              <a:path w="5067300" h="567054">
                <a:moveTo>
                  <a:pt x="2372077" y="0"/>
                </a:moveTo>
                <a:lnTo>
                  <a:pt x="2821227" y="0"/>
                </a:lnTo>
                <a:lnTo>
                  <a:pt x="3494952" y="0"/>
                </a:lnTo>
                <a:lnTo>
                  <a:pt x="5066977" y="0"/>
                </a:lnTo>
                <a:lnTo>
                  <a:pt x="5066977" y="94449"/>
                </a:lnTo>
                <a:lnTo>
                  <a:pt x="5066977" y="236124"/>
                </a:lnTo>
                <a:lnTo>
                  <a:pt x="5066977" y="566699"/>
                </a:lnTo>
                <a:lnTo>
                  <a:pt x="3494952" y="566699"/>
                </a:lnTo>
                <a:lnTo>
                  <a:pt x="2821227" y="566699"/>
                </a:lnTo>
                <a:lnTo>
                  <a:pt x="2372077" y="566699"/>
                </a:lnTo>
                <a:lnTo>
                  <a:pt x="2372077" y="236124"/>
                </a:lnTo>
                <a:lnTo>
                  <a:pt x="0" y="134999"/>
                </a:lnTo>
                <a:lnTo>
                  <a:pt x="2372077" y="94449"/>
                </a:lnTo>
                <a:lnTo>
                  <a:pt x="2372077" y="0"/>
                </a:lnTo>
                <a:close/>
              </a:path>
            </a:pathLst>
          </a:custGeom>
          <a:ln w="952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970826" y="6837568"/>
            <a:ext cx="228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True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Positive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(TP)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2400" y="3152501"/>
            <a:ext cx="4920099" cy="49200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Multi-</a:t>
            </a:r>
            <a:r>
              <a:rPr spc="-254" dirty="0"/>
              <a:t>class</a:t>
            </a:r>
            <a:r>
              <a:rPr spc="-20" dirty="0"/>
              <a:t> </a:t>
            </a:r>
            <a:r>
              <a:rPr spc="-229" dirty="0"/>
              <a:t>Classification</a:t>
            </a:r>
            <a:r>
              <a:rPr spc="-1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32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8432" y="1734797"/>
            <a:ext cx="7256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Identifying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label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something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belongs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Confusion</a:t>
            </a:r>
            <a:r>
              <a:rPr spc="-165" dirty="0"/>
              <a:t> </a:t>
            </a:r>
            <a:r>
              <a:rPr spc="-20" dirty="0"/>
              <a:t>Matrix</a:t>
            </a:r>
            <a:r>
              <a:rPr spc="-160" dirty="0"/>
              <a:t> </a:t>
            </a:r>
            <a:r>
              <a:rPr dirty="0"/>
              <a:t>-</a:t>
            </a:r>
            <a:r>
              <a:rPr spc="-170" dirty="0"/>
              <a:t> </a:t>
            </a:r>
            <a:r>
              <a:rPr spc="-225" dirty="0"/>
              <a:t>Multiclass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925" y="1782939"/>
            <a:ext cx="7219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Confusion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matrix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for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5" dirty="0">
                <a:solidFill>
                  <a:srgbClr val="606060"/>
                </a:solidFill>
                <a:latin typeface="Arial Black"/>
                <a:cs typeface="Arial Black"/>
              </a:rPr>
              <a:t>Multiclass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classifier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01499" y="3146749"/>
            <a:ext cx="8075295" cy="2049145"/>
          </a:xfrm>
          <a:custGeom>
            <a:avLst/>
            <a:gdLst/>
            <a:ahLst/>
            <a:cxnLst/>
            <a:rect l="l" t="t" r="r" b="b"/>
            <a:pathLst>
              <a:path w="8075295" h="2049145">
                <a:moveTo>
                  <a:pt x="0" y="0"/>
                </a:moveTo>
                <a:lnTo>
                  <a:pt x="1345799" y="0"/>
                </a:lnTo>
                <a:lnTo>
                  <a:pt x="3364499" y="0"/>
                </a:lnTo>
                <a:lnTo>
                  <a:pt x="8074799" y="0"/>
                </a:lnTo>
                <a:lnTo>
                  <a:pt x="8074799" y="330574"/>
                </a:lnTo>
                <a:lnTo>
                  <a:pt x="8074799" y="472249"/>
                </a:lnTo>
                <a:lnTo>
                  <a:pt x="8074799" y="566699"/>
                </a:lnTo>
                <a:lnTo>
                  <a:pt x="3364499" y="566699"/>
                </a:lnTo>
                <a:lnTo>
                  <a:pt x="1926243" y="2048699"/>
                </a:lnTo>
                <a:lnTo>
                  <a:pt x="1345799" y="566699"/>
                </a:lnTo>
                <a:lnTo>
                  <a:pt x="0" y="566699"/>
                </a:lnTo>
                <a:lnTo>
                  <a:pt x="0" y="472249"/>
                </a:lnTo>
                <a:lnTo>
                  <a:pt x="0" y="330574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74525" y="3270143"/>
            <a:ext cx="743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Number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of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instances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actually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0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and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correctly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predicted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77350" y="5763500"/>
            <a:ext cx="8075295" cy="1441450"/>
          </a:xfrm>
          <a:custGeom>
            <a:avLst/>
            <a:gdLst/>
            <a:ahLst/>
            <a:cxnLst/>
            <a:rect l="l" t="t" r="r" b="b"/>
            <a:pathLst>
              <a:path w="8075295" h="1441450">
                <a:moveTo>
                  <a:pt x="0" y="874599"/>
                </a:moveTo>
                <a:lnTo>
                  <a:pt x="4710299" y="874599"/>
                </a:lnTo>
                <a:lnTo>
                  <a:pt x="6606801" y="0"/>
                </a:lnTo>
                <a:lnTo>
                  <a:pt x="6728999" y="874599"/>
                </a:lnTo>
                <a:lnTo>
                  <a:pt x="8074799" y="874599"/>
                </a:lnTo>
                <a:lnTo>
                  <a:pt x="8074799" y="969049"/>
                </a:lnTo>
                <a:lnTo>
                  <a:pt x="8074799" y="1110724"/>
                </a:lnTo>
                <a:lnTo>
                  <a:pt x="8074799" y="1441299"/>
                </a:lnTo>
                <a:lnTo>
                  <a:pt x="6728999" y="1441299"/>
                </a:lnTo>
                <a:lnTo>
                  <a:pt x="4710299" y="1441299"/>
                </a:lnTo>
                <a:lnTo>
                  <a:pt x="0" y="1441299"/>
                </a:lnTo>
                <a:lnTo>
                  <a:pt x="0" y="1110724"/>
                </a:lnTo>
                <a:lnTo>
                  <a:pt x="0" y="969049"/>
                </a:lnTo>
                <a:lnTo>
                  <a:pt x="0" y="874599"/>
                </a:lnTo>
                <a:close/>
              </a:path>
            </a:pathLst>
          </a:custGeom>
          <a:ln w="2857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085400" y="3868337"/>
          <a:ext cx="10626724" cy="511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9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3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5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3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9445">
                <a:tc rowSpan="8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Actual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Prediction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4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937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889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5778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860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4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880" marR="304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5725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8387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92759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60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4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4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8387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92759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60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480">
                        <a:lnSpc>
                          <a:spcPts val="2130"/>
                        </a:lnSpc>
                        <a:spcBef>
                          <a:spcPts val="600"/>
                        </a:spcBef>
                      </a:pPr>
                      <a:r>
                        <a:rPr sz="1800" b="1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649605">
                        <a:lnSpc>
                          <a:spcPts val="2130"/>
                        </a:lnSpc>
                      </a:pPr>
                      <a:r>
                        <a:rPr sz="1800" b="1" spc="-20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Numb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ts val="213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27940" algn="ctr">
                        <a:lnSpc>
                          <a:spcPts val="2130"/>
                        </a:lnSpc>
                      </a:pPr>
                      <a:r>
                        <a:rPr sz="1800" b="1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er</a:t>
                      </a:r>
                      <a:r>
                        <a:rPr sz="1800" b="1" spc="-10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of</a:t>
                      </a:r>
                      <a:r>
                        <a:rPr sz="1800" b="1" spc="-10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ins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213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34290" algn="ctr">
                        <a:lnSpc>
                          <a:spcPts val="2130"/>
                        </a:lnSpc>
                      </a:pPr>
                      <a:r>
                        <a:rPr sz="1800" b="1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tances</a:t>
                      </a:r>
                      <a:r>
                        <a:rPr sz="1800" b="1" spc="-30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ac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R="29209" algn="ctr">
                        <a:lnSpc>
                          <a:spcPts val="2130"/>
                        </a:lnSpc>
                      </a:pPr>
                      <a:r>
                        <a:rPr sz="1800" b="1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tually</a:t>
                      </a:r>
                      <a:r>
                        <a:rPr sz="1800" b="1" spc="-30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8895" algn="ctr">
                        <a:lnSpc>
                          <a:spcPts val="213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46990" algn="ctr">
                        <a:lnSpc>
                          <a:spcPts val="2130"/>
                        </a:lnSpc>
                      </a:pPr>
                      <a:r>
                        <a:rPr sz="1800" b="1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r>
                        <a:rPr sz="1800" b="1" spc="-15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incor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ts val="213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53340" algn="ctr">
                        <a:lnSpc>
                          <a:spcPts val="2130"/>
                        </a:lnSpc>
                      </a:pPr>
                      <a:r>
                        <a:rPr sz="1800" b="1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rectly</a:t>
                      </a:r>
                      <a:r>
                        <a:rPr sz="1800" b="1" spc="-30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pr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6055" algn="ctr">
                        <a:lnSpc>
                          <a:spcPts val="213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59690" algn="ctr">
                        <a:lnSpc>
                          <a:spcPts val="2130"/>
                        </a:lnSpc>
                      </a:pPr>
                      <a:r>
                        <a:rPr sz="1800" b="1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edicted</a:t>
                      </a:r>
                      <a:r>
                        <a:rPr sz="1800" b="1" spc="-35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as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68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0" dirty="0">
                          <a:solidFill>
                            <a:srgbClr val="9900FF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4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...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8387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92759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6055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4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b="1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9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43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74345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83870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492759" algn="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..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309880" marR="18605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onsolas"/>
                          <a:cs typeface="Consolas"/>
                        </a:rPr>
                        <a:t>5240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4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048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Total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6055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60000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T="7620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30" dirty="0"/>
              <a:t> </a:t>
            </a:r>
            <a:r>
              <a:rPr spc="-320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04394" y="8758125"/>
            <a:ext cx="65341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30"/>
              </a:lnSpc>
            </a:pPr>
            <a:r>
              <a:rPr sz="3000" b="1" spc="-25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1070" y="8758125"/>
            <a:ext cx="4438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30"/>
              </a:lnSpc>
            </a:pPr>
            <a:r>
              <a:rPr sz="3000" b="1" spc="-25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68577" y="8758125"/>
            <a:ext cx="4438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30"/>
              </a:lnSpc>
            </a:pPr>
            <a:r>
              <a:rPr sz="3000" b="1" spc="-25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6085" y="8758125"/>
            <a:ext cx="169926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30"/>
              </a:lnSpc>
            </a:pP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61925" y="3527740"/>
          <a:ext cx="9010015" cy="665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7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9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503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90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2740">
                <a:tc>
                  <a:txBody>
                    <a:bodyPr/>
                    <a:lstStyle/>
                    <a:p>
                      <a:pPr marR="44450" algn="ctr">
                        <a:lnSpc>
                          <a:spcPts val="2260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conf_mx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confusion_matrix(y_train,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y_train_pred)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R="44450" algn="ctr">
                        <a:lnSpc>
                          <a:spcPts val="2485"/>
                        </a:lnSpc>
                      </a:pPr>
                      <a:r>
                        <a:rPr sz="24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conf_mx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25" y="4251640"/>
          <a:ext cx="11685905" cy="3559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4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7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R="75565" algn="r">
                        <a:lnSpc>
                          <a:spcPts val="2260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array([[5730,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23,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8,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43,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8,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43,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5470">
                        <a:lnSpc>
                          <a:spcPts val="2260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  <a:tabLst>
                          <a:tab pos="668655" algn="l"/>
                        </a:tabLst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6472,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46,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6,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12,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119,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11],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  <a:tabLst>
                          <a:tab pos="501650" algn="l"/>
                        </a:tabLst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47,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5351,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101,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85,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89,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53,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160,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13],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  <a:tabLst>
                          <a:tab pos="501650" algn="l"/>
                        </a:tabLst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47,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39,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136,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5359,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223,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142,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96],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  <a:tabLst>
                          <a:tab pos="501650" algn="l"/>
                        </a:tabLst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27,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11,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5356,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8,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33,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94,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205],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  <a:tabLst>
                          <a:tab pos="501650" algn="l"/>
                        </a:tabLst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65,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36,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186,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68,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4610,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102,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32,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195,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17830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87],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  <a:tabLst>
                          <a:tab pos="501650" algn="l"/>
                        </a:tabLst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98,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5614,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85470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  <a:tabLst>
                          <a:tab pos="501650" algn="l"/>
                        </a:tabLst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17,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74,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29,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13,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6,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5798,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19,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230],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  <a:tabLst>
                          <a:tab pos="501650" algn="l"/>
                        </a:tabLst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45,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139,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68,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154,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150,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57,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25,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5080,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123],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740"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  <a:tabLst>
                          <a:tab pos="501650" algn="l"/>
                        </a:tabLst>
                      </a:pPr>
                      <a:r>
                        <a:rPr sz="24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</a:t>
                      </a:r>
                      <a:r>
                        <a:rPr sz="24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	</a:t>
                      </a: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39,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32,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30,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86,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167,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34,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203,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ts val="2485"/>
                        </a:lnSpc>
                      </a:pPr>
                      <a:r>
                        <a:rPr sz="24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88,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485"/>
                        </a:lnSpc>
                      </a:pPr>
                      <a:r>
                        <a:rPr sz="24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5268]],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0975" y="7780008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dtype=int64)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846" y="1866778"/>
            <a:ext cx="11772265" cy="1599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Calculating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confusion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multiclass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400">
              <a:latin typeface="Arial MT"/>
              <a:cs typeface="Arial MT"/>
            </a:endParaRPr>
          </a:p>
          <a:p>
            <a:pPr marL="44450" marR="5080">
              <a:lnSpc>
                <a:spcPts val="2850"/>
              </a:lnSpc>
              <a:spcBef>
                <a:spcPts val="27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y_train_pred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cross_val_predict(sgd_clf,</a:t>
            </a:r>
            <a:r>
              <a:rPr sz="2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X_train_scaled,</a:t>
            </a:r>
            <a:r>
              <a:rPr sz="24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y_train, cv=3)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201548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Dataset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1740010"/>
            <a:ext cx="9307830" cy="345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MNIST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Dataset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3600"/>
              </a:spcBef>
              <a:buChar char="●"/>
              <a:tabLst>
                <a:tab pos="471170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also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called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“Hello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Arial MT"/>
                <a:cs typeface="Arial MT"/>
              </a:rPr>
              <a:t>World”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Char char="●"/>
              <a:tabLst>
                <a:tab pos="471170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Whenever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people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come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up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algorithm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Char char="○"/>
              <a:tabLst>
                <a:tab pos="928369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They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see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performs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30" dirty="0"/>
              <a:t> </a:t>
            </a:r>
            <a:r>
              <a:rPr spc="-3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50" y="4418133"/>
            <a:ext cx="7054850" cy="75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plt.matshow(conf_mx,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cmap=plt.cm.gray)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846" y="1866778"/>
            <a:ext cx="105162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confusion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multiclass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99" y="2944750"/>
            <a:ext cx="4050473" cy="4125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04394" y="8758125"/>
            <a:ext cx="65341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30"/>
              </a:lnSpc>
            </a:pPr>
            <a:r>
              <a:rPr sz="3000" b="1" spc="-25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41070" y="8758125"/>
            <a:ext cx="4438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30"/>
              </a:lnSpc>
            </a:pPr>
            <a:r>
              <a:rPr sz="3000" b="1" spc="-25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68577" y="8758125"/>
            <a:ext cx="443865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30"/>
              </a:lnSpc>
            </a:pPr>
            <a:r>
              <a:rPr sz="3000" b="1" spc="-25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6085" y="8758125"/>
            <a:ext cx="1699260" cy="406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930"/>
              </a:lnSpc>
            </a:pP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30" dirty="0"/>
              <a:t> </a:t>
            </a:r>
            <a:r>
              <a:rPr spc="-32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2724" y="1994149"/>
            <a:ext cx="6224174" cy="6340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1399" y="4679135"/>
            <a:ext cx="2180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Observations: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690" dirty="0">
                <a:solidFill>
                  <a:srgbClr val="606060"/>
                </a:solidFill>
                <a:latin typeface="Arial MT"/>
                <a:cs typeface="Arial MT"/>
              </a:rPr>
              <a:t>???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30" dirty="0"/>
              <a:t> </a:t>
            </a:r>
            <a:r>
              <a:rPr spc="-32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2724" y="1994149"/>
            <a:ext cx="6224174" cy="6340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3871" y="2850334"/>
            <a:ext cx="529780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Observations:</a:t>
            </a:r>
            <a:endParaRPr sz="3000">
              <a:latin typeface="Arial MT"/>
              <a:cs typeface="Arial MT"/>
            </a:endParaRPr>
          </a:p>
          <a:p>
            <a:pPr marL="578485" marR="290195" indent="-566420">
              <a:lnSpc>
                <a:spcPct val="100000"/>
              </a:lnSpc>
              <a:buAutoNum type="alphaUcPeriod"/>
              <a:tabLst>
                <a:tab pos="578485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Looks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fairly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since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most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diagonal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Arial MT"/>
              <a:buAutoNum type="alphaUcPeriod"/>
            </a:pPr>
            <a:endParaRPr sz="3000">
              <a:latin typeface="Arial MT"/>
              <a:cs typeface="Arial MT"/>
            </a:endParaRPr>
          </a:p>
          <a:p>
            <a:pPr marL="578485" marR="569595" indent="-527050">
              <a:lnSpc>
                <a:spcPct val="100000"/>
              </a:lnSpc>
              <a:buAutoNum type="alphaUcPeriod"/>
              <a:tabLst>
                <a:tab pos="578485" algn="l"/>
              </a:tabLst>
            </a:pP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looks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darker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other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digits,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why?</a:t>
            </a:r>
            <a:endParaRPr sz="3000">
              <a:latin typeface="Arial MT"/>
              <a:cs typeface="Arial MT"/>
            </a:endParaRPr>
          </a:p>
          <a:p>
            <a:pPr marL="1035685" lvl="1" indent="-474345">
              <a:lnSpc>
                <a:spcPct val="100000"/>
              </a:lnSpc>
              <a:buAutoNum type="alphaLcPeriod"/>
              <a:tabLst>
                <a:tab pos="1035685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Fewer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1035685" marR="5080" lvl="1" indent="-502920">
              <a:lnSpc>
                <a:spcPct val="100000"/>
              </a:lnSpc>
              <a:buAutoNum type="alphaLcPeriod"/>
              <a:tabLst>
                <a:tab pos="1035685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perform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well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endParaRPr sz="3000">
              <a:latin typeface="Arial MT"/>
              <a:cs typeface="Arial MT"/>
            </a:endParaRPr>
          </a:p>
          <a:p>
            <a:pPr marL="1035685" lvl="1" indent="-478790">
              <a:lnSpc>
                <a:spcPct val="100000"/>
              </a:lnSpc>
              <a:buAutoNum type="alphaLcPeriod"/>
              <a:tabLst>
                <a:tab pos="1035685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Both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52425" y="5122950"/>
            <a:ext cx="4226560" cy="547370"/>
            <a:chOff x="5152425" y="5122950"/>
            <a:chExt cx="4226560" cy="547370"/>
          </a:xfrm>
        </p:grpSpPr>
        <p:sp>
          <p:nvSpPr>
            <p:cNvPr id="6" name="object 6"/>
            <p:cNvSpPr/>
            <p:nvPr/>
          </p:nvSpPr>
          <p:spPr>
            <a:xfrm>
              <a:off x="5171475" y="5142000"/>
              <a:ext cx="4016375" cy="446405"/>
            </a:xfrm>
            <a:custGeom>
              <a:avLst/>
              <a:gdLst/>
              <a:ahLst/>
              <a:cxnLst/>
              <a:rect l="l" t="t" r="r" b="b"/>
              <a:pathLst>
                <a:path w="4016375" h="446404">
                  <a:moveTo>
                    <a:pt x="0" y="0"/>
                  </a:moveTo>
                  <a:lnTo>
                    <a:pt x="4015999" y="446348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61472" y="5506752"/>
              <a:ext cx="216894" cy="163191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30" dirty="0"/>
              <a:t> </a:t>
            </a:r>
            <a:r>
              <a:rPr spc="-32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2724" y="1994149"/>
            <a:ext cx="6224174" cy="6340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3871" y="2850334"/>
            <a:ext cx="529780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Observations:</a:t>
            </a:r>
            <a:endParaRPr sz="3000">
              <a:latin typeface="Arial MT"/>
              <a:cs typeface="Arial MT"/>
            </a:endParaRPr>
          </a:p>
          <a:p>
            <a:pPr marL="578485" marR="290195" indent="-566420">
              <a:lnSpc>
                <a:spcPct val="100000"/>
              </a:lnSpc>
              <a:buAutoNum type="alphaUcPeriod"/>
              <a:tabLst>
                <a:tab pos="578485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Looks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fairly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since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most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diagonal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Arial MT"/>
              <a:buAutoNum type="alphaUcPeriod"/>
            </a:pPr>
            <a:endParaRPr sz="3000">
              <a:latin typeface="Arial MT"/>
              <a:cs typeface="Arial MT"/>
            </a:endParaRPr>
          </a:p>
          <a:p>
            <a:pPr marL="578485" marR="569595" indent="-527050">
              <a:lnSpc>
                <a:spcPct val="100000"/>
              </a:lnSpc>
              <a:buAutoNum type="alphaUcPeriod"/>
              <a:tabLst>
                <a:tab pos="578485" algn="l"/>
              </a:tabLst>
            </a:pP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looks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darker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other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digits,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why?</a:t>
            </a:r>
            <a:endParaRPr sz="3000">
              <a:latin typeface="Arial MT"/>
              <a:cs typeface="Arial MT"/>
            </a:endParaRPr>
          </a:p>
          <a:p>
            <a:pPr marL="1035685" lvl="1" indent="-474345">
              <a:lnSpc>
                <a:spcPct val="100000"/>
              </a:lnSpc>
              <a:buAutoNum type="alphaLcPeriod"/>
              <a:tabLst>
                <a:tab pos="1035685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Fewer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1035685" marR="5080" lvl="1" indent="-502920">
              <a:lnSpc>
                <a:spcPct val="100000"/>
              </a:lnSpc>
              <a:buAutoNum type="alphaLcPeriod"/>
              <a:tabLst>
                <a:tab pos="1035685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perform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well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endParaRPr sz="3000">
              <a:latin typeface="Arial MT"/>
              <a:cs typeface="Arial MT"/>
            </a:endParaRPr>
          </a:p>
          <a:p>
            <a:pPr marL="1035685" lvl="1" indent="-521970">
              <a:lnSpc>
                <a:spcPct val="100000"/>
              </a:lnSpc>
              <a:buAutoNum type="alphaLcPeriod"/>
              <a:tabLst>
                <a:tab pos="1035685" algn="l"/>
              </a:tabLst>
            </a:pPr>
            <a:r>
              <a:rPr sz="3000" spc="-20" dirty="0">
                <a:solidFill>
                  <a:srgbClr val="606060"/>
                </a:solidFill>
                <a:latin typeface="Arial Black"/>
                <a:cs typeface="Arial Black"/>
              </a:rPr>
              <a:t>Both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98" y="6902950"/>
            <a:ext cx="795600" cy="7815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152425" y="5122950"/>
            <a:ext cx="4226560" cy="547370"/>
            <a:chOff x="5152425" y="5122950"/>
            <a:chExt cx="4226560" cy="547370"/>
          </a:xfrm>
        </p:grpSpPr>
        <p:sp>
          <p:nvSpPr>
            <p:cNvPr id="7" name="object 7"/>
            <p:cNvSpPr/>
            <p:nvPr/>
          </p:nvSpPr>
          <p:spPr>
            <a:xfrm>
              <a:off x="5171475" y="5142000"/>
              <a:ext cx="4016375" cy="446405"/>
            </a:xfrm>
            <a:custGeom>
              <a:avLst/>
              <a:gdLst/>
              <a:ahLst/>
              <a:cxnLst/>
              <a:rect l="l" t="t" r="r" b="b"/>
              <a:pathLst>
                <a:path w="4016375" h="446404">
                  <a:moveTo>
                    <a:pt x="0" y="0"/>
                  </a:moveTo>
                  <a:lnTo>
                    <a:pt x="4015999" y="446348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61472" y="5506752"/>
              <a:ext cx="216894" cy="1631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30" dirty="0"/>
              <a:t> </a:t>
            </a:r>
            <a:r>
              <a:rPr spc="-32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4125" y="5571125"/>
            <a:ext cx="3204102" cy="3259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04394" y="84314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925" y="1782634"/>
            <a:ext cx="1073340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Lets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take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closer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Look:</a:t>
            </a:r>
            <a:endParaRPr sz="3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</a:pP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#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Highlight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Black"/>
                <a:cs typeface="Arial Black"/>
              </a:rPr>
              <a:t>errors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by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normalizing</a:t>
            </a:r>
            <a:endParaRPr sz="3000">
              <a:latin typeface="Arial Black"/>
              <a:cs typeface="Arial Black"/>
            </a:endParaRPr>
          </a:p>
          <a:p>
            <a:pPr marL="4699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row_sums</a:t>
            </a:r>
            <a:r>
              <a:rPr sz="3000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conf_mx.sum(axis=1,</a:t>
            </a:r>
            <a:r>
              <a:rPr sz="30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keepdims=True)</a:t>
            </a:r>
            <a:endParaRPr sz="3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norm_conf_mx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conf_mx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/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row_sums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tabLst>
                <a:tab pos="888365" algn="l"/>
              </a:tabLst>
            </a:pP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Remove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correct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predictions</a:t>
            </a:r>
            <a:endParaRPr sz="3000">
              <a:latin typeface="Arial Black"/>
              <a:cs typeface="Arial Black"/>
            </a:endParaRPr>
          </a:p>
          <a:p>
            <a:pPr marL="4699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20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np.fill_diagonal(norm_conf_mx,</a:t>
            </a:r>
            <a:r>
              <a:rPr sz="3000" spc="-2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0)</a:t>
            </a:r>
            <a:endParaRPr sz="3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plt.matshow(norm_conf_mx,</a:t>
            </a:r>
            <a:r>
              <a:rPr sz="30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cmap=plt.cm.gray)</a:t>
            </a:r>
            <a:endParaRPr sz="30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30" dirty="0"/>
              <a:t> </a:t>
            </a:r>
            <a:r>
              <a:rPr spc="-320" dirty="0"/>
              <a:t>Analysis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4672" y="2191499"/>
            <a:ext cx="5658324" cy="57560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60993" y="2634853"/>
            <a:ext cx="5283200" cy="517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lnSpc>
                <a:spcPts val="4065"/>
              </a:lnSpc>
              <a:spcBef>
                <a:spcPts val="100"/>
              </a:spcBef>
            </a:pP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Observations:</a:t>
            </a:r>
            <a:endParaRPr sz="3400">
              <a:latin typeface="Arial MT"/>
              <a:cs typeface="Arial MT"/>
            </a:endParaRPr>
          </a:p>
          <a:p>
            <a:pPr marL="551815" marR="729615" indent="-539750">
              <a:lnSpc>
                <a:spcPts val="4050"/>
              </a:lnSpc>
              <a:spcBef>
                <a:spcPts val="145"/>
              </a:spcBef>
              <a:buAutoNum type="arabicPeriod"/>
              <a:tabLst>
                <a:tab pos="551815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8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9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columns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are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bright: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digits </a:t>
            </a:r>
            <a:r>
              <a:rPr sz="3400" spc="-215" dirty="0">
                <a:solidFill>
                  <a:srgbClr val="606060"/>
                </a:solidFill>
                <a:latin typeface="Arial MT"/>
                <a:cs typeface="Arial MT"/>
              </a:rPr>
              <a:t>misclassified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34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8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9</a:t>
            </a:r>
            <a:endParaRPr sz="3400">
              <a:latin typeface="Arial MT"/>
              <a:cs typeface="Arial MT"/>
            </a:endParaRPr>
          </a:p>
          <a:p>
            <a:pPr marL="551180" indent="-538480">
              <a:lnSpc>
                <a:spcPts val="3904"/>
              </a:lnSpc>
              <a:buAutoNum type="arabicPeriod"/>
              <a:tabLst>
                <a:tab pos="55118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8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9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rows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bright:</a:t>
            </a:r>
            <a:endParaRPr sz="3400">
              <a:latin typeface="Arial MT"/>
              <a:cs typeface="Arial MT"/>
            </a:endParaRPr>
          </a:p>
          <a:p>
            <a:pPr marL="551815" marR="158750">
              <a:lnSpc>
                <a:spcPts val="4050"/>
              </a:lnSpc>
              <a:spcBef>
                <a:spcPts val="145"/>
              </a:spcBef>
            </a:pPr>
            <a:r>
              <a:rPr sz="3400" spc="-275" dirty="0">
                <a:solidFill>
                  <a:srgbClr val="606060"/>
                </a:solidFill>
                <a:latin typeface="Arial MT"/>
                <a:cs typeface="Arial MT"/>
              </a:rPr>
              <a:t>many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8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9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misclassified </a:t>
            </a:r>
            <a:r>
              <a:rPr sz="3400" spc="-434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other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digits</a:t>
            </a:r>
            <a:endParaRPr sz="3400">
              <a:latin typeface="Arial MT"/>
              <a:cs typeface="Arial MT"/>
            </a:endParaRPr>
          </a:p>
          <a:p>
            <a:pPr marL="551815" marR="5080" indent="-539750">
              <a:lnSpc>
                <a:spcPts val="4050"/>
              </a:lnSpc>
              <a:buAutoNum type="arabicPeriod" startAt="3"/>
              <a:tabLst>
                <a:tab pos="551815" algn="l"/>
              </a:tabLst>
            </a:pP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(3,5)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(5,3)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are 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abnormally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bright: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confusion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3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018144" y="4511937"/>
            <a:ext cx="445134" cy="812800"/>
          </a:xfrm>
          <a:prstGeom prst="rect">
            <a:avLst/>
          </a:prstGeom>
        </p:spPr>
        <p:txBody>
          <a:bodyPr vert="vert270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400" spc="-80" dirty="0">
                <a:solidFill>
                  <a:srgbClr val="606060"/>
                </a:solidFill>
                <a:latin typeface="Arial MT"/>
                <a:cs typeface="Arial MT"/>
              </a:rPr>
              <a:t>Actual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9375" y="7998332"/>
            <a:ext cx="1292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606060"/>
                </a:solidFill>
                <a:latin typeface="Arial MT"/>
                <a:cs typeface="Arial MT"/>
              </a:rPr>
              <a:t>Prediction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30" dirty="0"/>
              <a:t> </a:t>
            </a:r>
            <a:r>
              <a:rPr spc="-320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625"/>
              </a:spcBef>
            </a:pPr>
            <a:r>
              <a:rPr spc="-55" dirty="0"/>
              <a:t>Observations:</a:t>
            </a:r>
          </a:p>
          <a:p>
            <a:pPr marL="514984" marR="247650" indent="-502920">
              <a:lnSpc>
                <a:spcPct val="114599"/>
              </a:lnSpc>
              <a:buAutoNum type="arabicPeriod"/>
              <a:tabLst>
                <a:tab pos="514984" algn="l"/>
              </a:tabLst>
            </a:pPr>
            <a:r>
              <a:rPr dirty="0"/>
              <a:t>8</a:t>
            </a:r>
            <a:r>
              <a:rPr spc="-204" dirty="0"/>
              <a:t> </a:t>
            </a:r>
            <a:r>
              <a:rPr spc="-245" dirty="0"/>
              <a:t>and</a:t>
            </a:r>
            <a:r>
              <a:rPr spc="-5" dirty="0"/>
              <a:t> </a:t>
            </a:r>
            <a:r>
              <a:rPr dirty="0"/>
              <a:t>9</a:t>
            </a:r>
            <a:r>
              <a:rPr spc="-85" dirty="0"/>
              <a:t> </a:t>
            </a:r>
            <a:r>
              <a:rPr spc="-160" dirty="0"/>
              <a:t>columns</a:t>
            </a:r>
            <a:r>
              <a:rPr spc="-50" dirty="0"/>
              <a:t> </a:t>
            </a:r>
            <a:r>
              <a:rPr spc="-120" dirty="0"/>
              <a:t>are</a:t>
            </a:r>
            <a:r>
              <a:rPr spc="-85" dirty="0"/>
              <a:t> </a:t>
            </a:r>
            <a:r>
              <a:rPr spc="-10" dirty="0"/>
              <a:t>bright: </a:t>
            </a:r>
            <a:r>
              <a:rPr spc="-245" dirty="0"/>
              <a:t>many</a:t>
            </a:r>
            <a:r>
              <a:rPr spc="-10" dirty="0"/>
              <a:t> </a:t>
            </a:r>
            <a:r>
              <a:rPr spc="-120" dirty="0"/>
              <a:t>digits</a:t>
            </a:r>
            <a:r>
              <a:rPr spc="-25" dirty="0"/>
              <a:t> </a:t>
            </a:r>
            <a:r>
              <a:rPr spc="-190" dirty="0"/>
              <a:t>misclassified</a:t>
            </a:r>
            <a:r>
              <a:rPr spc="-10" dirty="0"/>
              <a:t> </a:t>
            </a:r>
            <a:r>
              <a:rPr spc="-385" dirty="0"/>
              <a:t>as</a:t>
            </a:r>
            <a:r>
              <a:rPr spc="-5" dirty="0"/>
              <a:t> </a:t>
            </a:r>
            <a:r>
              <a:rPr spc="-50" dirty="0"/>
              <a:t>8 </a:t>
            </a:r>
            <a:r>
              <a:rPr spc="-245" dirty="0"/>
              <a:t>and</a:t>
            </a:r>
            <a:r>
              <a:rPr spc="20" dirty="0"/>
              <a:t> </a:t>
            </a:r>
            <a:r>
              <a:rPr spc="-50" dirty="0"/>
              <a:t>9</a:t>
            </a:r>
          </a:p>
          <a:p>
            <a:pPr marL="514984" indent="-502284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14984" algn="l"/>
              </a:tabLst>
            </a:pPr>
            <a:r>
              <a:rPr dirty="0"/>
              <a:t>8</a:t>
            </a:r>
            <a:r>
              <a:rPr spc="-210" dirty="0"/>
              <a:t> </a:t>
            </a:r>
            <a:r>
              <a:rPr spc="-245" dirty="0"/>
              <a:t>and</a:t>
            </a:r>
            <a:r>
              <a:rPr spc="-5" dirty="0"/>
              <a:t> </a:t>
            </a:r>
            <a:r>
              <a:rPr dirty="0"/>
              <a:t>9</a:t>
            </a:r>
            <a:r>
              <a:rPr spc="-140" dirty="0"/>
              <a:t> </a:t>
            </a:r>
            <a:r>
              <a:rPr spc="-10" dirty="0"/>
              <a:t>rows</a:t>
            </a:r>
            <a:r>
              <a:rPr spc="-110" dirty="0"/>
              <a:t> </a:t>
            </a:r>
            <a:r>
              <a:rPr spc="-120" dirty="0"/>
              <a:t>are</a:t>
            </a:r>
            <a:r>
              <a:rPr spc="-90" dirty="0"/>
              <a:t> </a:t>
            </a:r>
            <a:r>
              <a:rPr spc="-75" dirty="0"/>
              <a:t>bright:</a:t>
            </a:r>
            <a:r>
              <a:rPr spc="-110" dirty="0"/>
              <a:t> </a:t>
            </a:r>
            <a:r>
              <a:rPr spc="-195" dirty="0"/>
              <a:t>many</a:t>
            </a:r>
          </a:p>
          <a:p>
            <a:pPr marL="514984" marR="153670">
              <a:lnSpc>
                <a:spcPct val="114599"/>
              </a:lnSpc>
            </a:pPr>
            <a:r>
              <a:rPr dirty="0"/>
              <a:t>8</a:t>
            </a:r>
            <a:r>
              <a:rPr spc="-204" dirty="0"/>
              <a:t> </a:t>
            </a:r>
            <a:r>
              <a:rPr spc="-245" dirty="0"/>
              <a:t>and</a:t>
            </a:r>
            <a:r>
              <a:rPr spc="-5" dirty="0"/>
              <a:t> </a:t>
            </a:r>
            <a:r>
              <a:rPr dirty="0"/>
              <a:t>9</a:t>
            </a:r>
            <a:r>
              <a:rPr spc="-60" dirty="0"/>
              <a:t> </a:t>
            </a:r>
            <a:r>
              <a:rPr spc="-190" dirty="0"/>
              <a:t>misclassified</a:t>
            </a:r>
            <a:r>
              <a:rPr spc="-20" dirty="0"/>
              <a:t> </a:t>
            </a:r>
            <a:r>
              <a:rPr spc="-385" dirty="0"/>
              <a:t>as</a:t>
            </a:r>
            <a:r>
              <a:rPr spc="-5" dirty="0"/>
              <a:t> </a:t>
            </a:r>
            <a:r>
              <a:rPr spc="-10" dirty="0"/>
              <a:t>other digits</a:t>
            </a:r>
          </a:p>
          <a:p>
            <a:pPr marL="514984" marR="65405" indent="-502920">
              <a:lnSpc>
                <a:spcPct val="114599"/>
              </a:lnSpc>
              <a:buAutoNum type="arabicPeriod" startAt="3"/>
              <a:tabLst>
                <a:tab pos="514984" algn="l"/>
              </a:tabLst>
            </a:pPr>
            <a:r>
              <a:rPr spc="-110" dirty="0"/>
              <a:t>(3,5)</a:t>
            </a:r>
            <a:r>
              <a:rPr spc="-100" dirty="0"/>
              <a:t> </a:t>
            </a:r>
            <a:r>
              <a:rPr spc="-245" dirty="0"/>
              <a:t>and</a:t>
            </a:r>
            <a:r>
              <a:rPr spc="-5" dirty="0"/>
              <a:t> </a:t>
            </a:r>
            <a:r>
              <a:rPr spc="-110" dirty="0"/>
              <a:t>(5,3)</a:t>
            </a:r>
            <a:r>
              <a:rPr spc="-75" dirty="0"/>
              <a:t> </a:t>
            </a:r>
            <a:r>
              <a:rPr spc="-120" dirty="0"/>
              <a:t>are</a:t>
            </a:r>
            <a:r>
              <a:rPr spc="-60" dirty="0"/>
              <a:t> </a:t>
            </a:r>
            <a:r>
              <a:rPr spc="-125" dirty="0"/>
              <a:t>abnormally </a:t>
            </a:r>
            <a:r>
              <a:rPr spc="-75" dirty="0"/>
              <a:t>bright:</a:t>
            </a:r>
            <a:r>
              <a:rPr spc="-70" dirty="0"/>
              <a:t> </a:t>
            </a:r>
            <a:r>
              <a:rPr spc="-125" dirty="0"/>
              <a:t>confusion</a:t>
            </a:r>
            <a:r>
              <a:rPr spc="-65" dirty="0"/>
              <a:t> </a:t>
            </a:r>
            <a:r>
              <a:rPr spc="-120" dirty="0"/>
              <a:t>between</a:t>
            </a:r>
            <a:r>
              <a:rPr spc="-65" dirty="0"/>
              <a:t> </a:t>
            </a:r>
            <a:r>
              <a:rPr spc="-50" dirty="0"/>
              <a:t>3 </a:t>
            </a:r>
            <a:r>
              <a:rPr spc="-245" dirty="0"/>
              <a:t>and</a:t>
            </a:r>
            <a:r>
              <a:rPr spc="20" dirty="0"/>
              <a:t> </a:t>
            </a:r>
            <a:r>
              <a:rPr spc="-50" dirty="0"/>
              <a:t>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7785" algn="just">
              <a:lnSpc>
                <a:spcPct val="100000"/>
              </a:lnSpc>
              <a:spcBef>
                <a:spcPts val="625"/>
              </a:spcBef>
            </a:pPr>
            <a:r>
              <a:rPr spc="-200" dirty="0"/>
              <a:t>Possible</a:t>
            </a:r>
            <a:r>
              <a:rPr spc="10" dirty="0"/>
              <a:t> </a:t>
            </a:r>
            <a:r>
              <a:rPr spc="-20" dirty="0"/>
              <a:t>solutions:</a:t>
            </a:r>
          </a:p>
          <a:p>
            <a:pPr marL="514984" marR="9525" indent="-502920" algn="just">
              <a:lnSpc>
                <a:spcPct val="114599"/>
              </a:lnSpc>
              <a:buAutoNum type="arabicPeriod"/>
              <a:tabLst>
                <a:tab pos="514984" algn="l"/>
              </a:tabLst>
            </a:pPr>
            <a:r>
              <a:rPr spc="-80" dirty="0"/>
              <a:t>Gather</a:t>
            </a:r>
            <a:r>
              <a:rPr spc="-114" dirty="0"/>
              <a:t> </a:t>
            </a:r>
            <a:r>
              <a:rPr spc="-25" dirty="0"/>
              <a:t>more</a:t>
            </a:r>
            <a:r>
              <a:rPr spc="-60" dirty="0"/>
              <a:t> </a:t>
            </a:r>
            <a:r>
              <a:rPr spc="-95" dirty="0"/>
              <a:t>training</a:t>
            </a:r>
            <a:r>
              <a:rPr spc="-55" dirty="0"/>
              <a:t> </a:t>
            </a:r>
            <a:r>
              <a:rPr spc="-195" dirty="0"/>
              <a:t>data</a:t>
            </a:r>
            <a:r>
              <a:rPr spc="-15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spc="-300" dirty="0"/>
              <a:t>8s </a:t>
            </a:r>
            <a:r>
              <a:rPr spc="-245" dirty="0"/>
              <a:t>and</a:t>
            </a:r>
            <a:r>
              <a:rPr spc="20" dirty="0"/>
              <a:t> </a:t>
            </a:r>
            <a:r>
              <a:rPr spc="-300" dirty="0"/>
              <a:t>9s</a:t>
            </a:r>
          </a:p>
          <a:p>
            <a:pPr marL="514984" marR="5080" indent="-502920" algn="just">
              <a:lnSpc>
                <a:spcPct val="114599"/>
              </a:lnSpc>
              <a:buAutoNum type="arabicPeriod"/>
              <a:tabLst>
                <a:tab pos="514984" algn="l"/>
              </a:tabLst>
            </a:pPr>
            <a:r>
              <a:rPr spc="-204" dirty="0"/>
              <a:t>Engineer</a:t>
            </a:r>
            <a:r>
              <a:rPr spc="-5" dirty="0"/>
              <a:t> </a:t>
            </a:r>
            <a:r>
              <a:rPr spc="-125" dirty="0"/>
              <a:t>new</a:t>
            </a:r>
            <a:r>
              <a:rPr spc="-85" dirty="0"/>
              <a:t> </a:t>
            </a:r>
            <a:r>
              <a:rPr spc="-95" dirty="0"/>
              <a:t>feature</a:t>
            </a:r>
            <a:r>
              <a:rPr spc="-114" dirty="0"/>
              <a:t> </a:t>
            </a:r>
            <a:r>
              <a:rPr spc="-20" dirty="0"/>
              <a:t>that</a:t>
            </a:r>
            <a:r>
              <a:rPr spc="-100" dirty="0"/>
              <a:t> </a:t>
            </a:r>
            <a:r>
              <a:rPr spc="-40" dirty="0"/>
              <a:t>would </a:t>
            </a:r>
            <a:r>
              <a:rPr spc="-130" dirty="0"/>
              <a:t>help</a:t>
            </a:r>
            <a:r>
              <a:rPr spc="-80" dirty="0"/>
              <a:t> </a:t>
            </a:r>
            <a:r>
              <a:rPr spc="-25" dirty="0"/>
              <a:t>the</a:t>
            </a:r>
            <a:r>
              <a:rPr spc="-155" dirty="0"/>
              <a:t> classifier</a:t>
            </a:r>
            <a:r>
              <a:rPr spc="-55" dirty="0"/>
              <a:t> </a:t>
            </a:r>
            <a:r>
              <a:rPr spc="-45" dirty="0"/>
              <a:t>like</a:t>
            </a:r>
            <a:r>
              <a:rPr spc="-90" dirty="0"/>
              <a:t> </a:t>
            </a:r>
            <a:r>
              <a:rPr spc="-130" dirty="0"/>
              <a:t>number</a:t>
            </a:r>
            <a:r>
              <a:rPr spc="-80" dirty="0"/>
              <a:t> </a:t>
            </a:r>
            <a:r>
              <a:rPr spc="-25" dirty="0"/>
              <a:t>of </a:t>
            </a:r>
            <a:r>
              <a:rPr spc="-100" dirty="0"/>
              <a:t>loops</a:t>
            </a:r>
            <a:r>
              <a:rPr spc="-110" dirty="0"/>
              <a:t> </a:t>
            </a:r>
            <a:r>
              <a:rPr dirty="0"/>
              <a:t>in</a:t>
            </a:r>
            <a:r>
              <a:rPr spc="-210" dirty="0"/>
              <a:t> </a:t>
            </a:r>
            <a:r>
              <a:rPr spc="-25" dirty="0"/>
              <a:t>the</a:t>
            </a:r>
            <a:r>
              <a:rPr spc="-165" dirty="0"/>
              <a:t> </a:t>
            </a:r>
            <a:r>
              <a:rPr spc="-250" dirty="0"/>
              <a:t>image</a:t>
            </a:r>
            <a:r>
              <a:rPr spc="-5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25" dirty="0"/>
              <a:t>the</a:t>
            </a:r>
            <a:r>
              <a:rPr spc="-120" dirty="0"/>
              <a:t> </a:t>
            </a:r>
            <a:r>
              <a:rPr spc="-10" dirty="0"/>
              <a:t>digit</a:t>
            </a:r>
          </a:p>
          <a:p>
            <a:pPr marL="514984" indent="-502284" algn="just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514984" algn="l"/>
              </a:tabLst>
            </a:pPr>
            <a:r>
              <a:rPr spc="-175" dirty="0"/>
              <a:t>Preprocess</a:t>
            </a:r>
            <a:r>
              <a:rPr spc="30" dirty="0"/>
              <a:t> </a:t>
            </a:r>
            <a:r>
              <a:rPr spc="-275" dirty="0"/>
              <a:t>images</a:t>
            </a:r>
          </a:p>
          <a:p>
            <a:pPr marL="972185" marR="214629" lvl="1" indent="-474980" algn="just">
              <a:lnSpc>
                <a:spcPct val="114599"/>
              </a:lnSpc>
              <a:buAutoNum type="alphaLcPeriod"/>
              <a:tabLst>
                <a:tab pos="972185" algn="l"/>
              </a:tabLst>
            </a:pP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Image,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Pillow,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or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OpenCV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...</a:t>
            </a:r>
            <a:endParaRPr sz="3000">
              <a:latin typeface="Arial MT"/>
              <a:cs typeface="Arial MT"/>
            </a:endParaRPr>
          </a:p>
          <a:p>
            <a:pPr marL="972185" marR="822325" lvl="1" indent="-502920">
              <a:lnSpc>
                <a:spcPct val="114599"/>
              </a:lnSpc>
              <a:buAutoNum type="alphaLcPeriod"/>
              <a:tabLst>
                <a:tab pos="972185" algn="l"/>
              </a:tabLst>
            </a:pP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make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certain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features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stand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out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endParaRPr sz="3000">
              <a:latin typeface="Arial MT"/>
              <a:cs typeface="Arial MT"/>
            </a:endParaRPr>
          </a:p>
          <a:p>
            <a:pPr marL="514984" indent="-502284" algn="just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14984" algn="l"/>
              </a:tabLst>
            </a:pPr>
            <a:r>
              <a:rPr spc="-180" dirty="0"/>
              <a:t>Analyzing</a:t>
            </a:r>
            <a:r>
              <a:rPr spc="-15" dirty="0"/>
              <a:t> </a:t>
            </a:r>
            <a:r>
              <a:rPr spc="-125" dirty="0"/>
              <a:t>individual</a:t>
            </a:r>
            <a:r>
              <a:rPr spc="-15" dirty="0"/>
              <a:t> </a:t>
            </a:r>
            <a:r>
              <a:rPr spc="-10" dirty="0"/>
              <a:t>errors</a:t>
            </a:r>
          </a:p>
        </p:txBody>
      </p:sp>
      <p:sp>
        <p:nvSpPr>
          <p:cNvPr id="5" name="object 5"/>
          <p:cNvSpPr/>
          <p:nvPr/>
        </p:nvSpPr>
        <p:spPr>
          <a:xfrm>
            <a:off x="6315324" y="1995374"/>
            <a:ext cx="48895" cy="6787515"/>
          </a:xfrm>
          <a:custGeom>
            <a:avLst/>
            <a:gdLst/>
            <a:ahLst/>
            <a:cxnLst/>
            <a:rect l="l" t="t" r="r" b="b"/>
            <a:pathLst>
              <a:path w="48895" h="6787515">
                <a:moveTo>
                  <a:pt x="0" y="0"/>
                </a:moveTo>
                <a:lnTo>
                  <a:pt x="48299" y="67871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30" dirty="0"/>
              <a:t> </a:t>
            </a:r>
            <a:r>
              <a:rPr spc="-3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250" y="1996378"/>
            <a:ext cx="812228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Analyzing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individual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errors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(plotting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3s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5s)</a:t>
            </a:r>
            <a:endParaRPr sz="3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562" y="2771750"/>
            <a:ext cx="5189750" cy="50712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5037" y="2988562"/>
            <a:ext cx="2030730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65"/>
              </a:lnSpc>
              <a:spcBef>
                <a:spcPts val="100"/>
              </a:spcBef>
            </a:pP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Actual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3,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ts val="4065"/>
              </a:lnSpc>
            </a:pP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Predicted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3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5037" y="6627483"/>
            <a:ext cx="2030730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65"/>
              </a:lnSpc>
              <a:spcBef>
                <a:spcPts val="100"/>
              </a:spcBef>
            </a:pP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Actual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5,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ts val="4065"/>
              </a:lnSpc>
            </a:pP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Predicted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3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3274" y="3090872"/>
            <a:ext cx="2030730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65"/>
              </a:lnSpc>
              <a:spcBef>
                <a:spcPts val="100"/>
              </a:spcBef>
            </a:pP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Actual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3,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ts val="4065"/>
              </a:lnSpc>
            </a:pP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Predicted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73274" y="6627483"/>
            <a:ext cx="2030730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65"/>
              </a:lnSpc>
              <a:spcBef>
                <a:spcPts val="100"/>
              </a:spcBef>
            </a:pP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Actual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5,</a:t>
            </a:r>
            <a:endParaRPr sz="3400">
              <a:latin typeface="Arial MT"/>
              <a:cs typeface="Arial MT"/>
            </a:endParaRPr>
          </a:p>
          <a:p>
            <a:pPr marL="12700">
              <a:lnSpc>
                <a:spcPts val="4065"/>
              </a:lnSpc>
            </a:pP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Predicted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30" dirty="0"/>
              <a:t> </a:t>
            </a:r>
            <a:r>
              <a:rPr spc="-32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96" y="1970127"/>
            <a:ext cx="11911330" cy="465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Observation: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3400">
              <a:latin typeface="Arial MT"/>
              <a:cs typeface="Arial MT"/>
            </a:endParaRPr>
          </a:p>
          <a:p>
            <a:pPr marL="501650" marR="1898014" indent="-489584">
              <a:lnSpc>
                <a:spcPts val="4050"/>
              </a:lnSpc>
              <a:buChar char="●"/>
              <a:tabLst>
                <a:tab pos="501650" algn="l"/>
              </a:tabLst>
            </a:pPr>
            <a:r>
              <a:rPr sz="3400" spc="-315" dirty="0">
                <a:solidFill>
                  <a:srgbClr val="606060"/>
                </a:solidFill>
                <a:latin typeface="Arial MT"/>
                <a:cs typeface="Arial MT"/>
              </a:rPr>
              <a:t>Some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digits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written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badly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while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most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errors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in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(between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3s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5s).</a:t>
            </a:r>
            <a:endParaRPr sz="3400">
              <a:latin typeface="Arial MT"/>
              <a:cs typeface="Arial MT"/>
            </a:endParaRPr>
          </a:p>
          <a:p>
            <a:pPr marL="501650" marR="1366520" indent="-489584">
              <a:lnSpc>
                <a:spcPts val="4050"/>
              </a:lnSpc>
              <a:buChar char="●"/>
              <a:tabLst>
                <a:tab pos="501650" algn="l"/>
              </a:tabLst>
            </a:pP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SGDClassifier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35" dirty="0">
                <a:solidFill>
                  <a:srgbClr val="606060"/>
                </a:solidFill>
                <a:latin typeface="Arial MT"/>
                <a:cs typeface="Arial MT"/>
              </a:rPr>
              <a:t>assigns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weight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per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0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pixel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calculate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total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particular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endParaRPr sz="3400">
              <a:latin typeface="Arial MT"/>
              <a:cs typeface="Arial MT"/>
            </a:endParaRPr>
          </a:p>
          <a:p>
            <a:pPr marL="501650" marR="5080" indent="-489584">
              <a:lnSpc>
                <a:spcPts val="4050"/>
              </a:lnSpc>
              <a:buChar char="●"/>
              <a:tabLst>
                <a:tab pos="501650" algn="l"/>
              </a:tabLst>
            </a:pPr>
            <a:r>
              <a:rPr sz="3400" spc="-290" dirty="0">
                <a:solidFill>
                  <a:srgbClr val="606060"/>
                </a:solidFill>
                <a:latin typeface="Arial MT"/>
                <a:cs typeface="Arial MT"/>
              </a:rPr>
              <a:t>Since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3s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differ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1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few</a:t>
            </a: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pixels,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easily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confused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Main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difference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between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3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position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straight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line</a:t>
            </a:r>
            <a:endParaRPr sz="3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18450" y="6904749"/>
            <a:ext cx="996950" cy="1066165"/>
            <a:chOff x="4518450" y="6904749"/>
            <a:chExt cx="996950" cy="10661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8450" y="7031175"/>
              <a:ext cx="996879" cy="939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40424" y="6942849"/>
              <a:ext cx="321310" cy="658495"/>
            </a:xfrm>
            <a:custGeom>
              <a:avLst/>
              <a:gdLst/>
              <a:ahLst/>
              <a:cxnLst/>
              <a:rect l="l" t="t" r="r" b="b"/>
              <a:pathLst>
                <a:path w="321310" h="658495">
                  <a:moveTo>
                    <a:pt x="0" y="329099"/>
                  </a:moveTo>
                  <a:lnTo>
                    <a:pt x="2585" y="269943"/>
                  </a:lnTo>
                  <a:lnTo>
                    <a:pt x="10041" y="214266"/>
                  </a:lnTo>
                  <a:lnTo>
                    <a:pt x="21912" y="162996"/>
                  </a:lnTo>
                  <a:lnTo>
                    <a:pt x="37747" y="117065"/>
                  </a:lnTo>
                  <a:lnTo>
                    <a:pt x="57091" y="77400"/>
                  </a:lnTo>
                  <a:lnTo>
                    <a:pt x="79492" y="44931"/>
                  </a:lnTo>
                  <a:lnTo>
                    <a:pt x="131649" y="5302"/>
                  </a:lnTo>
                  <a:lnTo>
                    <a:pt x="160499" y="0"/>
                  </a:lnTo>
                  <a:lnTo>
                    <a:pt x="221920" y="25051"/>
                  </a:lnTo>
                  <a:lnTo>
                    <a:pt x="249545" y="55292"/>
                  </a:lnTo>
                  <a:lnTo>
                    <a:pt x="273990" y="96391"/>
                  </a:lnTo>
                  <a:lnTo>
                    <a:pt x="290437" y="135913"/>
                  </a:lnTo>
                  <a:lnTo>
                    <a:pt x="303540" y="179829"/>
                  </a:lnTo>
                  <a:lnTo>
                    <a:pt x="313121" y="227255"/>
                  </a:lnTo>
                  <a:lnTo>
                    <a:pt x="319000" y="277306"/>
                  </a:lnTo>
                  <a:lnTo>
                    <a:pt x="320999" y="329099"/>
                  </a:lnTo>
                  <a:lnTo>
                    <a:pt x="318414" y="388256"/>
                  </a:lnTo>
                  <a:lnTo>
                    <a:pt x="310958" y="443933"/>
                  </a:lnTo>
                  <a:lnTo>
                    <a:pt x="299087" y="495203"/>
                  </a:lnTo>
                  <a:lnTo>
                    <a:pt x="283252" y="541134"/>
                  </a:lnTo>
                  <a:lnTo>
                    <a:pt x="263908" y="580799"/>
                  </a:lnTo>
                  <a:lnTo>
                    <a:pt x="241507" y="613268"/>
                  </a:lnTo>
                  <a:lnTo>
                    <a:pt x="189350" y="652897"/>
                  </a:lnTo>
                  <a:lnTo>
                    <a:pt x="160499" y="658199"/>
                  </a:lnTo>
                  <a:lnTo>
                    <a:pt x="104496" y="637610"/>
                  </a:lnTo>
                  <a:lnTo>
                    <a:pt x="57091" y="580799"/>
                  </a:lnTo>
                  <a:lnTo>
                    <a:pt x="37747" y="541134"/>
                  </a:lnTo>
                  <a:lnTo>
                    <a:pt x="21912" y="495203"/>
                  </a:lnTo>
                  <a:lnTo>
                    <a:pt x="10041" y="443933"/>
                  </a:lnTo>
                  <a:lnTo>
                    <a:pt x="2585" y="388256"/>
                  </a:lnTo>
                  <a:lnTo>
                    <a:pt x="0" y="329099"/>
                  </a:lnTo>
                  <a:close/>
                </a:path>
              </a:pathLst>
            </a:custGeom>
            <a:ln w="761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649225" y="6993074"/>
            <a:ext cx="996950" cy="998219"/>
            <a:chOff x="7649225" y="6993074"/>
            <a:chExt cx="996950" cy="99821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9225" y="7031174"/>
              <a:ext cx="996874" cy="9599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50125" y="7031174"/>
              <a:ext cx="321310" cy="658495"/>
            </a:xfrm>
            <a:custGeom>
              <a:avLst/>
              <a:gdLst/>
              <a:ahLst/>
              <a:cxnLst/>
              <a:rect l="l" t="t" r="r" b="b"/>
              <a:pathLst>
                <a:path w="321309" h="658495">
                  <a:moveTo>
                    <a:pt x="0" y="329099"/>
                  </a:moveTo>
                  <a:lnTo>
                    <a:pt x="2585" y="269943"/>
                  </a:lnTo>
                  <a:lnTo>
                    <a:pt x="10041" y="214266"/>
                  </a:lnTo>
                  <a:lnTo>
                    <a:pt x="21912" y="162996"/>
                  </a:lnTo>
                  <a:lnTo>
                    <a:pt x="37747" y="117065"/>
                  </a:lnTo>
                  <a:lnTo>
                    <a:pt x="57091" y="77400"/>
                  </a:lnTo>
                  <a:lnTo>
                    <a:pt x="79492" y="44931"/>
                  </a:lnTo>
                  <a:lnTo>
                    <a:pt x="131649" y="5302"/>
                  </a:lnTo>
                  <a:lnTo>
                    <a:pt x="160499" y="0"/>
                  </a:lnTo>
                  <a:lnTo>
                    <a:pt x="221920" y="25051"/>
                  </a:lnTo>
                  <a:lnTo>
                    <a:pt x="249545" y="55292"/>
                  </a:lnTo>
                  <a:lnTo>
                    <a:pt x="273990" y="96391"/>
                  </a:lnTo>
                  <a:lnTo>
                    <a:pt x="290437" y="135913"/>
                  </a:lnTo>
                  <a:lnTo>
                    <a:pt x="303540" y="179829"/>
                  </a:lnTo>
                  <a:lnTo>
                    <a:pt x="313121" y="227255"/>
                  </a:lnTo>
                  <a:lnTo>
                    <a:pt x="319000" y="277306"/>
                  </a:lnTo>
                  <a:lnTo>
                    <a:pt x="320999" y="329099"/>
                  </a:lnTo>
                  <a:lnTo>
                    <a:pt x="318414" y="388256"/>
                  </a:lnTo>
                  <a:lnTo>
                    <a:pt x="310958" y="443933"/>
                  </a:lnTo>
                  <a:lnTo>
                    <a:pt x="299086" y="495203"/>
                  </a:lnTo>
                  <a:lnTo>
                    <a:pt x="283252" y="541134"/>
                  </a:lnTo>
                  <a:lnTo>
                    <a:pt x="263908" y="580799"/>
                  </a:lnTo>
                  <a:lnTo>
                    <a:pt x="241507" y="613268"/>
                  </a:lnTo>
                  <a:lnTo>
                    <a:pt x="189350" y="652897"/>
                  </a:lnTo>
                  <a:lnTo>
                    <a:pt x="160499" y="658199"/>
                  </a:lnTo>
                  <a:lnTo>
                    <a:pt x="104496" y="637610"/>
                  </a:lnTo>
                  <a:lnTo>
                    <a:pt x="57091" y="580799"/>
                  </a:lnTo>
                  <a:lnTo>
                    <a:pt x="37747" y="541134"/>
                  </a:lnTo>
                  <a:lnTo>
                    <a:pt x="21912" y="495203"/>
                  </a:lnTo>
                  <a:lnTo>
                    <a:pt x="10041" y="443933"/>
                  </a:lnTo>
                  <a:lnTo>
                    <a:pt x="2585" y="388256"/>
                  </a:lnTo>
                  <a:lnTo>
                    <a:pt x="0" y="329099"/>
                  </a:lnTo>
                  <a:close/>
                </a:path>
              </a:pathLst>
            </a:custGeom>
            <a:ln w="761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</a:t>
            </a:r>
            <a:r>
              <a:rPr spc="-30" dirty="0"/>
              <a:t> </a:t>
            </a:r>
            <a:r>
              <a:rPr spc="-310" dirty="0"/>
              <a:t>Analysis</a:t>
            </a:r>
            <a:r>
              <a:rPr spc="-2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355" dirty="0"/>
              <a:t>Possible</a:t>
            </a:r>
            <a:r>
              <a:rPr spc="-5" dirty="0"/>
              <a:t> </a:t>
            </a:r>
            <a:r>
              <a:rPr spc="-135" dirty="0"/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796" y="3512253"/>
            <a:ext cx="10335260" cy="1572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ts val="4065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quite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sensitive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shifting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rotation</a:t>
            </a:r>
            <a:endParaRPr sz="3400">
              <a:latin typeface="Arial MT"/>
              <a:cs typeface="Arial MT"/>
            </a:endParaRPr>
          </a:p>
          <a:p>
            <a:pPr marL="501650" marR="250190" indent="-489584">
              <a:lnSpc>
                <a:spcPts val="4050"/>
              </a:lnSpc>
              <a:spcBef>
                <a:spcPts val="114"/>
              </a:spcBef>
              <a:buChar char="●"/>
              <a:tabLst>
                <a:tab pos="501650" algn="l"/>
              </a:tabLst>
            </a:pP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Solution: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Preprocess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ensure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they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are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well-centered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rotated</a:t>
            </a:r>
            <a:endParaRPr sz="3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18450" y="6904749"/>
            <a:ext cx="996950" cy="1066165"/>
            <a:chOff x="4518450" y="6904749"/>
            <a:chExt cx="996950" cy="10661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8450" y="7031175"/>
              <a:ext cx="996879" cy="939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40424" y="6942849"/>
              <a:ext cx="321310" cy="658495"/>
            </a:xfrm>
            <a:custGeom>
              <a:avLst/>
              <a:gdLst/>
              <a:ahLst/>
              <a:cxnLst/>
              <a:rect l="l" t="t" r="r" b="b"/>
              <a:pathLst>
                <a:path w="321310" h="658495">
                  <a:moveTo>
                    <a:pt x="0" y="329099"/>
                  </a:moveTo>
                  <a:lnTo>
                    <a:pt x="2585" y="269943"/>
                  </a:lnTo>
                  <a:lnTo>
                    <a:pt x="10041" y="214266"/>
                  </a:lnTo>
                  <a:lnTo>
                    <a:pt x="21912" y="162996"/>
                  </a:lnTo>
                  <a:lnTo>
                    <a:pt x="37747" y="117065"/>
                  </a:lnTo>
                  <a:lnTo>
                    <a:pt x="57091" y="77400"/>
                  </a:lnTo>
                  <a:lnTo>
                    <a:pt x="79492" y="44931"/>
                  </a:lnTo>
                  <a:lnTo>
                    <a:pt x="131649" y="5302"/>
                  </a:lnTo>
                  <a:lnTo>
                    <a:pt x="160499" y="0"/>
                  </a:lnTo>
                  <a:lnTo>
                    <a:pt x="221920" y="25051"/>
                  </a:lnTo>
                  <a:lnTo>
                    <a:pt x="249545" y="55292"/>
                  </a:lnTo>
                  <a:lnTo>
                    <a:pt x="273990" y="96391"/>
                  </a:lnTo>
                  <a:lnTo>
                    <a:pt x="290437" y="135913"/>
                  </a:lnTo>
                  <a:lnTo>
                    <a:pt x="303540" y="179829"/>
                  </a:lnTo>
                  <a:lnTo>
                    <a:pt x="313121" y="227255"/>
                  </a:lnTo>
                  <a:lnTo>
                    <a:pt x="319000" y="277306"/>
                  </a:lnTo>
                  <a:lnTo>
                    <a:pt x="320999" y="329099"/>
                  </a:lnTo>
                  <a:lnTo>
                    <a:pt x="318414" y="388256"/>
                  </a:lnTo>
                  <a:lnTo>
                    <a:pt x="310958" y="443933"/>
                  </a:lnTo>
                  <a:lnTo>
                    <a:pt x="299087" y="495203"/>
                  </a:lnTo>
                  <a:lnTo>
                    <a:pt x="283252" y="541134"/>
                  </a:lnTo>
                  <a:lnTo>
                    <a:pt x="263908" y="580799"/>
                  </a:lnTo>
                  <a:lnTo>
                    <a:pt x="241507" y="613268"/>
                  </a:lnTo>
                  <a:lnTo>
                    <a:pt x="189350" y="652897"/>
                  </a:lnTo>
                  <a:lnTo>
                    <a:pt x="160499" y="658199"/>
                  </a:lnTo>
                  <a:lnTo>
                    <a:pt x="104496" y="637610"/>
                  </a:lnTo>
                  <a:lnTo>
                    <a:pt x="57091" y="580799"/>
                  </a:lnTo>
                  <a:lnTo>
                    <a:pt x="37747" y="541134"/>
                  </a:lnTo>
                  <a:lnTo>
                    <a:pt x="21912" y="495203"/>
                  </a:lnTo>
                  <a:lnTo>
                    <a:pt x="10041" y="443933"/>
                  </a:lnTo>
                  <a:lnTo>
                    <a:pt x="2585" y="388256"/>
                  </a:lnTo>
                  <a:lnTo>
                    <a:pt x="0" y="329099"/>
                  </a:lnTo>
                  <a:close/>
                </a:path>
              </a:pathLst>
            </a:custGeom>
            <a:ln w="761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7649225" y="6993074"/>
            <a:ext cx="996950" cy="998219"/>
            <a:chOff x="7649225" y="6993074"/>
            <a:chExt cx="996950" cy="99821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9225" y="7031174"/>
              <a:ext cx="996874" cy="95996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50125" y="7031174"/>
              <a:ext cx="321310" cy="658495"/>
            </a:xfrm>
            <a:custGeom>
              <a:avLst/>
              <a:gdLst/>
              <a:ahLst/>
              <a:cxnLst/>
              <a:rect l="l" t="t" r="r" b="b"/>
              <a:pathLst>
                <a:path w="321309" h="658495">
                  <a:moveTo>
                    <a:pt x="0" y="329099"/>
                  </a:moveTo>
                  <a:lnTo>
                    <a:pt x="2585" y="269943"/>
                  </a:lnTo>
                  <a:lnTo>
                    <a:pt x="10041" y="214266"/>
                  </a:lnTo>
                  <a:lnTo>
                    <a:pt x="21912" y="162996"/>
                  </a:lnTo>
                  <a:lnTo>
                    <a:pt x="37747" y="117065"/>
                  </a:lnTo>
                  <a:lnTo>
                    <a:pt x="57091" y="77400"/>
                  </a:lnTo>
                  <a:lnTo>
                    <a:pt x="79492" y="44931"/>
                  </a:lnTo>
                  <a:lnTo>
                    <a:pt x="131649" y="5302"/>
                  </a:lnTo>
                  <a:lnTo>
                    <a:pt x="160499" y="0"/>
                  </a:lnTo>
                  <a:lnTo>
                    <a:pt x="221920" y="25051"/>
                  </a:lnTo>
                  <a:lnTo>
                    <a:pt x="249545" y="55292"/>
                  </a:lnTo>
                  <a:lnTo>
                    <a:pt x="273990" y="96391"/>
                  </a:lnTo>
                  <a:lnTo>
                    <a:pt x="290437" y="135913"/>
                  </a:lnTo>
                  <a:lnTo>
                    <a:pt x="303540" y="179829"/>
                  </a:lnTo>
                  <a:lnTo>
                    <a:pt x="313121" y="227255"/>
                  </a:lnTo>
                  <a:lnTo>
                    <a:pt x="319000" y="277306"/>
                  </a:lnTo>
                  <a:lnTo>
                    <a:pt x="320999" y="329099"/>
                  </a:lnTo>
                  <a:lnTo>
                    <a:pt x="318414" y="388256"/>
                  </a:lnTo>
                  <a:lnTo>
                    <a:pt x="310958" y="443933"/>
                  </a:lnTo>
                  <a:lnTo>
                    <a:pt x="299086" y="495203"/>
                  </a:lnTo>
                  <a:lnTo>
                    <a:pt x="283252" y="541134"/>
                  </a:lnTo>
                  <a:lnTo>
                    <a:pt x="263908" y="580799"/>
                  </a:lnTo>
                  <a:lnTo>
                    <a:pt x="241507" y="613268"/>
                  </a:lnTo>
                  <a:lnTo>
                    <a:pt x="189350" y="652897"/>
                  </a:lnTo>
                  <a:lnTo>
                    <a:pt x="160499" y="658199"/>
                  </a:lnTo>
                  <a:lnTo>
                    <a:pt x="104496" y="637610"/>
                  </a:lnTo>
                  <a:lnTo>
                    <a:pt x="57091" y="580799"/>
                  </a:lnTo>
                  <a:lnTo>
                    <a:pt x="37747" y="541134"/>
                  </a:lnTo>
                  <a:lnTo>
                    <a:pt x="21912" y="495203"/>
                  </a:lnTo>
                  <a:lnTo>
                    <a:pt x="10041" y="443933"/>
                  </a:lnTo>
                  <a:lnTo>
                    <a:pt x="2585" y="388256"/>
                  </a:lnTo>
                  <a:lnTo>
                    <a:pt x="0" y="329099"/>
                  </a:lnTo>
                  <a:close/>
                </a:path>
              </a:pathLst>
            </a:custGeom>
            <a:ln w="76199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201548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2176284"/>
            <a:ext cx="977201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32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28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120" dirty="0">
                <a:solidFill>
                  <a:srgbClr val="606060"/>
                </a:solidFill>
                <a:latin typeface="Arial MT"/>
                <a:cs typeface="Arial MT"/>
              </a:rPr>
              <a:t>X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28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pixels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784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features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70000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such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making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dimension: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70000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120" dirty="0">
                <a:solidFill>
                  <a:srgbClr val="606060"/>
                </a:solidFill>
                <a:latin typeface="Arial MT"/>
                <a:cs typeface="Arial MT"/>
              </a:rPr>
              <a:t>X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784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29100" y="4840162"/>
            <a:ext cx="4476749" cy="41338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Review</a:t>
            </a:r>
            <a:r>
              <a:rPr spc="75" dirty="0"/>
              <a:t> </a:t>
            </a:r>
            <a:r>
              <a:rPr dirty="0"/>
              <a:t>till</a:t>
            </a:r>
            <a:r>
              <a:rPr spc="80" dirty="0"/>
              <a:t> </a:t>
            </a:r>
            <a:r>
              <a:rPr spc="-38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2093174"/>
            <a:ext cx="1805305" cy="277304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2093174"/>
            <a:ext cx="1805305" cy="277304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2093174"/>
            <a:ext cx="1805305" cy="277304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99695" marR="76200" indent="-1714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12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some_digit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9325" y="3418139"/>
            <a:ext cx="652780" cy="123189"/>
            <a:chOff x="2529325" y="3418139"/>
            <a:chExt cx="652780" cy="123189"/>
          </a:xfrm>
        </p:grpSpPr>
        <p:sp>
          <p:nvSpPr>
            <p:cNvPr id="7" name="object 7"/>
            <p:cNvSpPr/>
            <p:nvPr/>
          </p:nvSpPr>
          <p:spPr>
            <a:xfrm>
              <a:off x="2529325" y="3479625"/>
              <a:ext cx="509270" cy="0"/>
            </a:xfrm>
            <a:custGeom>
              <a:avLst/>
              <a:gdLst/>
              <a:ahLst/>
              <a:cxnLst/>
              <a:rect l="l" t="t" r="r" b="b"/>
              <a:pathLst>
                <a:path w="509269">
                  <a:moveTo>
                    <a:pt x="0" y="0"/>
                  </a:moveTo>
                  <a:lnTo>
                    <a:pt x="508649" y="0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3687" y="3418139"/>
              <a:ext cx="158251" cy="12297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14238" y="3418139"/>
            <a:ext cx="589915" cy="123189"/>
            <a:chOff x="5014238" y="3418139"/>
            <a:chExt cx="589915" cy="123189"/>
          </a:xfrm>
        </p:grpSpPr>
        <p:sp>
          <p:nvSpPr>
            <p:cNvPr id="10" name="object 10"/>
            <p:cNvSpPr/>
            <p:nvPr/>
          </p:nvSpPr>
          <p:spPr>
            <a:xfrm>
              <a:off x="5014238" y="3479625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>
                  <a:moveTo>
                    <a:pt x="0" y="0"/>
                  </a:moveTo>
                  <a:lnTo>
                    <a:pt x="445649" y="0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5601" y="3418139"/>
              <a:ext cx="158251" cy="1229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53456" y="2093174"/>
            <a:ext cx="1805305" cy="277304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51130" marR="144780" indent="1270" algn="ctr">
              <a:lnSpc>
                <a:spcPct val="1493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Performance </a:t>
            </a:r>
            <a:r>
              <a:rPr sz="1800" spc="-55" dirty="0">
                <a:solidFill>
                  <a:srgbClr val="606060"/>
                </a:solidFill>
                <a:latin typeface="Arial MT"/>
                <a:cs typeface="Arial MT"/>
              </a:rPr>
              <a:t>metrics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(Finalize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model)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50230" y="3418046"/>
            <a:ext cx="589915" cy="123189"/>
            <a:chOff x="7450230" y="3418046"/>
            <a:chExt cx="589915" cy="123189"/>
          </a:xfrm>
        </p:grpSpPr>
        <p:sp>
          <p:nvSpPr>
            <p:cNvPr id="14" name="object 14"/>
            <p:cNvSpPr/>
            <p:nvPr/>
          </p:nvSpPr>
          <p:spPr>
            <a:xfrm>
              <a:off x="7450230" y="3479532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>
                  <a:moveTo>
                    <a:pt x="0" y="0"/>
                  </a:moveTo>
                  <a:lnTo>
                    <a:pt x="445649" y="0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592" y="3418046"/>
              <a:ext cx="158250" cy="122971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0475476" y="2093174"/>
            <a:ext cx="1805305" cy="2773045"/>
          </a:xfrm>
          <a:custGeom>
            <a:avLst/>
            <a:gdLst/>
            <a:ahLst/>
            <a:cxnLst/>
            <a:rect l="l" t="t" r="r" b="b"/>
            <a:pathLst>
              <a:path w="1805304" h="2773045">
                <a:moveTo>
                  <a:pt x="0" y="0"/>
                </a:moveTo>
                <a:lnTo>
                  <a:pt x="1804799" y="0"/>
                </a:lnTo>
                <a:lnTo>
                  <a:pt x="1804799" y="2772899"/>
                </a:lnTo>
                <a:lnTo>
                  <a:pt x="0" y="2772899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26678" y="2708164"/>
            <a:ext cx="169989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9240">
              <a:lnSpc>
                <a:spcPct val="149300"/>
              </a:lnSpc>
              <a:spcBef>
                <a:spcPts val="100"/>
              </a:spcBef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2331" y="3662568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872250" y="3418046"/>
            <a:ext cx="589915" cy="123189"/>
            <a:chOff x="9872250" y="3418046"/>
            <a:chExt cx="589915" cy="123189"/>
          </a:xfrm>
        </p:grpSpPr>
        <p:sp>
          <p:nvSpPr>
            <p:cNvPr id="20" name="object 20"/>
            <p:cNvSpPr/>
            <p:nvPr/>
          </p:nvSpPr>
          <p:spPr>
            <a:xfrm>
              <a:off x="9872250" y="3479532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>
                  <a:moveTo>
                    <a:pt x="0" y="0"/>
                  </a:moveTo>
                  <a:lnTo>
                    <a:pt x="445649" y="0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3612" y="3418046"/>
              <a:ext cx="158250" cy="12297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53124" y="6378499"/>
            <a:ext cx="1355725" cy="123126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95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Cross</a:t>
            </a:r>
            <a:endParaRPr sz="1800">
              <a:latin typeface="Arial MT"/>
              <a:cs typeface="Arial MT"/>
            </a:endParaRPr>
          </a:p>
          <a:p>
            <a:pPr marL="150495" marR="142875" algn="ctr">
              <a:lnSpc>
                <a:spcPct val="149300"/>
              </a:lnSpc>
            </a:pP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Validation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19234" y="6378499"/>
            <a:ext cx="1355725" cy="123126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74015" marR="193675" indent="-172720">
              <a:lnSpc>
                <a:spcPct val="149300"/>
              </a:lnSpc>
              <a:spcBef>
                <a:spcPts val="484"/>
              </a:spcBef>
            </a:pPr>
            <a:r>
              <a:rPr sz="1800" spc="-80" dirty="0">
                <a:solidFill>
                  <a:srgbClr val="606060"/>
                </a:solidFill>
                <a:latin typeface="Arial MT"/>
                <a:cs typeface="Arial MT"/>
              </a:rPr>
              <a:t>Confusion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38104" y="6378499"/>
            <a:ext cx="1355725" cy="123126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6973" y="6378499"/>
            <a:ext cx="1355725" cy="123126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75850" y="6378499"/>
            <a:ext cx="1355725" cy="123126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</a:pPr>
            <a:r>
              <a:rPr sz="1800" spc="-185" dirty="0">
                <a:solidFill>
                  <a:srgbClr val="606060"/>
                </a:solidFill>
                <a:latin typeface="Arial MT"/>
                <a:cs typeface="Arial MT"/>
              </a:rPr>
              <a:t>F1</a:t>
            </a:r>
            <a:r>
              <a:rPr sz="18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04650" y="6378499"/>
            <a:ext cx="1355725" cy="123126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78054" y="4866075"/>
            <a:ext cx="9104630" cy="1512570"/>
          </a:xfrm>
          <a:custGeom>
            <a:avLst/>
            <a:gdLst/>
            <a:ahLst/>
            <a:cxnLst/>
            <a:rect l="l" t="t" r="r" b="b"/>
            <a:pathLst>
              <a:path w="9104630" h="1512570">
                <a:moveTo>
                  <a:pt x="7277802" y="0"/>
                </a:moveTo>
                <a:lnTo>
                  <a:pt x="7275402" y="1512299"/>
                </a:lnTo>
              </a:path>
              <a:path w="9104630" h="1512570">
                <a:moveTo>
                  <a:pt x="9078670" y="931999"/>
                </a:moveTo>
                <a:lnTo>
                  <a:pt x="14470" y="906799"/>
                </a:lnTo>
              </a:path>
              <a:path w="9104630" h="1512570">
                <a:moveTo>
                  <a:pt x="3637750" y="1512424"/>
                </a:moveTo>
                <a:lnTo>
                  <a:pt x="3637750" y="931924"/>
                </a:lnTo>
              </a:path>
              <a:path w="9104630" h="1512570">
                <a:moveTo>
                  <a:pt x="1818875" y="1512424"/>
                </a:moveTo>
                <a:lnTo>
                  <a:pt x="1818875" y="931924"/>
                </a:lnTo>
              </a:path>
              <a:path w="9104630" h="1512570">
                <a:moveTo>
                  <a:pt x="5456624" y="1487374"/>
                </a:moveTo>
                <a:lnTo>
                  <a:pt x="5456624" y="906874"/>
                </a:lnTo>
              </a:path>
              <a:path w="9104630" h="1512570">
                <a:moveTo>
                  <a:pt x="9104299" y="1512424"/>
                </a:moveTo>
                <a:lnTo>
                  <a:pt x="9104299" y="931924"/>
                </a:lnTo>
              </a:path>
              <a:path w="9104630" h="1512570">
                <a:moveTo>
                  <a:pt x="0" y="1512424"/>
                </a:moveTo>
                <a:lnTo>
                  <a:pt x="0" y="931924"/>
                </a:lnTo>
              </a:path>
            </a:pathLst>
          </a:custGeom>
          <a:ln w="2857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290" dirty="0"/>
              <a:t> </a:t>
            </a:r>
            <a:r>
              <a:rPr dirty="0"/>
              <a:t>do</a:t>
            </a:r>
            <a:r>
              <a:rPr spc="-265" dirty="0"/>
              <a:t> </a:t>
            </a:r>
            <a:r>
              <a:rPr spc="-110" dirty="0"/>
              <a:t>we</a:t>
            </a:r>
            <a:r>
              <a:rPr spc="-235" dirty="0"/>
              <a:t> </a:t>
            </a:r>
            <a:r>
              <a:rPr dirty="0"/>
              <a:t>do</a:t>
            </a:r>
            <a:r>
              <a:rPr spc="-270" dirty="0"/>
              <a:t> </a:t>
            </a:r>
            <a:r>
              <a:rPr spc="-330" dirty="0"/>
              <a:t>next?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96" y="2484477"/>
            <a:ext cx="5114290" cy="362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Completed: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Char char="●"/>
              <a:tabLst>
                <a:tab pos="501650" algn="l"/>
              </a:tabLst>
            </a:pP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65"/>
              </a:lnSpc>
              <a:buChar char="●"/>
              <a:tabLst>
                <a:tab pos="501650" algn="l"/>
              </a:tabLst>
            </a:pP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Clr>
                <a:srgbClr val="606060"/>
              </a:buClr>
              <a:buFont typeface="Arial MT"/>
              <a:buChar char="●"/>
            </a:pPr>
            <a:endParaRPr sz="3400">
              <a:latin typeface="Arial MT"/>
              <a:cs typeface="Arial MT"/>
            </a:endParaRPr>
          </a:p>
          <a:p>
            <a:pPr marL="44450">
              <a:lnSpc>
                <a:spcPts val="4065"/>
              </a:lnSpc>
            </a:pP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Next: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50"/>
              </a:lnSpc>
              <a:buChar char="●"/>
              <a:tabLst>
                <a:tab pos="501650" algn="l"/>
              </a:tabLst>
            </a:pP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label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65"/>
              </a:lnSpc>
              <a:buChar char="●"/>
              <a:tabLst>
                <a:tab pos="501650" algn="l"/>
              </a:tabLst>
            </a:pP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output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Multilabel</a:t>
            </a:r>
            <a:r>
              <a:rPr spc="-145" dirty="0"/>
              <a:t> </a:t>
            </a:r>
            <a:r>
              <a:rPr spc="-215" dirty="0"/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87650" y="7272752"/>
            <a:ext cx="1407795" cy="1246505"/>
            <a:chOff x="7887650" y="7272752"/>
            <a:chExt cx="1407795" cy="1246505"/>
          </a:xfrm>
        </p:grpSpPr>
        <p:sp>
          <p:nvSpPr>
            <p:cNvPr id="4" name="object 4"/>
            <p:cNvSpPr/>
            <p:nvPr/>
          </p:nvSpPr>
          <p:spPr>
            <a:xfrm>
              <a:off x="7906700" y="7367479"/>
              <a:ext cx="1214120" cy="591185"/>
            </a:xfrm>
            <a:custGeom>
              <a:avLst/>
              <a:gdLst/>
              <a:ahLst/>
              <a:cxnLst/>
              <a:rect l="l" t="t" r="r" b="b"/>
              <a:pathLst>
                <a:path w="1214120" h="591184">
                  <a:moveTo>
                    <a:pt x="0" y="590844"/>
                  </a:moveTo>
                  <a:lnTo>
                    <a:pt x="121375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73865" y="7272752"/>
              <a:ext cx="221104" cy="1703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06700" y="7958324"/>
              <a:ext cx="1207135" cy="478155"/>
            </a:xfrm>
            <a:custGeom>
              <a:avLst/>
              <a:gdLst/>
              <a:ahLst/>
              <a:cxnLst/>
              <a:rect l="l" t="t" r="r" b="b"/>
              <a:pathLst>
                <a:path w="1207134" h="478154">
                  <a:moveTo>
                    <a:pt x="0" y="0"/>
                  </a:moveTo>
                  <a:lnTo>
                    <a:pt x="1206766" y="478013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71240" y="8358780"/>
              <a:ext cx="222025" cy="16028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349525" y="2748612"/>
            <a:ext cx="9749790" cy="2887345"/>
            <a:chOff x="1349525" y="2748612"/>
            <a:chExt cx="9749790" cy="2887345"/>
          </a:xfrm>
        </p:grpSpPr>
        <p:sp>
          <p:nvSpPr>
            <p:cNvPr id="9" name="object 9"/>
            <p:cNvSpPr/>
            <p:nvPr/>
          </p:nvSpPr>
          <p:spPr>
            <a:xfrm>
              <a:off x="3961975" y="3508478"/>
              <a:ext cx="1728470" cy="807720"/>
            </a:xfrm>
            <a:custGeom>
              <a:avLst/>
              <a:gdLst/>
              <a:ahLst/>
              <a:cxnLst/>
              <a:rect l="l" t="t" r="r" b="b"/>
              <a:pathLst>
                <a:path w="1728470" h="807720">
                  <a:moveTo>
                    <a:pt x="0" y="807708"/>
                  </a:moveTo>
                  <a:lnTo>
                    <a:pt x="1728202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44481" y="3416220"/>
              <a:ext cx="221383" cy="1683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61975" y="4316249"/>
              <a:ext cx="1718945" cy="582930"/>
            </a:xfrm>
            <a:custGeom>
              <a:avLst/>
              <a:gdLst/>
              <a:ahLst/>
              <a:cxnLst/>
              <a:rect l="l" t="t" r="r" b="b"/>
              <a:pathLst>
                <a:path w="1718945" h="582929">
                  <a:moveTo>
                    <a:pt x="0" y="0"/>
                  </a:moveTo>
                  <a:lnTo>
                    <a:pt x="1718792" y="582433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41520" y="4820031"/>
              <a:ext cx="222051" cy="1573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9525" y="3788173"/>
              <a:ext cx="2536249" cy="10766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885774" y="4193513"/>
              <a:ext cx="1719580" cy="133350"/>
            </a:xfrm>
            <a:custGeom>
              <a:avLst/>
              <a:gdLst/>
              <a:ahLst/>
              <a:cxnLst/>
              <a:rect l="l" t="t" r="r" b="b"/>
              <a:pathLst>
                <a:path w="1719579" h="133350">
                  <a:moveTo>
                    <a:pt x="0" y="132972"/>
                  </a:moveTo>
                  <a:lnTo>
                    <a:pt x="1719380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81252" y="4111719"/>
              <a:ext cx="215338" cy="1635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60250" y="2753374"/>
              <a:ext cx="5234305" cy="2877820"/>
            </a:xfrm>
            <a:custGeom>
              <a:avLst/>
              <a:gdLst/>
              <a:ahLst/>
              <a:cxnLst/>
              <a:rect l="l" t="t" r="r" b="b"/>
              <a:pathLst>
                <a:path w="5234305" h="2877820">
                  <a:moveTo>
                    <a:pt x="0" y="0"/>
                  </a:moveTo>
                  <a:lnTo>
                    <a:pt x="5234099" y="0"/>
                  </a:lnTo>
                  <a:lnTo>
                    <a:pt x="5234099" y="2877299"/>
                  </a:lnTo>
                  <a:lnTo>
                    <a:pt x="0" y="2877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30400" y="7630424"/>
            <a:ext cx="2376805" cy="655955"/>
          </a:xfrm>
          <a:prstGeom prst="rect">
            <a:avLst/>
          </a:prstGeom>
          <a:solidFill>
            <a:srgbClr val="C9C3BA"/>
          </a:solidFill>
          <a:ln w="9524">
            <a:solidFill>
              <a:srgbClr val="5B5854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404495">
              <a:lnSpc>
                <a:spcPct val="100000"/>
              </a:lnSpc>
              <a:spcBef>
                <a:spcPts val="660"/>
              </a:spcBef>
            </a:pPr>
            <a:r>
              <a:rPr sz="3000" spc="-10" dirty="0"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15800" y="7876344"/>
            <a:ext cx="1278255" cy="164465"/>
            <a:chOff x="4215800" y="7876344"/>
            <a:chExt cx="1278255" cy="164465"/>
          </a:xfrm>
        </p:grpSpPr>
        <p:sp>
          <p:nvSpPr>
            <p:cNvPr id="19" name="object 19"/>
            <p:cNvSpPr/>
            <p:nvPr/>
          </p:nvSpPr>
          <p:spPr>
            <a:xfrm>
              <a:off x="4215800" y="7958325"/>
              <a:ext cx="1086485" cy="0"/>
            </a:xfrm>
            <a:custGeom>
              <a:avLst/>
              <a:gdLst/>
              <a:ahLst/>
              <a:cxnLst/>
              <a:rect l="l" t="t" r="r" b="b"/>
              <a:pathLst>
                <a:path w="1086485">
                  <a:moveTo>
                    <a:pt x="0" y="0"/>
                  </a:moveTo>
                  <a:lnTo>
                    <a:pt x="108599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2750" y="7876344"/>
              <a:ext cx="211001" cy="16396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9360956" y="7363187"/>
            <a:ext cx="880110" cy="1414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4000"/>
              </a:lnSpc>
              <a:spcBef>
                <a:spcPts val="95"/>
              </a:spcBef>
            </a:pPr>
            <a:r>
              <a:rPr sz="3400" spc="-330" dirty="0">
                <a:solidFill>
                  <a:srgbClr val="606060"/>
                </a:solidFill>
                <a:latin typeface="Arial MT"/>
                <a:cs typeface="Arial MT"/>
              </a:rPr>
              <a:t>False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True</a:t>
            </a:r>
            <a:endParaRPr sz="34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887650" y="7765783"/>
            <a:ext cx="1402080" cy="212090"/>
            <a:chOff x="7887650" y="7765783"/>
            <a:chExt cx="1402080" cy="212090"/>
          </a:xfrm>
        </p:grpSpPr>
        <p:sp>
          <p:nvSpPr>
            <p:cNvPr id="23" name="object 23"/>
            <p:cNvSpPr/>
            <p:nvPr/>
          </p:nvSpPr>
          <p:spPr>
            <a:xfrm>
              <a:off x="7906700" y="7847494"/>
              <a:ext cx="1191895" cy="111125"/>
            </a:xfrm>
            <a:custGeom>
              <a:avLst/>
              <a:gdLst/>
              <a:ahLst/>
              <a:cxnLst/>
              <a:rect l="l" t="t" r="r" b="b"/>
              <a:pathLst>
                <a:path w="1191895" h="111125">
                  <a:moveTo>
                    <a:pt x="0" y="110830"/>
                  </a:moveTo>
                  <a:lnTo>
                    <a:pt x="1191681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73505" y="7765783"/>
              <a:ext cx="216085" cy="163421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10950" y="7420011"/>
            <a:ext cx="2536249" cy="107662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510696" y="2132727"/>
            <a:ext cx="11990070" cy="539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Explanation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1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endParaRPr sz="3400">
              <a:latin typeface="Arial MT"/>
              <a:cs typeface="Arial MT"/>
            </a:endParaRPr>
          </a:p>
          <a:p>
            <a:pPr marL="5369560" marR="1899285" indent="64135">
              <a:lnSpc>
                <a:spcPct val="153600"/>
              </a:lnSpc>
              <a:spcBef>
                <a:spcPts val="1290"/>
              </a:spcBef>
            </a:pPr>
            <a:r>
              <a:rPr sz="3400" spc="-254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Bob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65" dirty="0">
                <a:solidFill>
                  <a:srgbClr val="606060"/>
                </a:solidFill>
                <a:latin typeface="Arial MT"/>
                <a:cs typeface="Arial MT"/>
              </a:rPr>
              <a:t>image? </a:t>
            </a:r>
            <a:r>
              <a:rPr sz="3400" spc="-254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Alice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229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65" dirty="0">
                <a:solidFill>
                  <a:srgbClr val="606060"/>
                </a:solidFill>
                <a:latin typeface="Arial MT"/>
                <a:cs typeface="Arial MT"/>
              </a:rPr>
              <a:t>image?</a:t>
            </a:r>
            <a:endParaRPr sz="3400">
              <a:latin typeface="Arial MT"/>
              <a:cs typeface="Arial MT"/>
            </a:endParaRPr>
          </a:p>
          <a:p>
            <a:pPr marL="5433695">
              <a:lnSpc>
                <a:spcPct val="100000"/>
              </a:lnSpc>
              <a:spcBef>
                <a:spcPts val="2190"/>
              </a:spcBef>
            </a:pPr>
            <a:r>
              <a:rPr sz="3400" spc="-254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Charlie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229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65" dirty="0">
                <a:solidFill>
                  <a:srgbClr val="606060"/>
                </a:solidFill>
                <a:latin typeface="Arial MT"/>
                <a:cs typeface="Arial MT"/>
              </a:rPr>
              <a:t>image?</a:t>
            </a:r>
            <a:endParaRPr sz="34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630"/>
              </a:spcBef>
            </a:pP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Multi-labels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2400">
              <a:latin typeface="Arial MT"/>
              <a:cs typeface="Arial MT"/>
            </a:endParaRPr>
          </a:p>
          <a:p>
            <a:pPr marL="614045" lvl="1" indent="-488950">
              <a:lnSpc>
                <a:spcPct val="100000"/>
              </a:lnSpc>
              <a:buChar char="●"/>
              <a:tabLst>
                <a:tab pos="614045" algn="l"/>
              </a:tabLst>
            </a:pPr>
            <a:r>
              <a:rPr sz="3400" spc="-380" dirty="0">
                <a:solidFill>
                  <a:srgbClr val="606060"/>
                </a:solidFill>
                <a:latin typeface="Arial MT"/>
                <a:cs typeface="Arial MT"/>
              </a:rPr>
              <a:t>So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classifications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35" dirty="0">
                <a:solidFill>
                  <a:srgbClr val="606060"/>
                </a:solidFill>
                <a:latin typeface="Arial MT"/>
                <a:cs typeface="Arial MT"/>
              </a:rPr>
              <a:t>same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400">
              <a:latin typeface="Arial MT"/>
              <a:cs typeface="Arial MT"/>
            </a:endParaRPr>
          </a:p>
          <a:p>
            <a:pPr marR="2264410" algn="r">
              <a:lnSpc>
                <a:spcPct val="100000"/>
              </a:lnSpc>
              <a:spcBef>
                <a:spcPts val="2860"/>
              </a:spcBef>
            </a:pP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True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Multilabel</a:t>
            </a:r>
            <a:r>
              <a:rPr spc="-145" dirty="0"/>
              <a:t> </a:t>
            </a:r>
            <a:r>
              <a:rPr spc="-215" dirty="0"/>
              <a:t>Classification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1012" y="3412820"/>
            <a:ext cx="1932305" cy="1560830"/>
            <a:chOff x="3881012" y="3412820"/>
            <a:chExt cx="1932305" cy="1560830"/>
          </a:xfrm>
        </p:grpSpPr>
        <p:sp>
          <p:nvSpPr>
            <p:cNvPr id="4" name="object 4"/>
            <p:cNvSpPr/>
            <p:nvPr/>
          </p:nvSpPr>
          <p:spPr>
            <a:xfrm>
              <a:off x="3885774" y="3435885"/>
              <a:ext cx="1884045" cy="880744"/>
            </a:xfrm>
            <a:custGeom>
              <a:avLst/>
              <a:gdLst/>
              <a:ahLst/>
              <a:cxnLst/>
              <a:rect l="l" t="t" r="r" b="b"/>
              <a:pathLst>
                <a:path w="1884045" h="880745">
                  <a:moveTo>
                    <a:pt x="0" y="880302"/>
                  </a:moveTo>
                  <a:lnTo>
                    <a:pt x="1883525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62638" y="3417583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13322" y="32554"/>
                  </a:moveTo>
                  <a:lnTo>
                    <a:pt x="0" y="4049"/>
                  </a:lnTo>
                  <a:lnTo>
                    <a:pt x="45820" y="0"/>
                  </a:lnTo>
                  <a:lnTo>
                    <a:pt x="13322" y="32554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2638" y="3417583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13322" y="32554"/>
                  </a:moveTo>
                  <a:lnTo>
                    <a:pt x="45820" y="0"/>
                  </a:lnTo>
                  <a:lnTo>
                    <a:pt x="0" y="4049"/>
                  </a:lnTo>
                  <a:lnTo>
                    <a:pt x="13322" y="32554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85774" y="4316250"/>
              <a:ext cx="1881505" cy="637540"/>
            </a:xfrm>
            <a:custGeom>
              <a:avLst/>
              <a:gdLst/>
              <a:ahLst/>
              <a:cxnLst/>
              <a:rect l="l" t="t" r="r" b="b"/>
              <a:pathLst>
                <a:path w="1881504" h="637539">
                  <a:moveTo>
                    <a:pt x="0" y="0"/>
                  </a:moveTo>
                  <a:lnTo>
                    <a:pt x="1881172" y="637458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61898" y="4938807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801"/>
                  </a:moveTo>
                  <a:lnTo>
                    <a:pt x="10098" y="0"/>
                  </a:lnTo>
                  <a:lnTo>
                    <a:pt x="45988" y="28773"/>
                  </a:lnTo>
                  <a:lnTo>
                    <a:pt x="0" y="29801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61898" y="4938807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801"/>
                  </a:moveTo>
                  <a:lnTo>
                    <a:pt x="45988" y="28773"/>
                  </a:lnTo>
                  <a:lnTo>
                    <a:pt x="10098" y="0"/>
                  </a:lnTo>
                  <a:lnTo>
                    <a:pt x="0" y="29801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749537" y="7497357"/>
            <a:ext cx="1416685" cy="694690"/>
            <a:chOff x="7749537" y="7497357"/>
            <a:chExt cx="1416685" cy="694690"/>
          </a:xfrm>
        </p:grpSpPr>
        <p:sp>
          <p:nvSpPr>
            <p:cNvPr id="11" name="object 11"/>
            <p:cNvSpPr/>
            <p:nvPr/>
          </p:nvSpPr>
          <p:spPr>
            <a:xfrm>
              <a:off x="7754300" y="7521039"/>
              <a:ext cx="1368425" cy="666115"/>
            </a:xfrm>
            <a:custGeom>
              <a:avLst/>
              <a:gdLst/>
              <a:ahLst/>
              <a:cxnLst/>
              <a:rect l="l" t="t" r="r" b="b"/>
              <a:pathLst>
                <a:path w="1368425" h="666115">
                  <a:moveTo>
                    <a:pt x="0" y="665885"/>
                  </a:moveTo>
                  <a:lnTo>
                    <a:pt x="1367914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15329" y="7502119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13771" y="33064"/>
                  </a:moveTo>
                  <a:lnTo>
                    <a:pt x="0" y="4773"/>
                  </a:lnTo>
                  <a:lnTo>
                    <a:pt x="45750" y="0"/>
                  </a:lnTo>
                  <a:lnTo>
                    <a:pt x="13771" y="33064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15329" y="7502119"/>
              <a:ext cx="46355" cy="33655"/>
            </a:xfrm>
            <a:custGeom>
              <a:avLst/>
              <a:gdLst/>
              <a:ahLst/>
              <a:cxnLst/>
              <a:rect l="l" t="t" r="r" b="b"/>
              <a:pathLst>
                <a:path w="46354" h="33654">
                  <a:moveTo>
                    <a:pt x="13771" y="33064"/>
                  </a:moveTo>
                  <a:lnTo>
                    <a:pt x="45750" y="0"/>
                  </a:lnTo>
                  <a:lnTo>
                    <a:pt x="0" y="4773"/>
                  </a:lnTo>
                  <a:lnTo>
                    <a:pt x="13771" y="33064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0696" y="2132727"/>
            <a:ext cx="10901045" cy="561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Explanation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1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endParaRPr sz="3400">
              <a:latin typeface="Arial MT"/>
              <a:cs typeface="Arial MT"/>
            </a:endParaRPr>
          </a:p>
          <a:p>
            <a:pPr marL="5357495">
              <a:lnSpc>
                <a:spcPct val="100000"/>
              </a:lnSpc>
              <a:spcBef>
                <a:spcPts val="3479"/>
              </a:spcBef>
            </a:pPr>
            <a:r>
              <a:rPr sz="3400" spc="-254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5" dirty="0">
                <a:solidFill>
                  <a:srgbClr val="606060"/>
                </a:solidFill>
                <a:latin typeface="Arial MT"/>
                <a:cs typeface="Arial MT"/>
              </a:rPr>
              <a:t>large?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[7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8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9]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3400">
              <a:latin typeface="Arial MT"/>
              <a:cs typeface="Arial MT"/>
            </a:endParaRPr>
          </a:p>
          <a:p>
            <a:pPr marL="5357495">
              <a:lnSpc>
                <a:spcPct val="100000"/>
              </a:lnSpc>
            </a:pPr>
            <a:r>
              <a:rPr sz="3400" spc="-254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5" dirty="0">
                <a:solidFill>
                  <a:srgbClr val="606060"/>
                </a:solidFill>
                <a:latin typeface="Arial MT"/>
                <a:cs typeface="Arial MT"/>
              </a:rPr>
              <a:t>odd?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[1or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3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7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9]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40"/>
              </a:spcBef>
            </a:pPr>
            <a:endParaRPr sz="3400">
              <a:latin typeface="Arial MT"/>
              <a:cs typeface="Arial MT"/>
            </a:endParaRPr>
          </a:p>
          <a:p>
            <a:pPr marL="766445" lvl="1" indent="-488950">
              <a:lnSpc>
                <a:spcPct val="100000"/>
              </a:lnSpc>
              <a:buChar char="●"/>
              <a:tabLst>
                <a:tab pos="766445" algn="l"/>
              </a:tabLst>
            </a:pPr>
            <a:r>
              <a:rPr sz="3400" spc="-380" dirty="0">
                <a:solidFill>
                  <a:srgbClr val="606060"/>
                </a:solidFill>
                <a:latin typeface="Arial MT"/>
                <a:cs typeface="Arial MT"/>
              </a:rPr>
              <a:t>So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classifications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35" dirty="0">
                <a:solidFill>
                  <a:srgbClr val="606060"/>
                </a:solidFill>
                <a:latin typeface="Arial MT"/>
                <a:cs typeface="Arial MT"/>
              </a:rPr>
              <a:t>same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3400">
              <a:latin typeface="Arial MT"/>
              <a:cs typeface="Arial MT"/>
            </a:endParaRPr>
          </a:p>
          <a:p>
            <a:pPr marR="25400" algn="r">
              <a:lnSpc>
                <a:spcPct val="100000"/>
              </a:lnSpc>
              <a:spcBef>
                <a:spcPts val="5"/>
              </a:spcBef>
            </a:pPr>
            <a:r>
              <a:rPr sz="3400" spc="-320" dirty="0">
                <a:solidFill>
                  <a:srgbClr val="606060"/>
                </a:solidFill>
                <a:latin typeface="Arial MT"/>
                <a:cs typeface="Arial MT"/>
              </a:rPr>
              <a:t>False</a:t>
            </a:r>
            <a:r>
              <a:rPr sz="34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(Small)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08542" y="8462027"/>
            <a:ext cx="207391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True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(Odd)</a:t>
            </a:r>
            <a:endParaRPr sz="3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49537" y="8182162"/>
            <a:ext cx="1416050" cy="567055"/>
            <a:chOff x="7749537" y="8182162"/>
            <a:chExt cx="1416050" cy="567055"/>
          </a:xfrm>
        </p:grpSpPr>
        <p:sp>
          <p:nvSpPr>
            <p:cNvPr id="17" name="object 17"/>
            <p:cNvSpPr/>
            <p:nvPr/>
          </p:nvSpPr>
          <p:spPr>
            <a:xfrm>
              <a:off x="7754300" y="8186925"/>
              <a:ext cx="1366520" cy="541655"/>
            </a:xfrm>
            <a:custGeom>
              <a:avLst/>
              <a:gdLst/>
              <a:ahLst/>
              <a:cxnLst/>
              <a:rect l="l" t="t" r="r" b="b"/>
              <a:pathLst>
                <a:path w="1366520" h="541654">
                  <a:moveTo>
                    <a:pt x="0" y="0"/>
                  </a:moveTo>
                  <a:lnTo>
                    <a:pt x="1366166" y="541152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114672" y="8713451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5">
                  <a:moveTo>
                    <a:pt x="45981" y="30545"/>
                  </a:moveTo>
                  <a:lnTo>
                    <a:pt x="0" y="29253"/>
                  </a:lnTo>
                  <a:lnTo>
                    <a:pt x="11587" y="0"/>
                  </a:lnTo>
                  <a:lnTo>
                    <a:pt x="45981" y="30545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4672" y="8713451"/>
              <a:ext cx="46355" cy="31115"/>
            </a:xfrm>
            <a:custGeom>
              <a:avLst/>
              <a:gdLst/>
              <a:ahLst/>
              <a:cxnLst/>
              <a:rect l="l" t="t" r="r" b="b"/>
              <a:pathLst>
                <a:path w="46354" h="31115">
                  <a:moveTo>
                    <a:pt x="0" y="29253"/>
                  </a:moveTo>
                  <a:lnTo>
                    <a:pt x="45981" y="30545"/>
                  </a:lnTo>
                  <a:lnTo>
                    <a:pt x="11587" y="0"/>
                  </a:lnTo>
                  <a:lnTo>
                    <a:pt x="0" y="29253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378000" y="7859024"/>
            <a:ext cx="2376805" cy="655955"/>
          </a:xfrm>
          <a:prstGeom prst="rect">
            <a:avLst/>
          </a:prstGeom>
          <a:solidFill>
            <a:srgbClr val="C9C3BA"/>
          </a:solidFill>
          <a:ln w="9524">
            <a:solidFill>
              <a:srgbClr val="5B5854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660"/>
              </a:spcBef>
            </a:pPr>
            <a:r>
              <a:rPr sz="3000" spc="-45" dirty="0"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24425" y="7603313"/>
            <a:ext cx="2644775" cy="1167765"/>
            <a:chOff x="2724425" y="7603313"/>
            <a:chExt cx="2644775" cy="1167765"/>
          </a:xfrm>
        </p:grpSpPr>
        <p:sp>
          <p:nvSpPr>
            <p:cNvPr id="22" name="object 22"/>
            <p:cNvSpPr/>
            <p:nvPr/>
          </p:nvSpPr>
          <p:spPr>
            <a:xfrm>
              <a:off x="4063400" y="8186924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5">
                  <a:moveTo>
                    <a:pt x="0" y="0"/>
                  </a:moveTo>
                  <a:lnTo>
                    <a:pt x="1257449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20850" y="81711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20850" y="81711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425" y="7603313"/>
              <a:ext cx="1338974" cy="116721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7625" y="3782462"/>
            <a:ext cx="1288149" cy="1240449"/>
          </a:xfrm>
          <a:prstGeom prst="rect">
            <a:avLst/>
          </a:prstGeom>
        </p:spPr>
      </p:pic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Multilabel</a:t>
            </a:r>
            <a:r>
              <a:rPr spc="-80" dirty="0"/>
              <a:t> </a:t>
            </a:r>
            <a:r>
              <a:rPr spc="-229" dirty="0"/>
              <a:t>Classification</a:t>
            </a:r>
            <a:r>
              <a:rPr spc="-7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96" y="2243577"/>
            <a:ext cx="11692255" cy="15722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01650" marR="5080" indent="-489584">
              <a:lnSpc>
                <a:spcPts val="4050"/>
              </a:lnSpc>
              <a:spcBef>
                <a:spcPts val="260"/>
              </a:spcBef>
              <a:buChar char="●"/>
              <a:tabLst>
                <a:tab pos="501650" algn="l"/>
              </a:tabLst>
            </a:pP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whether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[large,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odd],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do it?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3920"/>
              </a:lnSpc>
              <a:buChar char="○"/>
              <a:tabLst>
                <a:tab pos="958850" algn="l"/>
              </a:tabLst>
            </a:pP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0: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Fetch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(already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done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previously)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325" y="4302974"/>
            <a:ext cx="1805305" cy="277304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60"/>
              </a:spcBef>
            </a:pPr>
            <a:endParaRPr sz="1800">
              <a:latin typeface="Times New Roman"/>
              <a:cs typeface="Times New Roman"/>
            </a:endParaRPr>
          </a:p>
          <a:p>
            <a:pPr marL="135890" marR="130810" algn="ctr">
              <a:lnSpc>
                <a:spcPct val="149300"/>
              </a:lnSpc>
            </a:pPr>
            <a:r>
              <a:rPr sz="1800" spc="-135" dirty="0">
                <a:solidFill>
                  <a:srgbClr val="606060"/>
                </a:solidFill>
                <a:latin typeface="Arial Black"/>
                <a:cs typeface="Arial Black"/>
              </a:rPr>
              <a:t>Divide</a:t>
            </a:r>
            <a:r>
              <a:rPr sz="1800" spc="-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195" dirty="0">
                <a:solidFill>
                  <a:srgbClr val="606060"/>
                </a:solidFill>
                <a:latin typeface="Arial Black"/>
                <a:cs typeface="Arial Black"/>
              </a:rPr>
              <a:t>dataset </a:t>
            </a:r>
            <a:r>
              <a:rPr sz="1800" spc="-135" dirty="0">
                <a:solidFill>
                  <a:srgbClr val="606060"/>
                </a:solidFill>
                <a:latin typeface="Arial Black"/>
                <a:cs typeface="Arial Black"/>
              </a:rPr>
              <a:t>into</a:t>
            </a:r>
            <a:r>
              <a:rPr sz="1800" spc="-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Black"/>
                <a:cs typeface="Arial Black"/>
              </a:rPr>
              <a:t>training </a:t>
            </a:r>
            <a:r>
              <a:rPr sz="1800" spc="-20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1800" spc="-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Black"/>
                <a:cs typeface="Arial Black"/>
              </a:rPr>
              <a:t>test </a:t>
            </a:r>
            <a:r>
              <a:rPr sz="1800" spc="-85" dirty="0">
                <a:solidFill>
                  <a:srgbClr val="606060"/>
                </a:solidFill>
                <a:latin typeface="Arial Black"/>
                <a:cs typeface="Arial Black"/>
              </a:rPr>
              <a:t>samples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3238" y="43029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5247" y="43029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99695" marR="76200" indent="-1714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12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some_digit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53125" y="5607444"/>
            <a:ext cx="643890" cy="164465"/>
            <a:chOff x="2453125" y="5607444"/>
            <a:chExt cx="643890" cy="164465"/>
          </a:xfrm>
        </p:grpSpPr>
        <p:sp>
          <p:nvSpPr>
            <p:cNvPr id="8" name="object 8"/>
            <p:cNvSpPr/>
            <p:nvPr/>
          </p:nvSpPr>
          <p:spPr>
            <a:xfrm>
              <a:off x="2453125" y="56894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5575" y="5607444"/>
              <a:ext cx="211001" cy="16396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938038" y="5607444"/>
            <a:ext cx="581025" cy="164465"/>
            <a:chOff x="4938038" y="5607444"/>
            <a:chExt cx="581025" cy="164465"/>
          </a:xfrm>
        </p:grpSpPr>
        <p:sp>
          <p:nvSpPr>
            <p:cNvPr id="11" name="object 11"/>
            <p:cNvSpPr/>
            <p:nvPr/>
          </p:nvSpPr>
          <p:spPr>
            <a:xfrm>
              <a:off x="4938038" y="56894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7488" y="5607444"/>
              <a:ext cx="211001" cy="16396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977256" y="43029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51130" marR="144780" indent="1270" algn="ctr">
              <a:lnSpc>
                <a:spcPct val="1493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Performance </a:t>
            </a:r>
            <a:r>
              <a:rPr sz="1800" spc="-55" dirty="0">
                <a:solidFill>
                  <a:srgbClr val="606060"/>
                </a:solidFill>
                <a:latin typeface="Arial MT"/>
                <a:cs typeface="Arial MT"/>
              </a:rPr>
              <a:t>metrics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(Finalize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model)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74030" y="5607351"/>
            <a:ext cx="581025" cy="164465"/>
            <a:chOff x="7374030" y="5607351"/>
            <a:chExt cx="581025" cy="164465"/>
          </a:xfrm>
        </p:grpSpPr>
        <p:sp>
          <p:nvSpPr>
            <p:cNvPr id="15" name="object 15"/>
            <p:cNvSpPr/>
            <p:nvPr/>
          </p:nvSpPr>
          <p:spPr>
            <a:xfrm>
              <a:off x="7374030" y="56893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3480" y="5607351"/>
              <a:ext cx="211001" cy="16396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399276" y="43029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217804" rIns="0" bIns="0" rtlCol="0">
            <a:spAutoFit/>
          </a:bodyPr>
          <a:lstStyle/>
          <a:p>
            <a:pPr marL="329565" marR="321945" indent="-635" algn="ctr">
              <a:lnSpc>
                <a:spcPct val="149300"/>
              </a:lnSpc>
              <a:spcBef>
                <a:spcPts val="1714"/>
              </a:spcBef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0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label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  <a:p>
            <a:pPr marL="63500" marR="58419" algn="ctr">
              <a:lnSpc>
                <a:spcPct val="149300"/>
              </a:lnSpc>
            </a:pP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 </a:t>
            </a:r>
            <a:r>
              <a:rPr sz="1800" spc="-3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96050" y="5607351"/>
            <a:ext cx="581025" cy="164465"/>
            <a:chOff x="9796050" y="5607351"/>
            <a:chExt cx="581025" cy="164465"/>
          </a:xfrm>
        </p:grpSpPr>
        <p:sp>
          <p:nvSpPr>
            <p:cNvPr id="19" name="object 19"/>
            <p:cNvSpPr/>
            <p:nvPr/>
          </p:nvSpPr>
          <p:spPr>
            <a:xfrm>
              <a:off x="9796050" y="56893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5500" y="5607351"/>
              <a:ext cx="211001" cy="1639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823274" y="7536183"/>
            <a:ext cx="7555865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sklearn.datasets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fetch_mldata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mnist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fetch_mldata('MNIST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original')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X,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mnist["data"],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mnist["target"]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some_digit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X[36000]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Multilabel</a:t>
            </a:r>
            <a:r>
              <a:rPr spc="-80" dirty="0"/>
              <a:t> </a:t>
            </a:r>
            <a:r>
              <a:rPr spc="-229" dirty="0"/>
              <a:t>Classification</a:t>
            </a:r>
            <a:r>
              <a:rPr spc="-7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96" y="1914177"/>
            <a:ext cx="11240770" cy="15722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01650" marR="5080" indent="-489584">
              <a:lnSpc>
                <a:spcPts val="4050"/>
              </a:lnSpc>
              <a:spcBef>
                <a:spcPts val="260"/>
              </a:spcBef>
              <a:buChar char="●"/>
              <a:tabLst>
                <a:tab pos="501650" algn="l"/>
              </a:tabLst>
            </a:pP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1: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(new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labels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according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requirement)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3920"/>
              </a:lnSpc>
              <a:buChar char="○"/>
              <a:tabLst>
                <a:tab pos="958850" algn="l"/>
              </a:tabLst>
            </a:pPr>
            <a:r>
              <a:rPr sz="3400" spc="-229" dirty="0">
                <a:solidFill>
                  <a:srgbClr val="606060"/>
                </a:solidFill>
                <a:latin typeface="Arial MT"/>
                <a:cs typeface="Arial MT"/>
              </a:rPr>
              <a:t>Shuffling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already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done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previously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17126" y="5479783"/>
            <a:ext cx="2535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np.c_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is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used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025" y="4755883"/>
            <a:ext cx="872744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y_train_large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(y_train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&gt;=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7)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y_train_odd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(y_train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%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2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==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1)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y_multilabel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np.c_[y_train_large,</a:t>
            </a:r>
            <a:r>
              <a:rPr sz="2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y_train_odd]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concatenate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two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arrays</a:t>
            </a:r>
            <a:r>
              <a:rPr sz="24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element</a:t>
            </a:r>
            <a:r>
              <a:rPr sz="24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wise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4394" y="84314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Multilabel</a:t>
            </a:r>
            <a:r>
              <a:rPr spc="-145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96" y="1875552"/>
            <a:ext cx="10968990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ts val="4065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2: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65"/>
              </a:lnSpc>
              <a:buChar char="○"/>
              <a:tabLst>
                <a:tab pos="958850" algn="l"/>
              </a:tabLst>
            </a:pP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KNeighbours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supports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label,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325" y="3540974"/>
            <a:ext cx="1805305" cy="277304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3238" y="3540974"/>
            <a:ext cx="1805305" cy="2773045"/>
          </a:xfrm>
          <a:prstGeom prst="rect">
            <a:avLst/>
          </a:prstGeom>
          <a:solidFill>
            <a:srgbClr val="B6D7A8"/>
          </a:solidFill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62230" marR="57785" indent="1905" algn="ctr">
              <a:lnSpc>
                <a:spcPct val="149300"/>
              </a:lnSpc>
            </a:pPr>
            <a:r>
              <a:rPr sz="1800" spc="-110" dirty="0">
                <a:solidFill>
                  <a:srgbClr val="606060"/>
                </a:solidFill>
                <a:latin typeface="Arial Black"/>
                <a:cs typeface="Arial Black"/>
              </a:rPr>
              <a:t>Train</a:t>
            </a:r>
            <a:r>
              <a:rPr sz="1800" spc="-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1800" spc="-200" dirty="0">
                <a:solidFill>
                  <a:srgbClr val="606060"/>
                </a:solidFill>
                <a:latin typeface="Arial Black"/>
                <a:cs typeface="Arial Black"/>
              </a:rPr>
              <a:t>classifier</a:t>
            </a:r>
            <a:r>
              <a:rPr sz="1800" spc="-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using </a:t>
            </a:r>
            <a:r>
              <a:rPr sz="1800" spc="-140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1800" spc="-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195" dirty="0">
                <a:solidFill>
                  <a:srgbClr val="606060"/>
                </a:solidFill>
                <a:latin typeface="Arial Black"/>
                <a:cs typeface="Arial Black"/>
              </a:rPr>
              <a:t>dataset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5247" y="3540974"/>
            <a:ext cx="1805305" cy="277304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99695" marR="76200" indent="-1714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12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some_digit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53125" y="4865939"/>
            <a:ext cx="652780" cy="123189"/>
            <a:chOff x="2453125" y="4865939"/>
            <a:chExt cx="652780" cy="123189"/>
          </a:xfrm>
        </p:grpSpPr>
        <p:sp>
          <p:nvSpPr>
            <p:cNvPr id="8" name="object 8"/>
            <p:cNvSpPr/>
            <p:nvPr/>
          </p:nvSpPr>
          <p:spPr>
            <a:xfrm>
              <a:off x="2453125" y="4927425"/>
              <a:ext cx="509270" cy="0"/>
            </a:xfrm>
            <a:custGeom>
              <a:avLst/>
              <a:gdLst/>
              <a:ahLst/>
              <a:cxnLst/>
              <a:rect l="l" t="t" r="r" b="b"/>
              <a:pathLst>
                <a:path w="509269">
                  <a:moveTo>
                    <a:pt x="0" y="0"/>
                  </a:moveTo>
                  <a:lnTo>
                    <a:pt x="508649" y="0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7487" y="4865939"/>
              <a:ext cx="158251" cy="12297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938038" y="4865939"/>
            <a:ext cx="589915" cy="123189"/>
            <a:chOff x="4938038" y="4865939"/>
            <a:chExt cx="589915" cy="123189"/>
          </a:xfrm>
        </p:grpSpPr>
        <p:sp>
          <p:nvSpPr>
            <p:cNvPr id="11" name="object 11"/>
            <p:cNvSpPr/>
            <p:nvPr/>
          </p:nvSpPr>
          <p:spPr>
            <a:xfrm>
              <a:off x="4938038" y="4927425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>
                  <a:moveTo>
                    <a:pt x="0" y="0"/>
                  </a:moveTo>
                  <a:lnTo>
                    <a:pt x="445649" y="0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9401" y="4865939"/>
              <a:ext cx="158251" cy="12297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977256" y="3540974"/>
            <a:ext cx="1805305" cy="277304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51130" marR="144780" indent="1270" algn="ctr">
              <a:lnSpc>
                <a:spcPct val="1493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Performance </a:t>
            </a:r>
            <a:r>
              <a:rPr sz="1800" spc="-55" dirty="0">
                <a:solidFill>
                  <a:srgbClr val="606060"/>
                </a:solidFill>
                <a:latin typeface="Arial MT"/>
                <a:cs typeface="Arial MT"/>
              </a:rPr>
              <a:t>metrics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(Finalize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model)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74030" y="4865846"/>
            <a:ext cx="589915" cy="123189"/>
            <a:chOff x="7374030" y="4865846"/>
            <a:chExt cx="589915" cy="123189"/>
          </a:xfrm>
        </p:grpSpPr>
        <p:sp>
          <p:nvSpPr>
            <p:cNvPr id="15" name="object 15"/>
            <p:cNvSpPr/>
            <p:nvPr/>
          </p:nvSpPr>
          <p:spPr>
            <a:xfrm>
              <a:off x="7374030" y="4927332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>
                  <a:moveTo>
                    <a:pt x="0" y="0"/>
                  </a:moveTo>
                  <a:lnTo>
                    <a:pt x="445649" y="0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05392" y="4865846"/>
              <a:ext cx="158250" cy="12297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399276" y="3540974"/>
            <a:ext cx="1805305" cy="277304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217804" rIns="0" bIns="0" rtlCol="0">
            <a:spAutoFit/>
          </a:bodyPr>
          <a:lstStyle/>
          <a:p>
            <a:pPr marL="329565" marR="321945" indent="-635" algn="ctr">
              <a:lnSpc>
                <a:spcPct val="149300"/>
              </a:lnSpc>
              <a:spcBef>
                <a:spcPts val="1714"/>
              </a:spcBef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0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label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  <a:p>
            <a:pPr marL="63500" marR="58419" algn="ctr">
              <a:lnSpc>
                <a:spcPct val="149300"/>
              </a:lnSpc>
            </a:pP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 </a:t>
            </a:r>
            <a:r>
              <a:rPr sz="1800" spc="-3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96050" y="4865846"/>
            <a:ext cx="589915" cy="123189"/>
            <a:chOff x="9796050" y="4865846"/>
            <a:chExt cx="589915" cy="123189"/>
          </a:xfrm>
        </p:grpSpPr>
        <p:sp>
          <p:nvSpPr>
            <p:cNvPr id="19" name="object 19"/>
            <p:cNvSpPr/>
            <p:nvPr/>
          </p:nvSpPr>
          <p:spPr>
            <a:xfrm>
              <a:off x="9796050" y="4927332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>
                  <a:moveTo>
                    <a:pt x="0" y="0"/>
                  </a:moveTo>
                  <a:lnTo>
                    <a:pt x="445649" y="0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27412" y="4865846"/>
              <a:ext cx="158250" cy="12297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81025" y="7016058"/>
            <a:ext cx="9062720" cy="1898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sklearn.neighbors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KNeighborsClassifier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knn_clf</a:t>
            </a:r>
            <a:r>
              <a:rPr sz="24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KNeighborsClassifier()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knn_clf.fit(X_train,</a:t>
            </a:r>
            <a:r>
              <a:rPr sz="2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y_multilabel)</a:t>
            </a:r>
            <a:endParaRPr sz="2400">
              <a:latin typeface="Consolas"/>
              <a:cs typeface="Consolas"/>
            </a:endParaRPr>
          </a:p>
          <a:p>
            <a:pPr marL="4036060">
              <a:lnSpc>
                <a:spcPct val="100000"/>
              </a:lnSpc>
              <a:spcBef>
                <a:spcPts val="2565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Multilabel</a:t>
            </a:r>
            <a:r>
              <a:rPr spc="-145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696" y="2132727"/>
            <a:ext cx="46615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Step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3: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8325" y="31599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3238" y="31599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5247" y="3159974"/>
            <a:ext cx="1805305" cy="277304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86690" marR="180975" algn="ctr">
              <a:lnSpc>
                <a:spcPct val="149300"/>
              </a:lnSpc>
            </a:pPr>
            <a:r>
              <a:rPr sz="1800" spc="-165" dirty="0">
                <a:solidFill>
                  <a:srgbClr val="606060"/>
                </a:solidFill>
                <a:latin typeface="Arial Black"/>
                <a:cs typeface="Arial Black"/>
              </a:rPr>
              <a:t>Test</a:t>
            </a:r>
            <a:r>
              <a:rPr sz="1800" spc="-8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using </a:t>
            </a:r>
            <a:r>
              <a:rPr sz="1800" spc="-195" dirty="0">
                <a:solidFill>
                  <a:srgbClr val="606060"/>
                </a:solidFill>
                <a:latin typeface="Arial Black"/>
                <a:cs typeface="Arial Black"/>
              </a:rPr>
              <a:t>sample</a:t>
            </a:r>
            <a:r>
              <a:rPr sz="1800" spc="-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00" dirty="0">
                <a:solidFill>
                  <a:srgbClr val="606060"/>
                </a:solidFill>
                <a:latin typeface="Arial Black"/>
                <a:cs typeface="Arial Black"/>
              </a:rPr>
              <a:t>data</a:t>
            </a:r>
            <a:r>
              <a:rPr sz="1800" spc="-8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Arial Black"/>
                <a:cs typeface="Arial Black"/>
              </a:rPr>
              <a:t>- </a:t>
            </a:r>
            <a:r>
              <a:rPr sz="1800" spc="-60" dirty="0">
                <a:solidFill>
                  <a:srgbClr val="606060"/>
                </a:solidFill>
                <a:latin typeface="Arial Black"/>
                <a:cs typeface="Arial Black"/>
              </a:rPr>
              <a:t>some_digit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53125" y="4464444"/>
            <a:ext cx="643890" cy="164465"/>
            <a:chOff x="2453125" y="4464444"/>
            <a:chExt cx="643890" cy="164465"/>
          </a:xfrm>
        </p:grpSpPr>
        <p:sp>
          <p:nvSpPr>
            <p:cNvPr id="8" name="object 8"/>
            <p:cNvSpPr/>
            <p:nvPr/>
          </p:nvSpPr>
          <p:spPr>
            <a:xfrm>
              <a:off x="2453125" y="45464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5575" y="4464444"/>
              <a:ext cx="211001" cy="16396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938038" y="4464444"/>
            <a:ext cx="581025" cy="164465"/>
            <a:chOff x="4938038" y="4464444"/>
            <a:chExt cx="581025" cy="164465"/>
          </a:xfrm>
        </p:grpSpPr>
        <p:sp>
          <p:nvSpPr>
            <p:cNvPr id="11" name="object 11"/>
            <p:cNvSpPr/>
            <p:nvPr/>
          </p:nvSpPr>
          <p:spPr>
            <a:xfrm>
              <a:off x="4938038" y="45464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7488" y="4464444"/>
              <a:ext cx="211001" cy="16396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977256" y="31599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51130" marR="144780" indent="1270" algn="ctr">
              <a:lnSpc>
                <a:spcPct val="1493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Performance </a:t>
            </a:r>
            <a:r>
              <a:rPr sz="1800" spc="-55" dirty="0">
                <a:solidFill>
                  <a:srgbClr val="606060"/>
                </a:solidFill>
                <a:latin typeface="Arial MT"/>
                <a:cs typeface="Arial MT"/>
              </a:rPr>
              <a:t>metrics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(Finalize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model)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74030" y="4464351"/>
            <a:ext cx="581025" cy="164465"/>
            <a:chOff x="7374030" y="4464351"/>
            <a:chExt cx="581025" cy="164465"/>
          </a:xfrm>
        </p:grpSpPr>
        <p:sp>
          <p:nvSpPr>
            <p:cNvPr id="15" name="object 15"/>
            <p:cNvSpPr/>
            <p:nvPr/>
          </p:nvSpPr>
          <p:spPr>
            <a:xfrm>
              <a:off x="7374030" y="45463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3480" y="4464351"/>
              <a:ext cx="211001" cy="16396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399276" y="31599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217804" rIns="0" bIns="0" rtlCol="0">
            <a:spAutoFit/>
          </a:bodyPr>
          <a:lstStyle/>
          <a:p>
            <a:pPr marL="329565" marR="321945" indent="-635" algn="ctr">
              <a:lnSpc>
                <a:spcPct val="149300"/>
              </a:lnSpc>
              <a:spcBef>
                <a:spcPts val="1714"/>
              </a:spcBef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0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label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  <a:p>
            <a:pPr marL="63500" marR="58419" algn="ctr">
              <a:lnSpc>
                <a:spcPct val="149300"/>
              </a:lnSpc>
            </a:pP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 </a:t>
            </a:r>
            <a:r>
              <a:rPr sz="1800" spc="-3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96050" y="4464351"/>
            <a:ext cx="581025" cy="164465"/>
            <a:chOff x="9796050" y="4464351"/>
            <a:chExt cx="581025" cy="164465"/>
          </a:xfrm>
        </p:grpSpPr>
        <p:sp>
          <p:nvSpPr>
            <p:cNvPr id="19" name="object 19"/>
            <p:cNvSpPr/>
            <p:nvPr/>
          </p:nvSpPr>
          <p:spPr>
            <a:xfrm>
              <a:off x="9796050" y="45463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5500" y="4464351"/>
              <a:ext cx="211001" cy="1639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10696" y="6578933"/>
            <a:ext cx="9648825" cy="21824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82550" marR="3868420">
              <a:lnSpc>
                <a:spcPts val="2850"/>
              </a:lnSpc>
              <a:spcBef>
                <a:spcPts val="22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knn_clf.predict([some_digit])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array([[False,</a:t>
            </a:r>
            <a:r>
              <a:rPr sz="2400" spc="-1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True]],</a:t>
            </a:r>
            <a:r>
              <a:rPr sz="2400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dtype=bool)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2400">
              <a:latin typeface="Consolas"/>
              <a:cs typeface="Consolas"/>
            </a:endParaRPr>
          </a:p>
          <a:p>
            <a:pPr marL="501650" indent="-488950">
              <a:lnSpc>
                <a:spcPct val="100000"/>
              </a:lnSpc>
              <a:buChar char="●"/>
              <a:tabLst>
                <a:tab pos="50165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large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(i.e.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7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8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9)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but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odd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5247" y="31599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99695" marR="76200" indent="-1714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12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some_digit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Multilabel</a:t>
            </a:r>
            <a:r>
              <a:rPr spc="-145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696" y="1875552"/>
            <a:ext cx="11692255" cy="10579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501650" marR="5080" indent="-489584">
              <a:lnSpc>
                <a:spcPts val="4050"/>
              </a:lnSpc>
              <a:spcBef>
                <a:spcPts val="229"/>
              </a:spcBef>
              <a:buChar char="●"/>
              <a:tabLst>
                <a:tab pos="501650" algn="l"/>
              </a:tabLst>
            </a:pP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whether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[large,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odd],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do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do it?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325" y="31599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3238" y="31599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53125" y="4464444"/>
            <a:ext cx="643890" cy="164465"/>
            <a:chOff x="2453125" y="4464444"/>
            <a:chExt cx="643890" cy="164465"/>
          </a:xfrm>
        </p:grpSpPr>
        <p:sp>
          <p:nvSpPr>
            <p:cNvPr id="8" name="object 8"/>
            <p:cNvSpPr/>
            <p:nvPr/>
          </p:nvSpPr>
          <p:spPr>
            <a:xfrm>
              <a:off x="2453125" y="45464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5575" y="4464444"/>
              <a:ext cx="211001" cy="16396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938038" y="4464444"/>
            <a:ext cx="581025" cy="164465"/>
            <a:chOff x="4938038" y="4464444"/>
            <a:chExt cx="581025" cy="164465"/>
          </a:xfrm>
        </p:grpSpPr>
        <p:sp>
          <p:nvSpPr>
            <p:cNvPr id="11" name="object 11"/>
            <p:cNvSpPr/>
            <p:nvPr/>
          </p:nvSpPr>
          <p:spPr>
            <a:xfrm>
              <a:off x="4938038" y="45464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07488" y="4464444"/>
              <a:ext cx="211001" cy="16396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977256" y="3159974"/>
            <a:ext cx="1805305" cy="277304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60"/>
              </a:spcBef>
            </a:pPr>
            <a:endParaRPr sz="1800">
              <a:latin typeface="Times New Roman"/>
              <a:cs typeface="Times New Roman"/>
            </a:endParaRPr>
          </a:p>
          <a:p>
            <a:pPr marL="201930" marR="196215" algn="ctr">
              <a:lnSpc>
                <a:spcPct val="149300"/>
              </a:lnSpc>
            </a:pPr>
            <a:r>
              <a:rPr sz="1800" spc="-155" dirty="0">
                <a:solidFill>
                  <a:srgbClr val="606060"/>
                </a:solidFill>
                <a:latin typeface="Arial Black"/>
                <a:cs typeface="Arial Black"/>
              </a:rPr>
              <a:t>Performance </a:t>
            </a:r>
            <a:r>
              <a:rPr sz="1800" spc="-30" dirty="0">
                <a:solidFill>
                  <a:srgbClr val="606060"/>
                </a:solidFill>
                <a:latin typeface="Arial Black"/>
                <a:cs typeface="Arial Black"/>
              </a:rPr>
              <a:t>metrics </a:t>
            </a:r>
            <a:r>
              <a:rPr sz="1800" spc="-135" dirty="0">
                <a:solidFill>
                  <a:srgbClr val="606060"/>
                </a:solidFill>
                <a:latin typeface="Arial Black"/>
                <a:cs typeface="Arial Black"/>
              </a:rPr>
              <a:t>(Finalize</a:t>
            </a:r>
            <a:r>
              <a:rPr sz="1800" spc="-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model)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74030" y="4464351"/>
            <a:ext cx="581025" cy="164465"/>
            <a:chOff x="7374030" y="4464351"/>
            <a:chExt cx="581025" cy="164465"/>
          </a:xfrm>
        </p:grpSpPr>
        <p:sp>
          <p:nvSpPr>
            <p:cNvPr id="15" name="object 15"/>
            <p:cNvSpPr/>
            <p:nvPr/>
          </p:nvSpPr>
          <p:spPr>
            <a:xfrm>
              <a:off x="7374030" y="45463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3480" y="4464351"/>
              <a:ext cx="211001" cy="163961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0399276" y="31599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217804" rIns="0" bIns="0" rtlCol="0">
            <a:spAutoFit/>
          </a:bodyPr>
          <a:lstStyle/>
          <a:p>
            <a:pPr marL="329565" marR="321945" indent="-635" algn="ctr">
              <a:lnSpc>
                <a:spcPct val="149300"/>
              </a:lnSpc>
              <a:spcBef>
                <a:spcPts val="1714"/>
              </a:spcBef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0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label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  <a:p>
            <a:pPr marL="63500" marR="58419" algn="ctr">
              <a:lnSpc>
                <a:spcPct val="149300"/>
              </a:lnSpc>
            </a:pP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 </a:t>
            </a:r>
            <a:r>
              <a:rPr sz="1800" spc="-3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796050" y="4464351"/>
            <a:ext cx="581025" cy="164465"/>
            <a:chOff x="9796050" y="4464351"/>
            <a:chExt cx="581025" cy="164465"/>
          </a:xfrm>
        </p:grpSpPr>
        <p:sp>
          <p:nvSpPr>
            <p:cNvPr id="19" name="object 19"/>
            <p:cNvSpPr/>
            <p:nvPr/>
          </p:nvSpPr>
          <p:spPr>
            <a:xfrm>
              <a:off x="9796050" y="45463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65500" y="4464351"/>
              <a:ext cx="211001" cy="16396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81025" y="6736608"/>
            <a:ext cx="11236960" cy="217805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y_train_knn_pred</a:t>
            </a:r>
            <a:r>
              <a:rPr sz="2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2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cross_val_predict(knn_clf,</a:t>
            </a:r>
            <a:r>
              <a:rPr sz="2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X_train,</a:t>
            </a:r>
            <a:r>
              <a:rPr sz="2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y_train, cv=3)</a:t>
            </a:r>
            <a:endParaRPr sz="2400">
              <a:latin typeface="Consolas"/>
              <a:cs typeface="Consolas"/>
            </a:endParaRPr>
          </a:p>
          <a:p>
            <a:pPr marL="12700" marR="1845310">
              <a:lnSpc>
                <a:spcPts val="2850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229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f1_score(y_train,</a:t>
            </a:r>
            <a:r>
              <a:rPr sz="2400" spc="-2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y_train_knn_pred,</a:t>
            </a:r>
            <a:r>
              <a:rPr sz="2400" spc="-2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average="macro") 0.96845540180280221</a:t>
            </a:r>
            <a:endParaRPr sz="2400">
              <a:latin typeface="Consolas"/>
              <a:cs typeface="Consolas"/>
            </a:endParaRPr>
          </a:p>
          <a:p>
            <a:pPr marL="600075" algn="ctr">
              <a:lnSpc>
                <a:spcPct val="100000"/>
              </a:lnSpc>
              <a:spcBef>
                <a:spcPts val="1825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016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Multi-</a:t>
            </a:r>
            <a:r>
              <a:rPr dirty="0"/>
              <a:t>Output</a:t>
            </a:r>
            <a:r>
              <a:rPr spc="-250" dirty="0"/>
              <a:t> </a:t>
            </a:r>
            <a:r>
              <a:rPr spc="-210" dirty="0"/>
              <a:t>Classification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2896" y="1925852"/>
            <a:ext cx="11800840" cy="565721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549910" marR="784860" indent="-489584" algn="just">
              <a:lnSpc>
                <a:spcPts val="4050"/>
              </a:lnSpc>
              <a:spcBef>
                <a:spcPts val="260"/>
              </a:spcBef>
              <a:buChar char="●"/>
              <a:tabLst>
                <a:tab pos="549910" algn="l"/>
              </a:tabLst>
            </a:pPr>
            <a:r>
              <a:rPr sz="3400" spc="3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1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simply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generalization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multilabel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where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label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multiclass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(i.e.,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more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45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9" dirty="0">
                <a:solidFill>
                  <a:srgbClr val="606060"/>
                </a:solidFill>
                <a:latin typeface="Arial MT"/>
                <a:cs typeface="Arial MT"/>
              </a:rPr>
              <a:t>values).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65"/>
              </a:lnSpc>
              <a:spcBef>
                <a:spcPts val="3650"/>
              </a:spcBef>
              <a:buChar char="●"/>
              <a:tabLst>
                <a:tab pos="501650" algn="l"/>
              </a:tabLst>
            </a:pP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output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example: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65"/>
              </a:lnSpc>
              <a:buFont typeface="Arial"/>
              <a:buChar char="○"/>
              <a:tabLst>
                <a:tab pos="958850" algn="l"/>
              </a:tabLst>
            </a:pPr>
            <a:r>
              <a:rPr sz="3400" spc="-305" dirty="0">
                <a:solidFill>
                  <a:srgbClr val="606060"/>
                </a:solidFill>
                <a:latin typeface="Arial Black"/>
                <a:cs typeface="Arial Black"/>
              </a:rPr>
              <a:t>Removing</a:t>
            </a:r>
            <a:r>
              <a:rPr sz="3400" spc="-1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65" dirty="0">
                <a:solidFill>
                  <a:srgbClr val="606060"/>
                </a:solidFill>
                <a:latin typeface="Arial Black"/>
                <a:cs typeface="Arial Black"/>
              </a:rPr>
              <a:t>noise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Black"/>
                <a:cs typeface="Arial Black"/>
              </a:rPr>
              <a:t>from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95" dirty="0">
                <a:solidFill>
                  <a:srgbClr val="606060"/>
                </a:solidFill>
                <a:latin typeface="Arial Black"/>
                <a:cs typeface="Arial Black"/>
              </a:rPr>
              <a:t>images</a:t>
            </a:r>
            <a:endParaRPr sz="3400">
              <a:latin typeface="Arial Black"/>
              <a:cs typeface="Arial Black"/>
            </a:endParaRPr>
          </a:p>
          <a:p>
            <a:pPr marL="501650" marR="5080" indent="-489584">
              <a:lnSpc>
                <a:spcPts val="4050"/>
              </a:lnSpc>
              <a:spcBef>
                <a:spcPts val="4150"/>
              </a:spcBef>
              <a:buChar char="●"/>
              <a:tabLst>
                <a:tab pos="50165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We'll</a:t>
            </a:r>
            <a:r>
              <a:rPr sz="34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build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system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removes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noise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images.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take </a:t>
            </a:r>
            <a:r>
              <a:rPr sz="3400" spc="-434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input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noisy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digit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image,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output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clean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MT"/>
                <a:cs typeface="Arial MT"/>
              </a:rPr>
              <a:t>image,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represented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34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25" dirty="0">
                <a:solidFill>
                  <a:srgbClr val="606060"/>
                </a:solidFill>
                <a:latin typeface="Arial MT"/>
                <a:cs typeface="Arial MT"/>
              </a:rPr>
              <a:t>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array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pixel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intensities,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just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like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MNIST </a:t>
            </a:r>
            <a:r>
              <a:rPr sz="3400" spc="-305" dirty="0">
                <a:solidFill>
                  <a:srgbClr val="606060"/>
                </a:solidFill>
                <a:latin typeface="Arial MT"/>
                <a:cs typeface="Arial MT"/>
              </a:rPr>
              <a:t>images.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Fetching</a:t>
            </a:r>
            <a:r>
              <a:rPr spc="-30" dirty="0"/>
              <a:t> </a:t>
            </a:r>
            <a:r>
              <a:rPr spc="-235" dirty="0"/>
              <a:t>MNIST</a:t>
            </a:r>
            <a:r>
              <a:rPr spc="-110" dirty="0"/>
              <a:t> </a:t>
            </a:r>
            <a:r>
              <a:rPr spc="-285" dirty="0"/>
              <a:t>dataset</a:t>
            </a:r>
            <a:r>
              <a:rPr spc="-65" dirty="0"/>
              <a:t> </a:t>
            </a:r>
            <a:r>
              <a:rPr dirty="0"/>
              <a:t>in</a:t>
            </a:r>
            <a:r>
              <a:rPr spc="-100" dirty="0"/>
              <a:t> </a:t>
            </a:r>
            <a:r>
              <a:rPr spc="-200" dirty="0"/>
              <a:t>Scikit-</a:t>
            </a:r>
            <a:r>
              <a:rPr spc="-270" dirty="0"/>
              <a:t>Learn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1749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Fetch</a:t>
            </a:r>
            <a:r>
              <a:rPr spc="-165" dirty="0"/>
              <a:t> </a:t>
            </a:r>
            <a:r>
              <a:rPr spc="-254" dirty="0"/>
              <a:t>the</a:t>
            </a:r>
            <a:r>
              <a:rPr spc="-170" dirty="0"/>
              <a:t> </a:t>
            </a:r>
            <a:r>
              <a:rPr spc="-20" dirty="0"/>
              <a:t>Data</a:t>
            </a:r>
          </a:p>
          <a:p>
            <a:pPr marL="190500">
              <a:lnSpc>
                <a:spcPct val="100000"/>
              </a:lnSpc>
              <a:spcBef>
                <a:spcPts val="3600"/>
              </a:spcBef>
            </a:pPr>
            <a:r>
              <a:rPr b="1" dirty="0">
                <a:latin typeface="Consolas"/>
                <a:cs typeface="Consolas"/>
              </a:rPr>
              <a:t>&gt;&gt;&gt;</a:t>
            </a:r>
            <a:r>
              <a:rPr b="1" spc="-15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from</a:t>
            </a:r>
            <a:r>
              <a:rPr spc="-15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sklearn.datasets</a:t>
            </a:r>
            <a:r>
              <a:rPr spc="-155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import</a:t>
            </a:r>
            <a:r>
              <a:rPr spc="-155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fetch_openml</a:t>
            </a:r>
          </a:p>
          <a:p>
            <a:pPr marL="190500" marR="5080">
              <a:lnSpc>
                <a:spcPct val="100000"/>
              </a:lnSpc>
            </a:pPr>
            <a:r>
              <a:rPr b="1" dirty="0">
                <a:latin typeface="Consolas"/>
                <a:cs typeface="Consolas"/>
              </a:rPr>
              <a:t>&gt;&gt;&gt;</a:t>
            </a:r>
            <a:r>
              <a:rPr b="1" spc="-12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mnist</a:t>
            </a:r>
            <a:r>
              <a:rPr spc="-12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120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fetch_openml('mnist_784',</a:t>
            </a:r>
            <a:r>
              <a:rPr spc="-120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version=1, cache=True)</a:t>
            </a:r>
          </a:p>
          <a:p>
            <a:pPr marL="190500">
              <a:lnSpc>
                <a:spcPct val="100000"/>
              </a:lnSpc>
            </a:pPr>
            <a:r>
              <a:rPr b="1" dirty="0">
                <a:latin typeface="Consolas"/>
                <a:cs typeface="Consolas"/>
              </a:rPr>
              <a:t>&gt;&gt;&gt;</a:t>
            </a:r>
            <a:r>
              <a:rPr b="1" spc="-9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X,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y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=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dirty="0">
                <a:latin typeface="Consolas"/>
                <a:cs typeface="Consolas"/>
              </a:rPr>
              <a:t>mnist["data"],</a:t>
            </a:r>
            <a:r>
              <a:rPr spc="-90" dirty="0">
                <a:latin typeface="Consolas"/>
                <a:cs typeface="Consolas"/>
              </a:rPr>
              <a:t> </a:t>
            </a:r>
            <a:r>
              <a:rPr spc="-10" dirty="0">
                <a:latin typeface="Consolas"/>
                <a:cs typeface="Consolas"/>
              </a:rPr>
              <a:t>mnist["target"]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02670" y="818743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151425"/>
            <a:ext cx="636899" cy="636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1221" y="1925852"/>
            <a:ext cx="11590020" cy="311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ts val="4065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Notice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classifier’s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output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50"/>
              </a:lnSpc>
              <a:buFont typeface="Arial MT"/>
              <a:buChar char="○"/>
              <a:tabLst>
                <a:tab pos="958850" algn="l"/>
              </a:tabLst>
            </a:pPr>
            <a:r>
              <a:rPr sz="3400" spc="-280" dirty="0">
                <a:solidFill>
                  <a:srgbClr val="606060"/>
                </a:solidFill>
                <a:latin typeface="Arial Black"/>
                <a:cs typeface="Arial Black"/>
              </a:rPr>
              <a:t>Multilabel</a:t>
            </a:r>
            <a:r>
              <a:rPr sz="3400" spc="-19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54" dirty="0">
                <a:solidFill>
                  <a:srgbClr val="606060"/>
                </a:solidFill>
                <a:latin typeface="Arial Black"/>
                <a:cs typeface="Arial Black"/>
              </a:rPr>
              <a:t>(one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35" dirty="0">
                <a:solidFill>
                  <a:srgbClr val="606060"/>
                </a:solidFill>
                <a:latin typeface="Arial Black"/>
                <a:cs typeface="Arial Black"/>
              </a:rPr>
              <a:t>label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29" dirty="0">
                <a:solidFill>
                  <a:srgbClr val="606060"/>
                </a:solidFill>
                <a:latin typeface="Arial Black"/>
                <a:cs typeface="Arial Black"/>
              </a:rPr>
              <a:t>per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265" dirty="0">
                <a:solidFill>
                  <a:srgbClr val="606060"/>
                </a:solidFill>
                <a:latin typeface="Arial Black"/>
                <a:cs typeface="Arial Black"/>
              </a:rPr>
              <a:t>pixel)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400" spc="-18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440" dirty="0">
                <a:solidFill>
                  <a:srgbClr val="606060"/>
                </a:solidFill>
                <a:latin typeface="Arial Black"/>
                <a:cs typeface="Arial Black"/>
              </a:rPr>
              <a:t>so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415" dirty="0">
                <a:solidFill>
                  <a:srgbClr val="606060"/>
                </a:solidFill>
                <a:latin typeface="Arial Black"/>
                <a:cs typeface="Arial Black"/>
              </a:rPr>
              <a:t>784</a:t>
            </a:r>
            <a:r>
              <a:rPr sz="3400" spc="-1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90" dirty="0">
                <a:solidFill>
                  <a:srgbClr val="606060"/>
                </a:solidFill>
                <a:latin typeface="Arial Black"/>
                <a:cs typeface="Arial Black"/>
              </a:rPr>
              <a:t>labels</a:t>
            </a:r>
            <a:endParaRPr sz="3400">
              <a:latin typeface="Arial Black"/>
              <a:cs typeface="Arial Black"/>
            </a:endParaRPr>
          </a:p>
          <a:p>
            <a:pPr marL="958850" marR="5080" lvl="1" indent="-489584">
              <a:lnSpc>
                <a:spcPts val="4050"/>
              </a:lnSpc>
              <a:spcBef>
                <a:spcPts val="145"/>
              </a:spcBef>
              <a:buFont typeface="Arial MT"/>
              <a:buChar char="○"/>
              <a:tabLst>
                <a:tab pos="958850" algn="l"/>
              </a:tabLst>
            </a:pPr>
            <a:r>
              <a:rPr sz="3400" spc="-355" dirty="0">
                <a:solidFill>
                  <a:srgbClr val="606060"/>
                </a:solidFill>
                <a:latin typeface="Arial Black"/>
                <a:cs typeface="Arial Black"/>
              </a:rPr>
              <a:t>Multiclass</a:t>
            </a:r>
            <a:r>
              <a:rPr sz="3400" spc="-355" dirty="0">
                <a:solidFill>
                  <a:srgbClr val="606060"/>
                </a:solidFill>
                <a:latin typeface="Arial MT"/>
                <a:cs typeface="Arial MT"/>
              </a:rPr>
              <a:t>: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label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4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Black"/>
                <a:cs typeface="Arial Black"/>
              </a:rPr>
              <a:t>multiple</a:t>
            </a:r>
            <a:r>
              <a:rPr sz="3400" spc="-1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409" dirty="0">
                <a:solidFill>
                  <a:srgbClr val="606060"/>
                </a:solidFill>
                <a:latin typeface="Arial Black"/>
                <a:cs typeface="Arial Black"/>
              </a:rPr>
              <a:t>values</a:t>
            </a:r>
            <a:r>
              <a:rPr sz="34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(pixel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intensity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65" dirty="0">
                <a:solidFill>
                  <a:srgbClr val="606060"/>
                </a:solidFill>
                <a:latin typeface="Arial MT"/>
                <a:cs typeface="Arial MT"/>
              </a:rPr>
              <a:t>ranges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0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255)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256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classes.</a:t>
            </a:r>
            <a:endParaRPr sz="3400">
              <a:latin typeface="Arial MT"/>
              <a:cs typeface="Arial MT"/>
            </a:endParaRPr>
          </a:p>
          <a:p>
            <a:pPr marL="164465">
              <a:lnSpc>
                <a:spcPct val="100000"/>
              </a:lnSpc>
              <a:spcBef>
                <a:spcPts val="3890"/>
              </a:spcBef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thus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25" dirty="0">
                <a:solidFill>
                  <a:srgbClr val="606060"/>
                </a:solidFill>
                <a:latin typeface="Arial MT"/>
                <a:cs typeface="Arial MT"/>
              </a:rPr>
              <a:t>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45" dirty="0">
                <a:solidFill>
                  <a:srgbClr val="606060"/>
                </a:solidFill>
                <a:latin typeface="Arial Black"/>
                <a:cs typeface="Arial Black"/>
              </a:rPr>
              <a:t>Multioutput</a:t>
            </a:r>
            <a:r>
              <a:rPr sz="3400" spc="-1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80" dirty="0">
                <a:solidFill>
                  <a:srgbClr val="606060"/>
                </a:solidFill>
                <a:latin typeface="Arial Black"/>
                <a:cs typeface="Arial Black"/>
              </a:rPr>
              <a:t>classification</a:t>
            </a:r>
            <a:r>
              <a:rPr sz="3400" spc="-1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400" spc="-365" dirty="0">
                <a:solidFill>
                  <a:srgbClr val="606060"/>
                </a:solidFill>
                <a:latin typeface="Arial Black"/>
                <a:cs typeface="Arial Black"/>
              </a:rPr>
              <a:t>system</a:t>
            </a:r>
            <a:r>
              <a:rPr sz="3400" spc="-365" dirty="0">
                <a:solidFill>
                  <a:srgbClr val="606060"/>
                </a:solidFill>
                <a:latin typeface="Arial MT"/>
                <a:cs typeface="Arial MT"/>
              </a:rPr>
              <a:t>.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016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Multi-</a:t>
            </a:r>
            <a:r>
              <a:rPr dirty="0"/>
              <a:t>Output</a:t>
            </a:r>
            <a:r>
              <a:rPr spc="-250" dirty="0"/>
              <a:t> </a:t>
            </a:r>
            <a:r>
              <a:rPr spc="-210" dirty="0"/>
              <a:t>Classification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016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Multi-</a:t>
            </a:r>
            <a:r>
              <a:rPr dirty="0"/>
              <a:t>Output</a:t>
            </a:r>
            <a:r>
              <a:rPr spc="-250" dirty="0"/>
              <a:t> </a:t>
            </a:r>
            <a:r>
              <a:rPr spc="-210" dirty="0"/>
              <a:t>Classification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46087" y="1925237"/>
          <a:ext cx="7152005" cy="4168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5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52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89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144</a:t>
                      </a:r>
                      <a:endParaRPr sz="30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label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30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label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64</a:t>
                      </a:r>
                      <a:endParaRPr sz="30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label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94</a:t>
                      </a:r>
                      <a:endParaRPr sz="30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label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105</a:t>
                      </a:r>
                      <a:endParaRPr sz="30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label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74</a:t>
                      </a:r>
                      <a:endParaRPr sz="30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label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3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149</a:t>
                      </a:r>
                      <a:endParaRPr sz="30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label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200</a:t>
                      </a:r>
                      <a:endParaRPr sz="30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label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123</a:t>
                      </a:r>
                      <a:endParaRPr sz="300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One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label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85670" y="6196150"/>
            <a:ext cx="328295" cy="2529205"/>
            <a:chOff x="585670" y="6196150"/>
            <a:chExt cx="328295" cy="2529205"/>
          </a:xfrm>
        </p:grpSpPr>
        <p:sp>
          <p:nvSpPr>
            <p:cNvPr id="5" name="object 5"/>
            <p:cNvSpPr/>
            <p:nvPr/>
          </p:nvSpPr>
          <p:spPr>
            <a:xfrm>
              <a:off x="735824" y="6234250"/>
              <a:ext cx="13970" cy="2106930"/>
            </a:xfrm>
            <a:custGeom>
              <a:avLst/>
              <a:gdLst/>
              <a:ahLst/>
              <a:cxnLst/>
              <a:rect l="l" t="t" r="r" b="b"/>
              <a:pathLst>
                <a:path w="13970" h="2106929">
                  <a:moveTo>
                    <a:pt x="0" y="0"/>
                  </a:moveTo>
                  <a:lnTo>
                    <a:pt x="13804" y="2106909"/>
                  </a:lnTo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3770" y="8340335"/>
              <a:ext cx="252095" cy="346710"/>
            </a:xfrm>
            <a:custGeom>
              <a:avLst/>
              <a:gdLst/>
              <a:ahLst/>
              <a:cxnLst/>
              <a:rect l="l" t="t" r="r" b="b"/>
              <a:pathLst>
                <a:path w="252094" h="346709">
                  <a:moveTo>
                    <a:pt x="128124" y="346620"/>
                  </a:moveTo>
                  <a:lnTo>
                    <a:pt x="0" y="1649"/>
                  </a:lnTo>
                  <a:lnTo>
                    <a:pt x="251718" y="0"/>
                  </a:lnTo>
                  <a:lnTo>
                    <a:pt x="128124" y="346620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3770" y="8340335"/>
              <a:ext cx="252095" cy="346710"/>
            </a:xfrm>
            <a:custGeom>
              <a:avLst/>
              <a:gdLst/>
              <a:ahLst/>
              <a:cxnLst/>
              <a:rect l="l" t="t" r="r" b="b"/>
              <a:pathLst>
                <a:path w="252094" h="346709">
                  <a:moveTo>
                    <a:pt x="0" y="1649"/>
                  </a:moveTo>
                  <a:lnTo>
                    <a:pt x="128124" y="346620"/>
                  </a:lnTo>
                  <a:lnTo>
                    <a:pt x="251718" y="0"/>
                  </a:lnTo>
                  <a:lnTo>
                    <a:pt x="0" y="1649"/>
                  </a:lnTo>
                  <a:close/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039650" y="1839921"/>
            <a:ext cx="3181350" cy="328295"/>
            <a:chOff x="8039650" y="1839921"/>
            <a:chExt cx="3181350" cy="328295"/>
          </a:xfrm>
        </p:grpSpPr>
        <p:sp>
          <p:nvSpPr>
            <p:cNvPr id="9" name="object 9"/>
            <p:cNvSpPr/>
            <p:nvPr/>
          </p:nvSpPr>
          <p:spPr>
            <a:xfrm>
              <a:off x="8077750" y="2003883"/>
              <a:ext cx="2759075" cy="2540"/>
            </a:xfrm>
            <a:custGeom>
              <a:avLst/>
              <a:gdLst/>
              <a:ahLst/>
              <a:cxnLst/>
              <a:rect l="l" t="t" r="r" b="b"/>
              <a:pathLst>
                <a:path w="2759075" h="2539">
                  <a:moveTo>
                    <a:pt x="0" y="2316"/>
                  </a:moveTo>
                  <a:lnTo>
                    <a:pt x="2758799" y="0"/>
                  </a:lnTo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36444" y="1878021"/>
              <a:ext cx="346075" cy="252095"/>
            </a:xfrm>
            <a:custGeom>
              <a:avLst/>
              <a:gdLst/>
              <a:ahLst/>
              <a:cxnLst/>
              <a:rect l="l" t="t" r="r" b="b"/>
              <a:pathLst>
                <a:path w="346075" h="252094">
                  <a:moveTo>
                    <a:pt x="210" y="251724"/>
                  </a:moveTo>
                  <a:lnTo>
                    <a:pt x="0" y="0"/>
                  </a:lnTo>
                  <a:lnTo>
                    <a:pt x="345908" y="125571"/>
                  </a:lnTo>
                  <a:lnTo>
                    <a:pt x="210" y="251724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836444" y="1878021"/>
              <a:ext cx="346075" cy="252095"/>
            </a:xfrm>
            <a:custGeom>
              <a:avLst/>
              <a:gdLst/>
              <a:ahLst/>
              <a:cxnLst/>
              <a:rect l="l" t="t" r="r" b="b"/>
              <a:pathLst>
                <a:path w="346075" h="252094">
                  <a:moveTo>
                    <a:pt x="210" y="251724"/>
                  </a:moveTo>
                  <a:lnTo>
                    <a:pt x="345908" y="125571"/>
                  </a:lnTo>
                  <a:lnTo>
                    <a:pt x="0" y="0"/>
                  </a:lnTo>
                  <a:lnTo>
                    <a:pt x="210" y="251724"/>
                  </a:lnTo>
                  <a:close/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52400" y="2425559"/>
            <a:ext cx="17919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28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columns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7975" y="7611185"/>
            <a:ext cx="14897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28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rows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71649" y="3904800"/>
            <a:ext cx="2444115" cy="1965960"/>
          </a:xfrm>
          <a:custGeom>
            <a:avLst/>
            <a:gdLst/>
            <a:ahLst/>
            <a:cxnLst/>
            <a:rect l="l" t="t" r="r" b="b"/>
            <a:pathLst>
              <a:path w="2444115" h="1965960">
                <a:moveTo>
                  <a:pt x="0" y="1106074"/>
                </a:moveTo>
                <a:lnTo>
                  <a:pt x="2349424" y="1965908"/>
                </a:lnTo>
              </a:path>
              <a:path w="2444115" h="1965960">
                <a:moveTo>
                  <a:pt x="452474" y="0"/>
                </a:moveTo>
                <a:lnTo>
                  <a:pt x="2443636" y="177507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9280397" y="5613855"/>
            <a:ext cx="283210" cy="335915"/>
            <a:chOff x="9280397" y="5613855"/>
            <a:chExt cx="283210" cy="33591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0397" y="5792561"/>
              <a:ext cx="222097" cy="15662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54360" y="5613855"/>
              <a:ext cx="209039" cy="20013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639124" y="5839560"/>
            <a:ext cx="23717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0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255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values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400" y="1925852"/>
            <a:ext cx="11707495" cy="15722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229"/>
              </a:spcBef>
            </a:pPr>
            <a:r>
              <a:rPr sz="3400" spc="50" dirty="0">
                <a:solidFill>
                  <a:srgbClr val="606060"/>
                </a:solidFill>
                <a:latin typeface="Arial MT"/>
                <a:cs typeface="Arial MT"/>
              </a:rPr>
              <a:t>Our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system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remove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noise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images.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Input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noisy 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image,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will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output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clean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image,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represented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34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0" dirty="0">
                <a:solidFill>
                  <a:srgbClr val="606060"/>
                </a:solidFill>
                <a:latin typeface="Arial MT"/>
                <a:cs typeface="Arial MT"/>
              </a:rPr>
              <a:t>an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array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pixel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intensities,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just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like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MNIST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5" dirty="0">
                <a:solidFill>
                  <a:srgbClr val="606060"/>
                </a:solidFill>
                <a:latin typeface="Arial MT"/>
                <a:cs typeface="Arial MT"/>
              </a:rPr>
              <a:t>images.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016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Multi-</a:t>
            </a:r>
            <a:r>
              <a:rPr dirty="0"/>
              <a:t>Output</a:t>
            </a:r>
            <a:r>
              <a:rPr spc="-250" dirty="0"/>
              <a:t> </a:t>
            </a:r>
            <a:r>
              <a:rPr spc="-210" dirty="0"/>
              <a:t>Classification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375" y="4106000"/>
            <a:ext cx="3733224" cy="3689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8000" y="3965200"/>
            <a:ext cx="3516699" cy="34753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71329" y="7838153"/>
            <a:ext cx="199072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Input</a:t>
            </a:r>
            <a:r>
              <a:rPr sz="3400" spc="-5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5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461901" y="7850953"/>
            <a:ext cx="24523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Output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5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016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Multi-</a:t>
            </a:r>
            <a:r>
              <a:rPr dirty="0"/>
              <a:t>Output</a:t>
            </a:r>
            <a:r>
              <a:rPr spc="-250" dirty="0"/>
              <a:t> </a:t>
            </a:r>
            <a:r>
              <a:rPr spc="-210" dirty="0"/>
              <a:t>Classification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3400" y="5169553"/>
            <a:ext cx="9271000" cy="329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65"/>
              </a:lnSpc>
              <a:spcBef>
                <a:spcPts val="100"/>
              </a:spcBef>
            </a:pP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numpy.random</a:t>
            </a:r>
            <a:r>
              <a:rPr sz="3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34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Consolas"/>
                <a:cs typeface="Consolas"/>
              </a:rPr>
              <a:t>rnd</a:t>
            </a:r>
            <a:endParaRPr sz="3400">
              <a:latin typeface="Consolas"/>
              <a:cs typeface="Consolas"/>
            </a:endParaRPr>
          </a:p>
          <a:p>
            <a:pPr marL="12700" marR="478790">
              <a:lnSpc>
                <a:spcPts val="4050"/>
              </a:lnSpc>
              <a:spcBef>
                <a:spcPts val="145"/>
              </a:spcBef>
            </a:pP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400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noise_train</a:t>
            </a:r>
            <a:r>
              <a:rPr sz="34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400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rnd.randint(0,</a:t>
            </a:r>
            <a:r>
              <a:rPr sz="34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Consolas"/>
                <a:cs typeface="Consolas"/>
              </a:rPr>
              <a:t>100,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(len(X_train),</a:t>
            </a:r>
            <a:r>
              <a:rPr sz="3400" spc="-3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Consolas"/>
                <a:cs typeface="Consolas"/>
              </a:rPr>
              <a:t>784))</a:t>
            </a:r>
            <a:endParaRPr sz="3400">
              <a:latin typeface="Consolas"/>
              <a:cs typeface="Consolas"/>
            </a:endParaRPr>
          </a:p>
          <a:p>
            <a:pPr marL="12700">
              <a:lnSpc>
                <a:spcPts val="3920"/>
              </a:lnSpc>
            </a:pP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X_train_mod</a:t>
            </a:r>
            <a:r>
              <a:rPr sz="3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X_train</a:t>
            </a:r>
            <a:r>
              <a:rPr sz="3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3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Consolas"/>
                <a:cs typeface="Consolas"/>
              </a:rPr>
              <a:t>noise_train</a:t>
            </a:r>
            <a:endParaRPr sz="3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925"/>
              </a:spcBef>
            </a:pPr>
            <a:endParaRPr sz="3400">
              <a:latin typeface="Consolas"/>
              <a:cs typeface="Consolas"/>
            </a:endParaRPr>
          </a:p>
          <a:p>
            <a:pPr marL="3963670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046" y="2249552"/>
            <a:ext cx="11235690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4065"/>
              </a:lnSpc>
              <a:spcBef>
                <a:spcPts val="100"/>
              </a:spcBef>
            </a:pP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Demonstrating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output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classifier: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noise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removal</a:t>
            </a:r>
            <a:endParaRPr sz="3400">
              <a:latin typeface="Arial MT"/>
              <a:cs typeface="Arial MT"/>
            </a:endParaRPr>
          </a:p>
          <a:p>
            <a:pPr marL="501650" indent="-488950">
              <a:lnSpc>
                <a:spcPts val="4065"/>
              </a:lnSpc>
              <a:buChar char="●"/>
              <a:tabLst>
                <a:tab pos="501650" algn="l"/>
              </a:tabLst>
            </a:pP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Adding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noise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400" y="5112103"/>
            <a:ext cx="11878310" cy="15722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260"/>
              </a:spcBef>
            </a:pP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4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noise_test</a:t>
            </a:r>
            <a:r>
              <a:rPr sz="3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4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rnd.randint(0,</a:t>
            </a:r>
            <a:r>
              <a:rPr sz="3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100,</a:t>
            </a:r>
            <a:r>
              <a:rPr sz="34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Consolas"/>
                <a:cs typeface="Consolas"/>
              </a:rPr>
              <a:t>(len(X_test), 784))</a:t>
            </a:r>
            <a:endParaRPr sz="3400">
              <a:latin typeface="Consolas"/>
              <a:cs typeface="Consolas"/>
            </a:endParaRPr>
          </a:p>
          <a:p>
            <a:pPr marL="12700">
              <a:lnSpc>
                <a:spcPts val="3920"/>
              </a:lnSpc>
            </a:pP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X_test_mod</a:t>
            </a:r>
            <a:r>
              <a:rPr sz="3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X_test</a:t>
            </a:r>
            <a:r>
              <a:rPr sz="3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+</a:t>
            </a:r>
            <a:r>
              <a:rPr sz="34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Consolas"/>
                <a:cs typeface="Consolas"/>
              </a:rPr>
              <a:t>noise_test</a:t>
            </a:r>
            <a:endParaRPr sz="34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016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Multi-</a:t>
            </a:r>
            <a:r>
              <a:rPr dirty="0"/>
              <a:t>Output</a:t>
            </a:r>
            <a:r>
              <a:rPr spc="-250" dirty="0"/>
              <a:t> </a:t>
            </a:r>
            <a:r>
              <a:rPr spc="-210" dirty="0"/>
              <a:t>Classification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04419" y="7981409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046" y="2249552"/>
            <a:ext cx="53809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Adding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noise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 set</a:t>
            </a:r>
            <a:endParaRPr sz="3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016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Multi-</a:t>
            </a:r>
            <a:r>
              <a:rPr dirty="0"/>
              <a:t>Output</a:t>
            </a:r>
            <a:r>
              <a:rPr spc="-250" dirty="0"/>
              <a:t> </a:t>
            </a:r>
            <a:r>
              <a:rPr spc="-210" dirty="0"/>
              <a:t>Classification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4419" y="7981409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046" y="2249552"/>
            <a:ext cx="94849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Setting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clean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34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label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(y_train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y_test)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025" y="5181127"/>
            <a:ext cx="5951855" cy="1057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65"/>
              </a:lnSpc>
              <a:spcBef>
                <a:spcPts val="100"/>
              </a:spcBef>
            </a:pP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4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y_train_mod</a:t>
            </a:r>
            <a:r>
              <a:rPr sz="34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4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Consolas"/>
                <a:cs typeface="Consolas"/>
              </a:rPr>
              <a:t>X_train</a:t>
            </a:r>
            <a:endParaRPr sz="3400">
              <a:latin typeface="Consolas"/>
              <a:cs typeface="Consolas"/>
            </a:endParaRPr>
          </a:p>
          <a:p>
            <a:pPr marL="12700">
              <a:lnSpc>
                <a:spcPts val="4065"/>
              </a:lnSpc>
            </a:pP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y_test_mod</a:t>
            </a:r>
            <a:r>
              <a:rPr sz="3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4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Consolas"/>
                <a:cs typeface="Consolas"/>
              </a:rPr>
              <a:t>X_test</a:t>
            </a:r>
            <a:endParaRPr sz="3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016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Multi-</a:t>
            </a:r>
            <a:r>
              <a:rPr dirty="0"/>
              <a:t>Output</a:t>
            </a:r>
            <a:r>
              <a:rPr spc="-250" dirty="0"/>
              <a:t> </a:t>
            </a:r>
            <a:r>
              <a:rPr spc="-210" dirty="0"/>
              <a:t>Classification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275" y="2249552"/>
            <a:ext cx="11739245" cy="6214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1175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11175" algn="l"/>
              </a:tabLst>
            </a:pP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Let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view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noisy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90"/>
              </a:spcBef>
            </a:pP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def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plot_digit(array):</a:t>
            </a:r>
            <a:endParaRPr sz="3000">
              <a:latin typeface="Consolas"/>
              <a:cs typeface="Consolas"/>
            </a:endParaRPr>
          </a:p>
          <a:p>
            <a:pPr marL="848994" marR="508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array_image</a:t>
            </a:r>
            <a:r>
              <a:rPr sz="3000" spc="-2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2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array.reshape(28,</a:t>
            </a:r>
            <a:r>
              <a:rPr sz="3000" spc="-20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28)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plt.imshow(array_image,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cmap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matplotlib.cm.binary,</a:t>
            </a:r>
            <a:endParaRPr sz="3000">
              <a:latin typeface="Consolas"/>
              <a:cs typeface="Consolas"/>
            </a:endParaRPr>
          </a:p>
          <a:p>
            <a:pPr marL="848994" marR="6697980" indent="-836930">
              <a:lnSpc>
                <a:spcPct val="100000"/>
              </a:lnSpc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interpolation="nearest") plt.axis("off") plt.show()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plot_digit(X_test_mod[4000])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735"/>
              </a:spcBef>
            </a:pPr>
            <a:endParaRPr sz="3000">
              <a:latin typeface="Consolas"/>
              <a:cs typeface="Consolas"/>
            </a:endParaRPr>
          </a:p>
          <a:p>
            <a:pPr marR="98425" algn="ctr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016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Multi-</a:t>
            </a:r>
            <a:r>
              <a:rPr dirty="0"/>
              <a:t>Output</a:t>
            </a:r>
            <a:r>
              <a:rPr spc="-250" dirty="0"/>
              <a:t> </a:t>
            </a:r>
            <a:r>
              <a:rPr spc="-2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4419" y="7981409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046" y="2249552"/>
            <a:ext cx="53289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Let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view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noisy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1550" y="4159799"/>
            <a:ext cx="3802674" cy="37579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016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Multi-</a:t>
            </a:r>
            <a:r>
              <a:rPr dirty="0"/>
              <a:t>Output</a:t>
            </a:r>
            <a:r>
              <a:rPr spc="-250" dirty="0"/>
              <a:t> </a:t>
            </a:r>
            <a:r>
              <a:rPr spc="-210" dirty="0"/>
              <a:t>Classification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4419" y="7981409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046" y="2249552"/>
            <a:ext cx="778573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Let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10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clean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8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425" y="4706585"/>
            <a:ext cx="1111313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knn_clf.fit(X_train_mod,</a:t>
            </a:r>
            <a:r>
              <a:rPr sz="30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y_train_mod)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clean_digit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knn_clf.predict([X_test_mod[4000]])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016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Multi-</a:t>
            </a:r>
            <a:r>
              <a:rPr dirty="0"/>
              <a:t>Output</a:t>
            </a:r>
            <a:r>
              <a:rPr spc="-250" dirty="0"/>
              <a:t> </a:t>
            </a:r>
            <a:r>
              <a:rPr spc="-210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4419" y="81537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325" y="2249552"/>
            <a:ext cx="567436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489584">
              <a:lnSpc>
                <a:spcPct val="100000"/>
              </a:lnSpc>
              <a:spcBef>
                <a:spcPts val="100"/>
              </a:spcBef>
              <a:buChar char="●"/>
              <a:tabLst>
                <a:tab pos="609600" algn="l"/>
              </a:tabLst>
            </a:pP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Arial MT"/>
                <a:cs typeface="Arial MT"/>
              </a:rPr>
              <a:t>clean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15"/>
              </a:spcBef>
            </a:pPr>
            <a:endParaRPr sz="3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plot_digit(clean_digit)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0600" y="4646325"/>
            <a:ext cx="3265922" cy="3227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22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Review</a:t>
            </a:r>
            <a:r>
              <a:rPr spc="75" dirty="0"/>
              <a:t> </a:t>
            </a:r>
            <a:r>
              <a:rPr dirty="0"/>
              <a:t>till</a:t>
            </a:r>
            <a:r>
              <a:rPr spc="80" dirty="0"/>
              <a:t> </a:t>
            </a:r>
            <a:r>
              <a:rPr spc="-380" dirty="0"/>
              <a:t>now?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2093174"/>
            <a:ext cx="1805305" cy="277304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2093174"/>
            <a:ext cx="1805305" cy="277304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2093174"/>
            <a:ext cx="1805305" cy="277304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99695" marR="76200" indent="-1714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12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some_digit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15037" y="3418139"/>
            <a:ext cx="667385" cy="123189"/>
            <a:chOff x="2515037" y="3418139"/>
            <a:chExt cx="667385" cy="123189"/>
          </a:xfrm>
        </p:grpSpPr>
        <p:sp>
          <p:nvSpPr>
            <p:cNvPr id="7" name="object 7"/>
            <p:cNvSpPr/>
            <p:nvPr/>
          </p:nvSpPr>
          <p:spPr>
            <a:xfrm>
              <a:off x="2529325" y="3479625"/>
              <a:ext cx="509270" cy="0"/>
            </a:xfrm>
            <a:custGeom>
              <a:avLst/>
              <a:gdLst/>
              <a:ahLst/>
              <a:cxnLst/>
              <a:rect l="l" t="t" r="r" b="b"/>
              <a:pathLst>
                <a:path w="509269">
                  <a:moveTo>
                    <a:pt x="0" y="0"/>
                  </a:moveTo>
                  <a:lnTo>
                    <a:pt x="508649" y="0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3687" y="3418139"/>
              <a:ext cx="158251" cy="12297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14238" y="3418139"/>
            <a:ext cx="589915" cy="123189"/>
            <a:chOff x="5014238" y="3418139"/>
            <a:chExt cx="589915" cy="123189"/>
          </a:xfrm>
        </p:grpSpPr>
        <p:sp>
          <p:nvSpPr>
            <p:cNvPr id="10" name="object 10"/>
            <p:cNvSpPr/>
            <p:nvPr/>
          </p:nvSpPr>
          <p:spPr>
            <a:xfrm>
              <a:off x="5014238" y="3479625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>
                  <a:moveTo>
                    <a:pt x="0" y="0"/>
                  </a:moveTo>
                  <a:lnTo>
                    <a:pt x="445649" y="0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5601" y="3418139"/>
              <a:ext cx="158251" cy="12297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53456" y="2093174"/>
            <a:ext cx="1805305" cy="277304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51130" marR="144780" indent="1270" algn="ctr">
              <a:lnSpc>
                <a:spcPct val="1493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Performance </a:t>
            </a:r>
            <a:r>
              <a:rPr sz="1800" spc="-55" dirty="0">
                <a:solidFill>
                  <a:srgbClr val="606060"/>
                </a:solidFill>
                <a:latin typeface="Arial MT"/>
                <a:cs typeface="Arial MT"/>
              </a:rPr>
              <a:t>metrics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(Finalize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model)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50230" y="3418046"/>
            <a:ext cx="589915" cy="123189"/>
            <a:chOff x="7450230" y="3418046"/>
            <a:chExt cx="589915" cy="123189"/>
          </a:xfrm>
        </p:grpSpPr>
        <p:sp>
          <p:nvSpPr>
            <p:cNvPr id="14" name="object 14"/>
            <p:cNvSpPr/>
            <p:nvPr/>
          </p:nvSpPr>
          <p:spPr>
            <a:xfrm>
              <a:off x="7450230" y="3479532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>
                  <a:moveTo>
                    <a:pt x="0" y="0"/>
                  </a:moveTo>
                  <a:lnTo>
                    <a:pt x="445649" y="0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1592" y="3418046"/>
              <a:ext cx="158250" cy="12297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475476" y="2093174"/>
            <a:ext cx="1805305" cy="277304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217804" rIns="0" bIns="0" rtlCol="0">
            <a:spAutoFit/>
          </a:bodyPr>
          <a:lstStyle/>
          <a:p>
            <a:pPr marL="329565" marR="321945" indent="-635" algn="ctr">
              <a:lnSpc>
                <a:spcPct val="149300"/>
              </a:lnSpc>
              <a:spcBef>
                <a:spcPts val="1714"/>
              </a:spcBef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class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  <a:p>
            <a:pPr marL="63500" marR="58419" algn="ctr">
              <a:lnSpc>
                <a:spcPct val="149300"/>
              </a:lnSpc>
            </a:pP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 </a:t>
            </a:r>
            <a:r>
              <a:rPr sz="1800" spc="-3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857962" y="3418046"/>
            <a:ext cx="604520" cy="123189"/>
            <a:chOff x="9857962" y="3418046"/>
            <a:chExt cx="604520" cy="123189"/>
          </a:xfrm>
        </p:grpSpPr>
        <p:sp>
          <p:nvSpPr>
            <p:cNvPr id="18" name="object 18"/>
            <p:cNvSpPr/>
            <p:nvPr/>
          </p:nvSpPr>
          <p:spPr>
            <a:xfrm>
              <a:off x="9872250" y="3479532"/>
              <a:ext cx="445770" cy="0"/>
            </a:xfrm>
            <a:custGeom>
              <a:avLst/>
              <a:gdLst/>
              <a:ahLst/>
              <a:cxnLst/>
              <a:rect l="l" t="t" r="r" b="b"/>
              <a:pathLst>
                <a:path w="445770">
                  <a:moveTo>
                    <a:pt x="0" y="0"/>
                  </a:moveTo>
                  <a:lnTo>
                    <a:pt x="445649" y="0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03612" y="3418046"/>
              <a:ext cx="158250" cy="12297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53124" y="6378499"/>
            <a:ext cx="1355725" cy="123126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95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Cross</a:t>
            </a:r>
            <a:endParaRPr sz="1800">
              <a:latin typeface="Arial MT"/>
              <a:cs typeface="Arial MT"/>
            </a:endParaRPr>
          </a:p>
          <a:p>
            <a:pPr marL="150495" marR="142875" algn="ctr">
              <a:lnSpc>
                <a:spcPct val="149300"/>
              </a:lnSpc>
            </a:pP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Validation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19234" y="6378499"/>
            <a:ext cx="1355725" cy="123126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74015" marR="193675" indent="-172720">
              <a:lnSpc>
                <a:spcPct val="149300"/>
              </a:lnSpc>
              <a:spcBef>
                <a:spcPts val="484"/>
              </a:spcBef>
            </a:pPr>
            <a:r>
              <a:rPr sz="1800" spc="-80" dirty="0">
                <a:solidFill>
                  <a:srgbClr val="606060"/>
                </a:solidFill>
                <a:latin typeface="Arial MT"/>
                <a:cs typeface="Arial MT"/>
              </a:rPr>
              <a:t>Confusion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638104" y="6378499"/>
            <a:ext cx="1355725" cy="123126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56973" y="6378499"/>
            <a:ext cx="1355725" cy="123126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75850" y="6378499"/>
            <a:ext cx="1355725" cy="123126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</a:pPr>
            <a:r>
              <a:rPr sz="1800" spc="-185" dirty="0">
                <a:solidFill>
                  <a:srgbClr val="606060"/>
                </a:solidFill>
                <a:latin typeface="Arial MT"/>
                <a:cs typeface="Arial MT"/>
              </a:rPr>
              <a:t>F1</a:t>
            </a:r>
            <a:r>
              <a:rPr sz="18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04650" y="6378499"/>
            <a:ext cx="1355725" cy="1231265"/>
          </a:xfrm>
          <a:prstGeom prst="rect">
            <a:avLst/>
          </a:prstGeom>
          <a:ln w="28574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2481274" y="1958400"/>
            <a:ext cx="6350" cy="2921635"/>
          </a:xfrm>
          <a:custGeom>
            <a:avLst/>
            <a:gdLst/>
            <a:ahLst/>
            <a:cxnLst/>
            <a:rect l="l" t="t" r="r" b="b"/>
            <a:pathLst>
              <a:path w="6350" h="2921635">
                <a:moveTo>
                  <a:pt x="0" y="0"/>
                </a:moveTo>
                <a:lnTo>
                  <a:pt x="5999" y="2921399"/>
                </a:lnTo>
              </a:path>
            </a:pathLst>
          </a:custGeom>
          <a:ln w="2857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1663766" y="1981887"/>
            <a:ext cx="9133205" cy="4411345"/>
            <a:chOff x="1663766" y="1981887"/>
            <a:chExt cx="9133205" cy="4411345"/>
          </a:xfrm>
        </p:grpSpPr>
        <p:sp>
          <p:nvSpPr>
            <p:cNvPr id="28" name="object 28"/>
            <p:cNvSpPr/>
            <p:nvPr/>
          </p:nvSpPr>
          <p:spPr>
            <a:xfrm>
              <a:off x="1678054" y="4866075"/>
              <a:ext cx="9104630" cy="1512570"/>
            </a:xfrm>
            <a:custGeom>
              <a:avLst/>
              <a:gdLst/>
              <a:ahLst/>
              <a:cxnLst/>
              <a:rect l="l" t="t" r="r" b="b"/>
              <a:pathLst>
                <a:path w="9104630" h="1512570">
                  <a:moveTo>
                    <a:pt x="7277802" y="0"/>
                  </a:moveTo>
                  <a:lnTo>
                    <a:pt x="7275402" y="1512299"/>
                  </a:lnTo>
                </a:path>
                <a:path w="9104630" h="1512570">
                  <a:moveTo>
                    <a:pt x="9078670" y="931999"/>
                  </a:moveTo>
                  <a:lnTo>
                    <a:pt x="14470" y="906799"/>
                  </a:lnTo>
                </a:path>
                <a:path w="9104630" h="1512570">
                  <a:moveTo>
                    <a:pt x="3637750" y="1512424"/>
                  </a:moveTo>
                  <a:lnTo>
                    <a:pt x="3637750" y="931924"/>
                  </a:lnTo>
                </a:path>
                <a:path w="9104630" h="1512570">
                  <a:moveTo>
                    <a:pt x="1818875" y="1512424"/>
                  </a:moveTo>
                  <a:lnTo>
                    <a:pt x="1818875" y="931924"/>
                  </a:lnTo>
                </a:path>
                <a:path w="9104630" h="1512570">
                  <a:moveTo>
                    <a:pt x="5456624" y="1487374"/>
                  </a:moveTo>
                  <a:lnTo>
                    <a:pt x="5456624" y="906874"/>
                  </a:lnTo>
                </a:path>
                <a:path w="9104630" h="1512570">
                  <a:moveTo>
                    <a:pt x="9104299" y="1512424"/>
                  </a:moveTo>
                  <a:lnTo>
                    <a:pt x="9104299" y="931924"/>
                  </a:lnTo>
                </a:path>
                <a:path w="9104630" h="1512570">
                  <a:moveTo>
                    <a:pt x="0" y="1512424"/>
                  </a:moveTo>
                  <a:lnTo>
                    <a:pt x="0" y="931924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50725" y="1996175"/>
              <a:ext cx="6350" cy="2921635"/>
            </a:xfrm>
            <a:custGeom>
              <a:avLst/>
              <a:gdLst/>
              <a:ahLst/>
              <a:cxnLst/>
              <a:rect l="l" t="t" r="r" b="b"/>
              <a:pathLst>
                <a:path w="6350" h="2921635">
                  <a:moveTo>
                    <a:pt x="0" y="0"/>
                  </a:moveTo>
                  <a:lnTo>
                    <a:pt x="5999" y="2921399"/>
                  </a:lnTo>
                </a:path>
              </a:pathLst>
            </a:custGeom>
            <a:ln w="28574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816215" y="4765376"/>
            <a:ext cx="1189990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6525">
              <a:lnSpc>
                <a:spcPct val="1493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Multilabel </a:t>
            </a:r>
            <a:r>
              <a:rPr sz="1800" spc="-30" dirty="0">
                <a:solidFill>
                  <a:srgbClr val="606060"/>
                </a:solidFill>
                <a:latin typeface="Arial MT"/>
                <a:cs typeface="Arial MT"/>
              </a:rPr>
              <a:t>Multi-output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53363" y="4862205"/>
            <a:ext cx="605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40433" y="5271780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195274" y="2034600"/>
            <a:ext cx="6350" cy="2921635"/>
          </a:xfrm>
          <a:custGeom>
            <a:avLst/>
            <a:gdLst/>
            <a:ahLst/>
            <a:cxnLst/>
            <a:rect l="l" t="t" r="r" b="b"/>
            <a:pathLst>
              <a:path w="6350" h="2921635">
                <a:moveTo>
                  <a:pt x="0" y="0"/>
                </a:moveTo>
                <a:lnTo>
                  <a:pt x="5999" y="2921399"/>
                </a:lnTo>
              </a:path>
            </a:pathLst>
          </a:custGeom>
          <a:ln w="2857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584983" y="4765376"/>
            <a:ext cx="1233170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6845">
              <a:lnSpc>
                <a:spcPct val="1493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Multiclass 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3675" y="2528034"/>
            <a:ext cx="29724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hinge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loss?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7425" y="5789525"/>
            <a:ext cx="5112949" cy="3101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81825" y="8111885"/>
            <a:ext cx="3162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(0,0)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1399" y="2261834"/>
            <a:ext cx="9951085" cy="4024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hinge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loss?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606060"/>
              </a:buClr>
              <a:buFont typeface="Arial MT"/>
              <a:buChar char="●"/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Clr>
                <a:srgbClr val="606060"/>
              </a:buClr>
              <a:buFont typeface="Arial MT"/>
              <a:buChar char="●"/>
            </a:pP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data,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labels: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buChar char="■"/>
              <a:tabLst>
                <a:tab pos="1385570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y_true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endParaRPr sz="3000">
              <a:latin typeface="Arial MT"/>
              <a:cs typeface="Arial MT"/>
            </a:endParaRPr>
          </a:p>
          <a:p>
            <a:pPr marL="1385570" lvl="2" indent="-459105">
              <a:lnSpc>
                <a:spcPct val="100000"/>
              </a:lnSpc>
              <a:buChar char="■"/>
              <a:tabLst>
                <a:tab pos="1385570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y_true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35"/>
              </a:spcBef>
            </a:pPr>
            <a:endParaRPr sz="3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(1,1)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6625" y="5027525"/>
            <a:ext cx="5112949" cy="3101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91025" y="7349885"/>
            <a:ext cx="3162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(0,0)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99" y="2512335"/>
            <a:ext cx="11384280" cy="301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Prediction_score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denotes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far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classifier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  <a:tab pos="1794510" algn="l"/>
              </a:tabLst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+ve: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	on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side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ve: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negative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side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|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prediction_score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|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&gt;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60"/>
              </a:spcBef>
            </a:pPr>
            <a:endParaRPr sz="3000">
              <a:latin typeface="Arial MT"/>
              <a:cs typeface="Arial MT"/>
            </a:endParaRPr>
          </a:p>
          <a:p>
            <a:pPr marL="382270" algn="ctr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(1,1)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11546" y="5244953"/>
            <a:ext cx="3869690" cy="2286000"/>
            <a:chOff x="4211546" y="5244953"/>
            <a:chExt cx="3869690" cy="2286000"/>
          </a:xfrm>
        </p:grpSpPr>
        <p:sp>
          <p:nvSpPr>
            <p:cNvPr id="7" name="object 7"/>
            <p:cNvSpPr/>
            <p:nvPr/>
          </p:nvSpPr>
          <p:spPr>
            <a:xfrm>
              <a:off x="7124081" y="5369411"/>
              <a:ext cx="874394" cy="1408430"/>
            </a:xfrm>
            <a:custGeom>
              <a:avLst/>
              <a:gdLst/>
              <a:ahLst/>
              <a:cxnLst/>
              <a:rect l="l" t="t" r="r" b="b"/>
              <a:pathLst>
                <a:path w="874395" h="1408429">
                  <a:moveTo>
                    <a:pt x="874237" y="0"/>
                  </a:moveTo>
                  <a:lnTo>
                    <a:pt x="0" y="1408176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3932" y="5244953"/>
              <a:ext cx="137071" cy="1636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1395" y="6738406"/>
              <a:ext cx="137071" cy="1636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94231" y="5997836"/>
              <a:ext cx="874394" cy="1408430"/>
            </a:xfrm>
            <a:custGeom>
              <a:avLst/>
              <a:gdLst/>
              <a:ahLst/>
              <a:cxnLst/>
              <a:rect l="l" t="t" r="r" b="b"/>
              <a:pathLst>
                <a:path w="874395" h="1408429">
                  <a:moveTo>
                    <a:pt x="874237" y="0"/>
                  </a:moveTo>
                  <a:lnTo>
                    <a:pt x="0" y="1408176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4082" y="5873378"/>
              <a:ext cx="137071" cy="1636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1546" y="7366831"/>
              <a:ext cx="137071" cy="16364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561925" y="6336360"/>
            <a:ext cx="42094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Prediction_score</a:t>
            </a:r>
            <a:r>
              <a:rPr sz="3000" spc="-1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&gt;</a:t>
            </a:r>
            <a:r>
              <a:rPr sz="3000" spc="-1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31600" y="6336334"/>
            <a:ext cx="44183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prediction_score</a:t>
            </a:r>
            <a:r>
              <a:rPr sz="3000" spc="-18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&lt;</a:t>
            </a:r>
            <a:r>
              <a:rPr sz="3000" spc="-18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FF0000"/>
                </a:solidFill>
                <a:latin typeface="Consolas"/>
                <a:cs typeface="Consolas"/>
              </a:rPr>
              <a:t>-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2395210"/>
            <a:ext cx="85883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y_true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Arial MT"/>
                <a:cs typeface="Arial MT"/>
              </a:rPr>
              <a:t>*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prediction_score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becomes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negative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less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incorrect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prediction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greater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correct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prediction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6625" y="5027525"/>
            <a:ext cx="5112949" cy="3101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47575" y="5041385"/>
            <a:ext cx="2954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(1,1)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11546" y="5244953"/>
            <a:ext cx="3869690" cy="2286000"/>
            <a:chOff x="4211546" y="5244953"/>
            <a:chExt cx="3869690" cy="2286000"/>
          </a:xfrm>
        </p:grpSpPr>
        <p:sp>
          <p:nvSpPr>
            <p:cNvPr id="7" name="object 7"/>
            <p:cNvSpPr/>
            <p:nvPr/>
          </p:nvSpPr>
          <p:spPr>
            <a:xfrm>
              <a:off x="7124081" y="5369411"/>
              <a:ext cx="874394" cy="1408430"/>
            </a:xfrm>
            <a:custGeom>
              <a:avLst/>
              <a:gdLst/>
              <a:ahLst/>
              <a:cxnLst/>
              <a:rect l="l" t="t" r="r" b="b"/>
              <a:pathLst>
                <a:path w="874395" h="1408429">
                  <a:moveTo>
                    <a:pt x="874237" y="0"/>
                  </a:moveTo>
                  <a:lnTo>
                    <a:pt x="0" y="1408176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3932" y="5244953"/>
              <a:ext cx="137071" cy="1636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1395" y="6738406"/>
              <a:ext cx="137071" cy="1636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94231" y="5997836"/>
              <a:ext cx="874394" cy="1408430"/>
            </a:xfrm>
            <a:custGeom>
              <a:avLst/>
              <a:gdLst/>
              <a:ahLst/>
              <a:cxnLst/>
              <a:rect l="l" t="t" r="r" b="b"/>
              <a:pathLst>
                <a:path w="874395" h="1408429">
                  <a:moveTo>
                    <a:pt x="874237" y="0"/>
                  </a:moveTo>
                  <a:lnTo>
                    <a:pt x="0" y="1408176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4082" y="5873378"/>
              <a:ext cx="137071" cy="1636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1546" y="7366831"/>
              <a:ext cx="137071" cy="16364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31600" y="6336334"/>
            <a:ext cx="33724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y_true</a:t>
            </a:r>
            <a:r>
              <a:rPr sz="3000" spc="-13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* </a:t>
            </a:r>
            <a:r>
              <a:rPr sz="3000" spc="-10" dirty="0">
                <a:solidFill>
                  <a:srgbClr val="FF0000"/>
                </a:solidFill>
                <a:latin typeface="Consolas"/>
                <a:cs typeface="Consolas"/>
              </a:rPr>
              <a:t>prediction_score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87473" y="6694384"/>
            <a:ext cx="3666490" cy="113855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17830" marR="3005455" indent="-417830" algn="ctr">
              <a:lnSpc>
                <a:spcPct val="100000"/>
              </a:lnSpc>
              <a:spcBef>
                <a:spcPts val="880"/>
              </a:spcBef>
              <a:buChar char="&gt;"/>
              <a:tabLst>
                <a:tab pos="417830" algn="l"/>
              </a:tabLst>
            </a:pP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  <a:p>
            <a:pPr marL="502920" algn="ctr">
              <a:lnSpc>
                <a:spcPct val="100000"/>
              </a:lnSpc>
              <a:spcBef>
                <a:spcPts val="78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(0,0)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96025" y="5847935"/>
            <a:ext cx="4209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y_true</a:t>
            </a:r>
            <a:r>
              <a:rPr sz="3000" spc="-13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*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prediction_score</a:t>
            </a:r>
            <a:r>
              <a:rPr sz="3000" spc="-1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&gt;</a:t>
            </a:r>
            <a:r>
              <a:rPr sz="3000" spc="-1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2395210"/>
            <a:ext cx="85845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y_true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Arial MT"/>
                <a:cs typeface="Arial MT"/>
              </a:rPr>
              <a:t>*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prediction_score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becomes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negative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less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incorrect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prediction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greater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correct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prediction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6625" y="5027525"/>
            <a:ext cx="5112949" cy="3101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47575" y="5041385"/>
            <a:ext cx="2954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(1,1)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11546" y="5244953"/>
            <a:ext cx="3869690" cy="2286000"/>
            <a:chOff x="4211546" y="5244953"/>
            <a:chExt cx="3869690" cy="2286000"/>
          </a:xfrm>
        </p:grpSpPr>
        <p:sp>
          <p:nvSpPr>
            <p:cNvPr id="7" name="object 7"/>
            <p:cNvSpPr/>
            <p:nvPr/>
          </p:nvSpPr>
          <p:spPr>
            <a:xfrm>
              <a:off x="7124081" y="5369411"/>
              <a:ext cx="874394" cy="1408430"/>
            </a:xfrm>
            <a:custGeom>
              <a:avLst/>
              <a:gdLst/>
              <a:ahLst/>
              <a:cxnLst/>
              <a:rect l="l" t="t" r="r" b="b"/>
              <a:pathLst>
                <a:path w="874395" h="1408429">
                  <a:moveTo>
                    <a:pt x="874237" y="0"/>
                  </a:moveTo>
                  <a:lnTo>
                    <a:pt x="0" y="1408176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3932" y="5244953"/>
              <a:ext cx="137071" cy="1636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1395" y="6738406"/>
              <a:ext cx="137071" cy="1636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94231" y="5997836"/>
              <a:ext cx="874394" cy="1408430"/>
            </a:xfrm>
            <a:custGeom>
              <a:avLst/>
              <a:gdLst/>
              <a:ahLst/>
              <a:cxnLst/>
              <a:rect l="l" t="t" r="r" b="b"/>
              <a:pathLst>
                <a:path w="874395" h="1408429">
                  <a:moveTo>
                    <a:pt x="874237" y="0"/>
                  </a:moveTo>
                  <a:lnTo>
                    <a:pt x="0" y="1408176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4082" y="5873378"/>
              <a:ext cx="137071" cy="16364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1546" y="7366831"/>
              <a:ext cx="137071" cy="16364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31600" y="6336334"/>
            <a:ext cx="337248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y_true</a:t>
            </a:r>
            <a:r>
              <a:rPr sz="3000" spc="-13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* </a:t>
            </a:r>
            <a:r>
              <a:rPr sz="3000" spc="-10" dirty="0">
                <a:solidFill>
                  <a:srgbClr val="FF0000"/>
                </a:solidFill>
                <a:latin typeface="Consolas"/>
                <a:cs typeface="Consolas"/>
              </a:rPr>
              <a:t>prediction_score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87473" y="6694384"/>
            <a:ext cx="3666490" cy="113855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17830" marR="3005455" indent="-417830" algn="ctr">
              <a:lnSpc>
                <a:spcPct val="100000"/>
              </a:lnSpc>
              <a:spcBef>
                <a:spcPts val="880"/>
              </a:spcBef>
              <a:buChar char="&gt;"/>
              <a:tabLst>
                <a:tab pos="417830" algn="l"/>
              </a:tabLst>
            </a:pP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  <a:p>
            <a:pPr marL="502920" algn="ctr">
              <a:lnSpc>
                <a:spcPct val="100000"/>
              </a:lnSpc>
              <a:spcBef>
                <a:spcPts val="78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(0,0)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96025" y="5847935"/>
            <a:ext cx="4209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y_true</a:t>
            </a:r>
            <a:r>
              <a:rPr sz="3000" spc="-13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*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prediction_score</a:t>
            </a:r>
            <a:r>
              <a:rPr sz="3000" spc="-1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&gt;</a:t>
            </a:r>
            <a:r>
              <a:rPr sz="3000" spc="-1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2395210"/>
            <a:ext cx="885825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y_true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Arial MT"/>
                <a:cs typeface="Arial MT"/>
              </a:rPr>
              <a:t>*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prediction_score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becomes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negative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less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correct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prediction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greater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incorrect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prediction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6625" y="5027525"/>
            <a:ext cx="5112949" cy="31014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91025" y="7349885"/>
            <a:ext cx="3162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(0,0)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7575" y="5041385"/>
            <a:ext cx="2954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(1,1)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11546" y="5244953"/>
            <a:ext cx="3869690" cy="2286000"/>
            <a:chOff x="4211546" y="5244953"/>
            <a:chExt cx="3869690" cy="2286000"/>
          </a:xfrm>
        </p:grpSpPr>
        <p:sp>
          <p:nvSpPr>
            <p:cNvPr id="8" name="object 8"/>
            <p:cNvSpPr/>
            <p:nvPr/>
          </p:nvSpPr>
          <p:spPr>
            <a:xfrm>
              <a:off x="7124081" y="5369411"/>
              <a:ext cx="874394" cy="1408430"/>
            </a:xfrm>
            <a:custGeom>
              <a:avLst/>
              <a:gdLst/>
              <a:ahLst/>
              <a:cxnLst/>
              <a:rect l="l" t="t" r="r" b="b"/>
              <a:pathLst>
                <a:path w="874395" h="1408429">
                  <a:moveTo>
                    <a:pt x="874237" y="0"/>
                  </a:moveTo>
                  <a:lnTo>
                    <a:pt x="0" y="1408176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3932" y="5244953"/>
              <a:ext cx="137071" cy="1636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1395" y="6738406"/>
              <a:ext cx="137071" cy="1636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294231" y="5997836"/>
              <a:ext cx="874394" cy="1408430"/>
            </a:xfrm>
            <a:custGeom>
              <a:avLst/>
              <a:gdLst/>
              <a:ahLst/>
              <a:cxnLst/>
              <a:rect l="l" t="t" r="r" b="b"/>
              <a:pathLst>
                <a:path w="874395" h="1408429">
                  <a:moveTo>
                    <a:pt x="874237" y="0"/>
                  </a:moveTo>
                  <a:lnTo>
                    <a:pt x="0" y="1408176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4082" y="5873378"/>
              <a:ext cx="137071" cy="1636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1546" y="7366831"/>
              <a:ext cx="137071" cy="16364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79199" y="6031534"/>
            <a:ext cx="4209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3000" spc="-6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-</a:t>
            </a:r>
            <a:r>
              <a:rPr sz="3000" spc="-5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y_true</a:t>
            </a:r>
            <a:r>
              <a:rPr sz="3000" spc="-6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*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prediction_score</a:t>
            </a:r>
            <a:r>
              <a:rPr sz="3000" spc="-1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&lt;</a:t>
            </a:r>
            <a:r>
              <a:rPr sz="3000" spc="-1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53225" y="5847935"/>
            <a:ext cx="42094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3000" spc="-6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-</a:t>
            </a:r>
            <a:r>
              <a:rPr sz="3000" spc="-5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y_true</a:t>
            </a:r>
            <a:r>
              <a:rPr sz="3000" spc="-6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*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prediction_score</a:t>
            </a:r>
            <a:r>
              <a:rPr sz="3000" spc="-1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&lt;</a:t>
            </a:r>
            <a:r>
              <a:rPr sz="3000" spc="-1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2395210"/>
            <a:ext cx="98202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Hinge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Loss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max(0,1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y_true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Arial MT"/>
                <a:cs typeface="Arial MT"/>
              </a:rPr>
              <a:t>*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prediction_score)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becomes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0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less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correct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prediction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greater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incorrect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prediction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56625" y="5027525"/>
            <a:ext cx="5113020" cy="3101975"/>
            <a:chOff x="3456625" y="5027525"/>
            <a:chExt cx="5113020" cy="3101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6625" y="5027525"/>
              <a:ext cx="5112949" cy="31014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24081" y="5369411"/>
              <a:ext cx="874394" cy="1408430"/>
            </a:xfrm>
            <a:custGeom>
              <a:avLst/>
              <a:gdLst/>
              <a:ahLst/>
              <a:cxnLst/>
              <a:rect l="l" t="t" r="r" b="b"/>
              <a:pathLst>
                <a:path w="874395" h="1408429">
                  <a:moveTo>
                    <a:pt x="874237" y="0"/>
                  </a:moveTo>
                  <a:lnTo>
                    <a:pt x="0" y="1408176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3931" y="5244953"/>
              <a:ext cx="137071" cy="1636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1395" y="6738406"/>
              <a:ext cx="137071" cy="1636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94231" y="5997836"/>
              <a:ext cx="874394" cy="1408430"/>
            </a:xfrm>
            <a:custGeom>
              <a:avLst/>
              <a:gdLst/>
              <a:ahLst/>
              <a:cxnLst/>
              <a:rect l="l" t="t" r="r" b="b"/>
              <a:pathLst>
                <a:path w="874395" h="1408429">
                  <a:moveTo>
                    <a:pt x="874237" y="0"/>
                  </a:moveTo>
                  <a:lnTo>
                    <a:pt x="0" y="1408176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4082" y="5873378"/>
              <a:ext cx="137071" cy="16364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1545" y="7366831"/>
              <a:ext cx="137071" cy="16364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207850" y="5041385"/>
            <a:ext cx="9446895" cy="279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21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(1,1)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3000">
              <a:latin typeface="Consolas"/>
              <a:cs typeface="Consolas"/>
            </a:endParaRPr>
          </a:p>
          <a:p>
            <a:pPr marL="6504940">
              <a:lnSpc>
                <a:spcPts val="3075"/>
              </a:lnSpc>
            </a:pP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Hinge</a:t>
            </a:r>
            <a:r>
              <a:rPr sz="3000" spc="-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loss</a:t>
            </a:r>
            <a:r>
              <a:rPr sz="3000" spc="-7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3000" spc="-7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ts val="3075"/>
              </a:lnSpc>
            </a:pP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Hinge</a:t>
            </a:r>
            <a:r>
              <a:rPr sz="3000" spc="-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loss</a:t>
            </a:r>
            <a:r>
              <a:rPr sz="3000" spc="-7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3000" spc="-7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3000">
              <a:latin typeface="Consolas"/>
              <a:cs typeface="Consolas"/>
            </a:endParaRPr>
          </a:p>
          <a:p>
            <a:pPr marL="81915" algn="ctr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(0,0)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56625" y="5027525"/>
            <a:ext cx="5113020" cy="3101975"/>
            <a:chOff x="3456625" y="5027525"/>
            <a:chExt cx="5113020" cy="3101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6625" y="5027525"/>
              <a:ext cx="5112949" cy="31014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124081" y="5369411"/>
              <a:ext cx="874394" cy="1408430"/>
            </a:xfrm>
            <a:custGeom>
              <a:avLst/>
              <a:gdLst/>
              <a:ahLst/>
              <a:cxnLst/>
              <a:rect l="l" t="t" r="r" b="b"/>
              <a:pathLst>
                <a:path w="874395" h="1408429">
                  <a:moveTo>
                    <a:pt x="874237" y="0"/>
                  </a:moveTo>
                  <a:lnTo>
                    <a:pt x="0" y="1408176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43931" y="5244953"/>
              <a:ext cx="137071" cy="1636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1395" y="6738406"/>
              <a:ext cx="137071" cy="1636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94231" y="5997836"/>
              <a:ext cx="874394" cy="1408430"/>
            </a:xfrm>
            <a:custGeom>
              <a:avLst/>
              <a:gdLst/>
              <a:ahLst/>
              <a:cxnLst/>
              <a:rect l="l" t="t" r="r" b="b"/>
              <a:pathLst>
                <a:path w="874395" h="1408429">
                  <a:moveTo>
                    <a:pt x="874237" y="0"/>
                  </a:moveTo>
                  <a:lnTo>
                    <a:pt x="0" y="1408176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4082" y="5873378"/>
              <a:ext cx="137071" cy="16364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11545" y="7366831"/>
              <a:ext cx="137071" cy="16364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41399" y="2406160"/>
            <a:ext cx="10113645" cy="542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Hinge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Loss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max(0,1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y_true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80" dirty="0">
                <a:solidFill>
                  <a:srgbClr val="606060"/>
                </a:solidFill>
                <a:latin typeface="Arial MT"/>
                <a:cs typeface="Arial MT"/>
              </a:rPr>
              <a:t>*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prediction_score)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becomes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0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less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correct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prediction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greater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incorrect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prediction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Minimize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hinge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loss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900"/>
              </a:spcBef>
            </a:pPr>
            <a:endParaRPr sz="3000">
              <a:latin typeface="Arial MT"/>
              <a:cs typeface="Arial MT"/>
            </a:endParaRPr>
          </a:p>
          <a:p>
            <a:pPr marL="441833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(1,1)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3000">
              <a:latin typeface="Consolas"/>
              <a:cs typeface="Consolas"/>
            </a:endParaRPr>
          </a:p>
          <a:p>
            <a:pPr marL="7171690">
              <a:lnSpc>
                <a:spcPts val="3075"/>
              </a:lnSpc>
              <a:spcBef>
                <a:spcPts val="5"/>
              </a:spcBef>
            </a:pP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Hinge</a:t>
            </a:r>
            <a:r>
              <a:rPr sz="3000" spc="-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loss</a:t>
            </a:r>
            <a:r>
              <a:rPr sz="3000" spc="-7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3000" spc="-7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endParaRPr sz="3000">
              <a:latin typeface="Consolas"/>
              <a:cs typeface="Consolas"/>
            </a:endParaRPr>
          </a:p>
          <a:p>
            <a:pPr marL="678815">
              <a:lnSpc>
                <a:spcPts val="3075"/>
              </a:lnSpc>
            </a:pP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Hinge</a:t>
            </a:r>
            <a:r>
              <a:rPr sz="3000" spc="-8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loss</a:t>
            </a:r>
            <a:r>
              <a:rPr sz="3000" spc="-7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FF0000"/>
                </a:solidFill>
                <a:latin typeface="Consolas"/>
                <a:cs typeface="Consolas"/>
              </a:rPr>
              <a:t>=</a:t>
            </a:r>
            <a:r>
              <a:rPr sz="3000" spc="-70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3000">
              <a:latin typeface="Consolas"/>
              <a:cs typeface="Consolas"/>
            </a:endParaRPr>
          </a:p>
          <a:p>
            <a:pPr marL="748665" algn="ctr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(0,0)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75" dirty="0"/>
              <a:t> </a:t>
            </a:r>
            <a:r>
              <a:rPr spc="-335" dirty="0"/>
              <a:t>measure</a:t>
            </a:r>
            <a:r>
              <a:rPr spc="-1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90" dirty="0"/>
              <a:t>Cross</a:t>
            </a:r>
            <a:r>
              <a:rPr spc="-45" dirty="0"/>
              <a:t> </a:t>
            </a:r>
            <a:r>
              <a:rPr spc="-140" dirty="0"/>
              <a:t>Validation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146" y="2366402"/>
            <a:ext cx="11225530" cy="208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ts val="4065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Cross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Validation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StratifiedKFold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involves: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50"/>
              </a:lnSpc>
              <a:buChar char="○"/>
              <a:tabLst>
                <a:tab pos="958850" algn="l"/>
              </a:tabLst>
            </a:pP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Custom</a:t>
            </a:r>
            <a:r>
              <a:rPr sz="34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code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split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K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folds</a:t>
            </a:r>
            <a:endParaRPr sz="3400">
              <a:latin typeface="Arial MT"/>
              <a:cs typeface="Arial MT"/>
            </a:endParaRPr>
          </a:p>
          <a:p>
            <a:pPr marL="958850" marR="501015" lvl="1" indent="-489584">
              <a:lnSpc>
                <a:spcPts val="4050"/>
              </a:lnSpc>
              <a:spcBef>
                <a:spcPts val="114"/>
              </a:spcBef>
              <a:buChar char="○"/>
              <a:tabLst>
                <a:tab pos="958850" algn="l"/>
              </a:tabLst>
            </a:pPr>
            <a:r>
              <a:rPr sz="3400" spc="-254" dirty="0">
                <a:solidFill>
                  <a:srgbClr val="606060"/>
                </a:solidFill>
                <a:latin typeface="Arial MT"/>
                <a:cs typeface="Arial MT"/>
              </a:rPr>
              <a:t>Evaluate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performance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print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performance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850" y="7075050"/>
            <a:ext cx="2299335" cy="16490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7335">
              <a:lnSpc>
                <a:spcPts val="2750"/>
              </a:lnSpc>
            </a:pPr>
            <a:r>
              <a:rPr sz="2400" spc="-7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2400">
              <a:latin typeface="Arial MT"/>
              <a:cs typeface="Arial MT"/>
            </a:endParaRPr>
          </a:p>
          <a:p>
            <a:pPr marL="615315" marR="137160" indent="-474980">
              <a:lnSpc>
                <a:spcPct val="151000"/>
              </a:lnSpc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2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4975" y="7075050"/>
            <a:ext cx="2299335" cy="16490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628650" marR="125095" indent="-497840">
              <a:lnSpc>
                <a:spcPct val="151000"/>
              </a:lnSpc>
              <a:spcBef>
                <a:spcPts val="575"/>
              </a:spcBef>
            </a:pP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Train </a:t>
            </a:r>
            <a:r>
              <a:rPr sz="2400" spc="-19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SGD 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9975" y="7075050"/>
            <a:ext cx="2299335" cy="16490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708025" marR="241300" indent="-461009">
              <a:lnSpc>
                <a:spcPct val="151000"/>
              </a:lnSpc>
              <a:spcBef>
                <a:spcPts val="575"/>
              </a:spcBef>
            </a:pPr>
            <a:r>
              <a:rPr sz="2400" spc="-75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test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18749" y="7878954"/>
            <a:ext cx="857250" cy="41275"/>
            <a:chOff x="2918749" y="7878954"/>
            <a:chExt cx="857250" cy="41275"/>
          </a:xfrm>
        </p:grpSpPr>
        <p:sp>
          <p:nvSpPr>
            <p:cNvPr id="8" name="object 8"/>
            <p:cNvSpPr/>
            <p:nvPr/>
          </p:nvSpPr>
          <p:spPr>
            <a:xfrm>
              <a:off x="2918749" y="789944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949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7699" y="7883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7699" y="7883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83875" y="7878954"/>
            <a:ext cx="777240" cy="41275"/>
            <a:chOff x="6083875" y="7878954"/>
            <a:chExt cx="777240" cy="41275"/>
          </a:xfrm>
        </p:grpSpPr>
        <p:sp>
          <p:nvSpPr>
            <p:cNvPr id="12" name="object 12"/>
            <p:cNvSpPr/>
            <p:nvPr/>
          </p:nvSpPr>
          <p:spPr>
            <a:xfrm>
              <a:off x="6083875" y="7899449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79">
                  <a:moveTo>
                    <a:pt x="0" y="0"/>
                  </a:moveTo>
                  <a:lnTo>
                    <a:pt x="728849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2725" y="7883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12725" y="7883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Fetching</a:t>
            </a:r>
            <a:r>
              <a:rPr spc="-30" dirty="0"/>
              <a:t> </a:t>
            </a:r>
            <a:r>
              <a:rPr spc="-235" dirty="0"/>
              <a:t>MNIST</a:t>
            </a:r>
            <a:r>
              <a:rPr spc="-110" dirty="0"/>
              <a:t> </a:t>
            </a:r>
            <a:r>
              <a:rPr spc="-285" dirty="0"/>
              <a:t>dataset</a:t>
            </a:r>
            <a:r>
              <a:rPr spc="-65" dirty="0"/>
              <a:t> </a:t>
            </a:r>
            <a:r>
              <a:rPr dirty="0"/>
              <a:t>in</a:t>
            </a:r>
            <a:r>
              <a:rPr spc="-100" dirty="0"/>
              <a:t> </a:t>
            </a:r>
            <a:r>
              <a:rPr spc="-200" dirty="0"/>
              <a:t>Scikit-</a:t>
            </a:r>
            <a:r>
              <a:rPr spc="-270" dirty="0"/>
              <a:t>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052084"/>
            <a:ext cx="10903585" cy="661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Looking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at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one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data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70" dirty="0">
                <a:solidFill>
                  <a:srgbClr val="606060"/>
                </a:solidFill>
                <a:latin typeface="Arial Black"/>
                <a:cs typeface="Arial Black"/>
              </a:rPr>
              <a:t>samples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%matplotlib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inline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matplotlib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matplotlib.pyplot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plt</a:t>
            </a:r>
            <a:endParaRPr sz="30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  <a:tabLst>
                <a:tab pos="5869940" algn="l"/>
              </a:tabLst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some_digit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X[36000]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#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Selecting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36,000th image.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some_digit_image</a:t>
            </a:r>
            <a:r>
              <a:rPr sz="30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some_digit.reshape(28,</a:t>
            </a:r>
            <a:r>
              <a:rPr sz="30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28)</a:t>
            </a:r>
            <a:endParaRPr sz="3000">
              <a:latin typeface="Consolas"/>
              <a:cs typeface="Consolas"/>
            </a:endParaRPr>
          </a:p>
          <a:p>
            <a:pPr marL="12700" marR="126047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plt.imshow(some_digit_image,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cmap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=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matplotlib.cm.binary,</a:t>
            </a:r>
            <a:r>
              <a:rPr sz="3000" spc="-2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interpolation="nearest")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plt.axis("off")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95"/>
              </a:spcBef>
            </a:pPr>
            <a:endParaRPr sz="3000">
              <a:latin typeface="Consolas"/>
              <a:cs typeface="Consolas"/>
            </a:endParaRPr>
          </a:p>
          <a:p>
            <a:pPr marL="443420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151425"/>
            <a:ext cx="636899" cy="6368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15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70" dirty="0"/>
              <a:t>Never5Classifier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850" y="7075050"/>
            <a:ext cx="2299335" cy="16490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7335">
              <a:lnSpc>
                <a:spcPts val="2750"/>
              </a:lnSpc>
            </a:pPr>
            <a:r>
              <a:rPr sz="2400" spc="-7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2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2400">
              <a:latin typeface="Arial MT"/>
              <a:cs typeface="Arial MT"/>
            </a:endParaRPr>
          </a:p>
          <a:p>
            <a:pPr marL="615315" marR="137160" indent="-474980">
              <a:lnSpc>
                <a:spcPct val="151000"/>
              </a:lnSpc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6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2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84975" y="7075050"/>
            <a:ext cx="2299335" cy="16490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628650" marR="125095" indent="-497840">
              <a:lnSpc>
                <a:spcPct val="151000"/>
              </a:lnSpc>
              <a:spcBef>
                <a:spcPts val="575"/>
              </a:spcBef>
            </a:pPr>
            <a:r>
              <a:rPr sz="2400" spc="-50" dirty="0">
                <a:solidFill>
                  <a:srgbClr val="606060"/>
                </a:solidFill>
                <a:latin typeface="Arial MT"/>
                <a:cs typeface="Arial MT"/>
              </a:rPr>
              <a:t>Train </a:t>
            </a:r>
            <a:r>
              <a:rPr sz="2400" spc="-19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70" dirty="0">
                <a:solidFill>
                  <a:srgbClr val="606060"/>
                </a:solidFill>
                <a:latin typeface="Arial MT"/>
                <a:cs typeface="Arial MT"/>
              </a:rPr>
              <a:t>SGD 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69975" y="7075050"/>
            <a:ext cx="2299335" cy="164909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73025" rIns="0" bIns="0" rtlCol="0">
            <a:spAutoFit/>
          </a:bodyPr>
          <a:lstStyle/>
          <a:p>
            <a:pPr marL="708025" marR="241300" indent="-461009">
              <a:lnSpc>
                <a:spcPct val="151000"/>
              </a:lnSpc>
              <a:spcBef>
                <a:spcPts val="575"/>
              </a:spcBef>
            </a:pPr>
            <a:r>
              <a:rPr sz="2400" spc="-75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95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2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35" dirty="0">
                <a:solidFill>
                  <a:srgbClr val="606060"/>
                </a:solidFill>
                <a:latin typeface="Arial MT"/>
                <a:cs typeface="Arial MT"/>
              </a:rPr>
              <a:t>test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18749" y="7878954"/>
            <a:ext cx="857250" cy="41275"/>
            <a:chOff x="2918749" y="7878954"/>
            <a:chExt cx="857250" cy="41275"/>
          </a:xfrm>
        </p:grpSpPr>
        <p:sp>
          <p:nvSpPr>
            <p:cNvPr id="7" name="object 7"/>
            <p:cNvSpPr/>
            <p:nvPr/>
          </p:nvSpPr>
          <p:spPr>
            <a:xfrm>
              <a:off x="2918749" y="7899449"/>
              <a:ext cx="808990" cy="0"/>
            </a:xfrm>
            <a:custGeom>
              <a:avLst/>
              <a:gdLst/>
              <a:ahLst/>
              <a:cxnLst/>
              <a:rect l="l" t="t" r="r" b="b"/>
              <a:pathLst>
                <a:path w="808989">
                  <a:moveTo>
                    <a:pt x="0" y="0"/>
                  </a:moveTo>
                  <a:lnTo>
                    <a:pt x="808949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7699" y="7883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7699" y="7883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4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83875" y="7878954"/>
            <a:ext cx="777240" cy="41275"/>
            <a:chOff x="6083875" y="7878954"/>
            <a:chExt cx="777240" cy="41275"/>
          </a:xfrm>
        </p:grpSpPr>
        <p:sp>
          <p:nvSpPr>
            <p:cNvPr id="11" name="object 11"/>
            <p:cNvSpPr/>
            <p:nvPr/>
          </p:nvSpPr>
          <p:spPr>
            <a:xfrm>
              <a:off x="6083875" y="7899449"/>
              <a:ext cx="728980" cy="0"/>
            </a:xfrm>
            <a:custGeom>
              <a:avLst/>
              <a:gdLst/>
              <a:ahLst/>
              <a:cxnLst/>
              <a:rect l="l" t="t" r="r" b="b"/>
              <a:pathLst>
                <a:path w="728979">
                  <a:moveTo>
                    <a:pt x="0" y="0"/>
                  </a:moveTo>
                  <a:lnTo>
                    <a:pt x="728849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12725" y="7883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4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12725" y="78837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4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4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60995" y="1853394"/>
            <a:ext cx="9026525" cy="4859020"/>
          </a:xfrm>
          <a:prstGeom prst="rect">
            <a:avLst/>
          </a:prstGeom>
        </p:spPr>
        <p:txBody>
          <a:bodyPr vert="horz" wrap="square" lIns="0" tIns="175260" rIns="0" bIns="0" rtlCol="0">
            <a:spAutoFit/>
          </a:bodyPr>
          <a:lstStyle/>
          <a:p>
            <a:pPr marL="539750" indent="-488950">
              <a:lnSpc>
                <a:spcPct val="100000"/>
              </a:lnSpc>
              <a:spcBef>
                <a:spcPts val="1380"/>
              </a:spcBef>
              <a:buChar char="●"/>
              <a:tabLst>
                <a:tab pos="53975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‘5’</a:t>
            </a:r>
            <a:r>
              <a:rPr sz="3400" spc="-2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90" dirty="0">
                <a:solidFill>
                  <a:srgbClr val="606060"/>
                </a:solidFill>
                <a:latin typeface="Arial MT"/>
                <a:cs typeface="Arial MT"/>
              </a:rPr>
              <a:t>‘Not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5’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400">
              <a:latin typeface="Arial MT"/>
              <a:cs typeface="Arial MT"/>
            </a:endParaRPr>
          </a:p>
          <a:p>
            <a:pPr marL="501650" marR="5080" indent="-489584">
              <a:lnSpc>
                <a:spcPts val="4050"/>
              </a:lnSpc>
              <a:spcBef>
                <a:spcPts val="1530"/>
              </a:spcBef>
              <a:buSzPct val="98550"/>
              <a:buFont typeface="Arial MT"/>
              <a:buChar char="●"/>
              <a:tabLst>
                <a:tab pos="501650" algn="l"/>
              </a:tabLst>
            </a:pPr>
            <a:r>
              <a:rPr sz="3450" i="1" spc="-175" dirty="0">
                <a:solidFill>
                  <a:srgbClr val="606060"/>
                </a:solidFill>
                <a:latin typeface="Arial"/>
                <a:cs typeface="Arial"/>
              </a:rPr>
              <a:t>Cross_val_score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: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previous</a:t>
            </a:r>
            <a:r>
              <a:rPr sz="3400" spc="-90" dirty="0">
                <a:solidFill>
                  <a:srgbClr val="606060"/>
                </a:solidFill>
                <a:latin typeface="Arial MT"/>
                <a:cs typeface="Arial MT"/>
              </a:rPr>
              <a:t> lecture,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20" dirty="0">
                <a:solidFill>
                  <a:srgbClr val="606060"/>
                </a:solidFill>
                <a:latin typeface="Arial MT"/>
                <a:cs typeface="Arial MT"/>
              </a:rPr>
              <a:t>use 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cross_val_score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perform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cross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validation</a:t>
            </a:r>
            <a:endParaRPr sz="3400">
              <a:latin typeface="Arial MT"/>
              <a:cs typeface="Arial MT"/>
            </a:endParaRPr>
          </a:p>
          <a:p>
            <a:pPr marL="44450">
              <a:lnSpc>
                <a:spcPct val="100000"/>
              </a:lnSpc>
              <a:spcBef>
                <a:spcPts val="1330"/>
              </a:spcBef>
            </a:pP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&gt;&gt;&gt;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never_5_clf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18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Never5Classifier()</a:t>
            </a:r>
            <a:endParaRPr sz="1800">
              <a:latin typeface="Arial MT"/>
              <a:cs typeface="Arial MT"/>
            </a:endParaRPr>
          </a:p>
          <a:p>
            <a:pPr marL="44450" marR="1485265">
              <a:lnSpc>
                <a:spcPct val="100699"/>
              </a:lnSpc>
            </a:pP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&gt;&gt;&gt;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cross_val_score(never_5_clf,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X_train,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606060"/>
                </a:solidFill>
                <a:latin typeface="Arial MT"/>
                <a:cs typeface="Arial MT"/>
              </a:rPr>
              <a:t>y_train_5,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cv=3,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scoring="accuracy") </a:t>
            </a: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array([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10" dirty="0">
                <a:solidFill>
                  <a:srgbClr val="606060"/>
                </a:solidFill>
                <a:latin typeface="Arial MT"/>
                <a:cs typeface="Arial MT"/>
              </a:rPr>
              <a:t>0.909</a:t>
            </a:r>
            <a:r>
              <a:rPr sz="18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,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606060"/>
                </a:solidFill>
                <a:latin typeface="Arial MT"/>
                <a:cs typeface="Arial MT"/>
              </a:rPr>
              <a:t>0.90715,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606060"/>
                </a:solidFill>
                <a:latin typeface="Arial MT"/>
                <a:cs typeface="Arial MT"/>
              </a:rPr>
              <a:t>0.9128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])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44450" marR="5266055">
              <a:lnSpc>
                <a:spcPct val="100699"/>
              </a:lnSpc>
            </a:pP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18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25" dirty="0">
                <a:solidFill>
                  <a:srgbClr val="606060"/>
                </a:solidFill>
                <a:latin typeface="Arial MT"/>
                <a:cs typeface="Arial MT"/>
              </a:rPr>
              <a:t>sklearn.base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import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BaseEstimator </a:t>
            </a:r>
            <a:r>
              <a:rPr sz="1800" spc="-1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18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Never5Classifier(BaseEstimator): 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def</a:t>
            </a: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fit(self,</a:t>
            </a: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X,</a:t>
            </a: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y=None):</a:t>
            </a:r>
            <a:endParaRPr sz="1800">
              <a:latin typeface="Arial MT"/>
              <a:cs typeface="Arial MT"/>
            </a:endParaRPr>
          </a:p>
          <a:p>
            <a:pPr marL="44450">
              <a:lnSpc>
                <a:spcPct val="100000"/>
              </a:lnSpc>
              <a:spcBef>
                <a:spcPts val="15"/>
              </a:spcBef>
            </a:pP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pass</a:t>
            </a:r>
            <a:endParaRPr sz="1800">
              <a:latin typeface="Arial MT"/>
              <a:cs typeface="Arial MT"/>
            </a:endParaRPr>
          </a:p>
          <a:p>
            <a:pPr marL="44450">
              <a:lnSpc>
                <a:spcPct val="100000"/>
              </a:lnSpc>
              <a:spcBef>
                <a:spcPts val="15"/>
              </a:spcBef>
            </a:pP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def</a:t>
            </a: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predict(self,</a:t>
            </a:r>
            <a:r>
              <a:rPr sz="18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X):</a:t>
            </a:r>
            <a:endParaRPr sz="1800">
              <a:latin typeface="Arial MT"/>
              <a:cs typeface="Arial MT"/>
            </a:endParaRPr>
          </a:p>
          <a:p>
            <a:pPr marL="4445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return</a:t>
            </a:r>
            <a:r>
              <a:rPr sz="18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606060"/>
                </a:solidFill>
                <a:latin typeface="Arial MT"/>
                <a:cs typeface="Arial MT"/>
              </a:rPr>
              <a:t>np.zeros((len(X),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70" dirty="0">
                <a:solidFill>
                  <a:srgbClr val="606060"/>
                </a:solidFill>
                <a:latin typeface="Arial MT"/>
                <a:cs typeface="Arial MT"/>
              </a:rPr>
              <a:t>1),</a:t>
            </a:r>
            <a:r>
              <a:rPr sz="18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dtype=bool)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999" y="2516685"/>
            <a:ext cx="1054036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SGDClassifier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implements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plain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stochastic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gradient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descent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routine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supports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loss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functions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Loss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defines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type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classifier: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hinge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(linear),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etc.</a:t>
            </a:r>
            <a:endParaRPr sz="3000">
              <a:latin typeface="Arial MT"/>
              <a:cs typeface="Arial MT"/>
            </a:endParaRPr>
          </a:p>
          <a:p>
            <a:pPr marL="928369" marR="5080" lvl="1" indent="-459105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Other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options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MT"/>
                <a:cs typeface="Arial MT"/>
              </a:rPr>
              <a:t>discussed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later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are: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‘log’,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‘squared_hinge’,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‘perceptron’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8075" y="6597749"/>
            <a:ext cx="3357449" cy="714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125124" y="6655535"/>
            <a:ext cx="3072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Loss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function: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hinge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9275" y="5574950"/>
            <a:ext cx="5085449" cy="8946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2999" y="2267835"/>
            <a:ext cx="11303000" cy="3952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SGDClassifier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implements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plain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stochastic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gradient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descent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routine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supports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loss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functions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penalties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L2: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least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squares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L1: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mod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35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65"/>
              </a:spcBef>
            </a:pPr>
            <a:endParaRPr sz="3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Penalties: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L2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500" y="4543850"/>
            <a:ext cx="2762399" cy="5882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67199" y="7121049"/>
            <a:ext cx="5270399" cy="991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87" y="7357074"/>
            <a:ext cx="2762399" cy="519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9275" y="5574950"/>
            <a:ext cx="5085449" cy="894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2999" y="1808322"/>
            <a:ext cx="10880090" cy="4398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Start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certain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weight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[w1,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w2]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certain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factor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(eta)</a:t>
            </a:r>
            <a:endParaRPr sz="3000">
              <a:latin typeface="Arial MT"/>
              <a:cs typeface="Arial MT"/>
            </a:endParaRPr>
          </a:p>
          <a:p>
            <a:pPr marL="471170" marR="5080" indent="-459105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Iterate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update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weight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vector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until further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change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minimum</a:t>
            </a:r>
            <a:endParaRPr sz="3000">
              <a:latin typeface="Arial MT"/>
              <a:cs typeface="Arial MT"/>
            </a:endParaRPr>
          </a:p>
          <a:p>
            <a:pPr marL="8547100" marR="102870" indent="-824865">
              <a:lnSpc>
                <a:spcPct val="260100"/>
              </a:lnSpc>
              <a:spcBef>
                <a:spcPts val="1300"/>
              </a:spcBef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Loss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function: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hinge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Penalties: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L2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73200" y="7415885"/>
            <a:ext cx="2721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rate: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eta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201548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Dataset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6699" y="4574725"/>
            <a:ext cx="4442749" cy="4509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2925" y="2140735"/>
            <a:ext cx="9309100" cy="2299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MNIST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40" dirty="0">
                <a:solidFill>
                  <a:srgbClr val="606060"/>
                </a:solidFill>
                <a:latin typeface="Arial Black"/>
                <a:cs typeface="Arial Black"/>
              </a:rPr>
              <a:t>dataset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70,000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small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handwritten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digits</a:t>
            </a:r>
            <a:endParaRPr sz="3000">
              <a:latin typeface="Arial MT"/>
              <a:cs typeface="Arial MT"/>
            </a:endParaRPr>
          </a:p>
          <a:p>
            <a:pPr marL="926465" indent="-458470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Labelled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digits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represents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3000">
              <a:latin typeface="Arial MT"/>
              <a:cs typeface="Arial MT"/>
            </a:endParaRPr>
          </a:p>
          <a:p>
            <a:pPr marL="2454275">
              <a:lnSpc>
                <a:spcPct val="100000"/>
              </a:lnSpc>
              <a:spcBef>
                <a:spcPts val="5"/>
              </a:spcBef>
              <a:tabLst>
                <a:tab pos="7332980" algn="l"/>
              </a:tabLst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Sample</a:t>
            </a: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	Dataset</a:t>
            </a:r>
            <a:r>
              <a:rPr sz="2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7273" y="4427525"/>
            <a:ext cx="4442750" cy="465666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Setting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Up!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62985"/>
            <a:ext cx="89865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Copy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‘scikit_learn_data’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MT"/>
                <a:cs typeface="Arial MT"/>
              </a:rPr>
              <a:t>usb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home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folder.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6100" y="3554010"/>
            <a:ext cx="3008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Local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Home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Folder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5646" y="3729909"/>
            <a:ext cx="1658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solidFill>
                  <a:srgbClr val="606060"/>
                </a:solidFill>
                <a:latin typeface="Arial MT"/>
                <a:cs typeface="Arial MT"/>
              </a:rPr>
              <a:t>USB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Drive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4225" y="4145225"/>
            <a:ext cx="12082780" cy="4488815"/>
            <a:chOff x="224225" y="4145225"/>
            <a:chExt cx="12082780" cy="44888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225" y="4145225"/>
              <a:ext cx="5214224" cy="44883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4325" y="4418750"/>
              <a:ext cx="6342199" cy="22608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02084" y="5300550"/>
              <a:ext cx="4392930" cy="2210435"/>
            </a:xfrm>
            <a:custGeom>
              <a:avLst/>
              <a:gdLst/>
              <a:ahLst/>
              <a:cxnLst/>
              <a:rect l="l" t="t" r="r" b="b"/>
              <a:pathLst>
                <a:path w="4392930" h="2210434">
                  <a:moveTo>
                    <a:pt x="4392390" y="0"/>
                  </a:moveTo>
                  <a:lnTo>
                    <a:pt x="0" y="2209955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8580" y="7435239"/>
              <a:ext cx="220837" cy="172027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Setting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Up!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62985"/>
            <a:ext cx="7742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Start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Anaconda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Launcher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Open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Jupyter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notebok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6674" y="3027975"/>
            <a:ext cx="8591549" cy="57245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Setting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Up!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162985"/>
            <a:ext cx="9048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Navigate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folder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you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copied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whole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60" dirty="0">
                <a:solidFill>
                  <a:srgbClr val="606060"/>
                </a:solidFill>
                <a:latin typeface="Arial MT"/>
                <a:cs typeface="Arial MT"/>
              </a:rPr>
              <a:t>USB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6387" y="3473925"/>
            <a:ext cx="12832080" cy="3076575"/>
            <a:chOff x="86387" y="3473925"/>
            <a:chExt cx="12832080" cy="30765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387" y="3473925"/>
              <a:ext cx="12832026" cy="30716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6650" y="5898200"/>
              <a:ext cx="2604135" cy="647700"/>
            </a:xfrm>
            <a:custGeom>
              <a:avLst/>
              <a:gdLst/>
              <a:ahLst/>
              <a:cxnLst/>
              <a:rect l="l" t="t" r="r" b="b"/>
              <a:pathLst>
                <a:path w="2604135" h="647700">
                  <a:moveTo>
                    <a:pt x="0" y="0"/>
                  </a:moveTo>
                  <a:lnTo>
                    <a:pt x="2603699" y="0"/>
                  </a:lnTo>
                  <a:lnTo>
                    <a:pt x="2603699" y="647399"/>
                  </a:lnTo>
                  <a:lnTo>
                    <a:pt x="0" y="647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Multi-</a:t>
            </a:r>
            <a:r>
              <a:rPr spc="-254" dirty="0"/>
              <a:t>class</a:t>
            </a:r>
            <a:r>
              <a:rPr spc="25" dirty="0"/>
              <a:t> </a:t>
            </a:r>
            <a:r>
              <a:rPr spc="-210" dirty="0"/>
              <a:t>Classification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4909355"/>
            <a:ext cx="7221220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forest_clf.fit(X_train,</a:t>
            </a:r>
            <a:r>
              <a:rPr sz="24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y_train)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forest_clf.predict([some_digit])</a:t>
            </a: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  <a:tabLst>
                <a:tab pos="2522220" algn="l"/>
                <a:tab pos="3526154" algn="l"/>
                <a:tab pos="4530090" algn="l"/>
                <a:tab pos="5534660" algn="l"/>
                <a:tab pos="6538595" algn="l"/>
              </a:tabLst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forest_clf.predict_proba([some_digit])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array([[</a:t>
            </a:r>
            <a:r>
              <a:rPr sz="24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0.1,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	0.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	0.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0.1,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	0.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0.8,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11059" y="5995205"/>
            <a:ext cx="404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6635" algn="l"/>
                <a:tab pos="2020570" algn="l"/>
                <a:tab pos="3024505" algn="l"/>
              </a:tabLst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0.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	0.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	0.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,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	0.</a:t>
            </a:r>
            <a:r>
              <a:rPr sz="2400" spc="-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]])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846" y="2007552"/>
            <a:ext cx="11857355" cy="208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ts val="4065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Doing</a:t>
            </a:r>
            <a:r>
              <a:rPr sz="34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OvO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50"/>
              </a:lnSpc>
              <a:buChar char="○"/>
              <a:tabLst>
                <a:tab pos="958850" algn="l"/>
              </a:tabLst>
            </a:pP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Random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Forest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directly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Arial MT"/>
                <a:cs typeface="Arial MT"/>
              </a:rPr>
              <a:t>multi-</a:t>
            </a:r>
            <a:r>
              <a:rPr sz="3400" spc="-170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400">
              <a:latin typeface="Arial MT"/>
              <a:cs typeface="Arial MT"/>
            </a:endParaRPr>
          </a:p>
          <a:p>
            <a:pPr marL="1416050" lvl="2" indent="-488950">
              <a:lnSpc>
                <a:spcPts val="4050"/>
              </a:lnSpc>
              <a:buChar char="■"/>
              <a:tabLst>
                <a:tab pos="1416050" algn="l"/>
              </a:tabLst>
            </a:pPr>
            <a:r>
              <a:rPr sz="3400" spc="80" dirty="0">
                <a:solidFill>
                  <a:srgbClr val="606060"/>
                </a:solidFill>
                <a:latin typeface="Arial MT"/>
                <a:cs typeface="Arial MT"/>
              </a:rPr>
              <a:t>No</a:t>
            </a:r>
            <a:r>
              <a:rPr sz="34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OvO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8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OvA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" dirty="0">
                <a:solidFill>
                  <a:srgbClr val="606060"/>
                </a:solidFill>
                <a:latin typeface="Arial MT"/>
                <a:cs typeface="Arial MT"/>
              </a:rPr>
              <a:t>strategy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65"/>
              </a:lnSpc>
              <a:buChar char="○"/>
              <a:tabLst>
                <a:tab pos="958850" algn="l"/>
              </a:tabLst>
            </a:pPr>
            <a:r>
              <a:rPr sz="3400" spc="-180" dirty="0">
                <a:solidFill>
                  <a:srgbClr val="606060"/>
                </a:solidFill>
                <a:latin typeface="Arial MT"/>
                <a:cs typeface="Arial MT"/>
              </a:rPr>
              <a:t>Result: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85" dirty="0">
                <a:solidFill>
                  <a:srgbClr val="606060"/>
                </a:solidFill>
                <a:latin typeface="Arial MT"/>
                <a:cs typeface="Arial MT"/>
              </a:rPr>
              <a:t>probability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4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Arial MT"/>
                <a:cs typeface="Arial MT"/>
              </a:rPr>
              <a:t>being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4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highest: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Arial MT"/>
                <a:cs typeface="Arial MT"/>
              </a:rPr>
              <a:t>0.8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4394" y="83552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561664"/>
            <a:ext cx="61944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54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r>
              <a:rPr sz="5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5000" dirty="0">
                <a:solidFill>
                  <a:srgbClr val="606060"/>
                </a:solidFill>
                <a:latin typeface="Arial MT"/>
                <a:cs typeface="Arial MT"/>
              </a:rPr>
              <a:t>/</a:t>
            </a:r>
            <a:r>
              <a:rPr sz="5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5000" spc="-355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5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5000" spc="-70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endParaRPr sz="5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2875" y="2238385"/>
            <a:ext cx="11894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decide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best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threshold?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best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threshold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below?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3884450"/>
            <a:ext cx="5598874" cy="2739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5075" y="4053326"/>
            <a:ext cx="6499724" cy="26051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Fetching</a:t>
            </a:r>
            <a:r>
              <a:rPr spc="-30" dirty="0"/>
              <a:t> </a:t>
            </a:r>
            <a:r>
              <a:rPr spc="-235" dirty="0"/>
              <a:t>MNIST</a:t>
            </a:r>
            <a:r>
              <a:rPr spc="-110" dirty="0"/>
              <a:t> </a:t>
            </a:r>
            <a:r>
              <a:rPr spc="-285" dirty="0"/>
              <a:t>dataset</a:t>
            </a:r>
            <a:r>
              <a:rPr spc="-65" dirty="0"/>
              <a:t> </a:t>
            </a:r>
            <a:r>
              <a:rPr dirty="0"/>
              <a:t>in</a:t>
            </a:r>
            <a:r>
              <a:rPr spc="-100" dirty="0"/>
              <a:t> </a:t>
            </a:r>
            <a:r>
              <a:rPr spc="-200" dirty="0"/>
              <a:t>Scikit-</a:t>
            </a:r>
            <a:r>
              <a:rPr spc="-270" dirty="0"/>
              <a:t>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052084"/>
            <a:ext cx="6232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Looking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at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one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data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70" dirty="0">
                <a:solidFill>
                  <a:srgbClr val="606060"/>
                </a:solidFill>
                <a:latin typeface="Arial Black"/>
                <a:cs typeface="Arial Black"/>
              </a:rPr>
              <a:t>samples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2670" y="818743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50" y="8151425"/>
            <a:ext cx="636899" cy="636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15650" y="3250925"/>
            <a:ext cx="5691923" cy="43036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61944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355" dirty="0"/>
              <a:t>Recall</a:t>
            </a:r>
            <a:r>
              <a:rPr spc="15" dirty="0"/>
              <a:t> </a:t>
            </a:r>
            <a:r>
              <a:rPr spc="-70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875" y="2238385"/>
            <a:ext cx="11894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Q.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decide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best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threshold?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best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threshold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below?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925" y="8116259"/>
            <a:ext cx="85902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Ans.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Depends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on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requirement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project.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3884450"/>
            <a:ext cx="5598874" cy="2739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05075" y="4053326"/>
            <a:ext cx="6499724" cy="26051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3769574"/>
            <a:ext cx="1805305" cy="2773045"/>
          </a:xfrm>
          <a:prstGeom prst="rect">
            <a:avLst/>
          </a:prstGeom>
          <a:solidFill>
            <a:srgbClr val="B6D7A8"/>
          </a:solidFill>
          <a:ln w="28574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60"/>
              </a:spcBef>
            </a:pPr>
            <a:endParaRPr sz="1800">
              <a:latin typeface="Times New Roman"/>
              <a:cs typeface="Times New Roman"/>
            </a:endParaRPr>
          </a:p>
          <a:p>
            <a:pPr marL="135890" marR="130810" algn="ctr">
              <a:lnSpc>
                <a:spcPct val="149300"/>
              </a:lnSpc>
            </a:pPr>
            <a:r>
              <a:rPr sz="1800" spc="-135" dirty="0">
                <a:solidFill>
                  <a:srgbClr val="606060"/>
                </a:solidFill>
                <a:latin typeface="Arial Black"/>
                <a:cs typeface="Arial Black"/>
              </a:rPr>
              <a:t>Divide</a:t>
            </a:r>
            <a:r>
              <a:rPr sz="1800" spc="-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195" dirty="0">
                <a:solidFill>
                  <a:srgbClr val="606060"/>
                </a:solidFill>
                <a:latin typeface="Arial Black"/>
                <a:cs typeface="Arial Black"/>
              </a:rPr>
              <a:t>dataset </a:t>
            </a:r>
            <a:r>
              <a:rPr sz="1800" spc="-135" dirty="0">
                <a:solidFill>
                  <a:srgbClr val="606060"/>
                </a:solidFill>
                <a:latin typeface="Arial Black"/>
                <a:cs typeface="Arial Black"/>
              </a:rPr>
              <a:t>into</a:t>
            </a:r>
            <a:r>
              <a:rPr sz="1800" spc="-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Black"/>
                <a:cs typeface="Arial Black"/>
              </a:rPr>
              <a:t>training </a:t>
            </a:r>
            <a:r>
              <a:rPr sz="1800" spc="-20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1800" spc="-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Black"/>
                <a:cs typeface="Arial Black"/>
              </a:rPr>
              <a:t>test </a:t>
            </a:r>
            <a:r>
              <a:rPr sz="1800" spc="-85" dirty="0">
                <a:solidFill>
                  <a:srgbClr val="606060"/>
                </a:solidFill>
                <a:latin typeface="Arial Black"/>
                <a:cs typeface="Arial Black"/>
              </a:rPr>
              <a:t>samples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3769574"/>
            <a:ext cx="1805305" cy="27730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94310" marR="188595" indent="1270" algn="ctr">
              <a:lnSpc>
                <a:spcPct val="149300"/>
              </a:lnSpc>
            </a:pPr>
            <a:r>
              <a:rPr sz="1800" spc="-110" dirty="0">
                <a:solidFill>
                  <a:srgbClr val="606060"/>
                </a:solidFill>
                <a:latin typeface="Arial Black"/>
                <a:cs typeface="Arial Black"/>
              </a:rPr>
              <a:t>Train</a:t>
            </a:r>
            <a:r>
              <a:rPr sz="1800" spc="-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1800" spc="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using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3769574"/>
            <a:ext cx="1805305" cy="27730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571500" marR="184785" indent="-380365">
              <a:lnSpc>
                <a:spcPct val="149300"/>
              </a:lnSpc>
            </a:pPr>
            <a:r>
              <a:rPr sz="1800" spc="-165" dirty="0">
                <a:solidFill>
                  <a:srgbClr val="606060"/>
                </a:solidFill>
                <a:latin typeface="Arial Black"/>
                <a:cs typeface="Arial Black"/>
              </a:rPr>
              <a:t>Test</a:t>
            </a:r>
            <a:r>
              <a:rPr sz="1800" spc="-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45" dirty="0">
                <a:solidFill>
                  <a:srgbClr val="606060"/>
                </a:solidFill>
                <a:latin typeface="Arial MT"/>
                <a:cs typeface="Arial MT"/>
              </a:rPr>
              <a:t>test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9325" y="5074044"/>
            <a:ext cx="643890" cy="164465"/>
            <a:chOff x="2529325" y="5074044"/>
            <a:chExt cx="643890" cy="164465"/>
          </a:xfrm>
        </p:grpSpPr>
        <p:sp>
          <p:nvSpPr>
            <p:cNvPr id="7" name="object 7"/>
            <p:cNvSpPr/>
            <p:nvPr/>
          </p:nvSpPr>
          <p:spPr>
            <a:xfrm>
              <a:off x="2529325" y="51560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775" y="5074044"/>
              <a:ext cx="211001" cy="16396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14238" y="5074044"/>
            <a:ext cx="581025" cy="164465"/>
            <a:chOff x="5014238" y="5074044"/>
            <a:chExt cx="581025" cy="164465"/>
          </a:xfrm>
        </p:grpSpPr>
        <p:sp>
          <p:nvSpPr>
            <p:cNvPr id="10" name="object 10"/>
            <p:cNvSpPr/>
            <p:nvPr/>
          </p:nvSpPr>
          <p:spPr>
            <a:xfrm>
              <a:off x="5014238" y="51560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3688" y="5074044"/>
              <a:ext cx="211001" cy="16396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53456" y="3769574"/>
            <a:ext cx="1805305" cy="27730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51130" marR="144780" indent="-635" algn="ctr">
              <a:lnSpc>
                <a:spcPct val="149300"/>
              </a:lnSpc>
            </a:pPr>
            <a:r>
              <a:rPr sz="1800" spc="-80" dirty="0">
                <a:solidFill>
                  <a:srgbClr val="606060"/>
                </a:solidFill>
                <a:latin typeface="Arial Black"/>
                <a:cs typeface="Arial Black"/>
              </a:rPr>
              <a:t>Performance </a:t>
            </a:r>
            <a:r>
              <a:rPr sz="1800" spc="-55" dirty="0">
                <a:solidFill>
                  <a:srgbClr val="606060"/>
                </a:solidFill>
                <a:latin typeface="Arial MT"/>
                <a:cs typeface="Arial MT"/>
              </a:rPr>
              <a:t>metrics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(Finalize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model)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50230" y="5073951"/>
            <a:ext cx="581025" cy="164465"/>
            <a:chOff x="7450230" y="5073951"/>
            <a:chExt cx="581025" cy="164465"/>
          </a:xfrm>
        </p:grpSpPr>
        <p:sp>
          <p:nvSpPr>
            <p:cNvPr id="14" name="object 14"/>
            <p:cNvSpPr/>
            <p:nvPr/>
          </p:nvSpPr>
          <p:spPr>
            <a:xfrm>
              <a:off x="7450230" y="51559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680" y="5073951"/>
              <a:ext cx="211001" cy="16396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475476" y="3769574"/>
            <a:ext cx="1805305" cy="27730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79705" marR="173990" indent="1270" algn="ctr">
              <a:lnSpc>
                <a:spcPct val="149300"/>
              </a:lnSpc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using </a:t>
            </a:r>
            <a:r>
              <a:rPr sz="1800" spc="-80" dirty="0">
                <a:solidFill>
                  <a:srgbClr val="606060"/>
                </a:solidFill>
                <a:latin typeface="Arial Black"/>
                <a:cs typeface="Arial Black"/>
              </a:rPr>
              <a:t>error</a:t>
            </a:r>
            <a:r>
              <a:rPr sz="1800" spc="-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20" dirty="0">
                <a:solidFill>
                  <a:srgbClr val="606060"/>
                </a:solidFill>
                <a:latin typeface="Arial Black"/>
                <a:cs typeface="Arial Black"/>
              </a:rPr>
              <a:t>analysis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872250" y="5073951"/>
            <a:ext cx="581025" cy="164465"/>
            <a:chOff x="9872250" y="5073951"/>
            <a:chExt cx="581025" cy="164465"/>
          </a:xfrm>
        </p:grpSpPr>
        <p:sp>
          <p:nvSpPr>
            <p:cNvPr id="18" name="object 18"/>
            <p:cNvSpPr/>
            <p:nvPr/>
          </p:nvSpPr>
          <p:spPr>
            <a:xfrm>
              <a:off x="9872250" y="51559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700" y="5073951"/>
              <a:ext cx="211001" cy="16396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6709" y="9187507"/>
            <a:ext cx="3249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30019" y="3197164"/>
            <a:ext cx="2073910" cy="494030"/>
          </a:xfrm>
          <a:custGeom>
            <a:avLst/>
            <a:gdLst/>
            <a:ahLst/>
            <a:cxnLst/>
            <a:rect l="l" t="t" r="r" b="b"/>
            <a:pathLst>
              <a:path w="2073909" h="494029">
                <a:moveTo>
                  <a:pt x="1999575" y="493499"/>
                </a:moveTo>
                <a:lnTo>
                  <a:pt x="74024" y="493499"/>
                </a:lnTo>
                <a:lnTo>
                  <a:pt x="45211" y="487682"/>
                </a:lnTo>
                <a:lnTo>
                  <a:pt x="21681" y="471818"/>
                </a:lnTo>
                <a:lnTo>
                  <a:pt x="5817" y="448288"/>
                </a:lnTo>
                <a:lnTo>
                  <a:pt x="0" y="419474"/>
                </a:lnTo>
                <a:lnTo>
                  <a:pt x="0" y="74024"/>
                </a:lnTo>
                <a:lnTo>
                  <a:pt x="5817" y="45211"/>
                </a:lnTo>
                <a:lnTo>
                  <a:pt x="21681" y="21681"/>
                </a:lnTo>
                <a:lnTo>
                  <a:pt x="45211" y="5817"/>
                </a:lnTo>
                <a:lnTo>
                  <a:pt x="74024" y="0"/>
                </a:lnTo>
                <a:lnTo>
                  <a:pt x="1999575" y="0"/>
                </a:lnTo>
                <a:lnTo>
                  <a:pt x="2040643" y="12437"/>
                </a:lnTo>
                <a:lnTo>
                  <a:pt x="2067965" y="45696"/>
                </a:lnTo>
                <a:lnTo>
                  <a:pt x="2073600" y="74024"/>
                </a:lnTo>
                <a:lnTo>
                  <a:pt x="2073600" y="419474"/>
                </a:lnTo>
                <a:lnTo>
                  <a:pt x="2067783" y="448288"/>
                </a:lnTo>
                <a:lnTo>
                  <a:pt x="2051918" y="471818"/>
                </a:lnTo>
                <a:lnTo>
                  <a:pt x="2028389" y="487682"/>
                </a:lnTo>
                <a:lnTo>
                  <a:pt x="1999575" y="493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18734" y="3283958"/>
            <a:ext cx="189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solidFill>
                  <a:srgbClr val="FFFFFF"/>
                </a:solidFill>
                <a:latin typeface="Arial MT"/>
                <a:cs typeface="Arial MT"/>
              </a:rPr>
              <a:t>Human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Arial MT"/>
                <a:cs typeface="Arial MT"/>
              </a:rPr>
              <a:t>Supervision?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3431" y="2178517"/>
            <a:ext cx="1937999" cy="4934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597297" y="1973503"/>
            <a:ext cx="2230755" cy="838200"/>
          </a:xfrm>
          <a:prstGeom prst="rect">
            <a:avLst/>
          </a:prstGeom>
          <a:ln w="9524">
            <a:solidFill>
              <a:srgbClr val="FF99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5"/>
              </a:spcBef>
            </a:pPr>
            <a:endParaRPr sz="1800">
              <a:latin typeface="Times New Roman"/>
              <a:cs typeface="Times New Roman"/>
            </a:endParaRPr>
          </a:p>
          <a:p>
            <a:pPr marL="615950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Supervised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8231" y="1972864"/>
            <a:ext cx="10066655" cy="3959860"/>
            <a:chOff x="508231" y="1972864"/>
            <a:chExt cx="10066655" cy="3959860"/>
          </a:xfrm>
        </p:grpSpPr>
        <p:sp>
          <p:nvSpPr>
            <p:cNvPr id="13" name="object 13"/>
            <p:cNvSpPr/>
            <p:nvPr/>
          </p:nvSpPr>
          <p:spPr>
            <a:xfrm>
              <a:off x="6703619" y="2585378"/>
              <a:ext cx="876935" cy="859155"/>
            </a:xfrm>
            <a:custGeom>
              <a:avLst/>
              <a:gdLst/>
              <a:ahLst/>
              <a:cxnLst/>
              <a:rect l="l" t="t" r="r" b="b"/>
              <a:pathLst>
                <a:path w="876934" h="859154">
                  <a:moveTo>
                    <a:pt x="0" y="858536"/>
                  </a:moveTo>
                  <a:lnTo>
                    <a:pt x="876491" y="0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7025" y="2445340"/>
              <a:ext cx="205654" cy="20404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03619" y="3443914"/>
              <a:ext cx="881380" cy="33020"/>
            </a:xfrm>
            <a:custGeom>
              <a:avLst/>
              <a:gdLst/>
              <a:ahLst/>
              <a:cxnLst/>
              <a:rect l="l" t="t" r="r" b="b"/>
              <a:pathLst>
                <a:path w="881379" h="33020">
                  <a:moveTo>
                    <a:pt x="0" y="0"/>
                  </a:moveTo>
                  <a:lnTo>
                    <a:pt x="881256" y="32638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3496" y="3394616"/>
              <a:ext cx="213212" cy="1638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03509" y="3566831"/>
              <a:ext cx="875665" cy="821055"/>
            </a:xfrm>
            <a:custGeom>
              <a:avLst/>
              <a:gdLst/>
              <a:ahLst/>
              <a:cxnLst/>
              <a:rect l="l" t="t" r="r" b="b"/>
              <a:pathLst>
                <a:path w="875665" h="821054">
                  <a:moveTo>
                    <a:pt x="0" y="0"/>
                  </a:moveTo>
                  <a:lnTo>
                    <a:pt x="875177" y="820998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6580" y="4322883"/>
              <a:ext cx="207256" cy="20229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81430" y="2068734"/>
              <a:ext cx="719455" cy="356870"/>
            </a:xfrm>
            <a:custGeom>
              <a:avLst/>
              <a:gdLst/>
              <a:ahLst/>
              <a:cxnLst/>
              <a:rect l="l" t="t" r="r" b="b"/>
              <a:pathLst>
                <a:path w="719454" h="356869">
                  <a:moveTo>
                    <a:pt x="0" y="356532"/>
                  </a:moveTo>
                  <a:lnTo>
                    <a:pt x="718902" y="0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3323" y="1972864"/>
              <a:ext cx="220958" cy="1712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681430" y="2425267"/>
              <a:ext cx="647700" cy="260985"/>
            </a:xfrm>
            <a:custGeom>
              <a:avLst/>
              <a:gdLst/>
              <a:ahLst/>
              <a:cxnLst/>
              <a:rect l="l" t="t" r="r" b="b"/>
              <a:pathLst>
                <a:path w="647700" h="260985">
                  <a:moveTo>
                    <a:pt x="0" y="0"/>
                  </a:moveTo>
                  <a:lnTo>
                    <a:pt x="647165" y="260764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86027" y="2608611"/>
              <a:ext cx="221991" cy="16108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8231" y="5029375"/>
              <a:ext cx="2663699" cy="9032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51502" y="5275158"/>
            <a:ext cx="217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60" dirty="0">
                <a:solidFill>
                  <a:srgbClr val="FFFFFF"/>
                </a:solidFill>
                <a:latin typeface="Arial MT"/>
                <a:cs typeface="Arial MT"/>
              </a:rPr>
              <a:t>Machine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35" dirty="0">
                <a:solidFill>
                  <a:srgbClr val="FFFFFF"/>
                </a:solidFill>
                <a:latin typeface="Arial MT"/>
                <a:cs typeface="Arial MT"/>
              </a:rPr>
              <a:t>Learning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99369" y="3197184"/>
            <a:ext cx="6752590" cy="1857375"/>
            <a:chOff x="2999369" y="3197184"/>
            <a:chExt cx="6752590" cy="1857375"/>
          </a:xfrm>
        </p:grpSpPr>
        <p:sp>
          <p:nvSpPr>
            <p:cNvPr id="26" name="object 26"/>
            <p:cNvSpPr/>
            <p:nvPr/>
          </p:nvSpPr>
          <p:spPr>
            <a:xfrm>
              <a:off x="3018419" y="3443915"/>
              <a:ext cx="1611630" cy="1591310"/>
            </a:xfrm>
            <a:custGeom>
              <a:avLst/>
              <a:gdLst/>
              <a:ahLst/>
              <a:cxnLst/>
              <a:rect l="l" t="t" r="r" b="b"/>
              <a:pathLst>
                <a:path w="1611629" h="1591310">
                  <a:moveTo>
                    <a:pt x="0" y="1591199"/>
                  </a:moveTo>
                  <a:lnTo>
                    <a:pt x="1611600" y="0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3369" y="3197184"/>
              <a:ext cx="1937999" cy="4934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141186" y="3283977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Unsupervised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3368" y="4342570"/>
            <a:ext cx="1937999" cy="4934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083869" y="4429364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Reinforcement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1786" y="1740095"/>
            <a:ext cx="1937999" cy="4934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984494" y="1826888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Classification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1786" y="2602196"/>
            <a:ext cx="1937999" cy="49349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1082274" y="2688990"/>
            <a:ext cx="1037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Regression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52183" y="7795180"/>
            <a:ext cx="2029460" cy="494030"/>
          </a:xfrm>
          <a:custGeom>
            <a:avLst/>
            <a:gdLst/>
            <a:ahLst/>
            <a:cxnLst/>
            <a:rect l="l" t="t" r="r" b="b"/>
            <a:pathLst>
              <a:path w="2029459" h="494029">
                <a:moveTo>
                  <a:pt x="1955174" y="493499"/>
                </a:moveTo>
                <a:lnTo>
                  <a:pt x="74024" y="493499"/>
                </a:lnTo>
                <a:lnTo>
                  <a:pt x="45211" y="487682"/>
                </a:lnTo>
                <a:lnTo>
                  <a:pt x="21681" y="471818"/>
                </a:lnTo>
                <a:lnTo>
                  <a:pt x="5817" y="448288"/>
                </a:lnTo>
                <a:lnTo>
                  <a:pt x="0" y="419474"/>
                </a:lnTo>
                <a:lnTo>
                  <a:pt x="0" y="74024"/>
                </a:lnTo>
                <a:lnTo>
                  <a:pt x="5817" y="45211"/>
                </a:lnTo>
                <a:lnTo>
                  <a:pt x="21681" y="21681"/>
                </a:lnTo>
                <a:lnTo>
                  <a:pt x="45211" y="5817"/>
                </a:lnTo>
                <a:lnTo>
                  <a:pt x="74024" y="0"/>
                </a:lnTo>
                <a:lnTo>
                  <a:pt x="1955174" y="0"/>
                </a:lnTo>
                <a:lnTo>
                  <a:pt x="1996243" y="12436"/>
                </a:lnTo>
                <a:lnTo>
                  <a:pt x="2023564" y="45696"/>
                </a:lnTo>
                <a:lnTo>
                  <a:pt x="2029199" y="74024"/>
                </a:lnTo>
                <a:lnTo>
                  <a:pt x="2029199" y="419474"/>
                </a:lnTo>
                <a:lnTo>
                  <a:pt x="2023382" y="448288"/>
                </a:lnTo>
                <a:lnTo>
                  <a:pt x="2007518" y="471818"/>
                </a:lnTo>
                <a:lnTo>
                  <a:pt x="1983988" y="487682"/>
                </a:lnTo>
                <a:lnTo>
                  <a:pt x="1955174" y="493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54021" y="7743861"/>
            <a:ext cx="10255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937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How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they 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generalize?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793233" y="5483778"/>
            <a:ext cx="3910965" cy="2577465"/>
            <a:chOff x="2793233" y="5483778"/>
            <a:chExt cx="3910965" cy="2577465"/>
          </a:xfrm>
        </p:grpSpPr>
        <p:sp>
          <p:nvSpPr>
            <p:cNvPr id="38" name="object 38"/>
            <p:cNvSpPr/>
            <p:nvPr/>
          </p:nvSpPr>
          <p:spPr>
            <a:xfrm>
              <a:off x="2812283" y="5502828"/>
              <a:ext cx="1840230" cy="2539365"/>
            </a:xfrm>
            <a:custGeom>
              <a:avLst/>
              <a:gdLst/>
              <a:ahLst/>
              <a:cxnLst/>
              <a:rect l="l" t="t" r="r" b="b"/>
              <a:pathLst>
                <a:path w="1840229" h="2539365">
                  <a:moveTo>
                    <a:pt x="298797" y="0"/>
                  </a:moveTo>
                  <a:lnTo>
                    <a:pt x="1839897" y="480299"/>
                  </a:lnTo>
                </a:path>
                <a:path w="1840229" h="2539365">
                  <a:moveTo>
                    <a:pt x="0" y="692301"/>
                  </a:moveTo>
                  <a:lnTo>
                    <a:pt x="1839900" y="2539102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30019" y="5718167"/>
              <a:ext cx="2073910" cy="494030"/>
            </a:xfrm>
            <a:custGeom>
              <a:avLst/>
              <a:gdLst/>
              <a:ahLst/>
              <a:cxnLst/>
              <a:rect l="l" t="t" r="r" b="b"/>
              <a:pathLst>
                <a:path w="2073909" h="494029">
                  <a:moveTo>
                    <a:pt x="1999575" y="493499"/>
                  </a:moveTo>
                  <a:lnTo>
                    <a:pt x="74024" y="493499"/>
                  </a:lnTo>
                  <a:lnTo>
                    <a:pt x="45211" y="487682"/>
                  </a:lnTo>
                  <a:lnTo>
                    <a:pt x="21681" y="471818"/>
                  </a:lnTo>
                  <a:lnTo>
                    <a:pt x="5817" y="448288"/>
                  </a:lnTo>
                  <a:lnTo>
                    <a:pt x="0" y="419474"/>
                  </a:lnTo>
                  <a:lnTo>
                    <a:pt x="0" y="74024"/>
                  </a:lnTo>
                  <a:lnTo>
                    <a:pt x="5817" y="45211"/>
                  </a:lnTo>
                  <a:lnTo>
                    <a:pt x="21681" y="21681"/>
                  </a:lnTo>
                  <a:lnTo>
                    <a:pt x="45211" y="5817"/>
                  </a:lnTo>
                  <a:lnTo>
                    <a:pt x="74024" y="0"/>
                  </a:lnTo>
                  <a:lnTo>
                    <a:pt x="1999575" y="0"/>
                  </a:lnTo>
                  <a:lnTo>
                    <a:pt x="2040643" y="12437"/>
                  </a:lnTo>
                  <a:lnTo>
                    <a:pt x="2067965" y="45697"/>
                  </a:lnTo>
                  <a:lnTo>
                    <a:pt x="2073600" y="74024"/>
                  </a:lnTo>
                  <a:lnTo>
                    <a:pt x="2073600" y="419474"/>
                  </a:lnTo>
                  <a:lnTo>
                    <a:pt x="2067783" y="448288"/>
                  </a:lnTo>
                  <a:lnTo>
                    <a:pt x="2051918" y="471818"/>
                  </a:lnTo>
                  <a:lnTo>
                    <a:pt x="2028389" y="487682"/>
                  </a:lnTo>
                  <a:lnTo>
                    <a:pt x="1999575" y="493499"/>
                  </a:lnTo>
                  <a:close/>
                </a:path>
              </a:pathLst>
            </a:custGeom>
            <a:solidFill>
              <a:srgbClr val="8E7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699480" y="5804961"/>
            <a:ext cx="193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Learn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Incrementally?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4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9" dirty="0"/>
              <a:t>Classification</a:t>
            </a:r>
            <a:r>
              <a:rPr spc="-90" dirty="0"/>
              <a:t> </a:t>
            </a:r>
            <a:r>
              <a:rPr spc="-1160" dirty="0"/>
              <a:t>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Training</a:t>
            </a:r>
            <a:r>
              <a:rPr spc="-155" dirty="0"/>
              <a:t> </a:t>
            </a:r>
            <a:r>
              <a:rPr spc="-395" dirty="0"/>
              <a:t>and</a:t>
            </a:r>
            <a:r>
              <a:rPr spc="-10" dirty="0"/>
              <a:t> </a:t>
            </a:r>
            <a:r>
              <a:rPr spc="-155" dirty="0"/>
              <a:t>Test</a:t>
            </a:r>
            <a:r>
              <a:rPr spc="-110" dirty="0"/>
              <a:t> </a:t>
            </a:r>
            <a:r>
              <a:rPr spc="-295" dirty="0"/>
              <a:t>dataset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90259"/>
            <a:ext cx="9103995" cy="36925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split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</a:tabLst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Contains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60,000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out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70,000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</a:tabLst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Contains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10,000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out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70,000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3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rgbClr val="606060"/>
              </a:buClr>
              <a:buFont typeface="Arial MT"/>
              <a:buChar char="○"/>
            </a:pP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606060"/>
              </a:buClr>
              <a:buFont typeface="Arial MT"/>
              <a:buChar char="●"/>
            </a:pP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evaluate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performance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Training</a:t>
            </a:r>
            <a:r>
              <a:rPr spc="-155" dirty="0"/>
              <a:t> </a:t>
            </a:r>
            <a:r>
              <a:rPr spc="-395" dirty="0"/>
              <a:t>and</a:t>
            </a:r>
            <a:r>
              <a:rPr spc="-10" dirty="0"/>
              <a:t> </a:t>
            </a:r>
            <a:r>
              <a:rPr spc="-155" dirty="0"/>
              <a:t>Test</a:t>
            </a:r>
            <a:r>
              <a:rPr spc="-110" dirty="0"/>
              <a:t> </a:t>
            </a:r>
            <a:r>
              <a:rPr spc="-295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999" y="2347188"/>
            <a:ext cx="4113529" cy="6004560"/>
          </a:xfrm>
          <a:prstGeom prst="rect">
            <a:avLst/>
          </a:prstGeom>
          <a:solidFill>
            <a:srgbClr val="C9C3BA"/>
          </a:solidFill>
          <a:ln w="9524">
            <a:solidFill>
              <a:srgbClr val="5B585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70"/>
              </a:spcBef>
            </a:pPr>
            <a:endParaRPr sz="3000">
              <a:latin typeface="Times New Roman"/>
              <a:cs typeface="Times New Roman"/>
            </a:endParaRPr>
          </a:p>
          <a:p>
            <a:pPr marL="793750" marR="787400" indent="196215">
              <a:lnSpc>
                <a:spcPct val="100000"/>
              </a:lnSpc>
            </a:pP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Entire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(70,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000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images)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3543" y="1998800"/>
            <a:ext cx="4113529" cy="4836795"/>
          </a:xfrm>
          <a:prstGeom prst="rect">
            <a:avLst/>
          </a:prstGeom>
          <a:solidFill>
            <a:srgbClr val="C9C3BA"/>
          </a:solidFill>
          <a:ln w="9524">
            <a:solidFill>
              <a:srgbClr val="5B585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70"/>
              </a:spcBef>
            </a:pPr>
            <a:endParaRPr sz="3000">
              <a:latin typeface="Times New Roman"/>
              <a:cs typeface="Times New Roman"/>
            </a:endParaRPr>
          </a:p>
          <a:p>
            <a:pPr marL="448309" marR="444500" indent="635" algn="ctr">
              <a:lnSpc>
                <a:spcPct val="100000"/>
              </a:lnSpc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(60,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000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images)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shuffling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important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3543" y="7429324"/>
            <a:ext cx="4113529" cy="1168400"/>
          </a:xfrm>
          <a:prstGeom prst="rect">
            <a:avLst/>
          </a:prstGeom>
          <a:solidFill>
            <a:srgbClr val="C9C3BA"/>
          </a:solidFill>
          <a:ln w="9524">
            <a:solidFill>
              <a:srgbClr val="5B5854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793750" marR="787400" indent="269875">
              <a:lnSpc>
                <a:spcPct val="100000"/>
              </a:lnSpc>
              <a:spcBef>
                <a:spcPts val="880"/>
              </a:spcBef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(10,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000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MT"/>
                <a:cs typeface="Arial MT"/>
              </a:rPr>
              <a:t>images)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02250" y="4391895"/>
            <a:ext cx="3755390" cy="3608704"/>
            <a:chOff x="4602250" y="4391895"/>
            <a:chExt cx="3755390" cy="3608704"/>
          </a:xfrm>
        </p:grpSpPr>
        <p:sp>
          <p:nvSpPr>
            <p:cNvPr id="7" name="object 7"/>
            <p:cNvSpPr/>
            <p:nvPr/>
          </p:nvSpPr>
          <p:spPr>
            <a:xfrm>
              <a:off x="4621300" y="4472028"/>
              <a:ext cx="3540760" cy="877569"/>
            </a:xfrm>
            <a:custGeom>
              <a:avLst/>
              <a:gdLst/>
              <a:ahLst/>
              <a:cxnLst/>
              <a:rect l="l" t="t" r="r" b="b"/>
              <a:pathLst>
                <a:path w="3540759" h="877570">
                  <a:moveTo>
                    <a:pt x="0" y="877410"/>
                  </a:moveTo>
                  <a:lnTo>
                    <a:pt x="3540412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7524" y="4391895"/>
              <a:ext cx="221062" cy="16026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21300" y="5349438"/>
              <a:ext cx="3576320" cy="2532380"/>
            </a:xfrm>
            <a:custGeom>
              <a:avLst/>
              <a:gdLst/>
              <a:ahLst/>
              <a:cxnLst/>
              <a:rect l="l" t="t" r="r" b="b"/>
              <a:pathLst>
                <a:path w="3576320" h="2532379">
                  <a:moveTo>
                    <a:pt x="0" y="0"/>
                  </a:moveTo>
                  <a:lnTo>
                    <a:pt x="3575734" y="2531896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1618" y="7810925"/>
              <a:ext cx="215574" cy="189375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Dividing</a:t>
            </a:r>
            <a:r>
              <a:rPr spc="-185" dirty="0"/>
              <a:t> </a:t>
            </a:r>
            <a:r>
              <a:rPr spc="-285" dirty="0"/>
              <a:t>dataset</a:t>
            </a:r>
            <a:r>
              <a:rPr spc="-60" dirty="0"/>
              <a:t> </a:t>
            </a:r>
            <a:r>
              <a:rPr dirty="0"/>
              <a:t>into</a:t>
            </a:r>
            <a:r>
              <a:rPr spc="-210" dirty="0"/>
              <a:t> </a:t>
            </a:r>
            <a:r>
              <a:rPr spc="-150" dirty="0"/>
              <a:t>training</a:t>
            </a:r>
            <a:r>
              <a:rPr spc="-114" dirty="0"/>
              <a:t> </a:t>
            </a:r>
            <a:r>
              <a:rPr spc="-395" dirty="0"/>
              <a:t>and</a:t>
            </a:r>
            <a:r>
              <a:rPr spc="-10" dirty="0"/>
              <a:t> </a:t>
            </a:r>
            <a:r>
              <a:rPr spc="-25" dirty="0"/>
              <a:t>test</a:t>
            </a:r>
            <a:r>
              <a:rPr spc="-114" dirty="0"/>
              <a:t> </a:t>
            </a:r>
            <a:r>
              <a:rPr spc="-415" dirty="0"/>
              <a:t>samples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925" y="2086934"/>
            <a:ext cx="10314305" cy="476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Dividing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Black"/>
                <a:cs typeface="Arial Black"/>
              </a:rPr>
              <a:t>dataset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into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Black"/>
                <a:cs typeface="Arial Black"/>
              </a:rPr>
              <a:t>test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Black"/>
                <a:cs typeface="Arial Black"/>
              </a:rPr>
              <a:t>python: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3000">
              <a:latin typeface="Arial Black"/>
              <a:cs typeface="Arial Black"/>
            </a:endParaRPr>
          </a:p>
          <a:p>
            <a:pPr marL="50800" marR="508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X_train,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X_test,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y_train,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y_test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X[:60000],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X[60000:],</a:t>
            </a:r>
            <a:r>
              <a:rPr sz="3000" spc="-2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y[:60000],</a:t>
            </a:r>
            <a:r>
              <a:rPr sz="3000" spc="-2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y[60000:]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3000">
              <a:latin typeface="Consolas"/>
              <a:cs typeface="Consolas"/>
            </a:endParaRPr>
          </a:p>
          <a:p>
            <a:pPr marL="508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numpy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np</a:t>
            </a:r>
            <a:endParaRPr sz="3000">
              <a:latin typeface="Consolas"/>
              <a:cs typeface="Consolas"/>
            </a:endParaRPr>
          </a:p>
          <a:p>
            <a:pPr marL="508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np.random.seed(42)</a:t>
            </a:r>
            <a:endParaRPr sz="3000">
              <a:latin typeface="Consolas"/>
              <a:cs typeface="Consolas"/>
            </a:endParaRPr>
          </a:p>
          <a:p>
            <a:pPr marL="508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shuffle_index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np.random.permutation(60000)</a:t>
            </a:r>
            <a:endParaRPr sz="3000">
              <a:latin typeface="Consolas"/>
              <a:cs typeface="Consolas"/>
            </a:endParaRPr>
          </a:p>
          <a:p>
            <a:pPr marL="50800" marR="63246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X_train,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y_train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X_train[shuffle_index], y_train[shuffle_index]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2620" y="828813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00" y="8252125"/>
            <a:ext cx="636899" cy="6368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22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3769574"/>
            <a:ext cx="1805305" cy="27730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3769574"/>
            <a:ext cx="1805305" cy="2773045"/>
          </a:xfrm>
          <a:prstGeom prst="rect">
            <a:avLst/>
          </a:prstGeom>
          <a:solidFill>
            <a:srgbClr val="B6D7A8"/>
          </a:solidFill>
          <a:ln w="2857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62230" marR="57785" indent="1905" algn="ctr">
              <a:lnSpc>
                <a:spcPct val="149300"/>
              </a:lnSpc>
            </a:pPr>
            <a:r>
              <a:rPr sz="1800" spc="-110" dirty="0">
                <a:solidFill>
                  <a:srgbClr val="606060"/>
                </a:solidFill>
                <a:latin typeface="Arial Black"/>
                <a:cs typeface="Arial Black"/>
              </a:rPr>
              <a:t>Train</a:t>
            </a:r>
            <a:r>
              <a:rPr sz="1800" spc="-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1800" spc="-200" dirty="0">
                <a:solidFill>
                  <a:srgbClr val="606060"/>
                </a:solidFill>
                <a:latin typeface="Arial Black"/>
                <a:cs typeface="Arial Black"/>
              </a:rPr>
              <a:t>classifier</a:t>
            </a:r>
            <a:r>
              <a:rPr sz="1800" spc="-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using </a:t>
            </a:r>
            <a:r>
              <a:rPr sz="1800" spc="-140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1800" spc="-8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195" dirty="0">
                <a:solidFill>
                  <a:srgbClr val="606060"/>
                </a:solidFill>
                <a:latin typeface="Arial Black"/>
                <a:cs typeface="Arial Black"/>
              </a:rPr>
              <a:t>dataset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3769574"/>
            <a:ext cx="1805305" cy="27730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571500" marR="219710" indent="-34607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test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9325" y="5135529"/>
            <a:ext cx="671195" cy="41275"/>
            <a:chOff x="2529325" y="5135529"/>
            <a:chExt cx="671195" cy="41275"/>
          </a:xfrm>
        </p:grpSpPr>
        <p:sp>
          <p:nvSpPr>
            <p:cNvPr id="7" name="object 7"/>
            <p:cNvSpPr/>
            <p:nvPr/>
          </p:nvSpPr>
          <p:spPr>
            <a:xfrm>
              <a:off x="2529325" y="5156024"/>
              <a:ext cx="623570" cy="0"/>
            </a:xfrm>
            <a:custGeom>
              <a:avLst/>
              <a:gdLst/>
              <a:ahLst/>
              <a:cxnLst/>
              <a:rect l="l" t="t" r="r" b="b"/>
              <a:pathLst>
                <a:path w="623569">
                  <a:moveTo>
                    <a:pt x="0" y="0"/>
                  </a:moveTo>
                  <a:lnTo>
                    <a:pt x="622949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52275" y="5140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2275" y="5140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014238" y="5135529"/>
            <a:ext cx="608330" cy="41275"/>
            <a:chOff x="5014238" y="5135529"/>
            <a:chExt cx="608330" cy="41275"/>
          </a:xfrm>
        </p:grpSpPr>
        <p:sp>
          <p:nvSpPr>
            <p:cNvPr id="11" name="object 11"/>
            <p:cNvSpPr/>
            <p:nvPr/>
          </p:nvSpPr>
          <p:spPr>
            <a:xfrm>
              <a:off x="5014238" y="5156024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70">
                  <a:moveTo>
                    <a:pt x="0" y="0"/>
                  </a:moveTo>
                  <a:lnTo>
                    <a:pt x="559949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74188" y="5140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74188" y="514029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53456" y="3769574"/>
            <a:ext cx="1805305" cy="27730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51130" marR="144780" indent="1270" algn="ctr">
              <a:lnSpc>
                <a:spcPct val="1493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Performance </a:t>
            </a:r>
            <a:r>
              <a:rPr sz="1800" spc="-55" dirty="0">
                <a:solidFill>
                  <a:srgbClr val="606060"/>
                </a:solidFill>
                <a:latin typeface="Arial MT"/>
                <a:cs typeface="Arial MT"/>
              </a:rPr>
              <a:t>metrics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(Finalize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model)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50230" y="5135436"/>
            <a:ext cx="608330" cy="41275"/>
            <a:chOff x="7450230" y="5135436"/>
            <a:chExt cx="608330" cy="41275"/>
          </a:xfrm>
        </p:grpSpPr>
        <p:sp>
          <p:nvSpPr>
            <p:cNvPr id="16" name="object 16"/>
            <p:cNvSpPr/>
            <p:nvPr/>
          </p:nvSpPr>
          <p:spPr>
            <a:xfrm>
              <a:off x="7450230" y="5155931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70">
                  <a:moveTo>
                    <a:pt x="0" y="0"/>
                  </a:moveTo>
                  <a:lnTo>
                    <a:pt x="559949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010180" y="51401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10180" y="51401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475476" y="3769574"/>
            <a:ext cx="1805305" cy="2773045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63500" marR="58419" indent="1905" algn="ctr">
              <a:lnSpc>
                <a:spcPct val="149300"/>
              </a:lnSpc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 </a:t>
            </a:r>
            <a:r>
              <a:rPr sz="1800" spc="-3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872250" y="5135436"/>
            <a:ext cx="608330" cy="41275"/>
            <a:chOff x="9872250" y="5135436"/>
            <a:chExt cx="608330" cy="41275"/>
          </a:xfrm>
        </p:grpSpPr>
        <p:sp>
          <p:nvSpPr>
            <p:cNvPr id="21" name="object 21"/>
            <p:cNvSpPr/>
            <p:nvPr/>
          </p:nvSpPr>
          <p:spPr>
            <a:xfrm>
              <a:off x="9872250" y="5155931"/>
              <a:ext cx="560070" cy="0"/>
            </a:xfrm>
            <a:custGeom>
              <a:avLst/>
              <a:gdLst/>
              <a:ahLst/>
              <a:cxnLst/>
              <a:rect l="l" t="t" r="r" b="b"/>
              <a:pathLst>
                <a:path w="560070">
                  <a:moveTo>
                    <a:pt x="0" y="0"/>
                  </a:moveTo>
                  <a:lnTo>
                    <a:pt x="559949" y="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432200" y="51401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432200" y="5140199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Binary</a:t>
            </a:r>
            <a:r>
              <a:rPr spc="-5" dirty="0"/>
              <a:t> </a:t>
            </a:r>
            <a:r>
              <a:rPr spc="-204" dirty="0"/>
              <a:t>Classifier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1749771"/>
            <a:ext cx="11555730" cy="21875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550"/>
              </a:spcBef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Classification?</a:t>
            </a:r>
            <a:endParaRPr sz="3000">
              <a:latin typeface="Arial MT"/>
              <a:cs typeface="Arial MT"/>
            </a:endParaRPr>
          </a:p>
          <a:p>
            <a:pPr marL="928369" marR="5080" lvl="1" indent="-489584">
              <a:lnSpc>
                <a:spcPct val="117600"/>
              </a:lnSpc>
              <a:spcBef>
                <a:spcPts val="275"/>
              </a:spcBef>
              <a:buSzPct val="113333"/>
              <a:buChar char="○"/>
              <a:tabLst>
                <a:tab pos="928369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binomial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task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classifying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elements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given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groups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(predicting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group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one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belongs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to)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basis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rule.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5075" y="5075025"/>
            <a:ext cx="7494749" cy="29978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Binary</a:t>
            </a:r>
            <a:r>
              <a:rPr spc="-5" dirty="0"/>
              <a:t> </a:t>
            </a:r>
            <a:r>
              <a:rPr spc="-204" dirty="0"/>
              <a:t>Classifier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877362" y="5236050"/>
            <a:ext cx="2375535" cy="1169670"/>
            <a:chOff x="4877362" y="5236050"/>
            <a:chExt cx="2375535" cy="1169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7362" y="5236050"/>
              <a:ext cx="1245762" cy="1169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23125" y="5350337"/>
              <a:ext cx="955675" cy="470534"/>
            </a:xfrm>
            <a:custGeom>
              <a:avLst/>
              <a:gdLst/>
              <a:ahLst/>
              <a:cxnLst/>
              <a:rect l="l" t="t" r="r" b="b"/>
              <a:pathLst>
                <a:path w="955675" h="470535">
                  <a:moveTo>
                    <a:pt x="0" y="470262"/>
                  </a:moveTo>
                  <a:lnTo>
                    <a:pt x="955591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31880" y="5254943"/>
              <a:ext cx="221019" cy="1709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23125" y="5820600"/>
              <a:ext cx="944880" cy="324485"/>
            </a:xfrm>
            <a:custGeom>
              <a:avLst/>
              <a:gdLst/>
              <a:ahLst/>
              <a:cxnLst/>
              <a:rect l="l" t="t" r="r" b="b"/>
              <a:pathLst>
                <a:path w="944879" h="324485">
                  <a:moveTo>
                    <a:pt x="0" y="0"/>
                  </a:moveTo>
                  <a:lnTo>
                    <a:pt x="944499" y="324434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28130" y="6066467"/>
              <a:ext cx="222066" cy="15713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1399" y="1749771"/>
            <a:ext cx="11555730" cy="429831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550"/>
              </a:spcBef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Classification?</a:t>
            </a:r>
            <a:endParaRPr sz="3000">
              <a:latin typeface="Arial MT"/>
              <a:cs typeface="Arial MT"/>
            </a:endParaRPr>
          </a:p>
          <a:p>
            <a:pPr marL="928369" marR="5080" lvl="1" indent="-489584">
              <a:lnSpc>
                <a:spcPct val="117600"/>
              </a:lnSpc>
              <a:spcBef>
                <a:spcPts val="275"/>
              </a:spcBef>
              <a:buSzPct val="113333"/>
              <a:buChar char="○"/>
              <a:tabLst>
                <a:tab pos="928369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Binary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binomial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task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classifying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elements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given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groups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(predicting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group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one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belongs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to)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basis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rule.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3000">
              <a:latin typeface="Arial MT"/>
              <a:cs typeface="Arial MT"/>
            </a:endParaRPr>
          </a:p>
          <a:p>
            <a:pPr marL="2291080" algn="ctr">
              <a:lnSpc>
                <a:spcPct val="100000"/>
              </a:lnSpc>
              <a:spcBef>
                <a:spcPts val="5"/>
              </a:spcBef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  <a:p>
            <a:pPr marR="6825615" algn="ctr">
              <a:lnSpc>
                <a:spcPct val="100000"/>
              </a:lnSpc>
              <a:spcBef>
                <a:spcPts val="894"/>
              </a:spcBef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Example: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74563" y="6906759"/>
            <a:ext cx="190436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Input: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Image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6507" y="5963735"/>
            <a:ext cx="3364865" cy="1426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3000" spc="10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Output: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925" y="4620260"/>
            <a:ext cx="103936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going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use: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Stochastic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Gradient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Descent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(SGD)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575" y="3162674"/>
            <a:ext cx="7422261" cy="585125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720413" y="6436330"/>
            <a:ext cx="1699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1B4587"/>
                </a:solidFill>
                <a:latin typeface="Consolas"/>
                <a:cs typeface="Consolas"/>
              </a:rPr>
              <a:t>Class:</a:t>
            </a:r>
            <a:r>
              <a:rPr sz="3000" spc="-130" dirty="0">
                <a:solidFill>
                  <a:srgbClr val="1B4587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1B4587"/>
                </a:solidFill>
                <a:latin typeface="Consolas"/>
                <a:cs typeface="Consolas"/>
              </a:rPr>
              <a:t>0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2149" y="1714285"/>
            <a:ext cx="9535160" cy="2868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two-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dimensional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(2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features)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dataset,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■"/>
              <a:tabLst>
                <a:tab pos="471170" algn="l"/>
              </a:tabLst>
            </a:pP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Trying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estimate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coefficients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line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■"/>
              <a:tabLst>
                <a:tab pos="471170" algn="l"/>
              </a:tabLst>
            </a:pP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Best-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fitted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dividing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categories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3000">
              <a:latin typeface="Arial MT"/>
              <a:cs typeface="Arial MT"/>
            </a:endParaRPr>
          </a:p>
          <a:p>
            <a:pPr marL="5979795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60000"/>
                </a:solidFill>
                <a:latin typeface="Consolas"/>
                <a:cs typeface="Consolas"/>
              </a:rPr>
              <a:t>Class:</a:t>
            </a:r>
            <a:r>
              <a:rPr sz="3000" spc="-130" dirty="0">
                <a:solidFill>
                  <a:srgbClr val="66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6000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 rot="21360000">
            <a:off x="4903863" y="5353041"/>
            <a:ext cx="73509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3000" spc="-25" dirty="0">
                <a:solidFill>
                  <a:srgbClr val="1155CC"/>
                </a:solidFill>
                <a:latin typeface="Consolas"/>
                <a:cs typeface="Consolas"/>
              </a:rPr>
              <a:t>SGD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 rot="21360000">
            <a:off x="5772541" y="5240786"/>
            <a:ext cx="21273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40"/>
              </a:lnSpc>
            </a:pPr>
            <a:r>
              <a:rPr sz="3000" spc="-10" dirty="0">
                <a:solidFill>
                  <a:srgbClr val="1155CC"/>
                </a:solidFill>
                <a:latin typeface="Consolas"/>
                <a:cs typeface="Consolas"/>
              </a:rPr>
              <a:t>Classifier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1578" y="3663875"/>
            <a:ext cx="6889599" cy="54313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28848" y="6706734"/>
            <a:ext cx="16992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1B4587"/>
                </a:solidFill>
                <a:latin typeface="Consolas"/>
                <a:cs typeface="Consolas"/>
              </a:rPr>
              <a:t>Class:</a:t>
            </a:r>
            <a:r>
              <a:rPr sz="3000" spc="-130" dirty="0">
                <a:solidFill>
                  <a:srgbClr val="1B4587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1B4587"/>
                </a:solidFill>
                <a:latin typeface="Consolas"/>
                <a:cs typeface="Consolas"/>
              </a:rPr>
              <a:t>0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2149" y="1684759"/>
            <a:ext cx="8386445" cy="333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SGDClassifier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implements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plain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stochastic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gradient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descent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routine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supports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loss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functions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penalties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660000"/>
                </a:solidFill>
                <a:latin typeface="Consolas"/>
                <a:cs typeface="Consolas"/>
              </a:rPr>
              <a:t>Class:</a:t>
            </a:r>
            <a:r>
              <a:rPr sz="3000" spc="-130" dirty="0">
                <a:solidFill>
                  <a:srgbClr val="66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6000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 rot="21360000">
            <a:off x="5741494" y="5707042"/>
            <a:ext cx="735093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30"/>
              </a:lnSpc>
            </a:pPr>
            <a:r>
              <a:rPr sz="3000" spc="-25" dirty="0">
                <a:solidFill>
                  <a:srgbClr val="1155CC"/>
                </a:solidFill>
                <a:latin typeface="Consolas"/>
                <a:cs typeface="Consolas"/>
              </a:rPr>
              <a:t>SGD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 rot="21360000">
            <a:off x="5808682" y="6111135"/>
            <a:ext cx="212735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40"/>
              </a:lnSpc>
            </a:pPr>
            <a:r>
              <a:rPr sz="3000" spc="-10" dirty="0">
                <a:solidFill>
                  <a:srgbClr val="1155CC"/>
                </a:solidFill>
                <a:latin typeface="Consolas"/>
                <a:cs typeface="Consolas"/>
              </a:rPr>
              <a:t>Classifier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9275" y="3511974"/>
            <a:ext cx="2857499" cy="28574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467575" y="4076024"/>
            <a:ext cx="2375535" cy="1169670"/>
            <a:chOff x="1467575" y="4076024"/>
            <a:chExt cx="2375535" cy="11696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7575" y="4076024"/>
              <a:ext cx="1245762" cy="11690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13337" y="4190312"/>
              <a:ext cx="955675" cy="470534"/>
            </a:xfrm>
            <a:custGeom>
              <a:avLst/>
              <a:gdLst/>
              <a:ahLst/>
              <a:cxnLst/>
              <a:rect l="l" t="t" r="r" b="b"/>
              <a:pathLst>
                <a:path w="955675" h="470535">
                  <a:moveTo>
                    <a:pt x="0" y="470262"/>
                  </a:moveTo>
                  <a:lnTo>
                    <a:pt x="955591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2091" y="4094918"/>
              <a:ext cx="221020" cy="1709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13337" y="4660574"/>
              <a:ext cx="944880" cy="324485"/>
            </a:xfrm>
            <a:custGeom>
              <a:avLst/>
              <a:gdLst/>
              <a:ahLst/>
              <a:cxnLst/>
              <a:rect l="l" t="t" r="r" b="b"/>
              <a:pathLst>
                <a:path w="944879" h="324485">
                  <a:moveTo>
                    <a:pt x="0" y="0"/>
                  </a:moveTo>
                  <a:lnTo>
                    <a:pt x="944499" y="324434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18342" y="4906442"/>
              <a:ext cx="222067" cy="15713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946974" y="3833710"/>
            <a:ext cx="956310" cy="1452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105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01299" y="2932775"/>
            <a:ext cx="67310" cy="4391025"/>
          </a:xfrm>
          <a:custGeom>
            <a:avLst/>
            <a:gdLst/>
            <a:ahLst/>
            <a:cxnLst/>
            <a:rect l="l" t="t" r="r" b="b"/>
            <a:pathLst>
              <a:path w="67310" h="4391025">
                <a:moveTo>
                  <a:pt x="0" y="0"/>
                </a:moveTo>
                <a:lnTo>
                  <a:pt x="66899" y="4390799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4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9" dirty="0"/>
              <a:t>Classification</a:t>
            </a:r>
            <a:r>
              <a:rPr spc="-90" dirty="0"/>
              <a:t> </a:t>
            </a:r>
            <a:r>
              <a:rPr spc="-1160" dirty="0"/>
              <a:t>?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868432" y="1734797"/>
            <a:ext cx="7256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Identifying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label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something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belongs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Training</a:t>
            </a:r>
            <a:r>
              <a:rPr spc="-90" dirty="0"/>
              <a:t> </a:t>
            </a:r>
            <a:r>
              <a:rPr spc="-670" dirty="0"/>
              <a:t>a</a:t>
            </a:r>
            <a:r>
              <a:rPr spc="-10" dirty="0"/>
              <a:t> </a:t>
            </a:r>
            <a:r>
              <a:rPr spc="-265" dirty="0"/>
              <a:t>Binary</a:t>
            </a:r>
            <a:r>
              <a:rPr spc="-35" dirty="0"/>
              <a:t> </a:t>
            </a:r>
            <a:r>
              <a:rPr spc="-225" dirty="0"/>
              <a:t>Classifier</a:t>
            </a:r>
            <a:r>
              <a:rPr spc="-35" dirty="0"/>
              <a:t> </a:t>
            </a:r>
            <a:r>
              <a:rPr spc="-365" dirty="0"/>
              <a:t>using</a:t>
            </a:r>
            <a:r>
              <a:rPr spc="-10" dirty="0"/>
              <a:t> </a:t>
            </a:r>
            <a:r>
              <a:rPr spc="-425" dirty="0"/>
              <a:t>SGD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2462534"/>
            <a:ext cx="759460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Stochastic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Gradient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Descent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(SGD)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Arial MT"/>
              <a:buChar char="●"/>
            </a:pP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Capable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handling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large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endParaRPr sz="3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Arial MT"/>
              <a:buChar char="○"/>
            </a:pP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Deals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independently</a:t>
            </a:r>
            <a:endParaRPr sz="3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Arial MT"/>
              <a:buChar char="○"/>
            </a:pP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Well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suited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online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9474" y="9339262"/>
            <a:ext cx="1881187" cy="3095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5300" y="596997"/>
            <a:ext cx="889063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0" dirty="0"/>
              <a:t>Machine</a:t>
            </a:r>
            <a:r>
              <a:rPr sz="4600" spc="-20" dirty="0"/>
              <a:t> </a:t>
            </a:r>
            <a:r>
              <a:rPr sz="4600" spc="-275" dirty="0"/>
              <a:t>Learning</a:t>
            </a:r>
            <a:r>
              <a:rPr sz="4600" spc="-45" dirty="0"/>
              <a:t> </a:t>
            </a:r>
            <a:r>
              <a:rPr sz="4600" dirty="0"/>
              <a:t>-</a:t>
            </a:r>
            <a:r>
              <a:rPr sz="4600" spc="-105" dirty="0"/>
              <a:t> </a:t>
            </a:r>
            <a:r>
              <a:rPr sz="4600" spc="-135" dirty="0"/>
              <a:t>Gradient</a:t>
            </a:r>
            <a:r>
              <a:rPr sz="4600" spc="-50" dirty="0"/>
              <a:t> </a:t>
            </a:r>
            <a:r>
              <a:rPr sz="4600" spc="-160" dirty="0"/>
              <a:t>Descent</a:t>
            </a:r>
            <a:endParaRPr sz="4600"/>
          </a:p>
        </p:txBody>
      </p:sp>
      <p:sp>
        <p:nvSpPr>
          <p:cNvPr id="8" name="object 8"/>
          <p:cNvSpPr txBox="1"/>
          <p:nvPr/>
        </p:nvSpPr>
        <p:spPr>
          <a:xfrm>
            <a:off x="6945573" y="2159086"/>
            <a:ext cx="4758055" cy="12560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47015" marR="5080" indent="-234950">
              <a:lnSpc>
                <a:spcPts val="3229"/>
              </a:lnSpc>
              <a:spcBef>
                <a:spcPts val="200"/>
              </a:spcBef>
              <a:buChar char="•"/>
              <a:tabLst>
                <a:tab pos="248285" algn="l"/>
              </a:tabLst>
            </a:pPr>
            <a:r>
              <a:rPr sz="2700" spc="-170" dirty="0">
                <a:solidFill>
                  <a:srgbClr val="606060"/>
                </a:solidFill>
                <a:latin typeface="Arial MT"/>
                <a:cs typeface="Arial MT"/>
              </a:rPr>
              <a:t>Instead</a:t>
            </a:r>
            <a:r>
              <a:rPr sz="27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7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700" spc="-55" dirty="0">
                <a:solidFill>
                  <a:srgbClr val="606060"/>
                </a:solidFill>
                <a:latin typeface="Arial MT"/>
                <a:cs typeface="Arial MT"/>
              </a:rPr>
              <a:t>trying</a:t>
            </a:r>
            <a:r>
              <a:rPr sz="27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700" spc="-110" dirty="0">
                <a:solidFill>
                  <a:srgbClr val="606060"/>
                </a:solidFill>
                <a:latin typeface="Arial MT"/>
                <a:cs typeface="Arial MT"/>
              </a:rPr>
              <a:t>all</a:t>
            </a:r>
            <a:r>
              <a:rPr sz="27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700" spc="-150" dirty="0">
                <a:solidFill>
                  <a:srgbClr val="606060"/>
                </a:solidFill>
                <a:latin typeface="Arial MT"/>
                <a:cs typeface="Arial MT"/>
              </a:rPr>
              <a:t>lines,</a:t>
            </a:r>
            <a:r>
              <a:rPr sz="27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700" spc="-185" dirty="0">
                <a:solidFill>
                  <a:srgbClr val="606060"/>
                </a:solidFill>
                <a:latin typeface="Arial MT"/>
                <a:cs typeface="Arial MT"/>
              </a:rPr>
              <a:t>go</a:t>
            </a:r>
            <a:r>
              <a:rPr sz="27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Arial MT"/>
                <a:cs typeface="Arial MT"/>
              </a:rPr>
              <a:t>into 	</a:t>
            </a:r>
            <a:r>
              <a:rPr sz="2700" spc="-3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27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700" spc="-35" dirty="0">
                <a:solidFill>
                  <a:srgbClr val="606060"/>
                </a:solidFill>
                <a:latin typeface="Arial MT"/>
                <a:cs typeface="Arial MT"/>
              </a:rPr>
              <a:t>direction</a:t>
            </a:r>
            <a:r>
              <a:rPr sz="27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700" spc="-140" dirty="0">
                <a:solidFill>
                  <a:srgbClr val="606060"/>
                </a:solidFill>
                <a:latin typeface="Arial MT"/>
                <a:cs typeface="Arial MT"/>
              </a:rPr>
              <a:t>yielding</a:t>
            </a:r>
            <a:r>
              <a:rPr sz="27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606060"/>
                </a:solidFill>
                <a:latin typeface="Arial MT"/>
                <a:cs typeface="Arial MT"/>
              </a:rPr>
              <a:t>better 	results</a:t>
            </a:r>
            <a:endParaRPr sz="27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6613" y="2156757"/>
            <a:ext cx="5827799" cy="58280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9474" y="9339262"/>
            <a:ext cx="1881187" cy="3095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5300" y="596997"/>
            <a:ext cx="889063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0" dirty="0"/>
              <a:t>Machine</a:t>
            </a:r>
            <a:r>
              <a:rPr sz="4600" spc="-20" dirty="0"/>
              <a:t> </a:t>
            </a:r>
            <a:r>
              <a:rPr sz="4600" spc="-275" dirty="0"/>
              <a:t>Learning</a:t>
            </a:r>
            <a:r>
              <a:rPr sz="4600" spc="-45" dirty="0"/>
              <a:t> </a:t>
            </a:r>
            <a:r>
              <a:rPr sz="4600" dirty="0"/>
              <a:t>-</a:t>
            </a:r>
            <a:r>
              <a:rPr sz="4600" spc="-105" dirty="0"/>
              <a:t> </a:t>
            </a:r>
            <a:r>
              <a:rPr sz="4600" spc="-135" dirty="0"/>
              <a:t>Gradient</a:t>
            </a:r>
            <a:r>
              <a:rPr sz="4600" spc="-50" dirty="0"/>
              <a:t> </a:t>
            </a:r>
            <a:r>
              <a:rPr sz="4600" spc="-160" dirty="0"/>
              <a:t>Descent</a:t>
            </a:r>
            <a:endParaRPr sz="4600"/>
          </a:p>
        </p:txBody>
      </p:sp>
      <p:sp>
        <p:nvSpPr>
          <p:cNvPr id="8" name="object 8"/>
          <p:cNvSpPr txBox="1"/>
          <p:nvPr/>
        </p:nvSpPr>
        <p:spPr>
          <a:xfrm>
            <a:off x="6504160" y="2601220"/>
            <a:ext cx="5465445" cy="497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5310" marR="5080" indent="-563245">
              <a:lnSpc>
                <a:spcPct val="150500"/>
              </a:lnSpc>
              <a:spcBef>
                <a:spcPts val="95"/>
              </a:spcBef>
              <a:buChar char="●"/>
              <a:tabLst>
                <a:tab pos="575310" algn="l"/>
              </a:tabLst>
            </a:pPr>
            <a:r>
              <a:rPr sz="2700" spc="-195" dirty="0">
                <a:solidFill>
                  <a:srgbClr val="5B5854"/>
                </a:solidFill>
                <a:latin typeface="Arial MT"/>
                <a:cs typeface="Arial MT"/>
              </a:rPr>
              <a:t>Imagine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0" dirty="0">
                <a:solidFill>
                  <a:srgbClr val="5B5854"/>
                </a:solidFill>
                <a:latin typeface="Arial MT"/>
                <a:cs typeface="Arial MT"/>
              </a:rPr>
              <a:t>yourself</a:t>
            </a:r>
            <a:r>
              <a:rPr sz="2700" spc="-9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0" dirty="0">
                <a:solidFill>
                  <a:srgbClr val="5B5854"/>
                </a:solidFill>
                <a:latin typeface="Arial MT"/>
                <a:cs typeface="Arial MT"/>
              </a:rPr>
              <a:t>blindfolded</a:t>
            </a:r>
            <a:r>
              <a:rPr sz="2700" spc="-7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on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5" dirty="0">
                <a:solidFill>
                  <a:srgbClr val="5B5854"/>
                </a:solidFill>
                <a:latin typeface="Arial MT"/>
                <a:cs typeface="Arial MT"/>
              </a:rPr>
              <a:t>the </a:t>
            </a:r>
            <a:r>
              <a:rPr sz="2700" spc="-130" dirty="0">
                <a:solidFill>
                  <a:srgbClr val="5B5854"/>
                </a:solidFill>
                <a:latin typeface="Arial MT"/>
                <a:cs typeface="Arial MT"/>
              </a:rPr>
              <a:t>mountainous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terrain</a:t>
            </a:r>
            <a:endParaRPr sz="2700">
              <a:latin typeface="Arial MT"/>
              <a:cs typeface="Arial MT"/>
            </a:endParaRPr>
          </a:p>
          <a:p>
            <a:pPr marL="575310" marR="753745" indent="-563245">
              <a:lnSpc>
                <a:spcPts val="4880"/>
              </a:lnSpc>
              <a:spcBef>
                <a:spcPts val="434"/>
              </a:spcBef>
              <a:buChar char="●"/>
              <a:tabLst>
                <a:tab pos="575310" algn="l"/>
              </a:tabLst>
            </a:pPr>
            <a:r>
              <a:rPr sz="2700" spc="-60" dirty="0">
                <a:solidFill>
                  <a:srgbClr val="5B5854"/>
                </a:solidFill>
                <a:latin typeface="Arial MT"/>
                <a:cs typeface="Arial MT"/>
              </a:rPr>
              <a:t>And</a:t>
            </a:r>
            <a:r>
              <a:rPr sz="2700" spc="-13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90" dirty="0">
                <a:solidFill>
                  <a:srgbClr val="5B5854"/>
                </a:solidFill>
                <a:latin typeface="Arial MT"/>
                <a:cs typeface="Arial MT"/>
              </a:rPr>
              <a:t>you </a:t>
            </a:r>
            <a:r>
              <a:rPr sz="2700" spc="-225" dirty="0">
                <a:solidFill>
                  <a:srgbClr val="5B5854"/>
                </a:solidFill>
                <a:latin typeface="Arial MT"/>
                <a:cs typeface="Arial MT"/>
              </a:rPr>
              <a:t>have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65" dirty="0">
                <a:solidFill>
                  <a:srgbClr val="5B5854"/>
                </a:solidFill>
                <a:latin typeface="Arial MT"/>
                <a:cs typeface="Arial MT"/>
              </a:rPr>
              <a:t>to</a:t>
            </a:r>
            <a:r>
              <a:rPr sz="2700" spc="-75" dirty="0">
                <a:solidFill>
                  <a:srgbClr val="5B5854"/>
                </a:solidFill>
                <a:latin typeface="Arial MT"/>
                <a:cs typeface="Arial MT"/>
              </a:rPr>
              <a:t> find </a:t>
            </a:r>
            <a:r>
              <a:rPr sz="2700" spc="-30" dirty="0">
                <a:solidFill>
                  <a:srgbClr val="5B5854"/>
                </a:solidFill>
                <a:latin typeface="Arial MT"/>
                <a:cs typeface="Arial MT"/>
              </a:rPr>
              <a:t>the</a:t>
            </a:r>
            <a:r>
              <a:rPr sz="2700" spc="-7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14" dirty="0">
                <a:solidFill>
                  <a:srgbClr val="5B5854"/>
                </a:solidFill>
                <a:latin typeface="Arial MT"/>
                <a:cs typeface="Arial MT"/>
              </a:rPr>
              <a:t>best </a:t>
            </a:r>
            <a:r>
              <a:rPr sz="2700" spc="-65" dirty="0">
                <a:solidFill>
                  <a:srgbClr val="5B5854"/>
                </a:solidFill>
                <a:latin typeface="Arial MT"/>
                <a:cs typeface="Arial MT"/>
              </a:rPr>
              <a:t>lowest</a:t>
            </a:r>
            <a:r>
              <a:rPr sz="2700" spc="-7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point</a:t>
            </a:r>
            <a:endParaRPr sz="2700">
              <a:latin typeface="Arial MT"/>
              <a:cs typeface="Arial MT"/>
            </a:endParaRPr>
          </a:p>
          <a:p>
            <a:pPr marL="575310" indent="-562610">
              <a:lnSpc>
                <a:spcPct val="100000"/>
              </a:lnSpc>
              <a:spcBef>
                <a:spcPts val="1190"/>
              </a:spcBef>
              <a:buChar char="●"/>
              <a:tabLst>
                <a:tab pos="575310" algn="l"/>
              </a:tabLst>
            </a:pP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If</a:t>
            </a:r>
            <a:r>
              <a:rPr sz="2700" spc="-19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your</a:t>
            </a:r>
            <a:r>
              <a:rPr sz="2700" spc="-10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30" dirty="0">
                <a:solidFill>
                  <a:srgbClr val="5B5854"/>
                </a:solidFill>
                <a:latin typeface="Arial MT"/>
                <a:cs typeface="Arial MT"/>
              </a:rPr>
              <a:t>last</a:t>
            </a:r>
            <a:r>
              <a:rPr sz="2700" spc="-6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35" dirty="0">
                <a:solidFill>
                  <a:srgbClr val="5B5854"/>
                </a:solidFill>
                <a:latin typeface="Arial MT"/>
                <a:cs typeface="Arial MT"/>
              </a:rPr>
              <a:t>step</a:t>
            </a:r>
            <a:r>
              <a:rPr sz="2700" spc="-5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0" dirty="0">
                <a:solidFill>
                  <a:srgbClr val="5B5854"/>
                </a:solidFill>
                <a:latin typeface="Arial MT"/>
                <a:cs typeface="Arial MT"/>
              </a:rPr>
              <a:t>went</a:t>
            </a:r>
            <a:r>
              <a:rPr sz="2700" spc="-9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30" dirty="0">
                <a:solidFill>
                  <a:srgbClr val="5B5854"/>
                </a:solidFill>
                <a:latin typeface="Arial MT"/>
                <a:cs typeface="Arial MT"/>
              </a:rPr>
              <a:t>higher,</a:t>
            </a:r>
            <a:r>
              <a:rPr sz="2700" spc="-6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25" dirty="0">
                <a:solidFill>
                  <a:srgbClr val="5B5854"/>
                </a:solidFill>
                <a:latin typeface="Arial MT"/>
                <a:cs typeface="Arial MT"/>
              </a:rPr>
              <a:t>you</a:t>
            </a:r>
            <a:endParaRPr sz="2700">
              <a:latin typeface="Arial MT"/>
              <a:cs typeface="Arial MT"/>
            </a:endParaRPr>
          </a:p>
          <a:p>
            <a:pPr marL="575310">
              <a:lnSpc>
                <a:spcPct val="100000"/>
              </a:lnSpc>
              <a:spcBef>
                <a:spcPts val="1635"/>
              </a:spcBef>
            </a:pP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will</a:t>
            </a:r>
            <a:r>
              <a:rPr sz="2700" spc="-13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85" dirty="0">
                <a:solidFill>
                  <a:srgbClr val="5B5854"/>
                </a:solidFill>
                <a:latin typeface="Arial MT"/>
                <a:cs typeface="Arial MT"/>
              </a:rPr>
              <a:t>go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in</a:t>
            </a:r>
            <a:r>
              <a:rPr sz="2700" spc="-7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85" dirty="0">
                <a:solidFill>
                  <a:srgbClr val="5B5854"/>
                </a:solidFill>
                <a:latin typeface="Arial MT"/>
                <a:cs typeface="Arial MT"/>
              </a:rPr>
              <a:t>opposite</a:t>
            </a:r>
            <a:r>
              <a:rPr sz="2700" spc="-6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direction</a:t>
            </a:r>
            <a:endParaRPr sz="2700">
              <a:latin typeface="Arial MT"/>
              <a:cs typeface="Arial MT"/>
            </a:endParaRPr>
          </a:p>
          <a:p>
            <a:pPr marL="575310" marR="597535" indent="-563245">
              <a:lnSpc>
                <a:spcPts val="4880"/>
              </a:lnSpc>
              <a:spcBef>
                <a:spcPts val="234"/>
              </a:spcBef>
              <a:buChar char="●"/>
              <a:tabLst>
                <a:tab pos="575310" algn="l"/>
              </a:tabLst>
            </a:pP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Other,</a:t>
            </a:r>
            <a:r>
              <a:rPr sz="2700" spc="-12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90" dirty="0">
                <a:solidFill>
                  <a:srgbClr val="5B5854"/>
                </a:solidFill>
                <a:latin typeface="Arial MT"/>
                <a:cs typeface="Arial MT"/>
              </a:rPr>
              <a:t>you</a:t>
            </a:r>
            <a:r>
              <a:rPr sz="2700" spc="-50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dirty="0">
                <a:solidFill>
                  <a:srgbClr val="5B5854"/>
                </a:solidFill>
                <a:latin typeface="Arial MT"/>
                <a:cs typeface="Arial MT"/>
              </a:rPr>
              <a:t>will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60" dirty="0">
                <a:solidFill>
                  <a:srgbClr val="5B5854"/>
                </a:solidFill>
                <a:latin typeface="Arial MT"/>
                <a:cs typeface="Arial MT"/>
              </a:rPr>
              <a:t>keep</a:t>
            </a:r>
            <a:r>
              <a:rPr sz="2700" spc="-2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190" dirty="0">
                <a:solidFill>
                  <a:srgbClr val="5B5854"/>
                </a:solidFill>
                <a:latin typeface="Arial MT"/>
                <a:cs typeface="Arial MT"/>
              </a:rPr>
              <a:t>going</a:t>
            </a:r>
            <a:r>
              <a:rPr sz="2700" spc="-5" dirty="0">
                <a:solidFill>
                  <a:srgbClr val="5B5854"/>
                </a:solidFill>
                <a:latin typeface="Arial MT"/>
                <a:cs typeface="Arial MT"/>
              </a:rPr>
              <a:t> </a:t>
            </a:r>
            <a:r>
              <a:rPr sz="2700" spc="-55" dirty="0">
                <a:solidFill>
                  <a:srgbClr val="5B5854"/>
                </a:solidFill>
                <a:latin typeface="Arial MT"/>
                <a:cs typeface="Arial MT"/>
              </a:rPr>
              <a:t>just </a:t>
            </a:r>
            <a:r>
              <a:rPr sz="2700" spc="-10" dirty="0">
                <a:solidFill>
                  <a:srgbClr val="5B5854"/>
                </a:solidFill>
                <a:latin typeface="Arial MT"/>
                <a:cs typeface="Arial MT"/>
              </a:rPr>
              <a:t>faster</a:t>
            </a:r>
            <a:endParaRPr sz="27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8017" y="2806783"/>
            <a:ext cx="5451647" cy="413852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39474" y="9339262"/>
            <a:ext cx="1881187" cy="30956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5300" y="596997"/>
            <a:ext cx="889063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300" dirty="0"/>
              <a:t>Machine</a:t>
            </a:r>
            <a:r>
              <a:rPr sz="4600" spc="-20" dirty="0"/>
              <a:t> </a:t>
            </a:r>
            <a:r>
              <a:rPr sz="4600" spc="-275" dirty="0"/>
              <a:t>Learning</a:t>
            </a:r>
            <a:r>
              <a:rPr sz="4600" spc="-45" dirty="0"/>
              <a:t> </a:t>
            </a:r>
            <a:r>
              <a:rPr sz="4600" dirty="0"/>
              <a:t>-</a:t>
            </a:r>
            <a:r>
              <a:rPr sz="4600" spc="-105" dirty="0"/>
              <a:t> </a:t>
            </a:r>
            <a:r>
              <a:rPr sz="4600" spc="-135" dirty="0"/>
              <a:t>Gradient</a:t>
            </a:r>
            <a:r>
              <a:rPr sz="4600" spc="-50" dirty="0"/>
              <a:t> </a:t>
            </a:r>
            <a:r>
              <a:rPr sz="4600" spc="-160" dirty="0"/>
              <a:t>Descent</a:t>
            </a:r>
            <a:endParaRPr sz="46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07100" y="2984151"/>
            <a:ext cx="8078899" cy="43705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Machine</a:t>
            </a:r>
            <a:r>
              <a:rPr sz="36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Learning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5925" y="4804625"/>
            <a:ext cx="5112949" cy="3101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80324" y="7126985"/>
            <a:ext cx="2954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1B4587"/>
                </a:solidFill>
                <a:latin typeface="Consolas"/>
                <a:cs typeface="Consolas"/>
              </a:rPr>
              <a:t>(0,0)</a:t>
            </a:r>
            <a:r>
              <a:rPr sz="3000" spc="-120" dirty="0">
                <a:solidFill>
                  <a:srgbClr val="1B4587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1B4587"/>
                </a:solidFill>
                <a:latin typeface="Consolas"/>
                <a:cs typeface="Consolas"/>
              </a:rPr>
              <a:t>Class:</a:t>
            </a:r>
            <a:r>
              <a:rPr sz="3000" spc="-120" dirty="0">
                <a:solidFill>
                  <a:srgbClr val="1B4587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1B4587"/>
                </a:solidFill>
                <a:latin typeface="Consolas"/>
                <a:cs typeface="Consolas"/>
              </a:rPr>
              <a:t>0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1399" y="1873535"/>
            <a:ext cx="10484485" cy="3427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Example: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Let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try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simple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problem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SGD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two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points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(0,0)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(1,1)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along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Check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(2,2)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35"/>
              </a:spcBef>
            </a:pPr>
            <a:endParaRPr sz="3000">
              <a:latin typeface="Arial MT"/>
              <a:cs typeface="Arial MT"/>
            </a:endParaRPr>
          </a:p>
          <a:p>
            <a:pPr marL="4907915">
              <a:lnSpc>
                <a:spcPct val="100000"/>
              </a:lnSpc>
            </a:pPr>
            <a:r>
              <a:rPr sz="3000" dirty="0">
                <a:solidFill>
                  <a:srgbClr val="990000"/>
                </a:solidFill>
                <a:latin typeface="Consolas"/>
                <a:cs typeface="Consolas"/>
              </a:rPr>
              <a:t>(1,1)</a:t>
            </a:r>
            <a:r>
              <a:rPr sz="3000" spc="-12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990000"/>
                </a:solidFill>
                <a:latin typeface="Consolas"/>
                <a:cs typeface="Consolas"/>
              </a:rPr>
              <a:t>Class:</a:t>
            </a:r>
            <a:r>
              <a:rPr sz="3000" spc="-120" dirty="0">
                <a:solidFill>
                  <a:srgbClr val="99000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99000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8275" y="8208660"/>
            <a:ext cx="43529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Penalties: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L2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least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squares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distance</a:t>
            </a:r>
            <a:r>
              <a:rPr sz="3000" spc="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calculation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23875" y="3249125"/>
          <a:ext cx="10599420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2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55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65405" algn="ctr">
                        <a:lnSpc>
                          <a:spcPts val="2830"/>
                        </a:lnSpc>
                      </a:pP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from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sklearn.linear_model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import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SGDClassifier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65405" algn="ctr">
                        <a:lnSpc>
                          <a:spcPts val="3130"/>
                        </a:lnSpc>
                      </a:pP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X1</a:t>
                      </a:r>
                      <a:r>
                        <a:rPr sz="3000" spc="-4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42925" y="2681185"/>
            <a:ext cx="111118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Forming</a:t>
            </a:r>
            <a:r>
              <a:rPr sz="30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30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dataset</a:t>
            </a:r>
            <a:r>
              <a:rPr sz="30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and</a:t>
            </a:r>
            <a:r>
              <a:rPr sz="30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training</a:t>
            </a:r>
            <a:r>
              <a:rPr sz="30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30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classifier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{"xcoord":pd.Series([0,1]),"ycoord":pd.Series([0,1])}</a:t>
            </a:r>
            <a:endParaRPr sz="3000">
              <a:latin typeface="Consolas"/>
              <a:cs typeface="Consola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23875" y="4620725"/>
          <a:ext cx="10818495" cy="1295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70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55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65405" algn="ctr">
                        <a:lnSpc>
                          <a:spcPts val="2830"/>
                        </a:lnSpc>
                      </a:pP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28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X3</a:t>
                      </a:r>
                      <a:r>
                        <a:rPr sz="3000" spc="-4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pd.DataFrame(X1)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65405" algn="ctr">
                        <a:lnSpc>
                          <a:spcPts val="3130"/>
                        </a:lnSpc>
                      </a:pP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marR="3175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[0,</a:t>
                      </a:r>
                      <a:r>
                        <a:rPr sz="3000" spc="-6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1]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65405" algn="ctr">
                        <a:lnSpc>
                          <a:spcPts val="3130"/>
                        </a:lnSpc>
                      </a:pP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 marR="3175">
                        <a:lnSpc>
                          <a:spcPts val="31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clf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SGDClassifier(loss="hinge",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31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penalty="l2")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42925" y="5881585"/>
            <a:ext cx="29540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clf.fit(X3,</a:t>
            </a:r>
            <a:r>
              <a:rPr sz="3000" spc="-2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y)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1025" y="8208660"/>
            <a:ext cx="59937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Loss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function: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hinge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2401834"/>
            <a:ext cx="85718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hinge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loss?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way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measure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badly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doing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need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minimize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particular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variable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Hinge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loss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particularly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linear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classifiers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2527010"/>
            <a:ext cx="1005967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Example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code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SGD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Result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fitted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coefficients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intercept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print(clf.coef_)</a:t>
            </a:r>
            <a:endParaRPr sz="3000">
              <a:latin typeface="Consolas"/>
              <a:cs typeface="Consolas"/>
            </a:endParaRPr>
          </a:p>
          <a:p>
            <a:pPr marL="13970" marR="4179570">
              <a:lnSpc>
                <a:spcPct val="100000"/>
              </a:lnSpc>
              <a:tabLst>
                <a:tab pos="3151505" algn="l"/>
              </a:tabLst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print(clf.intercept_[0])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[[</a:t>
            </a:r>
            <a:r>
              <a:rPr sz="30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9.91080278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9.91080278]]</a:t>
            </a:r>
            <a:endParaRPr sz="3000">
              <a:latin typeface="Consolas"/>
              <a:cs typeface="Consolas"/>
            </a:endParaRPr>
          </a:p>
          <a:p>
            <a:pPr marL="13970">
              <a:lnSpc>
                <a:spcPct val="100000"/>
              </a:lnSpc>
            </a:pP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9.97004991017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47425" y="5789525"/>
            <a:ext cx="5112949" cy="3101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81825" y="8111885"/>
            <a:ext cx="2954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(0,0)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0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1049" y="1803985"/>
            <a:ext cx="11739245" cy="4482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Plotting</a:t>
            </a:r>
            <a:r>
              <a:rPr sz="30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30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dataset</a:t>
            </a:r>
            <a:r>
              <a:rPr sz="30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and</a:t>
            </a:r>
            <a:r>
              <a:rPr sz="30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30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classifier</a:t>
            </a:r>
            <a:r>
              <a:rPr sz="30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for</a:t>
            </a:r>
            <a:r>
              <a:rPr sz="30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illustration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matplotlib.pyplot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plt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plt.plot(X3[0:1],'bo')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plt.plot(X3[1:],'ro')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a=np.linspace(0.,1.,num=11)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spc="-25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b=(-a*clf.coef_[0,0]-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clf.intercept_[0])/clf.coef_[0,1]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plt.plot(a,b)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ts val="3145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3000">
              <a:latin typeface="Consolas"/>
              <a:cs typeface="Consolas"/>
            </a:endParaRPr>
          </a:p>
          <a:p>
            <a:pPr marL="6969759">
              <a:lnSpc>
                <a:spcPts val="3145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(1,1)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Stochastic</a:t>
            </a:r>
            <a:r>
              <a:rPr spc="-65" dirty="0"/>
              <a:t> </a:t>
            </a:r>
            <a:r>
              <a:rPr spc="-120" dirty="0"/>
              <a:t>Gradient</a:t>
            </a:r>
            <a:r>
              <a:rPr spc="-80" dirty="0"/>
              <a:t> </a:t>
            </a:r>
            <a:r>
              <a:rPr spc="-220" dirty="0"/>
              <a:t>Descent</a:t>
            </a:r>
            <a:r>
              <a:rPr spc="-70" dirty="0"/>
              <a:t> </a:t>
            </a:r>
            <a:r>
              <a:rPr spc="-260" dirty="0"/>
              <a:t>(SGD)</a:t>
            </a:r>
            <a:r>
              <a:rPr spc="-70" dirty="0"/>
              <a:t> </a:t>
            </a:r>
            <a:r>
              <a:rPr spc="-180" dirty="0"/>
              <a:t>Classifier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3532" y="4124955"/>
            <a:ext cx="7492658" cy="49138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63875" y="8139210"/>
            <a:ext cx="2954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(0,0)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0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1049" y="1953735"/>
            <a:ext cx="12165965" cy="447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Testing</a:t>
            </a:r>
            <a:r>
              <a:rPr sz="30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30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classifier</a:t>
            </a:r>
            <a:r>
              <a:rPr sz="30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with</a:t>
            </a:r>
            <a:r>
              <a:rPr sz="30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a</a:t>
            </a:r>
            <a:r>
              <a:rPr sz="30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test</a:t>
            </a:r>
            <a:r>
              <a:rPr sz="30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data</a:t>
            </a:r>
            <a:r>
              <a:rPr sz="30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point</a:t>
            </a:r>
            <a:r>
              <a:rPr sz="30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(2,2)</a:t>
            </a:r>
            <a:endParaRPr sz="3000">
              <a:latin typeface="Consolas"/>
              <a:cs typeface="Consolas"/>
            </a:endParaRPr>
          </a:p>
          <a:p>
            <a:pPr marL="469900" marR="601980" indent="-43815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b="1" spc="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Classifier</a:t>
            </a:r>
            <a:r>
              <a:rPr sz="30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correctly</a:t>
            </a:r>
            <a:r>
              <a:rPr sz="30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identifies</a:t>
            </a:r>
            <a:r>
              <a:rPr sz="30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belong</a:t>
            </a:r>
            <a:r>
              <a:rPr sz="3000" b="1" spc="-11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class 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print(clf.predict([[2.,</a:t>
            </a:r>
            <a:r>
              <a:rPr sz="3000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2.]]))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[1]</a:t>
            </a:r>
            <a:endParaRPr sz="3000">
              <a:latin typeface="Consolas"/>
              <a:cs typeface="Consolas"/>
            </a:endParaRPr>
          </a:p>
          <a:p>
            <a:pPr marL="6504940">
              <a:lnSpc>
                <a:spcPct val="100000"/>
              </a:lnSpc>
              <a:spcBef>
                <a:spcPts val="277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(2,2)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(prediction)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0">
              <a:latin typeface="Consolas"/>
              <a:cs typeface="Consolas"/>
            </a:endParaRPr>
          </a:p>
          <a:p>
            <a:pPr marL="53213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(1,1)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Class: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1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145" dirty="0"/>
              <a:t> </a:t>
            </a:r>
            <a:r>
              <a:rPr spc="-310" dirty="0"/>
              <a:t>is</a:t>
            </a:r>
            <a:r>
              <a:rPr spc="-40" dirty="0"/>
              <a:t> </a:t>
            </a:r>
            <a:r>
              <a:rPr spc="-229" dirty="0"/>
              <a:t>Classification</a:t>
            </a:r>
            <a:r>
              <a:rPr spc="-90" dirty="0"/>
              <a:t> </a:t>
            </a:r>
            <a:r>
              <a:rPr spc="-1160" dirty="0"/>
              <a:t>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124" y="2040759"/>
            <a:ext cx="9154795" cy="2578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task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Identifying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which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category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new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observation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belongs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rgbClr val="606060"/>
              </a:buClr>
              <a:buFont typeface="Arial MT"/>
              <a:buChar char="●"/>
            </a:pP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basis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observations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whose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category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known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22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Training</a:t>
            </a:r>
            <a:r>
              <a:rPr spc="-155" dirty="0"/>
              <a:t> </a:t>
            </a:r>
            <a:r>
              <a:rPr spc="-400" dirty="0"/>
              <a:t>SGD</a:t>
            </a:r>
            <a:r>
              <a:rPr spc="-5" dirty="0"/>
              <a:t> </a:t>
            </a:r>
            <a:r>
              <a:rPr spc="-225" dirty="0"/>
              <a:t>Classifier</a:t>
            </a:r>
            <a:r>
              <a:rPr spc="-120" dirty="0"/>
              <a:t> </a:t>
            </a:r>
            <a:r>
              <a:rPr dirty="0"/>
              <a:t>in</a:t>
            </a:r>
            <a:r>
              <a:rPr spc="-235" dirty="0"/>
              <a:t> </a:t>
            </a:r>
            <a:r>
              <a:rPr spc="-195" dirty="0"/>
              <a:t>Scikit</a:t>
            </a:r>
            <a:r>
              <a:rPr spc="-125" dirty="0"/>
              <a:t> </a:t>
            </a:r>
            <a:r>
              <a:rPr spc="-295" dirty="0"/>
              <a:t>Learn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925" y="2086934"/>
            <a:ext cx="11987530" cy="266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4" dirty="0">
                <a:solidFill>
                  <a:srgbClr val="606060"/>
                </a:solidFill>
                <a:latin typeface="Arial Black"/>
                <a:cs typeface="Arial Black"/>
              </a:rPr>
              <a:t>Original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Black"/>
                <a:cs typeface="Arial Black"/>
              </a:rPr>
              <a:t>problem: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‘5’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Black"/>
                <a:cs typeface="Arial Black"/>
              </a:rPr>
              <a:t>‘Not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Black"/>
                <a:cs typeface="Arial Black"/>
              </a:rPr>
              <a:t>5’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classifier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155"/>
              </a:spcBef>
            </a:pPr>
            <a:endParaRPr sz="3000">
              <a:latin typeface="Arial Black"/>
              <a:cs typeface="Arial Black"/>
            </a:endParaRPr>
          </a:p>
          <a:p>
            <a:pPr marL="5016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sklearn.linear_model</a:t>
            </a:r>
            <a:r>
              <a:rPr sz="3000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SGDClassifier</a:t>
            </a:r>
            <a:endParaRPr sz="3000">
              <a:latin typeface="Consolas"/>
              <a:cs typeface="Consolas"/>
            </a:endParaRPr>
          </a:p>
          <a:p>
            <a:pPr marL="5016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sgd_clf</a:t>
            </a:r>
            <a:r>
              <a:rPr sz="30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SGDClassifier(random_state=42,</a:t>
            </a:r>
            <a:r>
              <a:rPr sz="30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max_iter=10)</a:t>
            </a:r>
            <a:endParaRPr sz="3000">
              <a:latin typeface="Consolas"/>
              <a:cs typeface="Consolas"/>
            </a:endParaRPr>
          </a:p>
          <a:p>
            <a:pPr marL="5016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sgd_clf.fit(X_train,</a:t>
            </a:r>
            <a:r>
              <a:rPr sz="3000" spc="-1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y_train_5)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22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37695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37695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3769574"/>
            <a:ext cx="1805305" cy="277304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256540" marR="250825" indent="98425">
              <a:lnSpc>
                <a:spcPct val="149300"/>
              </a:lnSpc>
            </a:pPr>
            <a:r>
              <a:rPr sz="1800" spc="-165" dirty="0">
                <a:solidFill>
                  <a:srgbClr val="606060"/>
                </a:solidFill>
                <a:latin typeface="Arial Black"/>
                <a:cs typeface="Arial Black"/>
              </a:rPr>
              <a:t>Test</a:t>
            </a:r>
            <a:r>
              <a:rPr sz="1800" spc="-8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Arial Black"/>
                <a:cs typeface="Arial Black"/>
              </a:rPr>
              <a:t>using </a:t>
            </a:r>
            <a:r>
              <a:rPr sz="1800" spc="-195" dirty="0">
                <a:solidFill>
                  <a:srgbClr val="606060"/>
                </a:solidFill>
                <a:latin typeface="Arial Black"/>
                <a:cs typeface="Arial Black"/>
              </a:rPr>
              <a:t>sample</a:t>
            </a:r>
            <a:r>
              <a:rPr sz="1800" spc="-1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185" dirty="0">
                <a:solidFill>
                  <a:srgbClr val="606060"/>
                </a:solidFill>
                <a:latin typeface="Arial Black"/>
                <a:cs typeface="Arial Black"/>
              </a:rPr>
              <a:t>data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9325" y="5074044"/>
            <a:ext cx="643890" cy="164465"/>
            <a:chOff x="2529325" y="5074044"/>
            <a:chExt cx="643890" cy="164465"/>
          </a:xfrm>
        </p:grpSpPr>
        <p:sp>
          <p:nvSpPr>
            <p:cNvPr id="7" name="object 7"/>
            <p:cNvSpPr/>
            <p:nvPr/>
          </p:nvSpPr>
          <p:spPr>
            <a:xfrm>
              <a:off x="2529325" y="51560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775" y="5074044"/>
              <a:ext cx="211001" cy="16396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14238" y="5074044"/>
            <a:ext cx="581025" cy="164465"/>
            <a:chOff x="5014238" y="5074044"/>
            <a:chExt cx="581025" cy="164465"/>
          </a:xfrm>
        </p:grpSpPr>
        <p:sp>
          <p:nvSpPr>
            <p:cNvPr id="10" name="object 10"/>
            <p:cNvSpPr/>
            <p:nvPr/>
          </p:nvSpPr>
          <p:spPr>
            <a:xfrm>
              <a:off x="5014238" y="51560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3688" y="5074044"/>
              <a:ext cx="211001" cy="16396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53456" y="37695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51130" marR="144780" indent="1270" algn="ctr">
              <a:lnSpc>
                <a:spcPct val="1493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Performance </a:t>
            </a:r>
            <a:r>
              <a:rPr sz="1800" spc="-55" dirty="0">
                <a:solidFill>
                  <a:srgbClr val="606060"/>
                </a:solidFill>
                <a:latin typeface="Arial MT"/>
                <a:cs typeface="Arial MT"/>
              </a:rPr>
              <a:t>metrics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(Finalize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model)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50230" y="5073951"/>
            <a:ext cx="581025" cy="164465"/>
            <a:chOff x="7450230" y="5073951"/>
            <a:chExt cx="581025" cy="164465"/>
          </a:xfrm>
        </p:grpSpPr>
        <p:sp>
          <p:nvSpPr>
            <p:cNvPr id="14" name="object 14"/>
            <p:cNvSpPr/>
            <p:nvPr/>
          </p:nvSpPr>
          <p:spPr>
            <a:xfrm>
              <a:off x="7450230" y="51559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680" y="5073951"/>
              <a:ext cx="211001" cy="16396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475476" y="37695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63500" marR="58419" indent="1905" algn="ctr">
              <a:lnSpc>
                <a:spcPct val="149300"/>
              </a:lnSpc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 </a:t>
            </a:r>
            <a:r>
              <a:rPr sz="1800" spc="-3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872250" y="5073951"/>
            <a:ext cx="581025" cy="164465"/>
            <a:chOff x="9872250" y="5073951"/>
            <a:chExt cx="581025" cy="164465"/>
          </a:xfrm>
        </p:grpSpPr>
        <p:sp>
          <p:nvSpPr>
            <p:cNvPr id="18" name="object 18"/>
            <p:cNvSpPr/>
            <p:nvPr/>
          </p:nvSpPr>
          <p:spPr>
            <a:xfrm>
              <a:off x="9872250" y="51559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700" y="5073951"/>
              <a:ext cx="211001" cy="16396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Testing</a:t>
            </a:r>
            <a:r>
              <a:rPr spc="-85" dirty="0"/>
              <a:t> </a:t>
            </a:r>
            <a:r>
              <a:rPr spc="-400" dirty="0"/>
              <a:t>SGD</a:t>
            </a:r>
            <a:r>
              <a:rPr spc="-5" dirty="0"/>
              <a:t> </a:t>
            </a:r>
            <a:r>
              <a:rPr spc="-225" dirty="0"/>
              <a:t>Classifier</a:t>
            </a:r>
            <a:r>
              <a:rPr spc="-120" dirty="0"/>
              <a:t> </a:t>
            </a:r>
            <a:r>
              <a:rPr dirty="0"/>
              <a:t>in</a:t>
            </a:r>
            <a:r>
              <a:rPr spc="-204" dirty="0"/>
              <a:t> </a:t>
            </a:r>
            <a:r>
              <a:rPr spc="-195" dirty="0"/>
              <a:t>Scikit</a:t>
            </a:r>
            <a:r>
              <a:rPr spc="-100" dirty="0"/>
              <a:t> </a:t>
            </a:r>
            <a:r>
              <a:rPr spc="-295" dirty="0"/>
              <a:t>Learn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5722584"/>
            <a:ext cx="1132903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68010" algn="l"/>
              </a:tabLst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some_digit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X[36000]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	</a:t>
            </a:r>
            <a:r>
              <a:rPr sz="3000" i="1" dirty="0">
                <a:solidFill>
                  <a:srgbClr val="606060"/>
                </a:solidFill>
                <a:latin typeface="Consolas"/>
                <a:cs typeface="Consolas"/>
              </a:rPr>
              <a:t>#</a:t>
            </a:r>
            <a:r>
              <a:rPr sz="3000" i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i="1" dirty="0">
                <a:solidFill>
                  <a:srgbClr val="606060"/>
                </a:solidFill>
                <a:latin typeface="Consolas"/>
                <a:cs typeface="Consolas"/>
              </a:rPr>
              <a:t>Taking</a:t>
            </a:r>
            <a:r>
              <a:rPr sz="3000" i="1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i="1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3000" i="1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i="1" dirty="0">
                <a:solidFill>
                  <a:srgbClr val="606060"/>
                </a:solidFill>
                <a:latin typeface="Consolas"/>
                <a:cs typeface="Consolas"/>
              </a:rPr>
              <a:t>36,000th</a:t>
            </a:r>
            <a:r>
              <a:rPr sz="3000" i="1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i="1" spc="-10" dirty="0">
                <a:solidFill>
                  <a:srgbClr val="606060"/>
                </a:solidFill>
                <a:latin typeface="Consolas"/>
                <a:cs typeface="Consolas"/>
              </a:rPr>
              <a:t>image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sgd_clf.predict([some_digit])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i="1" dirty="0">
                <a:solidFill>
                  <a:srgbClr val="606060"/>
                </a:solidFill>
                <a:latin typeface="Consolas"/>
                <a:cs typeface="Consolas"/>
              </a:rPr>
              <a:t>array([True],</a:t>
            </a:r>
            <a:r>
              <a:rPr sz="3000" i="1" spc="-2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i="1" spc="-10" dirty="0">
                <a:solidFill>
                  <a:srgbClr val="606060"/>
                </a:solidFill>
                <a:latin typeface="Consolas"/>
                <a:cs typeface="Consolas"/>
              </a:rPr>
              <a:t>dtype=bool)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9499" y="2777110"/>
            <a:ext cx="11151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36000th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image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stores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digit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and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classifier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correctly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classifier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spc="-1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as</a:t>
            </a:r>
            <a:r>
              <a:rPr sz="3000" spc="-1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‘True’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22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37695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37695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37695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708025" marR="76200" indent="-62547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9325" y="5074044"/>
            <a:ext cx="643890" cy="164465"/>
            <a:chOff x="2529325" y="5074044"/>
            <a:chExt cx="643890" cy="164465"/>
          </a:xfrm>
        </p:grpSpPr>
        <p:sp>
          <p:nvSpPr>
            <p:cNvPr id="7" name="object 7"/>
            <p:cNvSpPr/>
            <p:nvPr/>
          </p:nvSpPr>
          <p:spPr>
            <a:xfrm>
              <a:off x="2529325" y="51560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775" y="5074044"/>
              <a:ext cx="211001" cy="16396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14238" y="5074044"/>
            <a:ext cx="581025" cy="164465"/>
            <a:chOff x="5014238" y="5074044"/>
            <a:chExt cx="581025" cy="164465"/>
          </a:xfrm>
        </p:grpSpPr>
        <p:sp>
          <p:nvSpPr>
            <p:cNvPr id="10" name="object 10"/>
            <p:cNvSpPr/>
            <p:nvPr/>
          </p:nvSpPr>
          <p:spPr>
            <a:xfrm>
              <a:off x="5014238" y="51560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3688" y="5074044"/>
              <a:ext cx="211001" cy="16396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53456" y="3769574"/>
            <a:ext cx="1805305" cy="277304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60"/>
              </a:spcBef>
            </a:pPr>
            <a:endParaRPr sz="1800">
              <a:latin typeface="Times New Roman"/>
              <a:cs typeface="Times New Roman"/>
            </a:endParaRPr>
          </a:p>
          <a:p>
            <a:pPr marL="201930" marR="196215" algn="ctr">
              <a:lnSpc>
                <a:spcPct val="149300"/>
              </a:lnSpc>
            </a:pPr>
            <a:r>
              <a:rPr sz="1800" spc="-155" dirty="0">
                <a:solidFill>
                  <a:srgbClr val="606060"/>
                </a:solidFill>
                <a:latin typeface="Arial Black"/>
                <a:cs typeface="Arial Black"/>
              </a:rPr>
              <a:t>Performance </a:t>
            </a:r>
            <a:r>
              <a:rPr sz="1800" spc="-30" dirty="0">
                <a:solidFill>
                  <a:srgbClr val="606060"/>
                </a:solidFill>
                <a:latin typeface="Arial Black"/>
                <a:cs typeface="Arial Black"/>
              </a:rPr>
              <a:t>metrics </a:t>
            </a:r>
            <a:r>
              <a:rPr sz="1800" spc="-135" dirty="0">
                <a:solidFill>
                  <a:srgbClr val="606060"/>
                </a:solidFill>
                <a:latin typeface="Arial Black"/>
                <a:cs typeface="Arial Black"/>
              </a:rPr>
              <a:t>(Finalize</a:t>
            </a:r>
            <a:r>
              <a:rPr sz="1800" spc="-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model)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50230" y="5073951"/>
            <a:ext cx="581025" cy="164465"/>
            <a:chOff x="7450230" y="5073951"/>
            <a:chExt cx="581025" cy="164465"/>
          </a:xfrm>
        </p:grpSpPr>
        <p:sp>
          <p:nvSpPr>
            <p:cNvPr id="14" name="object 14"/>
            <p:cNvSpPr/>
            <p:nvPr/>
          </p:nvSpPr>
          <p:spPr>
            <a:xfrm>
              <a:off x="7450230" y="51559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680" y="5073951"/>
              <a:ext cx="211001" cy="16396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475476" y="37695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63500" marR="58419" indent="1905" algn="ctr">
              <a:lnSpc>
                <a:spcPct val="149300"/>
              </a:lnSpc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 </a:t>
            </a:r>
            <a:r>
              <a:rPr sz="1800" spc="-3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9872250" y="5073951"/>
            <a:ext cx="581025" cy="164465"/>
            <a:chOff x="9872250" y="5073951"/>
            <a:chExt cx="581025" cy="164465"/>
          </a:xfrm>
        </p:grpSpPr>
        <p:sp>
          <p:nvSpPr>
            <p:cNvPr id="18" name="object 18"/>
            <p:cNvSpPr/>
            <p:nvPr/>
          </p:nvSpPr>
          <p:spPr>
            <a:xfrm>
              <a:off x="9872250" y="51559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700" y="5073951"/>
              <a:ext cx="211001" cy="16396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25" dirty="0"/>
              <a:t> </a:t>
            </a:r>
            <a:r>
              <a:rPr spc="-335" dirty="0"/>
              <a:t>measure</a:t>
            </a:r>
            <a:r>
              <a:rPr spc="-1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160" dirty="0"/>
              <a:t>Methods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1652058"/>
            <a:ext cx="4796790" cy="41402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900"/>
              </a:spcBef>
              <a:buChar char="●"/>
              <a:tabLst>
                <a:tab pos="471170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Cross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Validation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Char char="●"/>
              <a:tabLst>
                <a:tab pos="471170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Confusion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Char char="○"/>
              <a:tabLst>
                <a:tab pos="928369" algn="l"/>
              </a:tabLst>
            </a:pP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Char char="○"/>
              <a:tabLst>
                <a:tab pos="928369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1800"/>
              </a:spcBef>
              <a:buChar char="○"/>
              <a:tabLst>
                <a:tab pos="928369" algn="l"/>
              </a:tabLst>
            </a:pPr>
            <a:r>
              <a:rPr sz="3000" spc="-300" dirty="0">
                <a:solidFill>
                  <a:srgbClr val="606060"/>
                </a:solidFill>
                <a:latin typeface="Arial MT"/>
                <a:cs typeface="Arial MT"/>
              </a:rPr>
              <a:t>F1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Char char="●"/>
              <a:tabLst>
                <a:tab pos="471170" algn="l"/>
              </a:tabLst>
            </a:pP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708025" marR="76200" indent="-62547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9325" y="3397644"/>
            <a:ext cx="643890" cy="164465"/>
            <a:chOff x="2529325" y="3397644"/>
            <a:chExt cx="643890" cy="164465"/>
          </a:xfrm>
        </p:grpSpPr>
        <p:sp>
          <p:nvSpPr>
            <p:cNvPr id="7" name="object 7"/>
            <p:cNvSpPr/>
            <p:nvPr/>
          </p:nvSpPr>
          <p:spPr>
            <a:xfrm>
              <a:off x="2529325" y="34796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775" y="3397644"/>
              <a:ext cx="211001" cy="16396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14238" y="3397644"/>
            <a:ext cx="581025" cy="164465"/>
            <a:chOff x="5014238" y="3397644"/>
            <a:chExt cx="581025" cy="164465"/>
          </a:xfrm>
        </p:grpSpPr>
        <p:sp>
          <p:nvSpPr>
            <p:cNvPr id="10" name="object 10"/>
            <p:cNvSpPr/>
            <p:nvPr/>
          </p:nvSpPr>
          <p:spPr>
            <a:xfrm>
              <a:off x="5014238" y="34796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3688" y="3397644"/>
              <a:ext cx="211001" cy="16396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53456" y="2093174"/>
            <a:ext cx="1805305" cy="277304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60"/>
              </a:spcBef>
            </a:pPr>
            <a:endParaRPr sz="1800">
              <a:latin typeface="Times New Roman"/>
              <a:cs typeface="Times New Roman"/>
            </a:endParaRPr>
          </a:p>
          <a:p>
            <a:pPr marL="201930" marR="196215" algn="ctr">
              <a:lnSpc>
                <a:spcPct val="149300"/>
              </a:lnSpc>
            </a:pPr>
            <a:r>
              <a:rPr sz="1800" spc="-155" dirty="0">
                <a:solidFill>
                  <a:srgbClr val="606060"/>
                </a:solidFill>
                <a:latin typeface="Arial Black"/>
                <a:cs typeface="Arial Black"/>
              </a:rPr>
              <a:t>Performance </a:t>
            </a:r>
            <a:r>
              <a:rPr sz="1800" spc="-30" dirty="0">
                <a:solidFill>
                  <a:srgbClr val="606060"/>
                </a:solidFill>
                <a:latin typeface="Arial Black"/>
                <a:cs typeface="Arial Black"/>
              </a:rPr>
              <a:t>metrics </a:t>
            </a:r>
            <a:r>
              <a:rPr sz="1800" spc="-135" dirty="0">
                <a:solidFill>
                  <a:srgbClr val="606060"/>
                </a:solidFill>
                <a:latin typeface="Arial Black"/>
                <a:cs typeface="Arial Black"/>
              </a:rPr>
              <a:t>(Finalize</a:t>
            </a:r>
            <a:r>
              <a:rPr sz="1800" spc="-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model)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50230" y="3397551"/>
            <a:ext cx="581025" cy="164465"/>
            <a:chOff x="7450230" y="3397551"/>
            <a:chExt cx="581025" cy="164465"/>
          </a:xfrm>
        </p:grpSpPr>
        <p:sp>
          <p:nvSpPr>
            <p:cNvPr id="14" name="object 14"/>
            <p:cNvSpPr/>
            <p:nvPr/>
          </p:nvSpPr>
          <p:spPr>
            <a:xfrm>
              <a:off x="7450230" y="34795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680" y="3397551"/>
              <a:ext cx="211001" cy="163961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0475476" y="2093174"/>
            <a:ext cx="1805305" cy="2773045"/>
          </a:xfrm>
          <a:custGeom>
            <a:avLst/>
            <a:gdLst/>
            <a:ahLst/>
            <a:cxnLst/>
            <a:rect l="l" t="t" r="r" b="b"/>
            <a:pathLst>
              <a:path w="1805304" h="2773045">
                <a:moveTo>
                  <a:pt x="0" y="0"/>
                </a:moveTo>
                <a:lnTo>
                  <a:pt x="1804799" y="0"/>
                </a:lnTo>
                <a:lnTo>
                  <a:pt x="1804799" y="2772899"/>
                </a:lnTo>
                <a:lnTo>
                  <a:pt x="0" y="2772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26678" y="2708164"/>
            <a:ext cx="169989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9240">
              <a:lnSpc>
                <a:spcPct val="149300"/>
              </a:lnSpc>
              <a:spcBef>
                <a:spcPts val="100"/>
              </a:spcBef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2331" y="3662568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872250" y="3397551"/>
            <a:ext cx="581025" cy="164465"/>
            <a:chOff x="9872250" y="3397551"/>
            <a:chExt cx="581025" cy="164465"/>
          </a:xfrm>
        </p:grpSpPr>
        <p:sp>
          <p:nvSpPr>
            <p:cNvPr id="20" name="object 20"/>
            <p:cNvSpPr/>
            <p:nvPr/>
          </p:nvSpPr>
          <p:spPr>
            <a:xfrm>
              <a:off x="9872250" y="34795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700" y="3397551"/>
              <a:ext cx="211001" cy="16396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53124" y="6378499"/>
            <a:ext cx="1355725" cy="123126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95"/>
              </a:lnSpc>
            </a:pP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Cross</a:t>
            </a:r>
            <a:endParaRPr sz="1800">
              <a:latin typeface="Arial Black"/>
              <a:cs typeface="Arial Black"/>
            </a:endParaRPr>
          </a:p>
          <a:p>
            <a:pPr marL="63500" marR="55880" algn="ctr">
              <a:lnSpc>
                <a:spcPct val="149300"/>
              </a:lnSpc>
            </a:pPr>
            <a:r>
              <a:rPr sz="1800" spc="-155" dirty="0">
                <a:solidFill>
                  <a:srgbClr val="606060"/>
                </a:solidFill>
                <a:latin typeface="Arial Black"/>
                <a:cs typeface="Arial Black"/>
              </a:rPr>
              <a:t>Validation</a:t>
            </a:r>
            <a:r>
              <a:rPr sz="1800" spc="-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Arial Black"/>
                <a:cs typeface="Arial Black"/>
              </a:rPr>
              <a:t>- </a:t>
            </a:r>
            <a:r>
              <a:rPr sz="1800" spc="-75" dirty="0">
                <a:solidFill>
                  <a:srgbClr val="606060"/>
                </a:solidFill>
                <a:latin typeface="Arial Black"/>
                <a:cs typeface="Arial Black"/>
              </a:rPr>
              <a:t>Accuracy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19234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74015" marR="193675" indent="-172720">
              <a:lnSpc>
                <a:spcPct val="149300"/>
              </a:lnSpc>
              <a:spcBef>
                <a:spcPts val="484"/>
              </a:spcBef>
            </a:pPr>
            <a:r>
              <a:rPr sz="1800" spc="-80" dirty="0">
                <a:solidFill>
                  <a:srgbClr val="606060"/>
                </a:solidFill>
                <a:latin typeface="Arial MT"/>
                <a:cs typeface="Arial MT"/>
              </a:rPr>
              <a:t>Confusion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38104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6973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75850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</a:pPr>
            <a:r>
              <a:rPr sz="1800" spc="-185" dirty="0">
                <a:solidFill>
                  <a:srgbClr val="606060"/>
                </a:solidFill>
                <a:latin typeface="Arial MT"/>
                <a:cs typeface="Arial MT"/>
              </a:rPr>
              <a:t>F1</a:t>
            </a:r>
            <a:r>
              <a:rPr sz="18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04650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78054" y="4866075"/>
            <a:ext cx="9104630" cy="1512570"/>
          </a:xfrm>
          <a:custGeom>
            <a:avLst/>
            <a:gdLst/>
            <a:ahLst/>
            <a:cxnLst/>
            <a:rect l="l" t="t" r="r" b="b"/>
            <a:pathLst>
              <a:path w="9104630" h="1512570">
                <a:moveTo>
                  <a:pt x="7277802" y="0"/>
                </a:moveTo>
                <a:lnTo>
                  <a:pt x="7275402" y="1512299"/>
                </a:lnTo>
              </a:path>
              <a:path w="9104630" h="1512570">
                <a:moveTo>
                  <a:pt x="9078670" y="931999"/>
                </a:moveTo>
                <a:lnTo>
                  <a:pt x="14470" y="906799"/>
                </a:lnTo>
              </a:path>
              <a:path w="9104630" h="1512570">
                <a:moveTo>
                  <a:pt x="3637750" y="1512424"/>
                </a:moveTo>
                <a:lnTo>
                  <a:pt x="3637750" y="931924"/>
                </a:lnTo>
              </a:path>
              <a:path w="9104630" h="1512570">
                <a:moveTo>
                  <a:pt x="1818875" y="1512424"/>
                </a:moveTo>
                <a:lnTo>
                  <a:pt x="1818875" y="931924"/>
                </a:lnTo>
              </a:path>
              <a:path w="9104630" h="1512570">
                <a:moveTo>
                  <a:pt x="5456624" y="1487374"/>
                </a:moveTo>
                <a:lnTo>
                  <a:pt x="5456624" y="906874"/>
                </a:lnTo>
              </a:path>
              <a:path w="9104630" h="1512570">
                <a:moveTo>
                  <a:pt x="9104299" y="1512424"/>
                </a:moveTo>
                <a:lnTo>
                  <a:pt x="9104299" y="931924"/>
                </a:lnTo>
              </a:path>
              <a:path w="9104630" h="1512570">
                <a:moveTo>
                  <a:pt x="0" y="1512424"/>
                </a:moveTo>
                <a:lnTo>
                  <a:pt x="0" y="931924"/>
                </a:lnTo>
              </a:path>
            </a:pathLst>
          </a:custGeom>
          <a:ln w="3809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75" dirty="0"/>
              <a:t> </a:t>
            </a:r>
            <a:r>
              <a:rPr spc="-335" dirty="0"/>
              <a:t>measure</a:t>
            </a:r>
            <a:r>
              <a:rPr spc="-1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90" dirty="0"/>
              <a:t>Cross</a:t>
            </a:r>
            <a:r>
              <a:rPr spc="-45" dirty="0"/>
              <a:t> </a:t>
            </a:r>
            <a:r>
              <a:rPr spc="-140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1850859"/>
            <a:ext cx="11182985" cy="422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90" dirty="0">
                <a:solidFill>
                  <a:srgbClr val="606060"/>
                </a:solidFill>
                <a:latin typeface="Arial Black"/>
                <a:cs typeface="Arial Black"/>
              </a:rPr>
              <a:t>What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9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cross-</a:t>
            </a:r>
            <a:r>
              <a:rPr sz="3000" spc="-325" dirty="0">
                <a:solidFill>
                  <a:srgbClr val="606060"/>
                </a:solidFill>
                <a:latin typeface="Arial Black"/>
                <a:cs typeface="Arial Black"/>
              </a:rPr>
              <a:t>validation?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involves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splitting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K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distinct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subsets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called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folds,</a:t>
            </a:r>
            <a:endParaRPr sz="3000">
              <a:latin typeface="Arial MT"/>
              <a:cs typeface="Arial MT"/>
            </a:endParaRPr>
          </a:p>
          <a:p>
            <a:pPr marL="471170" marR="443230" indent="-459105">
              <a:lnSpc>
                <a:spcPct val="114599"/>
              </a:lnSpc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Trains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evaluates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K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times,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picking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fold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for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evaluation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every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time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other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K-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folds.</a:t>
            </a: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spcBef>
                <a:spcPts val="520"/>
              </a:spcBef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result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array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containing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K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evaluation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scores.</a:t>
            </a:r>
            <a:endParaRPr sz="3000">
              <a:latin typeface="Arial MT"/>
              <a:cs typeface="Arial MT"/>
            </a:endParaRPr>
          </a:p>
          <a:p>
            <a:pPr marL="1385570" marR="1068070" lvl="1" indent="-459105">
              <a:lnSpc>
                <a:spcPct val="114599"/>
              </a:lnSpc>
              <a:buChar char="○"/>
              <a:tabLst>
                <a:tab pos="1385570" algn="l"/>
              </a:tabLst>
            </a:pP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There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evaluation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methods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like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accuracy,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average_precision,</a:t>
            </a:r>
            <a:r>
              <a:rPr sz="3000" spc="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etc.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Examples</a:t>
            </a:r>
            <a:r>
              <a:rPr spc="-1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124" y="2040759"/>
            <a:ext cx="6436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Classifying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emails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spam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not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MT"/>
                <a:cs typeface="Arial MT"/>
              </a:rPr>
              <a:t>spam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0006" y="3555831"/>
            <a:ext cx="7464800" cy="38277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75" dirty="0"/>
              <a:t> </a:t>
            </a:r>
            <a:r>
              <a:rPr spc="-335" dirty="0"/>
              <a:t>measure</a:t>
            </a:r>
            <a:r>
              <a:rPr spc="-1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90" dirty="0"/>
              <a:t>Cross</a:t>
            </a:r>
            <a:r>
              <a:rPr spc="-45" dirty="0"/>
              <a:t> </a:t>
            </a:r>
            <a:r>
              <a:rPr spc="-140" dirty="0"/>
              <a:t>Validation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9587" y="3001425"/>
            <a:ext cx="8148634" cy="46035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92175" y="4328010"/>
            <a:ext cx="19215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Here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k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10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7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190" dirty="0"/>
              <a:t>Cross</a:t>
            </a:r>
            <a:r>
              <a:rPr spc="-40" dirty="0"/>
              <a:t> </a:t>
            </a:r>
            <a:r>
              <a:rPr spc="-145" dirty="0"/>
              <a:t>Validation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1875" y="2607709"/>
            <a:ext cx="112934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cross_val_score</a:t>
            </a: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3600"/>
              </a:spcBef>
            </a:pP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MT"/>
                <a:cs typeface="Arial MT"/>
              </a:rPr>
              <a:t>discussed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end-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to-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end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project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MT"/>
                <a:cs typeface="Arial MT"/>
              </a:rPr>
              <a:t>session,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cross_val_score()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in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MT"/>
                <a:cs typeface="Arial MT"/>
              </a:rPr>
              <a:t>used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perform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cross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validation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108388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Performing</a:t>
            </a:r>
            <a:r>
              <a:rPr spc="-160" dirty="0"/>
              <a:t> </a:t>
            </a:r>
            <a:r>
              <a:rPr spc="-190" dirty="0"/>
              <a:t>Cross</a:t>
            </a:r>
            <a:r>
              <a:rPr spc="-155" dirty="0"/>
              <a:t> </a:t>
            </a:r>
            <a:r>
              <a:rPr spc="-180" dirty="0"/>
              <a:t>validation</a:t>
            </a:r>
            <a:r>
              <a:rPr spc="-170" dirty="0"/>
              <a:t> </a:t>
            </a:r>
            <a:r>
              <a:rPr dirty="0"/>
              <a:t>in</a:t>
            </a:r>
            <a:r>
              <a:rPr spc="-170" dirty="0"/>
              <a:t> </a:t>
            </a:r>
            <a:r>
              <a:rPr spc="-195" dirty="0"/>
              <a:t>Scikit</a:t>
            </a:r>
            <a:r>
              <a:rPr spc="-150" dirty="0"/>
              <a:t> </a:t>
            </a:r>
            <a:r>
              <a:rPr spc="-135" dirty="0"/>
              <a:t>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925" y="2935485"/>
            <a:ext cx="1153096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Initiating</a:t>
            </a:r>
            <a:r>
              <a:rPr sz="3000" b="1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cross</a:t>
            </a:r>
            <a:r>
              <a:rPr sz="3000" b="1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validation</a:t>
            </a:r>
            <a:r>
              <a:rPr sz="3000" b="1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method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sklearn.model_selection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cross_val_score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 marR="21399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cross_val_score(sgd_clf,</a:t>
            </a:r>
            <a:r>
              <a:rPr sz="3000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X_train,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y_train_5,</a:t>
            </a:r>
            <a:r>
              <a:rPr sz="3000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cv=3, scoring="accuracy")</a:t>
            </a:r>
            <a:endParaRPr sz="30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81015" y="4785050"/>
            <a:ext cx="164465" cy="758190"/>
            <a:chOff x="4981015" y="4785050"/>
            <a:chExt cx="164465" cy="758190"/>
          </a:xfrm>
        </p:grpSpPr>
        <p:sp>
          <p:nvSpPr>
            <p:cNvPr id="5" name="object 5"/>
            <p:cNvSpPr/>
            <p:nvPr/>
          </p:nvSpPr>
          <p:spPr>
            <a:xfrm>
              <a:off x="5062150" y="4804100"/>
              <a:ext cx="1270" cy="547370"/>
            </a:xfrm>
            <a:custGeom>
              <a:avLst/>
              <a:gdLst/>
              <a:ahLst/>
              <a:cxnLst/>
              <a:rect l="l" t="t" r="r" b="b"/>
              <a:pathLst>
                <a:path w="1270" h="547370">
                  <a:moveTo>
                    <a:pt x="0" y="0"/>
                  </a:moveTo>
                  <a:lnTo>
                    <a:pt x="845" y="54690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1015" y="5331852"/>
              <a:ext cx="163962" cy="21109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544241" y="4833575"/>
            <a:ext cx="164465" cy="657225"/>
            <a:chOff x="7544241" y="4833575"/>
            <a:chExt cx="164465" cy="657225"/>
          </a:xfrm>
        </p:grpSpPr>
        <p:sp>
          <p:nvSpPr>
            <p:cNvPr id="8" name="object 8"/>
            <p:cNvSpPr/>
            <p:nvPr/>
          </p:nvSpPr>
          <p:spPr>
            <a:xfrm>
              <a:off x="7622650" y="4852625"/>
              <a:ext cx="3810" cy="446405"/>
            </a:xfrm>
            <a:custGeom>
              <a:avLst/>
              <a:gdLst/>
              <a:ahLst/>
              <a:cxnLst/>
              <a:rect l="l" t="t" r="r" b="b"/>
              <a:pathLst>
                <a:path w="3809" h="446404">
                  <a:moveTo>
                    <a:pt x="0" y="0"/>
                  </a:moveTo>
                  <a:lnTo>
                    <a:pt x="3569" y="446107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4241" y="5279178"/>
              <a:ext cx="163957" cy="21149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9775473" y="4801325"/>
            <a:ext cx="164465" cy="507365"/>
            <a:chOff x="9775473" y="4801325"/>
            <a:chExt cx="164465" cy="507365"/>
          </a:xfrm>
        </p:grpSpPr>
        <p:sp>
          <p:nvSpPr>
            <p:cNvPr id="11" name="object 11"/>
            <p:cNvSpPr/>
            <p:nvPr/>
          </p:nvSpPr>
          <p:spPr>
            <a:xfrm>
              <a:off x="9850324" y="4820375"/>
              <a:ext cx="7620" cy="296545"/>
            </a:xfrm>
            <a:custGeom>
              <a:avLst/>
              <a:gdLst/>
              <a:ahLst/>
              <a:cxnLst/>
              <a:rect l="l" t="t" r="r" b="b"/>
              <a:pathLst>
                <a:path w="7620" h="296545">
                  <a:moveTo>
                    <a:pt x="0" y="0"/>
                  </a:moveTo>
                  <a:lnTo>
                    <a:pt x="7111" y="296165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5473" y="5095980"/>
              <a:ext cx="163925" cy="21246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1294950" y="4725949"/>
            <a:ext cx="514984" cy="750570"/>
            <a:chOff x="11294950" y="4725949"/>
            <a:chExt cx="514984" cy="750570"/>
          </a:xfrm>
        </p:grpSpPr>
        <p:sp>
          <p:nvSpPr>
            <p:cNvPr id="14" name="object 14"/>
            <p:cNvSpPr/>
            <p:nvPr/>
          </p:nvSpPr>
          <p:spPr>
            <a:xfrm>
              <a:off x="11314000" y="4744999"/>
              <a:ext cx="380365" cy="568960"/>
            </a:xfrm>
            <a:custGeom>
              <a:avLst/>
              <a:gdLst/>
              <a:ahLst/>
              <a:cxnLst/>
              <a:rect l="l" t="t" r="r" b="b"/>
              <a:pathLst>
                <a:path w="380365" h="568960">
                  <a:moveTo>
                    <a:pt x="0" y="0"/>
                  </a:moveTo>
                  <a:lnTo>
                    <a:pt x="380200" y="56839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2843" y="5259351"/>
              <a:ext cx="186538" cy="21680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932681" y="5216075"/>
            <a:ext cx="164465" cy="549910"/>
            <a:chOff x="1932681" y="5216075"/>
            <a:chExt cx="164465" cy="549910"/>
          </a:xfrm>
        </p:grpSpPr>
        <p:sp>
          <p:nvSpPr>
            <p:cNvPr id="17" name="object 17"/>
            <p:cNvSpPr/>
            <p:nvPr/>
          </p:nvSpPr>
          <p:spPr>
            <a:xfrm>
              <a:off x="2014662" y="5235125"/>
              <a:ext cx="635" cy="338455"/>
            </a:xfrm>
            <a:custGeom>
              <a:avLst/>
              <a:gdLst/>
              <a:ahLst/>
              <a:cxnLst/>
              <a:rect l="l" t="t" r="r" b="b"/>
              <a:pathLst>
                <a:path w="635" h="338454">
                  <a:moveTo>
                    <a:pt x="537" y="0"/>
                  </a:moveTo>
                  <a:lnTo>
                    <a:pt x="0" y="33840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2681" y="5554375"/>
              <a:ext cx="163961" cy="2111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862875" y="5640433"/>
            <a:ext cx="199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2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object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49475" y="5564233"/>
            <a:ext cx="149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No.</a:t>
            </a:r>
            <a:r>
              <a:rPr sz="2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85" dirty="0">
                <a:solidFill>
                  <a:srgbClr val="606060"/>
                </a:solidFill>
                <a:latin typeface="Arial MT"/>
                <a:cs typeface="Arial MT"/>
              </a:rPr>
              <a:t>folds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075" y="5716633"/>
            <a:ext cx="2299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Scoring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606060"/>
                </a:solidFill>
                <a:latin typeface="Arial MT"/>
                <a:cs typeface="Arial MT"/>
              </a:rPr>
              <a:t>parameter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56000" y="5588058"/>
            <a:ext cx="1627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52425" y="5564233"/>
            <a:ext cx="786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606060"/>
                </a:solidFill>
                <a:latin typeface="Arial MT"/>
                <a:cs typeface="Arial MT"/>
              </a:rPr>
              <a:t>Labels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4425" y="7294062"/>
            <a:ext cx="8319134" cy="1477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80" dirty="0">
                <a:solidFill>
                  <a:srgbClr val="606060"/>
                </a:solidFill>
                <a:latin typeface="Arial MT"/>
                <a:cs typeface="Arial MT"/>
              </a:rPr>
              <a:t>(Here,</a:t>
            </a:r>
            <a:r>
              <a:rPr sz="36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65" dirty="0">
                <a:solidFill>
                  <a:srgbClr val="606060"/>
                </a:solidFill>
                <a:latin typeface="Arial MT"/>
                <a:cs typeface="Arial MT"/>
              </a:rPr>
              <a:t>scoring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Arial MT"/>
                <a:cs typeface="Arial MT"/>
              </a:rPr>
              <a:t>parameter</a:t>
            </a:r>
            <a:r>
              <a:rPr sz="36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6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90" dirty="0">
                <a:solidFill>
                  <a:srgbClr val="606060"/>
                </a:solidFill>
                <a:latin typeface="Arial MT"/>
                <a:cs typeface="Arial MT"/>
              </a:rPr>
              <a:t>accuracy)</a:t>
            </a:r>
            <a:endParaRPr sz="3600">
              <a:latin typeface="Arial MT"/>
              <a:cs typeface="Arial MT"/>
            </a:endParaRPr>
          </a:p>
          <a:p>
            <a:pPr marL="4540885">
              <a:lnSpc>
                <a:spcPct val="100000"/>
              </a:lnSpc>
              <a:spcBef>
                <a:spcPts val="3504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78300" y="8252125"/>
            <a:ext cx="636899" cy="636899"/>
          </a:xfrm>
          <a:prstGeom prst="rect">
            <a:avLst/>
          </a:prstGeom>
        </p:spPr>
      </p:pic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108388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Performing</a:t>
            </a:r>
            <a:r>
              <a:rPr spc="-160" dirty="0"/>
              <a:t> </a:t>
            </a:r>
            <a:r>
              <a:rPr spc="-190" dirty="0"/>
              <a:t>Cross</a:t>
            </a:r>
            <a:r>
              <a:rPr spc="-155" dirty="0"/>
              <a:t> </a:t>
            </a:r>
            <a:r>
              <a:rPr spc="-180" dirty="0"/>
              <a:t>validation</a:t>
            </a:r>
            <a:r>
              <a:rPr spc="-170" dirty="0"/>
              <a:t> </a:t>
            </a:r>
            <a:r>
              <a:rPr dirty="0"/>
              <a:t>in</a:t>
            </a:r>
            <a:r>
              <a:rPr spc="-170" dirty="0"/>
              <a:t> </a:t>
            </a:r>
            <a:r>
              <a:rPr spc="-195" dirty="0"/>
              <a:t>Scikit</a:t>
            </a:r>
            <a:r>
              <a:rPr spc="-150" dirty="0"/>
              <a:t> </a:t>
            </a:r>
            <a:r>
              <a:rPr spc="-135" dirty="0"/>
              <a:t>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925" y="2935485"/>
            <a:ext cx="1153096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Initiating</a:t>
            </a:r>
            <a:r>
              <a:rPr sz="3000" b="1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cross</a:t>
            </a:r>
            <a:r>
              <a:rPr sz="3000" b="1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validation</a:t>
            </a:r>
            <a:r>
              <a:rPr sz="3000" b="1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method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sklearn.model_selection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cross_val_score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 marR="21399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cross_val_score(sgd_clf,</a:t>
            </a:r>
            <a:r>
              <a:rPr sz="3000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X_train,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y_train_5,</a:t>
            </a:r>
            <a:r>
              <a:rPr sz="3000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cv=3, scoring="accuracy")</a:t>
            </a:r>
            <a:endParaRPr sz="3000">
              <a:latin typeface="Consolas"/>
              <a:cs typeface="Consola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81015" y="4785050"/>
            <a:ext cx="164465" cy="758190"/>
            <a:chOff x="4981015" y="4785050"/>
            <a:chExt cx="164465" cy="758190"/>
          </a:xfrm>
        </p:grpSpPr>
        <p:sp>
          <p:nvSpPr>
            <p:cNvPr id="5" name="object 5"/>
            <p:cNvSpPr/>
            <p:nvPr/>
          </p:nvSpPr>
          <p:spPr>
            <a:xfrm>
              <a:off x="5062150" y="4804100"/>
              <a:ext cx="1270" cy="547370"/>
            </a:xfrm>
            <a:custGeom>
              <a:avLst/>
              <a:gdLst/>
              <a:ahLst/>
              <a:cxnLst/>
              <a:rect l="l" t="t" r="r" b="b"/>
              <a:pathLst>
                <a:path w="1270" h="547370">
                  <a:moveTo>
                    <a:pt x="0" y="0"/>
                  </a:moveTo>
                  <a:lnTo>
                    <a:pt x="845" y="54690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1015" y="5331852"/>
              <a:ext cx="163962" cy="21109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7544241" y="4833575"/>
            <a:ext cx="164465" cy="657225"/>
            <a:chOff x="7544241" y="4833575"/>
            <a:chExt cx="164465" cy="657225"/>
          </a:xfrm>
        </p:grpSpPr>
        <p:sp>
          <p:nvSpPr>
            <p:cNvPr id="8" name="object 8"/>
            <p:cNvSpPr/>
            <p:nvPr/>
          </p:nvSpPr>
          <p:spPr>
            <a:xfrm>
              <a:off x="7622650" y="4852625"/>
              <a:ext cx="3810" cy="446405"/>
            </a:xfrm>
            <a:custGeom>
              <a:avLst/>
              <a:gdLst/>
              <a:ahLst/>
              <a:cxnLst/>
              <a:rect l="l" t="t" r="r" b="b"/>
              <a:pathLst>
                <a:path w="3809" h="446404">
                  <a:moveTo>
                    <a:pt x="0" y="0"/>
                  </a:moveTo>
                  <a:lnTo>
                    <a:pt x="3569" y="446107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44241" y="5279178"/>
              <a:ext cx="163957" cy="21149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9775473" y="4801325"/>
            <a:ext cx="164465" cy="507365"/>
            <a:chOff x="9775473" y="4801325"/>
            <a:chExt cx="164465" cy="507365"/>
          </a:xfrm>
        </p:grpSpPr>
        <p:sp>
          <p:nvSpPr>
            <p:cNvPr id="11" name="object 11"/>
            <p:cNvSpPr/>
            <p:nvPr/>
          </p:nvSpPr>
          <p:spPr>
            <a:xfrm>
              <a:off x="9850324" y="4820375"/>
              <a:ext cx="7620" cy="296545"/>
            </a:xfrm>
            <a:custGeom>
              <a:avLst/>
              <a:gdLst/>
              <a:ahLst/>
              <a:cxnLst/>
              <a:rect l="l" t="t" r="r" b="b"/>
              <a:pathLst>
                <a:path w="7620" h="296545">
                  <a:moveTo>
                    <a:pt x="0" y="0"/>
                  </a:moveTo>
                  <a:lnTo>
                    <a:pt x="7111" y="296165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75473" y="5095980"/>
              <a:ext cx="163925" cy="212462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1294950" y="4725949"/>
            <a:ext cx="514984" cy="750570"/>
            <a:chOff x="11294950" y="4725949"/>
            <a:chExt cx="514984" cy="750570"/>
          </a:xfrm>
        </p:grpSpPr>
        <p:sp>
          <p:nvSpPr>
            <p:cNvPr id="14" name="object 14"/>
            <p:cNvSpPr/>
            <p:nvPr/>
          </p:nvSpPr>
          <p:spPr>
            <a:xfrm>
              <a:off x="11314000" y="4744999"/>
              <a:ext cx="380365" cy="568960"/>
            </a:xfrm>
            <a:custGeom>
              <a:avLst/>
              <a:gdLst/>
              <a:ahLst/>
              <a:cxnLst/>
              <a:rect l="l" t="t" r="r" b="b"/>
              <a:pathLst>
                <a:path w="380365" h="568960">
                  <a:moveTo>
                    <a:pt x="0" y="0"/>
                  </a:moveTo>
                  <a:lnTo>
                    <a:pt x="380200" y="56839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2843" y="5259351"/>
              <a:ext cx="186538" cy="216802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932681" y="5216075"/>
            <a:ext cx="164465" cy="549910"/>
            <a:chOff x="1932681" y="5216075"/>
            <a:chExt cx="164465" cy="549910"/>
          </a:xfrm>
        </p:grpSpPr>
        <p:sp>
          <p:nvSpPr>
            <p:cNvPr id="17" name="object 17"/>
            <p:cNvSpPr/>
            <p:nvPr/>
          </p:nvSpPr>
          <p:spPr>
            <a:xfrm>
              <a:off x="2014662" y="5235125"/>
              <a:ext cx="635" cy="338455"/>
            </a:xfrm>
            <a:custGeom>
              <a:avLst/>
              <a:gdLst/>
              <a:ahLst/>
              <a:cxnLst/>
              <a:rect l="l" t="t" r="r" b="b"/>
              <a:pathLst>
                <a:path w="635" h="338454">
                  <a:moveTo>
                    <a:pt x="537" y="0"/>
                  </a:moveTo>
                  <a:lnTo>
                    <a:pt x="0" y="33840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32681" y="5554375"/>
              <a:ext cx="163961" cy="2111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862875" y="5640433"/>
            <a:ext cx="199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4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2400" spc="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606060"/>
                </a:solidFill>
                <a:latin typeface="Arial MT"/>
                <a:cs typeface="Arial MT"/>
              </a:rPr>
              <a:t>object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949475" y="5564233"/>
            <a:ext cx="1494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No.</a:t>
            </a:r>
            <a:r>
              <a:rPr sz="2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2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85" dirty="0">
                <a:solidFill>
                  <a:srgbClr val="606060"/>
                </a:solidFill>
                <a:latin typeface="Arial MT"/>
                <a:cs typeface="Arial MT"/>
              </a:rPr>
              <a:t>folds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075" y="5716633"/>
            <a:ext cx="2299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5" dirty="0">
                <a:solidFill>
                  <a:srgbClr val="606060"/>
                </a:solidFill>
                <a:latin typeface="Arial MT"/>
                <a:cs typeface="Arial MT"/>
              </a:rPr>
              <a:t>Scoring</a:t>
            </a:r>
            <a:r>
              <a:rPr sz="24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95" dirty="0">
                <a:solidFill>
                  <a:srgbClr val="606060"/>
                </a:solidFill>
                <a:latin typeface="Arial MT"/>
                <a:cs typeface="Arial MT"/>
              </a:rPr>
              <a:t>parameter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56000" y="5588058"/>
            <a:ext cx="1627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24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2400" spc="-120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452425" y="5564233"/>
            <a:ext cx="7861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606060"/>
                </a:solidFill>
                <a:latin typeface="Arial MT"/>
                <a:cs typeface="Arial MT"/>
              </a:rPr>
              <a:t>Labels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4425" y="7583787"/>
            <a:ext cx="1114107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7675" algn="l"/>
                <a:tab pos="4583430" algn="l"/>
              </a:tabLst>
            </a:pPr>
            <a:r>
              <a:rPr sz="3600" spc="-70" dirty="0">
                <a:solidFill>
                  <a:srgbClr val="606060"/>
                </a:solidFill>
                <a:latin typeface="Arial MT"/>
                <a:cs typeface="Arial MT"/>
              </a:rPr>
              <a:t>array([</a:t>
            </a:r>
            <a:r>
              <a:rPr sz="36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0.9486,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0.9654,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600" spc="-210" dirty="0">
                <a:solidFill>
                  <a:srgbClr val="606060"/>
                </a:solidFill>
                <a:latin typeface="Arial MT"/>
                <a:cs typeface="Arial MT"/>
              </a:rPr>
              <a:t>0.957</a:t>
            </a:r>
            <a:r>
              <a:rPr sz="36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45" dirty="0">
                <a:solidFill>
                  <a:srgbClr val="606060"/>
                </a:solidFill>
                <a:latin typeface="Arial MT"/>
                <a:cs typeface="Arial MT"/>
              </a:rPr>
              <a:t>])</a:t>
            </a:r>
            <a:endParaRPr sz="3600">
              <a:latin typeface="Arial MT"/>
              <a:cs typeface="Arial MT"/>
            </a:endParaRPr>
          </a:p>
          <a:p>
            <a:pPr marL="93345">
              <a:lnSpc>
                <a:spcPct val="100000"/>
              </a:lnSpc>
              <a:spcBef>
                <a:spcPts val="30"/>
              </a:spcBef>
              <a:tabLst>
                <a:tab pos="469265" algn="l"/>
              </a:tabLst>
            </a:pPr>
            <a:r>
              <a:rPr sz="3600" spc="-5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600" spc="-16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6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Arial MT"/>
                <a:cs typeface="Arial MT"/>
              </a:rPr>
              <a:t>resulting</a:t>
            </a:r>
            <a:r>
              <a:rPr sz="36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6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54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6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55" dirty="0">
                <a:solidFill>
                  <a:srgbClr val="606060"/>
                </a:solidFill>
                <a:latin typeface="Arial MT"/>
                <a:cs typeface="Arial MT"/>
              </a:rPr>
              <a:t>95</a:t>
            </a:r>
            <a:r>
              <a:rPr sz="36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70" dirty="0">
                <a:solidFill>
                  <a:srgbClr val="606060"/>
                </a:solidFill>
                <a:latin typeface="Arial MT"/>
                <a:cs typeface="Arial MT"/>
              </a:rPr>
              <a:t>%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6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6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6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6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50" dirty="0">
                <a:solidFill>
                  <a:srgbClr val="606060"/>
                </a:solidFill>
                <a:latin typeface="Arial MT"/>
                <a:cs typeface="Arial MT"/>
              </a:rPr>
              <a:t>folds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108388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Performing</a:t>
            </a:r>
            <a:r>
              <a:rPr spc="-160" dirty="0"/>
              <a:t> </a:t>
            </a:r>
            <a:r>
              <a:rPr spc="-190" dirty="0"/>
              <a:t>Cross</a:t>
            </a:r>
            <a:r>
              <a:rPr spc="-155" dirty="0"/>
              <a:t> </a:t>
            </a:r>
            <a:r>
              <a:rPr spc="-180" dirty="0"/>
              <a:t>validation</a:t>
            </a:r>
            <a:r>
              <a:rPr spc="-170" dirty="0"/>
              <a:t> </a:t>
            </a:r>
            <a:r>
              <a:rPr dirty="0"/>
              <a:t>in</a:t>
            </a:r>
            <a:r>
              <a:rPr spc="-170" dirty="0"/>
              <a:t> </a:t>
            </a:r>
            <a:r>
              <a:rPr spc="-195" dirty="0"/>
              <a:t>Scikit</a:t>
            </a:r>
            <a:r>
              <a:rPr spc="-150" dirty="0"/>
              <a:t> </a:t>
            </a:r>
            <a:r>
              <a:rPr spc="-135" dirty="0"/>
              <a:t>learn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891712"/>
            <a:ext cx="1114107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87675" algn="l"/>
                <a:tab pos="4583430" algn="l"/>
              </a:tabLst>
            </a:pPr>
            <a:r>
              <a:rPr sz="3600" spc="-70" dirty="0">
                <a:solidFill>
                  <a:srgbClr val="606060"/>
                </a:solidFill>
                <a:latin typeface="Arial MT"/>
                <a:cs typeface="Arial MT"/>
              </a:rPr>
              <a:t>array([</a:t>
            </a:r>
            <a:r>
              <a:rPr sz="36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0.9486,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0.9654,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600" spc="-210" dirty="0">
                <a:solidFill>
                  <a:srgbClr val="606060"/>
                </a:solidFill>
                <a:latin typeface="Arial MT"/>
                <a:cs typeface="Arial MT"/>
              </a:rPr>
              <a:t>0.957</a:t>
            </a:r>
            <a:r>
              <a:rPr sz="36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45" dirty="0">
                <a:solidFill>
                  <a:srgbClr val="606060"/>
                </a:solidFill>
                <a:latin typeface="Arial MT"/>
                <a:cs typeface="Arial MT"/>
              </a:rPr>
              <a:t>])</a:t>
            </a:r>
            <a:endParaRPr sz="3600">
              <a:latin typeface="Arial MT"/>
              <a:cs typeface="Arial MT"/>
            </a:endParaRPr>
          </a:p>
          <a:p>
            <a:pPr marL="93345">
              <a:lnSpc>
                <a:spcPct val="100000"/>
              </a:lnSpc>
              <a:spcBef>
                <a:spcPts val="30"/>
              </a:spcBef>
              <a:tabLst>
                <a:tab pos="469265" algn="l"/>
              </a:tabLst>
            </a:pPr>
            <a:r>
              <a:rPr sz="3600" spc="-5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	</a:t>
            </a:r>
            <a:r>
              <a:rPr sz="3600" spc="-16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6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Arial MT"/>
                <a:cs typeface="Arial MT"/>
              </a:rPr>
              <a:t>resulting</a:t>
            </a:r>
            <a:r>
              <a:rPr sz="36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6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54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6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55" dirty="0">
                <a:solidFill>
                  <a:srgbClr val="606060"/>
                </a:solidFill>
                <a:latin typeface="Arial MT"/>
                <a:cs typeface="Arial MT"/>
              </a:rPr>
              <a:t>95</a:t>
            </a:r>
            <a:r>
              <a:rPr sz="36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70" dirty="0">
                <a:solidFill>
                  <a:srgbClr val="606060"/>
                </a:solidFill>
                <a:latin typeface="Arial MT"/>
                <a:cs typeface="Arial MT"/>
              </a:rPr>
              <a:t>%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6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9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6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6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6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50" dirty="0">
                <a:solidFill>
                  <a:srgbClr val="606060"/>
                </a:solidFill>
                <a:latin typeface="Arial MT"/>
                <a:cs typeface="Arial MT"/>
              </a:rPr>
              <a:t>folds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5607062"/>
            <a:ext cx="10944860" cy="278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6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6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35" dirty="0">
                <a:solidFill>
                  <a:srgbClr val="606060"/>
                </a:solidFill>
                <a:latin typeface="Arial MT"/>
                <a:cs typeface="Arial MT"/>
              </a:rPr>
              <a:t>resulting</a:t>
            </a:r>
            <a:r>
              <a:rPr sz="36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6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415" dirty="0">
                <a:solidFill>
                  <a:srgbClr val="606060"/>
                </a:solidFill>
                <a:latin typeface="Arial MT"/>
                <a:cs typeface="Arial MT"/>
              </a:rPr>
              <a:t>95%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6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6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30" dirty="0">
                <a:solidFill>
                  <a:srgbClr val="606060"/>
                </a:solidFill>
                <a:latin typeface="Arial MT"/>
                <a:cs typeface="Arial MT"/>
              </a:rPr>
              <a:t>enough?</a:t>
            </a:r>
            <a:endParaRPr sz="3600">
              <a:latin typeface="Arial MT"/>
              <a:cs typeface="Arial MT"/>
            </a:endParaRPr>
          </a:p>
          <a:p>
            <a:pPr marL="927100" marR="519430" indent="-504825">
              <a:lnSpc>
                <a:spcPct val="100699"/>
              </a:lnSpc>
              <a:buChar char="●"/>
              <a:tabLst>
                <a:tab pos="927100" algn="l"/>
              </a:tabLst>
            </a:pPr>
            <a:r>
              <a:rPr sz="3600" spc="-165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r>
              <a:rPr sz="36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25" dirty="0">
                <a:solidFill>
                  <a:srgbClr val="606060"/>
                </a:solidFill>
                <a:latin typeface="Arial MT"/>
                <a:cs typeface="Arial MT"/>
              </a:rPr>
              <a:t>may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6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6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Arial MT"/>
                <a:cs typeface="Arial MT"/>
              </a:rPr>
              <a:t>performance</a:t>
            </a:r>
            <a:r>
              <a:rPr sz="36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95" dirty="0">
                <a:solidFill>
                  <a:srgbClr val="606060"/>
                </a:solidFill>
                <a:latin typeface="Arial MT"/>
                <a:cs typeface="Arial MT"/>
              </a:rPr>
              <a:t>measure </a:t>
            </a:r>
            <a:r>
              <a:rPr sz="3600" spc="-155" dirty="0">
                <a:solidFill>
                  <a:srgbClr val="606060"/>
                </a:solidFill>
                <a:latin typeface="Arial MT"/>
                <a:cs typeface="Arial MT"/>
              </a:rPr>
              <a:t>when</a:t>
            </a:r>
            <a:r>
              <a:rPr sz="36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Arial MT"/>
                <a:cs typeface="Arial MT"/>
              </a:rPr>
              <a:t>dealing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6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Arial MT"/>
                <a:cs typeface="Arial MT"/>
              </a:rPr>
              <a:t>skewed</a:t>
            </a:r>
            <a:r>
              <a:rPr sz="36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10" dirty="0">
                <a:solidFill>
                  <a:srgbClr val="606060"/>
                </a:solidFill>
                <a:latin typeface="Arial MT"/>
                <a:cs typeface="Arial MT"/>
              </a:rPr>
              <a:t>datasets</a:t>
            </a:r>
            <a:endParaRPr sz="3600">
              <a:latin typeface="Arial MT"/>
              <a:cs typeface="Arial MT"/>
            </a:endParaRPr>
          </a:p>
          <a:p>
            <a:pPr marL="927100" marR="5080" indent="-504825">
              <a:lnSpc>
                <a:spcPct val="100699"/>
              </a:lnSpc>
              <a:buChar char="●"/>
              <a:tabLst>
                <a:tab pos="927100" algn="l"/>
              </a:tabLst>
            </a:pP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Ours</a:t>
            </a:r>
            <a:r>
              <a:rPr sz="3600" spc="-2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1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6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4" dirty="0">
                <a:solidFill>
                  <a:srgbClr val="606060"/>
                </a:solidFill>
                <a:latin typeface="Arial MT"/>
                <a:cs typeface="Arial MT"/>
              </a:rPr>
              <a:t>skewed</a:t>
            </a:r>
            <a:r>
              <a:rPr sz="36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6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with</a:t>
            </a:r>
            <a:r>
              <a:rPr sz="3600" spc="-2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80" dirty="0">
                <a:solidFill>
                  <a:srgbClr val="606060"/>
                </a:solidFill>
                <a:latin typeface="Arial MT"/>
                <a:cs typeface="Arial MT"/>
              </a:rPr>
              <a:t>only</a:t>
            </a:r>
            <a:r>
              <a:rPr sz="36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415" dirty="0">
                <a:solidFill>
                  <a:srgbClr val="606060"/>
                </a:solidFill>
                <a:latin typeface="Arial MT"/>
                <a:cs typeface="Arial MT"/>
              </a:rPr>
              <a:t>10%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6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29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36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490" dirty="0">
                <a:solidFill>
                  <a:srgbClr val="606060"/>
                </a:solidFill>
                <a:latin typeface="Arial MT"/>
                <a:cs typeface="Arial MT"/>
              </a:rPr>
              <a:t>as </a:t>
            </a:r>
            <a:r>
              <a:rPr sz="3600" spc="-60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6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5" dirty="0">
                <a:solidFill>
                  <a:srgbClr val="606060"/>
                </a:solidFill>
                <a:latin typeface="Arial MT"/>
                <a:cs typeface="Arial MT"/>
              </a:rPr>
              <a:t>5.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108388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Performing</a:t>
            </a:r>
            <a:r>
              <a:rPr spc="-160" dirty="0"/>
              <a:t> </a:t>
            </a:r>
            <a:r>
              <a:rPr spc="-190" dirty="0"/>
              <a:t>Cross</a:t>
            </a:r>
            <a:r>
              <a:rPr spc="-155" dirty="0"/>
              <a:t> </a:t>
            </a:r>
            <a:r>
              <a:rPr spc="-180" dirty="0"/>
              <a:t>validation</a:t>
            </a:r>
            <a:r>
              <a:rPr spc="-170" dirty="0"/>
              <a:t> </a:t>
            </a:r>
            <a:r>
              <a:rPr dirty="0"/>
              <a:t>in</a:t>
            </a:r>
            <a:r>
              <a:rPr spc="-170" dirty="0"/>
              <a:t> </a:t>
            </a:r>
            <a:r>
              <a:rPr spc="-195" dirty="0"/>
              <a:t>Scikit</a:t>
            </a:r>
            <a:r>
              <a:rPr spc="-150" dirty="0"/>
              <a:t> </a:t>
            </a:r>
            <a:r>
              <a:rPr spc="-135" dirty="0"/>
              <a:t>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356012"/>
            <a:ext cx="10523220" cy="641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5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36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305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6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440" dirty="0">
                <a:solidFill>
                  <a:srgbClr val="606060"/>
                </a:solidFill>
                <a:latin typeface="Arial Black"/>
                <a:cs typeface="Arial Black"/>
              </a:rPr>
              <a:t>accuracy</a:t>
            </a:r>
            <a:r>
              <a:rPr sz="36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6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620" dirty="0">
                <a:solidFill>
                  <a:srgbClr val="606060"/>
                </a:solidFill>
                <a:latin typeface="Arial Black"/>
                <a:cs typeface="Arial Black"/>
              </a:rPr>
              <a:t>95%</a:t>
            </a:r>
            <a:r>
              <a:rPr sz="3600" spc="-19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Arial Black"/>
                <a:cs typeface="Arial Black"/>
              </a:rPr>
              <a:t>good</a:t>
            </a:r>
            <a:r>
              <a:rPr sz="3600" spc="-1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440" dirty="0">
                <a:solidFill>
                  <a:srgbClr val="606060"/>
                </a:solidFill>
                <a:latin typeface="Arial Black"/>
                <a:cs typeface="Arial Black"/>
              </a:rPr>
              <a:t>enough?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spc="-55" dirty="0">
                <a:solidFill>
                  <a:srgbClr val="606060"/>
                </a:solidFill>
                <a:latin typeface="Arial MT"/>
                <a:cs typeface="Arial MT"/>
              </a:rPr>
              <a:t>Let</a:t>
            </a:r>
            <a:r>
              <a:rPr sz="36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30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30" dirty="0">
                <a:solidFill>
                  <a:srgbClr val="606060"/>
                </a:solidFill>
                <a:latin typeface="Arial MT"/>
                <a:cs typeface="Arial MT"/>
              </a:rPr>
              <a:t>see</a:t>
            </a:r>
            <a:r>
              <a:rPr sz="36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90" dirty="0">
                <a:solidFill>
                  <a:srgbClr val="606060"/>
                </a:solidFill>
                <a:latin typeface="Arial MT"/>
                <a:cs typeface="Arial MT"/>
              </a:rPr>
              <a:t>another </a:t>
            </a:r>
            <a:r>
              <a:rPr sz="3600" spc="-160" dirty="0">
                <a:solidFill>
                  <a:srgbClr val="606060"/>
                </a:solidFill>
                <a:latin typeface="Arial MT"/>
                <a:cs typeface="Arial MT"/>
              </a:rPr>
              <a:t>Classifier:</a:t>
            </a:r>
            <a:r>
              <a:rPr sz="36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Never5Classifier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sklearn.base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BaseEstimator</a:t>
            </a:r>
            <a:endParaRPr sz="3000">
              <a:latin typeface="Consolas"/>
              <a:cs typeface="Consolas"/>
            </a:endParaRPr>
          </a:p>
          <a:p>
            <a:pPr marL="1306195" marR="1715770" indent="-129413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Never5Classifier(BaseEstimator):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def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fit(self,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y=None):</a:t>
            </a:r>
            <a:endParaRPr sz="3000">
              <a:latin typeface="Consolas"/>
              <a:cs typeface="Consolas"/>
            </a:endParaRPr>
          </a:p>
          <a:p>
            <a:pPr marL="2143125">
              <a:lnSpc>
                <a:spcPct val="100000"/>
              </a:lnSpc>
            </a:pP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pass</a:t>
            </a:r>
            <a:endParaRPr sz="3000">
              <a:latin typeface="Consolas"/>
              <a:cs typeface="Consolas"/>
            </a:endParaRPr>
          </a:p>
          <a:p>
            <a:pPr marL="130619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def</a:t>
            </a:r>
            <a:r>
              <a:rPr sz="30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predict(self,</a:t>
            </a:r>
            <a:r>
              <a:rPr sz="30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X):</a:t>
            </a:r>
            <a:endParaRPr sz="3000">
              <a:latin typeface="Consolas"/>
              <a:cs typeface="Consolas"/>
            </a:endParaRPr>
          </a:p>
          <a:p>
            <a:pPr marL="214312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return</a:t>
            </a:r>
            <a:r>
              <a:rPr sz="3000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np.zeros((len(X),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1),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dtype=bool)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3000">
              <a:latin typeface="Consolas"/>
              <a:cs typeface="Consolas"/>
            </a:endParaRPr>
          </a:p>
          <a:p>
            <a:pPr marL="4434205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00" y="8252125"/>
            <a:ext cx="636899" cy="6368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108388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Performing</a:t>
            </a:r>
            <a:r>
              <a:rPr spc="-160" dirty="0"/>
              <a:t> </a:t>
            </a:r>
            <a:r>
              <a:rPr spc="-190" dirty="0"/>
              <a:t>Cross</a:t>
            </a:r>
            <a:r>
              <a:rPr spc="-155" dirty="0"/>
              <a:t> </a:t>
            </a:r>
            <a:r>
              <a:rPr spc="-180" dirty="0"/>
              <a:t>validation</a:t>
            </a:r>
            <a:r>
              <a:rPr spc="-170" dirty="0"/>
              <a:t> </a:t>
            </a:r>
            <a:r>
              <a:rPr dirty="0"/>
              <a:t>in</a:t>
            </a:r>
            <a:r>
              <a:rPr spc="-170" dirty="0"/>
              <a:t> </a:t>
            </a:r>
            <a:r>
              <a:rPr spc="-195" dirty="0"/>
              <a:t>Scikit</a:t>
            </a:r>
            <a:r>
              <a:rPr spc="-150" dirty="0"/>
              <a:t> </a:t>
            </a:r>
            <a:r>
              <a:rPr spc="-135" dirty="0"/>
              <a:t>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079787"/>
            <a:ext cx="10627360" cy="6690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6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415" dirty="0">
                <a:solidFill>
                  <a:srgbClr val="606060"/>
                </a:solidFill>
                <a:latin typeface="Arial MT"/>
                <a:cs typeface="Arial MT"/>
              </a:rPr>
              <a:t>95%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6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30" dirty="0">
                <a:solidFill>
                  <a:srgbClr val="606060"/>
                </a:solidFill>
                <a:latin typeface="Arial MT"/>
                <a:cs typeface="Arial MT"/>
              </a:rPr>
              <a:t>enough?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spc="-55" dirty="0">
                <a:solidFill>
                  <a:srgbClr val="606060"/>
                </a:solidFill>
                <a:latin typeface="Arial MT"/>
                <a:cs typeface="Arial MT"/>
              </a:rPr>
              <a:t>Let</a:t>
            </a:r>
            <a:r>
              <a:rPr sz="36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30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30" dirty="0">
                <a:solidFill>
                  <a:srgbClr val="606060"/>
                </a:solidFill>
                <a:latin typeface="Arial MT"/>
                <a:cs typeface="Arial MT"/>
              </a:rPr>
              <a:t>see</a:t>
            </a:r>
            <a:r>
              <a:rPr sz="36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90" dirty="0">
                <a:solidFill>
                  <a:srgbClr val="606060"/>
                </a:solidFill>
                <a:latin typeface="Arial MT"/>
                <a:cs typeface="Arial MT"/>
              </a:rPr>
              <a:t>another </a:t>
            </a:r>
            <a:r>
              <a:rPr sz="3600" spc="-160" dirty="0">
                <a:solidFill>
                  <a:srgbClr val="606060"/>
                </a:solidFill>
                <a:latin typeface="Arial MT"/>
                <a:cs typeface="Arial MT"/>
              </a:rPr>
              <a:t>Classifier:</a:t>
            </a:r>
            <a:r>
              <a:rPr sz="36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Never5Classifier</a:t>
            </a:r>
            <a:endParaRPr sz="36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30"/>
              </a:spcBef>
            </a:pPr>
            <a:r>
              <a:rPr sz="36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600" spc="61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110" dirty="0">
                <a:solidFill>
                  <a:srgbClr val="606060"/>
                </a:solidFill>
                <a:latin typeface="Arial Black"/>
                <a:cs typeface="Arial Black"/>
              </a:rPr>
              <a:t>What</a:t>
            </a:r>
            <a:r>
              <a:rPr sz="3600" spc="-20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400" dirty="0">
                <a:solidFill>
                  <a:srgbClr val="606060"/>
                </a:solidFill>
                <a:latin typeface="Arial Black"/>
                <a:cs typeface="Arial Black"/>
              </a:rPr>
              <a:t>shall</a:t>
            </a:r>
            <a:r>
              <a:rPr sz="36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365" dirty="0">
                <a:solidFill>
                  <a:srgbClr val="606060"/>
                </a:solidFill>
                <a:latin typeface="Arial Black"/>
                <a:cs typeface="Arial Black"/>
              </a:rPr>
              <a:t>be</a:t>
            </a:r>
            <a:r>
              <a:rPr sz="36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305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600" spc="-204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440" dirty="0">
                <a:solidFill>
                  <a:srgbClr val="606060"/>
                </a:solidFill>
                <a:latin typeface="Arial Black"/>
                <a:cs typeface="Arial Black"/>
              </a:rPr>
              <a:t>accuracy</a:t>
            </a:r>
            <a:r>
              <a:rPr sz="36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6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360" dirty="0">
                <a:solidFill>
                  <a:srgbClr val="606060"/>
                </a:solidFill>
                <a:latin typeface="Arial Black"/>
                <a:cs typeface="Arial Black"/>
              </a:rPr>
              <a:t>Never5Classifier?</a:t>
            </a:r>
            <a:endParaRPr sz="36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sklearn.base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BaseEstimator</a:t>
            </a:r>
            <a:endParaRPr sz="3000">
              <a:latin typeface="Consolas"/>
              <a:cs typeface="Consolas"/>
            </a:endParaRPr>
          </a:p>
          <a:p>
            <a:pPr marL="1306195" marR="1819910" indent="-129413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class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Never5Classifier(BaseEstimator):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def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fit(self,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X,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y=None):</a:t>
            </a:r>
            <a:endParaRPr sz="3000">
              <a:latin typeface="Consolas"/>
              <a:cs typeface="Consolas"/>
            </a:endParaRPr>
          </a:p>
          <a:p>
            <a:pPr marL="2143125">
              <a:lnSpc>
                <a:spcPct val="100000"/>
              </a:lnSpc>
            </a:pP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pass</a:t>
            </a:r>
            <a:endParaRPr sz="3000">
              <a:latin typeface="Consolas"/>
              <a:cs typeface="Consolas"/>
            </a:endParaRPr>
          </a:p>
          <a:p>
            <a:pPr marL="130619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def</a:t>
            </a:r>
            <a:r>
              <a:rPr sz="30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predict(self,</a:t>
            </a:r>
            <a:r>
              <a:rPr sz="3000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X):</a:t>
            </a:r>
            <a:endParaRPr sz="3000">
              <a:latin typeface="Consolas"/>
              <a:cs typeface="Consolas"/>
            </a:endParaRPr>
          </a:p>
          <a:p>
            <a:pPr marL="214312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return</a:t>
            </a:r>
            <a:r>
              <a:rPr sz="3000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np.zeros((len(X),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1),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dtype=bool)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3000">
              <a:latin typeface="Consolas"/>
              <a:cs typeface="Consolas"/>
            </a:endParaRPr>
          </a:p>
          <a:p>
            <a:pPr marL="443420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00" y="8252125"/>
            <a:ext cx="636899" cy="6368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108388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Performing</a:t>
            </a:r>
            <a:r>
              <a:rPr spc="-160" dirty="0"/>
              <a:t> </a:t>
            </a:r>
            <a:r>
              <a:rPr spc="-190" dirty="0"/>
              <a:t>Cross</a:t>
            </a:r>
            <a:r>
              <a:rPr spc="-155" dirty="0"/>
              <a:t> </a:t>
            </a:r>
            <a:r>
              <a:rPr spc="-180" dirty="0"/>
              <a:t>validation</a:t>
            </a:r>
            <a:r>
              <a:rPr spc="-170" dirty="0"/>
              <a:t> </a:t>
            </a:r>
            <a:r>
              <a:rPr dirty="0"/>
              <a:t>in</a:t>
            </a:r>
            <a:r>
              <a:rPr spc="-170" dirty="0"/>
              <a:t> </a:t>
            </a:r>
            <a:r>
              <a:rPr spc="-195" dirty="0"/>
              <a:t>Scikit</a:t>
            </a:r>
            <a:r>
              <a:rPr spc="-150" dirty="0"/>
              <a:t> </a:t>
            </a:r>
            <a:r>
              <a:rPr spc="-135" dirty="0"/>
              <a:t>learn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079787"/>
            <a:ext cx="11586845" cy="1678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600" spc="-2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6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415" dirty="0">
                <a:solidFill>
                  <a:srgbClr val="606060"/>
                </a:solidFill>
                <a:latin typeface="Arial MT"/>
                <a:cs typeface="Arial MT"/>
              </a:rPr>
              <a:t>95%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6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30" dirty="0">
                <a:solidFill>
                  <a:srgbClr val="606060"/>
                </a:solidFill>
                <a:latin typeface="Arial MT"/>
                <a:cs typeface="Arial MT"/>
              </a:rPr>
              <a:t>enough?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spc="-55" dirty="0">
                <a:solidFill>
                  <a:srgbClr val="606060"/>
                </a:solidFill>
                <a:latin typeface="Arial MT"/>
                <a:cs typeface="Arial MT"/>
              </a:rPr>
              <a:t>Let</a:t>
            </a:r>
            <a:r>
              <a:rPr sz="36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30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30" dirty="0">
                <a:solidFill>
                  <a:srgbClr val="606060"/>
                </a:solidFill>
                <a:latin typeface="Arial MT"/>
                <a:cs typeface="Arial MT"/>
              </a:rPr>
              <a:t>see</a:t>
            </a:r>
            <a:r>
              <a:rPr sz="36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90" dirty="0">
                <a:solidFill>
                  <a:srgbClr val="606060"/>
                </a:solidFill>
                <a:latin typeface="Arial MT"/>
                <a:cs typeface="Arial MT"/>
              </a:rPr>
              <a:t>another </a:t>
            </a:r>
            <a:r>
              <a:rPr sz="3600" spc="-160" dirty="0">
                <a:solidFill>
                  <a:srgbClr val="606060"/>
                </a:solidFill>
                <a:latin typeface="Arial MT"/>
                <a:cs typeface="Arial MT"/>
              </a:rPr>
              <a:t>Classifier:</a:t>
            </a:r>
            <a:r>
              <a:rPr sz="36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75" dirty="0">
                <a:solidFill>
                  <a:srgbClr val="606060"/>
                </a:solidFill>
                <a:latin typeface="Arial MT"/>
                <a:cs typeface="Arial MT"/>
              </a:rPr>
              <a:t>Never5Classifier</a:t>
            </a:r>
            <a:endParaRPr sz="36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30"/>
              </a:spcBef>
            </a:pPr>
            <a:r>
              <a:rPr sz="36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600" spc="61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110" dirty="0">
                <a:solidFill>
                  <a:srgbClr val="606060"/>
                </a:solidFill>
                <a:latin typeface="Arial Black"/>
                <a:cs typeface="Arial Black"/>
              </a:rPr>
              <a:t>What</a:t>
            </a:r>
            <a:r>
              <a:rPr sz="36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400" dirty="0">
                <a:solidFill>
                  <a:srgbClr val="606060"/>
                </a:solidFill>
                <a:latin typeface="Arial Black"/>
                <a:cs typeface="Arial Black"/>
              </a:rPr>
              <a:t>shall</a:t>
            </a:r>
            <a:r>
              <a:rPr sz="36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365" dirty="0">
                <a:solidFill>
                  <a:srgbClr val="606060"/>
                </a:solidFill>
                <a:latin typeface="Arial Black"/>
                <a:cs typeface="Arial Black"/>
              </a:rPr>
              <a:t>be</a:t>
            </a:r>
            <a:r>
              <a:rPr sz="3600" spc="-1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305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6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440" dirty="0">
                <a:solidFill>
                  <a:srgbClr val="606060"/>
                </a:solidFill>
                <a:latin typeface="Arial Black"/>
                <a:cs typeface="Arial Black"/>
              </a:rPr>
              <a:t>accuracy</a:t>
            </a:r>
            <a:r>
              <a:rPr sz="36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31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6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350" dirty="0">
                <a:solidFill>
                  <a:srgbClr val="606060"/>
                </a:solidFill>
                <a:latin typeface="Arial Black"/>
                <a:cs typeface="Arial Black"/>
              </a:rPr>
              <a:t>Never5Classifier?</a:t>
            </a:r>
            <a:r>
              <a:rPr sz="3600" spc="-19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600" spc="-650" dirty="0">
                <a:solidFill>
                  <a:srgbClr val="606060"/>
                </a:solidFill>
                <a:latin typeface="Arial Black"/>
                <a:cs typeface="Arial Black"/>
              </a:rPr>
              <a:t>90%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2620" y="828813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Switch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to</a:t>
            </a:r>
            <a:r>
              <a:rPr sz="3000" b="1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8300" y="8252125"/>
            <a:ext cx="636899" cy="6368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1025" y="4935685"/>
            <a:ext cx="1090358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Calculating</a:t>
            </a:r>
            <a:r>
              <a:rPr sz="3000" b="1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accuracy</a:t>
            </a:r>
            <a:r>
              <a:rPr sz="3000" b="1" spc="-17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using</a:t>
            </a:r>
            <a:r>
              <a:rPr sz="3000" b="1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cross_val_score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never_5_clf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Never5Classifier()</a:t>
            </a:r>
            <a:endParaRPr sz="30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cross_val_score(never_5_clf,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X_train,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y_train_5,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cv=3,</a:t>
            </a:r>
            <a:r>
              <a:rPr sz="3000" spc="-1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scoring="accuracy")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108388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Performing</a:t>
            </a:r>
            <a:r>
              <a:rPr spc="-160" dirty="0"/>
              <a:t> </a:t>
            </a:r>
            <a:r>
              <a:rPr spc="-190" dirty="0"/>
              <a:t>Cross</a:t>
            </a:r>
            <a:r>
              <a:rPr spc="-155" dirty="0"/>
              <a:t> </a:t>
            </a:r>
            <a:r>
              <a:rPr spc="-180" dirty="0"/>
              <a:t>validation</a:t>
            </a:r>
            <a:r>
              <a:rPr spc="-170" dirty="0"/>
              <a:t> </a:t>
            </a:r>
            <a:r>
              <a:rPr dirty="0"/>
              <a:t>in</a:t>
            </a:r>
            <a:r>
              <a:rPr spc="-170" dirty="0"/>
              <a:t> </a:t>
            </a:r>
            <a:r>
              <a:rPr spc="-195" dirty="0"/>
              <a:t>Scikit</a:t>
            </a:r>
            <a:r>
              <a:rPr spc="-150" dirty="0"/>
              <a:t> </a:t>
            </a:r>
            <a:r>
              <a:rPr spc="-135" dirty="0"/>
              <a:t>learn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4301712"/>
            <a:ext cx="11153775" cy="27838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821055">
              <a:lnSpc>
                <a:spcPct val="100699"/>
              </a:lnSpc>
              <a:spcBef>
                <a:spcPts val="70"/>
              </a:spcBef>
            </a:pPr>
            <a:r>
              <a:rPr sz="3600" spc="-2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6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6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415" dirty="0">
                <a:solidFill>
                  <a:srgbClr val="606060"/>
                </a:solidFill>
                <a:latin typeface="Arial MT"/>
                <a:cs typeface="Arial MT"/>
              </a:rPr>
              <a:t>95%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6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90" dirty="0">
                <a:solidFill>
                  <a:srgbClr val="606060"/>
                </a:solidFill>
                <a:latin typeface="Arial MT"/>
                <a:cs typeface="Arial MT"/>
              </a:rPr>
              <a:t>SGD</a:t>
            </a:r>
            <a:r>
              <a:rPr sz="36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6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6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6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30" dirty="0">
                <a:solidFill>
                  <a:srgbClr val="606060"/>
                </a:solidFill>
                <a:latin typeface="Arial MT"/>
                <a:cs typeface="Arial MT"/>
              </a:rPr>
              <a:t>enough? </a:t>
            </a:r>
            <a:r>
              <a:rPr sz="3600" spc="-200" dirty="0">
                <a:solidFill>
                  <a:srgbClr val="606060"/>
                </a:solidFill>
                <a:latin typeface="Arial MT"/>
                <a:cs typeface="Arial MT"/>
              </a:rPr>
              <a:t>Probably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606060"/>
                </a:solidFill>
                <a:latin typeface="Arial MT"/>
                <a:cs typeface="Arial MT"/>
              </a:rPr>
              <a:t>Not!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600" spc="-130" dirty="0">
                <a:solidFill>
                  <a:srgbClr val="606060"/>
                </a:solidFill>
                <a:latin typeface="Arial MT"/>
                <a:cs typeface="Arial MT"/>
              </a:rPr>
              <a:t>Never5Classifier</a:t>
            </a:r>
            <a:r>
              <a:rPr sz="36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6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95" dirty="0">
                <a:solidFill>
                  <a:srgbClr val="606060"/>
                </a:solidFill>
                <a:latin typeface="Arial MT"/>
                <a:cs typeface="Arial MT"/>
              </a:rPr>
              <a:t>dumb</a:t>
            </a:r>
            <a:r>
              <a:rPr sz="36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8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6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75" dirty="0">
                <a:solidFill>
                  <a:srgbClr val="606060"/>
                </a:solidFill>
                <a:latin typeface="Arial MT"/>
                <a:cs typeface="Arial MT"/>
              </a:rPr>
              <a:t>gave</a:t>
            </a:r>
            <a:r>
              <a:rPr sz="36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40" dirty="0">
                <a:solidFill>
                  <a:srgbClr val="606060"/>
                </a:solidFill>
                <a:latin typeface="Arial MT"/>
                <a:cs typeface="Arial MT"/>
              </a:rPr>
              <a:t>an</a:t>
            </a:r>
            <a:r>
              <a:rPr sz="36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6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440" dirty="0">
                <a:solidFill>
                  <a:srgbClr val="606060"/>
                </a:solidFill>
                <a:latin typeface="Arial MT"/>
                <a:cs typeface="Arial MT"/>
              </a:rPr>
              <a:t>90%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We</a:t>
            </a:r>
            <a:r>
              <a:rPr sz="36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50" dirty="0">
                <a:solidFill>
                  <a:srgbClr val="606060"/>
                </a:solidFill>
                <a:latin typeface="Arial MT"/>
                <a:cs typeface="Arial MT"/>
              </a:rPr>
              <a:t>need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48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better</a:t>
            </a:r>
            <a:r>
              <a:rPr sz="36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240" dirty="0">
                <a:solidFill>
                  <a:srgbClr val="606060"/>
                </a:solidFill>
                <a:latin typeface="Arial MT"/>
                <a:cs typeface="Arial MT"/>
              </a:rPr>
              <a:t>measure</a:t>
            </a:r>
            <a:r>
              <a:rPr sz="36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6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45" dirty="0">
                <a:solidFill>
                  <a:srgbClr val="606060"/>
                </a:solidFill>
                <a:latin typeface="Arial MT"/>
                <a:cs typeface="Arial MT"/>
              </a:rPr>
              <a:t>performance</a:t>
            </a:r>
            <a:r>
              <a:rPr sz="36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6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6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600" spc="-11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99695" marR="76200" indent="-1714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12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some_digit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9325" y="3397644"/>
            <a:ext cx="643890" cy="164465"/>
            <a:chOff x="2529325" y="3397644"/>
            <a:chExt cx="643890" cy="164465"/>
          </a:xfrm>
        </p:grpSpPr>
        <p:sp>
          <p:nvSpPr>
            <p:cNvPr id="7" name="object 7"/>
            <p:cNvSpPr/>
            <p:nvPr/>
          </p:nvSpPr>
          <p:spPr>
            <a:xfrm>
              <a:off x="2529325" y="34796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775" y="3397644"/>
              <a:ext cx="211001" cy="16396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14238" y="3397644"/>
            <a:ext cx="581025" cy="164465"/>
            <a:chOff x="5014238" y="3397644"/>
            <a:chExt cx="581025" cy="164465"/>
          </a:xfrm>
        </p:grpSpPr>
        <p:sp>
          <p:nvSpPr>
            <p:cNvPr id="10" name="object 10"/>
            <p:cNvSpPr/>
            <p:nvPr/>
          </p:nvSpPr>
          <p:spPr>
            <a:xfrm>
              <a:off x="5014238" y="34796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3688" y="3397644"/>
              <a:ext cx="211001" cy="16396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53456" y="2093174"/>
            <a:ext cx="1805305" cy="277304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60"/>
              </a:spcBef>
            </a:pPr>
            <a:endParaRPr sz="1800">
              <a:latin typeface="Times New Roman"/>
              <a:cs typeface="Times New Roman"/>
            </a:endParaRPr>
          </a:p>
          <a:p>
            <a:pPr marL="201930" marR="196215" algn="ctr">
              <a:lnSpc>
                <a:spcPct val="149300"/>
              </a:lnSpc>
            </a:pPr>
            <a:r>
              <a:rPr sz="1800" spc="-155" dirty="0">
                <a:solidFill>
                  <a:srgbClr val="606060"/>
                </a:solidFill>
                <a:latin typeface="Arial Black"/>
                <a:cs typeface="Arial Black"/>
              </a:rPr>
              <a:t>Performance </a:t>
            </a:r>
            <a:r>
              <a:rPr sz="1800" spc="-30" dirty="0">
                <a:solidFill>
                  <a:srgbClr val="606060"/>
                </a:solidFill>
                <a:latin typeface="Arial Black"/>
                <a:cs typeface="Arial Black"/>
              </a:rPr>
              <a:t>metrics </a:t>
            </a:r>
            <a:r>
              <a:rPr sz="1800" spc="-135" dirty="0">
                <a:solidFill>
                  <a:srgbClr val="606060"/>
                </a:solidFill>
                <a:latin typeface="Arial Black"/>
                <a:cs typeface="Arial Black"/>
              </a:rPr>
              <a:t>(Finalize</a:t>
            </a:r>
            <a:r>
              <a:rPr sz="1800" spc="-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model)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50230" y="3397551"/>
            <a:ext cx="581025" cy="164465"/>
            <a:chOff x="7450230" y="3397551"/>
            <a:chExt cx="581025" cy="164465"/>
          </a:xfrm>
        </p:grpSpPr>
        <p:sp>
          <p:nvSpPr>
            <p:cNvPr id="14" name="object 14"/>
            <p:cNvSpPr/>
            <p:nvPr/>
          </p:nvSpPr>
          <p:spPr>
            <a:xfrm>
              <a:off x="7450230" y="34795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680" y="3397551"/>
              <a:ext cx="211001" cy="163961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0475476" y="2093174"/>
            <a:ext cx="1805305" cy="2773045"/>
          </a:xfrm>
          <a:custGeom>
            <a:avLst/>
            <a:gdLst/>
            <a:ahLst/>
            <a:cxnLst/>
            <a:rect l="l" t="t" r="r" b="b"/>
            <a:pathLst>
              <a:path w="1805304" h="2773045">
                <a:moveTo>
                  <a:pt x="0" y="0"/>
                </a:moveTo>
                <a:lnTo>
                  <a:pt x="1804799" y="0"/>
                </a:lnTo>
                <a:lnTo>
                  <a:pt x="1804799" y="2772899"/>
                </a:lnTo>
                <a:lnTo>
                  <a:pt x="0" y="2772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26678" y="2708164"/>
            <a:ext cx="169989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9240">
              <a:lnSpc>
                <a:spcPct val="149300"/>
              </a:lnSpc>
              <a:spcBef>
                <a:spcPts val="100"/>
              </a:spcBef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2331" y="3662568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872250" y="3397551"/>
            <a:ext cx="581025" cy="164465"/>
            <a:chOff x="9872250" y="3397551"/>
            <a:chExt cx="581025" cy="164465"/>
          </a:xfrm>
        </p:grpSpPr>
        <p:sp>
          <p:nvSpPr>
            <p:cNvPr id="20" name="object 20"/>
            <p:cNvSpPr/>
            <p:nvPr/>
          </p:nvSpPr>
          <p:spPr>
            <a:xfrm>
              <a:off x="9872250" y="34795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700" y="3397551"/>
              <a:ext cx="211001" cy="16396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53124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95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Cross</a:t>
            </a:r>
            <a:endParaRPr sz="1800">
              <a:latin typeface="Arial MT"/>
              <a:cs typeface="Arial MT"/>
            </a:endParaRPr>
          </a:p>
          <a:p>
            <a:pPr marL="150495" marR="142875" algn="ctr">
              <a:lnSpc>
                <a:spcPct val="149300"/>
              </a:lnSpc>
            </a:pP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Validation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19234" y="6378499"/>
            <a:ext cx="1355725" cy="123126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23850" marR="131445" indent="-184785">
              <a:lnSpc>
                <a:spcPct val="149300"/>
              </a:lnSpc>
              <a:spcBef>
                <a:spcPts val="484"/>
              </a:spcBef>
            </a:pPr>
            <a:r>
              <a:rPr sz="1800" spc="-160" dirty="0">
                <a:solidFill>
                  <a:srgbClr val="606060"/>
                </a:solidFill>
                <a:latin typeface="Arial Black"/>
                <a:cs typeface="Arial Black"/>
              </a:rPr>
              <a:t>Confusion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Matrix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38104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6973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75850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</a:pPr>
            <a:r>
              <a:rPr sz="1800" spc="-185" dirty="0">
                <a:solidFill>
                  <a:srgbClr val="606060"/>
                </a:solidFill>
                <a:latin typeface="Arial MT"/>
                <a:cs typeface="Arial MT"/>
              </a:rPr>
              <a:t>F1</a:t>
            </a:r>
            <a:r>
              <a:rPr sz="18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04650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78054" y="4866075"/>
            <a:ext cx="9104630" cy="1512570"/>
          </a:xfrm>
          <a:custGeom>
            <a:avLst/>
            <a:gdLst/>
            <a:ahLst/>
            <a:cxnLst/>
            <a:rect l="l" t="t" r="r" b="b"/>
            <a:pathLst>
              <a:path w="9104630" h="1512570">
                <a:moveTo>
                  <a:pt x="7277802" y="0"/>
                </a:moveTo>
                <a:lnTo>
                  <a:pt x="7275402" y="1512299"/>
                </a:lnTo>
              </a:path>
              <a:path w="9104630" h="1512570">
                <a:moveTo>
                  <a:pt x="9078670" y="931999"/>
                </a:moveTo>
                <a:lnTo>
                  <a:pt x="14470" y="906799"/>
                </a:lnTo>
              </a:path>
              <a:path w="9104630" h="1512570">
                <a:moveTo>
                  <a:pt x="3637750" y="1512424"/>
                </a:moveTo>
                <a:lnTo>
                  <a:pt x="3637750" y="931924"/>
                </a:lnTo>
              </a:path>
              <a:path w="9104630" h="1512570">
                <a:moveTo>
                  <a:pt x="1818875" y="1512424"/>
                </a:moveTo>
                <a:lnTo>
                  <a:pt x="1818875" y="931924"/>
                </a:lnTo>
              </a:path>
              <a:path w="9104630" h="1512570">
                <a:moveTo>
                  <a:pt x="5456624" y="1487374"/>
                </a:moveTo>
                <a:lnTo>
                  <a:pt x="5456624" y="906874"/>
                </a:lnTo>
              </a:path>
              <a:path w="9104630" h="1512570">
                <a:moveTo>
                  <a:pt x="9104299" y="1512424"/>
                </a:moveTo>
                <a:lnTo>
                  <a:pt x="9104299" y="931924"/>
                </a:lnTo>
              </a:path>
              <a:path w="9104630" h="1512570">
                <a:moveTo>
                  <a:pt x="0" y="1512424"/>
                </a:moveTo>
                <a:lnTo>
                  <a:pt x="0" y="931924"/>
                </a:lnTo>
              </a:path>
            </a:pathLst>
          </a:custGeom>
          <a:ln w="3809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2040759"/>
            <a:ext cx="98939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Classifying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flowers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particular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species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like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Iris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Examples</a:t>
            </a:r>
            <a:r>
              <a:rPr spc="-1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15" dirty="0"/>
              <a:t>Classification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04350" y="3014750"/>
            <a:ext cx="8447405" cy="5965190"/>
            <a:chOff x="2104350" y="3014750"/>
            <a:chExt cx="8447405" cy="5965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5531" y="3823956"/>
              <a:ext cx="7464800" cy="3827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4350" y="3014750"/>
              <a:ext cx="8447150" cy="59648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8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85" dirty="0"/>
              <a:t>Confusion</a:t>
            </a:r>
            <a:r>
              <a:rPr spc="-40" dirty="0"/>
              <a:t> </a:t>
            </a:r>
            <a:r>
              <a:rPr spc="-10" dirty="0"/>
              <a:t>Matrix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973835"/>
            <a:ext cx="11595735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625"/>
              </a:spcBef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What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confusion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matrix?</a:t>
            </a:r>
            <a:endParaRPr sz="3000">
              <a:latin typeface="Arial MT"/>
              <a:cs typeface="Arial MT"/>
            </a:endParaRPr>
          </a:p>
          <a:p>
            <a:pPr marL="928369" marR="5080" lvl="1" indent="-459105">
              <a:lnSpc>
                <a:spcPct val="114599"/>
              </a:lnSpc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general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idea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count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number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times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instances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A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MT"/>
                <a:cs typeface="Arial MT"/>
              </a:rPr>
              <a:t>B.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</a:tabLst>
            </a:pP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better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than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simple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8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85" dirty="0"/>
              <a:t>Confusion</a:t>
            </a:r>
            <a:r>
              <a:rPr spc="-40" dirty="0"/>
              <a:t> </a:t>
            </a:r>
            <a:r>
              <a:rPr spc="-10" dirty="0"/>
              <a:t>Matrix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2824" y="3449750"/>
            <a:ext cx="5008275" cy="3425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34050" y="3705860"/>
            <a:ext cx="321056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55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True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Negative </a:t>
            </a: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True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Positive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FN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False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Negative </a:t>
            </a:r>
            <a:r>
              <a:rPr sz="3000" spc="-465" dirty="0">
                <a:solidFill>
                  <a:srgbClr val="606060"/>
                </a:solidFill>
                <a:latin typeface="Arial MT"/>
                <a:cs typeface="Arial MT"/>
              </a:rPr>
              <a:t>FP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MT"/>
                <a:cs typeface="Arial MT"/>
              </a:rPr>
              <a:t>False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01624" y="6444363"/>
            <a:ext cx="2727325" cy="1191260"/>
          </a:xfrm>
          <a:custGeom>
            <a:avLst/>
            <a:gdLst/>
            <a:ahLst/>
            <a:cxnLst/>
            <a:rect l="l" t="t" r="r" b="b"/>
            <a:pathLst>
              <a:path w="2727325" h="1191259">
                <a:moveTo>
                  <a:pt x="0" y="766561"/>
                </a:moveTo>
                <a:lnTo>
                  <a:pt x="1516199" y="766561"/>
                </a:lnTo>
                <a:lnTo>
                  <a:pt x="2727262" y="0"/>
                </a:lnTo>
                <a:lnTo>
                  <a:pt x="2165999" y="766561"/>
                </a:lnTo>
                <a:lnTo>
                  <a:pt x="2599199" y="766561"/>
                </a:lnTo>
                <a:lnTo>
                  <a:pt x="2599199" y="837311"/>
                </a:lnTo>
                <a:lnTo>
                  <a:pt x="2599199" y="943436"/>
                </a:lnTo>
                <a:lnTo>
                  <a:pt x="2599199" y="1191061"/>
                </a:lnTo>
                <a:lnTo>
                  <a:pt x="2165999" y="1191061"/>
                </a:lnTo>
                <a:lnTo>
                  <a:pt x="1516199" y="1191061"/>
                </a:lnTo>
                <a:lnTo>
                  <a:pt x="0" y="1191061"/>
                </a:lnTo>
                <a:lnTo>
                  <a:pt x="0" y="943436"/>
                </a:lnTo>
                <a:lnTo>
                  <a:pt x="0" y="837311"/>
                </a:lnTo>
                <a:lnTo>
                  <a:pt x="0" y="766561"/>
                </a:lnTo>
                <a:close/>
              </a:path>
            </a:pathLst>
          </a:custGeom>
          <a:ln w="1904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74650" y="7263219"/>
            <a:ext cx="1692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606060"/>
                </a:solidFill>
                <a:latin typeface="Arial MT"/>
                <a:cs typeface="Arial MT"/>
              </a:rPr>
              <a:t>False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14" dirty="0">
                <a:solidFill>
                  <a:srgbClr val="606060"/>
                </a:solidFill>
                <a:latin typeface="Arial MT"/>
                <a:cs typeface="Arial MT"/>
              </a:rPr>
              <a:t>(FP)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0726" y="6378929"/>
            <a:ext cx="3541395" cy="1177290"/>
          </a:xfrm>
          <a:custGeom>
            <a:avLst/>
            <a:gdLst/>
            <a:ahLst/>
            <a:cxnLst/>
            <a:rect l="l" t="t" r="r" b="b"/>
            <a:pathLst>
              <a:path w="3541395" h="1177290">
                <a:moveTo>
                  <a:pt x="654623" y="658670"/>
                </a:moveTo>
                <a:lnTo>
                  <a:pt x="1135723" y="658670"/>
                </a:lnTo>
                <a:lnTo>
                  <a:pt x="0" y="0"/>
                </a:lnTo>
                <a:lnTo>
                  <a:pt x="1857373" y="658670"/>
                </a:lnTo>
                <a:lnTo>
                  <a:pt x="3541223" y="658670"/>
                </a:lnTo>
                <a:lnTo>
                  <a:pt x="3541223" y="745020"/>
                </a:lnTo>
                <a:lnTo>
                  <a:pt x="3541223" y="874545"/>
                </a:lnTo>
                <a:lnTo>
                  <a:pt x="3541223" y="1176770"/>
                </a:lnTo>
                <a:lnTo>
                  <a:pt x="1857373" y="1176770"/>
                </a:lnTo>
                <a:lnTo>
                  <a:pt x="1135723" y="1176770"/>
                </a:lnTo>
                <a:lnTo>
                  <a:pt x="654623" y="1176770"/>
                </a:lnTo>
                <a:lnTo>
                  <a:pt x="654623" y="874545"/>
                </a:lnTo>
                <a:lnTo>
                  <a:pt x="654623" y="745020"/>
                </a:lnTo>
                <a:lnTo>
                  <a:pt x="654623" y="658670"/>
                </a:lnTo>
                <a:close/>
              </a:path>
            </a:pathLst>
          </a:custGeom>
          <a:ln w="1904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28375" y="7136693"/>
            <a:ext cx="188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True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Negative</a:t>
            </a: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(TN)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403125" y="2571874"/>
            <a:ext cx="2599690" cy="2291715"/>
          </a:xfrm>
          <a:custGeom>
            <a:avLst/>
            <a:gdLst/>
            <a:ahLst/>
            <a:cxnLst/>
            <a:rect l="l" t="t" r="r" b="b"/>
            <a:pathLst>
              <a:path w="2599690" h="2291715">
                <a:moveTo>
                  <a:pt x="0" y="0"/>
                </a:moveTo>
                <a:lnTo>
                  <a:pt x="433199" y="0"/>
                </a:lnTo>
                <a:lnTo>
                  <a:pt x="1082999" y="0"/>
                </a:lnTo>
                <a:lnTo>
                  <a:pt x="2599199" y="0"/>
                </a:lnTo>
                <a:lnTo>
                  <a:pt x="2599199" y="247624"/>
                </a:lnTo>
                <a:lnTo>
                  <a:pt x="2599199" y="353749"/>
                </a:lnTo>
                <a:lnTo>
                  <a:pt x="2599199" y="424499"/>
                </a:lnTo>
                <a:lnTo>
                  <a:pt x="1082999" y="424499"/>
                </a:lnTo>
                <a:lnTo>
                  <a:pt x="135002" y="2291522"/>
                </a:lnTo>
                <a:lnTo>
                  <a:pt x="433199" y="424499"/>
                </a:lnTo>
                <a:lnTo>
                  <a:pt x="0" y="424499"/>
                </a:lnTo>
                <a:lnTo>
                  <a:pt x="0" y="353749"/>
                </a:lnTo>
                <a:lnTo>
                  <a:pt x="0" y="2476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76150" y="2624168"/>
            <a:ext cx="18567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85" dirty="0">
                <a:solidFill>
                  <a:srgbClr val="606060"/>
                </a:solidFill>
                <a:latin typeface="Arial MT"/>
                <a:cs typeface="Arial MT"/>
              </a:rPr>
              <a:t>False</a:t>
            </a:r>
            <a:r>
              <a:rPr sz="18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Negative</a:t>
            </a:r>
            <a:r>
              <a:rPr sz="1800" spc="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(FN)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91174" y="2571874"/>
            <a:ext cx="3406775" cy="2359025"/>
          </a:xfrm>
          <a:custGeom>
            <a:avLst/>
            <a:gdLst/>
            <a:ahLst/>
            <a:cxnLst/>
            <a:rect l="l" t="t" r="r" b="b"/>
            <a:pathLst>
              <a:path w="3406775" h="2359025">
                <a:moveTo>
                  <a:pt x="0" y="0"/>
                </a:moveTo>
                <a:lnTo>
                  <a:pt x="1516199" y="0"/>
                </a:lnTo>
                <a:lnTo>
                  <a:pt x="2165999" y="0"/>
                </a:lnTo>
                <a:lnTo>
                  <a:pt x="2599199" y="0"/>
                </a:lnTo>
                <a:lnTo>
                  <a:pt x="2599199" y="247624"/>
                </a:lnTo>
                <a:lnTo>
                  <a:pt x="2599199" y="353749"/>
                </a:lnTo>
                <a:lnTo>
                  <a:pt x="2599199" y="424499"/>
                </a:lnTo>
                <a:lnTo>
                  <a:pt x="2165999" y="424499"/>
                </a:lnTo>
                <a:lnTo>
                  <a:pt x="3406199" y="2358526"/>
                </a:lnTo>
                <a:lnTo>
                  <a:pt x="1516199" y="424499"/>
                </a:lnTo>
                <a:lnTo>
                  <a:pt x="0" y="424499"/>
                </a:lnTo>
                <a:lnTo>
                  <a:pt x="0" y="353749"/>
                </a:lnTo>
                <a:lnTo>
                  <a:pt x="0" y="24762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64199" y="2624168"/>
            <a:ext cx="1723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True</a:t>
            </a: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(TP)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Confusion</a:t>
            </a:r>
            <a:r>
              <a:rPr spc="-165" dirty="0"/>
              <a:t> </a:t>
            </a:r>
            <a:r>
              <a:rPr spc="-20" dirty="0"/>
              <a:t>Matrix</a:t>
            </a:r>
            <a:r>
              <a:rPr spc="-160" dirty="0"/>
              <a:t> </a:t>
            </a:r>
            <a:r>
              <a:rPr dirty="0"/>
              <a:t>-</a:t>
            </a:r>
            <a:r>
              <a:rPr spc="-17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99" y="1946922"/>
            <a:ext cx="11543665" cy="264477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25"/>
              </a:spcBef>
            </a:pP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For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‘5’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Black"/>
                <a:cs typeface="Arial Black"/>
              </a:rPr>
              <a:t>‘Not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Black"/>
                <a:cs typeface="Arial Black"/>
              </a:rPr>
              <a:t>5’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classifier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first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row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considers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non-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(the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negative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class):</a:t>
            </a:r>
            <a:endParaRPr sz="3000">
              <a:latin typeface="Arial MT"/>
              <a:cs typeface="Arial MT"/>
            </a:endParaRPr>
          </a:p>
          <a:p>
            <a:pPr marL="928369" marR="369570" lvl="1" indent="-459105">
              <a:lnSpc>
                <a:spcPct val="114599"/>
              </a:lnSpc>
              <a:buChar char="○"/>
              <a:tabLst>
                <a:tab pos="928369" algn="l"/>
              </a:tabLst>
            </a:pP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53,272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them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were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correctly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non-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(they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called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true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negatives)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remaining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1,307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were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wrongly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(false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positives).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20074" y="5894412"/>
            <a:ext cx="8361045" cy="2957195"/>
            <a:chOff x="1420074" y="5894412"/>
            <a:chExt cx="8361045" cy="2957195"/>
          </a:xfrm>
        </p:grpSpPr>
        <p:sp>
          <p:nvSpPr>
            <p:cNvPr id="5" name="object 5"/>
            <p:cNvSpPr/>
            <p:nvPr/>
          </p:nvSpPr>
          <p:spPr>
            <a:xfrm>
              <a:off x="4784992" y="7079182"/>
              <a:ext cx="3301365" cy="1175385"/>
            </a:xfrm>
            <a:custGeom>
              <a:avLst/>
              <a:gdLst/>
              <a:ahLst/>
              <a:cxnLst/>
              <a:rect l="l" t="t" r="r" b="b"/>
              <a:pathLst>
                <a:path w="3301365" h="1175384">
                  <a:moveTo>
                    <a:pt x="3300996" y="0"/>
                  </a:moveTo>
                  <a:lnTo>
                    <a:pt x="1649488" y="0"/>
                  </a:lnTo>
                  <a:lnTo>
                    <a:pt x="0" y="0"/>
                  </a:lnTo>
                  <a:lnTo>
                    <a:pt x="0" y="587629"/>
                  </a:lnTo>
                  <a:lnTo>
                    <a:pt x="0" y="1175245"/>
                  </a:lnTo>
                  <a:lnTo>
                    <a:pt x="1649488" y="1175245"/>
                  </a:lnTo>
                  <a:lnTo>
                    <a:pt x="3300996" y="1175245"/>
                  </a:lnTo>
                  <a:lnTo>
                    <a:pt x="3300996" y="587629"/>
                  </a:lnTo>
                  <a:lnTo>
                    <a:pt x="3300996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29587" y="5899174"/>
              <a:ext cx="1668780" cy="2947670"/>
            </a:xfrm>
            <a:custGeom>
              <a:avLst/>
              <a:gdLst/>
              <a:ahLst/>
              <a:cxnLst/>
              <a:rect l="l" t="t" r="r" b="b"/>
              <a:pathLst>
                <a:path w="1668780" h="2947670">
                  <a:moveTo>
                    <a:pt x="0" y="0"/>
                  </a:moveTo>
                  <a:lnTo>
                    <a:pt x="0" y="2947624"/>
                  </a:lnTo>
                </a:path>
                <a:path w="1668780" h="2947670">
                  <a:moveTo>
                    <a:pt x="1668299" y="0"/>
                  </a:moveTo>
                  <a:lnTo>
                    <a:pt x="1668299" y="29476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6187" y="6486799"/>
              <a:ext cx="0" cy="2360295"/>
            </a:xfrm>
            <a:custGeom>
              <a:avLst/>
              <a:gdLst/>
              <a:ahLst/>
              <a:cxnLst/>
              <a:rect l="l" t="t" r="r" b="b"/>
              <a:pathLst>
                <a:path h="2360295">
                  <a:moveTo>
                    <a:pt x="0" y="1832974"/>
                  </a:moveTo>
                  <a:lnTo>
                    <a:pt x="0" y="2359999"/>
                  </a:lnTo>
                </a:path>
                <a:path h="2360295">
                  <a:moveTo>
                    <a:pt x="0" y="0"/>
                  </a:moveTo>
                  <a:lnTo>
                    <a:pt x="0" y="55779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34487" y="6486799"/>
              <a:ext cx="0" cy="2360295"/>
            </a:xfrm>
            <a:custGeom>
              <a:avLst/>
              <a:gdLst/>
              <a:ahLst/>
              <a:cxnLst/>
              <a:rect l="l" t="t" r="r" b="b"/>
              <a:pathLst>
                <a:path h="2360295">
                  <a:moveTo>
                    <a:pt x="0" y="0"/>
                  </a:moveTo>
                  <a:lnTo>
                    <a:pt x="0" y="235999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02787" y="6486799"/>
              <a:ext cx="0" cy="2360295"/>
            </a:xfrm>
            <a:custGeom>
              <a:avLst/>
              <a:gdLst/>
              <a:ahLst/>
              <a:cxnLst/>
              <a:rect l="l" t="t" r="r" b="b"/>
              <a:pathLst>
                <a:path h="2360295">
                  <a:moveTo>
                    <a:pt x="0" y="1849999"/>
                  </a:moveTo>
                  <a:lnTo>
                    <a:pt x="0" y="2359999"/>
                  </a:lnTo>
                </a:path>
                <a:path h="2360295">
                  <a:moveTo>
                    <a:pt x="0" y="0"/>
                  </a:moveTo>
                  <a:lnTo>
                    <a:pt x="0" y="56539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4837" y="5899174"/>
              <a:ext cx="8351520" cy="2947670"/>
            </a:xfrm>
            <a:custGeom>
              <a:avLst/>
              <a:gdLst/>
              <a:ahLst/>
              <a:cxnLst/>
              <a:rect l="l" t="t" r="r" b="b"/>
              <a:pathLst>
                <a:path w="8351520" h="2947670">
                  <a:moveTo>
                    <a:pt x="8346249" y="0"/>
                  </a:moveTo>
                  <a:lnTo>
                    <a:pt x="8346249" y="2947624"/>
                  </a:lnTo>
                </a:path>
                <a:path w="8351520" h="2947670">
                  <a:moveTo>
                    <a:pt x="0" y="4749"/>
                  </a:moveTo>
                  <a:lnTo>
                    <a:pt x="8350999" y="4749"/>
                  </a:lnTo>
                </a:path>
                <a:path w="8351520" h="2947670">
                  <a:moveTo>
                    <a:pt x="1668299" y="592374"/>
                  </a:moveTo>
                  <a:lnTo>
                    <a:pt x="8350999" y="59237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93137" y="7079174"/>
              <a:ext cx="6682740" cy="1175385"/>
            </a:xfrm>
            <a:custGeom>
              <a:avLst/>
              <a:gdLst/>
              <a:ahLst/>
              <a:cxnLst/>
              <a:rect l="l" t="t" r="r" b="b"/>
              <a:pathLst>
                <a:path w="6682740" h="1175384">
                  <a:moveTo>
                    <a:pt x="0" y="0"/>
                  </a:moveTo>
                  <a:lnTo>
                    <a:pt x="1610262" y="0"/>
                  </a:lnTo>
                </a:path>
                <a:path w="6682740" h="1175384">
                  <a:moveTo>
                    <a:pt x="2098962" y="0"/>
                  </a:moveTo>
                  <a:lnTo>
                    <a:pt x="4992862" y="0"/>
                  </a:lnTo>
                </a:path>
                <a:path w="6682740" h="1175384">
                  <a:moveTo>
                    <a:pt x="5076562" y="0"/>
                  </a:moveTo>
                  <a:lnTo>
                    <a:pt x="6682699" y="0"/>
                  </a:lnTo>
                </a:path>
                <a:path w="6682740" h="1175384">
                  <a:moveTo>
                    <a:pt x="0" y="587624"/>
                  </a:moveTo>
                  <a:lnTo>
                    <a:pt x="1610262" y="587624"/>
                  </a:lnTo>
                </a:path>
                <a:path w="6682740" h="1175384">
                  <a:moveTo>
                    <a:pt x="1691862" y="587624"/>
                  </a:moveTo>
                  <a:lnTo>
                    <a:pt x="4992862" y="587624"/>
                  </a:lnTo>
                </a:path>
                <a:path w="6682740" h="1175384">
                  <a:moveTo>
                    <a:pt x="5076562" y="587624"/>
                  </a:moveTo>
                  <a:lnTo>
                    <a:pt x="6682699" y="587624"/>
                  </a:lnTo>
                </a:path>
                <a:path w="6682740" h="1175384">
                  <a:moveTo>
                    <a:pt x="0" y="1175249"/>
                  </a:moveTo>
                  <a:lnTo>
                    <a:pt x="1610262" y="1175249"/>
                  </a:lnTo>
                </a:path>
                <a:path w="6682740" h="1175384">
                  <a:moveTo>
                    <a:pt x="2127762" y="1175249"/>
                  </a:moveTo>
                  <a:lnTo>
                    <a:pt x="4531012" y="1175249"/>
                  </a:lnTo>
                </a:path>
                <a:path w="6682740" h="1175384">
                  <a:moveTo>
                    <a:pt x="5076562" y="1175249"/>
                  </a:moveTo>
                  <a:lnTo>
                    <a:pt x="6682699" y="117524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24837" y="8842049"/>
              <a:ext cx="8351520" cy="0"/>
            </a:xfrm>
            <a:custGeom>
              <a:avLst/>
              <a:gdLst/>
              <a:ahLst/>
              <a:cxnLst/>
              <a:rect l="l" t="t" r="r" b="b"/>
              <a:pathLst>
                <a:path w="8351520">
                  <a:moveTo>
                    <a:pt x="0" y="0"/>
                  </a:moveTo>
                  <a:lnTo>
                    <a:pt x="8350999" y="0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73981" y="7348931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Actual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02649" y="5967806"/>
            <a:ext cx="666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Prediction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84999" y="6555431"/>
            <a:ext cx="164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Not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9249" y="6555431"/>
            <a:ext cx="168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32612" y="6555431"/>
            <a:ext cx="163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Total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2649" y="7143056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Not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6124" y="7143056"/>
            <a:ext cx="640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53272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17267" y="7143056"/>
            <a:ext cx="514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1307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69699" y="7143056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54579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2649" y="7730681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48966" y="7730681"/>
            <a:ext cx="514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1077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17267" y="7730681"/>
            <a:ext cx="514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4344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69699" y="7730681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5421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02649" y="8318306"/>
            <a:ext cx="1637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Total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48962" y="8318306"/>
            <a:ext cx="168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54349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439249" y="8318306"/>
            <a:ext cx="1647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5651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69699" y="8318306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60000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79999" y="5523062"/>
            <a:ext cx="7470775" cy="2814320"/>
            <a:chOff x="4679999" y="5523062"/>
            <a:chExt cx="7470775" cy="2814320"/>
          </a:xfrm>
        </p:grpSpPr>
        <p:sp>
          <p:nvSpPr>
            <p:cNvPr id="31" name="object 31"/>
            <p:cNvSpPr/>
            <p:nvPr/>
          </p:nvSpPr>
          <p:spPr>
            <a:xfrm>
              <a:off x="4718099" y="7082699"/>
              <a:ext cx="3414395" cy="1216025"/>
            </a:xfrm>
            <a:custGeom>
              <a:avLst/>
              <a:gdLst/>
              <a:ahLst/>
              <a:cxnLst/>
              <a:rect l="l" t="t" r="r" b="b"/>
              <a:pathLst>
                <a:path w="3414395" h="1216025">
                  <a:moveTo>
                    <a:pt x="28799" y="0"/>
                  </a:moveTo>
                  <a:lnTo>
                    <a:pt x="23399" y="1159199"/>
                  </a:lnTo>
                </a:path>
                <a:path w="3414395" h="1216025">
                  <a:moveTo>
                    <a:pt x="28799" y="18449"/>
                  </a:moveTo>
                  <a:lnTo>
                    <a:pt x="473999" y="18449"/>
                  </a:lnTo>
                </a:path>
                <a:path w="3414395" h="1216025">
                  <a:moveTo>
                    <a:pt x="0" y="1198974"/>
                  </a:moveTo>
                  <a:lnTo>
                    <a:pt x="502799" y="1198974"/>
                  </a:lnTo>
                </a:path>
                <a:path w="3414395" h="1216025">
                  <a:moveTo>
                    <a:pt x="2968724" y="42274"/>
                  </a:moveTo>
                  <a:lnTo>
                    <a:pt x="3413924" y="42274"/>
                  </a:lnTo>
                </a:path>
                <a:path w="3414395" h="1216025">
                  <a:moveTo>
                    <a:pt x="2906049" y="1198974"/>
                  </a:moveTo>
                  <a:lnTo>
                    <a:pt x="3408849" y="1198974"/>
                  </a:lnTo>
                </a:path>
                <a:path w="3414395" h="1216025">
                  <a:moveTo>
                    <a:pt x="3413499" y="7599"/>
                  </a:moveTo>
                  <a:lnTo>
                    <a:pt x="3405999" y="1215999"/>
                  </a:lnTo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67266" y="5527824"/>
              <a:ext cx="3978275" cy="1567815"/>
            </a:xfrm>
            <a:custGeom>
              <a:avLst/>
              <a:gdLst/>
              <a:ahLst/>
              <a:cxnLst/>
              <a:rect l="l" t="t" r="r" b="b"/>
              <a:pathLst>
                <a:path w="3978275" h="1567815">
                  <a:moveTo>
                    <a:pt x="0" y="1567419"/>
                  </a:moveTo>
                  <a:lnTo>
                    <a:pt x="2235483" y="636474"/>
                  </a:lnTo>
                  <a:lnTo>
                    <a:pt x="2235483" y="0"/>
                  </a:lnTo>
                  <a:lnTo>
                    <a:pt x="3978183" y="0"/>
                  </a:lnTo>
                  <a:lnTo>
                    <a:pt x="3978183" y="1091099"/>
                  </a:lnTo>
                  <a:lnTo>
                    <a:pt x="2235483" y="1091099"/>
                  </a:lnTo>
                  <a:lnTo>
                    <a:pt x="2235483" y="909249"/>
                  </a:lnTo>
                  <a:lnTo>
                    <a:pt x="0" y="156741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167266" y="5527824"/>
              <a:ext cx="3978275" cy="1567815"/>
            </a:xfrm>
            <a:custGeom>
              <a:avLst/>
              <a:gdLst/>
              <a:ahLst/>
              <a:cxnLst/>
              <a:rect l="l" t="t" r="r" b="b"/>
              <a:pathLst>
                <a:path w="3978275" h="1567815">
                  <a:moveTo>
                    <a:pt x="2235483" y="0"/>
                  </a:moveTo>
                  <a:lnTo>
                    <a:pt x="2525933" y="0"/>
                  </a:lnTo>
                  <a:lnTo>
                    <a:pt x="2961608" y="0"/>
                  </a:lnTo>
                  <a:lnTo>
                    <a:pt x="3978183" y="0"/>
                  </a:lnTo>
                  <a:lnTo>
                    <a:pt x="3978183" y="636474"/>
                  </a:lnTo>
                  <a:lnTo>
                    <a:pt x="3978183" y="909249"/>
                  </a:lnTo>
                  <a:lnTo>
                    <a:pt x="3978183" y="1091099"/>
                  </a:lnTo>
                  <a:lnTo>
                    <a:pt x="2961608" y="1091099"/>
                  </a:lnTo>
                  <a:lnTo>
                    <a:pt x="2525933" y="1091099"/>
                  </a:lnTo>
                  <a:lnTo>
                    <a:pt x="2235483" y="1091099"/>
                  </a:lnTo>
                  <a:lnTo>
                    <a:pt x="2235483" y="909249"/>
                  </a:lnTo>
                  <a:lnTo>
                    <a:pt x="0" y="1567419"/>
                  </a:lnTo>
                  <a:lnTo>
                    <a:pt x="2235483" y="636474"/>
                  </a:lnTo>
                  <a:lnTo>
                    <a:pt x="2235483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475775" y="5686533"/>
            <a:ext cx="153162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Confusion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Matrix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86450" y="4966225"/>
            <a:ext cx="2694940" cy="2230755"/>
          </a:xfrm>
          <a:custGeom>
            <a:avLst/>
            <a:gdLst/>
            <a:ahLst/>
            <a:cxnLst/>
            <a:rect l="l" t="t" r="r" b="b"/>
            <a:pathLst>
              <a:path w="2694940" h="2230754">
                <a:moveTo>
                  <a:pt x="0" y="0"/>
                </a:moveTo>
                <a:lnTo>
                  <a:pt x="449149" y="0"/>
                </a:lnTo>
                <a:lnTo>
                  <a:pt x="1122874" y="0"/>
                </a:lnTo>
                <a:lnTo>
                  <a:pt x="2694899" y="0"/>
                </a:lnTo>
                <a:lnTo>
                  <a:pt x="2694899" y="330574"/>
                </a:lnTo>
                <a:lnTo>
                  <a:pt x="2694899" y="472249"/>
                </a:lnTo>
                <a:lnTo>
                  <a:pt x="2694899" y="566699"/>
                </a:lnTo>
                <a:lnTo>
                  <a:pt x="1122874" y="566699"/>
                </a:lnTo>
                <a:lnTo>
                  <a:pt x="640631" y="2230474"/>
                </a:lnTo>
                <a:lnTo>
                  <a:pt x="449149" y="566699"/>
                </a:lnTo>
                <a:lnTo>
                  <a:pt x="0" y="566699"/>
                </a:lnTo>
                <a:lnTo>
                  <a:pt x="0" y="472249"/>
                </a:lnTo>
                <a:lnTo>
                  <a:pt x="0" y="330574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59475" y="5089618"/>
            <a:ext cx="241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False</a:t>
            </a:r>
            <a:r>
              <a:rPr sz="1800" b="1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Positive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(FP)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356950" y="5042525"/>
            <a:ext cx="2770505" cy="2111375"/>
          </a:xfrm>
          <a:custGeom>
            <a:avLst/>
            <a:gdLst/>
            <a:ahLst/>
            <a:cxnLst/>
            <a:rect l="l" t="t" r="r" b="b"/>
            <a:pathLst>
              <a:path w="2770504" h="2111375">
                <a:moveTo>
                  <a:pt x="0" y="0"/>
                </a:moveTo>
                <a:lnTo>
                  <a:pt x="1615949" y="0"/>
                </a:lnTo>
                <a:lnTo>
                  <a:pt x="2308499" y="0"/>
                </a:lnTo>
                <a:lnTo>
                  <a:pt x="2770199" y="0"/>
                </a:lnTo>
                <a:lnTo>
                  <a:pt x="2770199" y="330574"/>
                </a:lnTo>
                <a:lnTo>
                  <a:pt x="2770199" y="472249"/>
                </a:lnTo>
                <a:lnTo>
                  <a:pt x="2770199" y="566699"/>
                </a:lnTo>
                <a:lnTo>
                  <a:pt x="2308499" y="566699"/>
                </a:lnTo>
                <a:lnTo>
                  <a:pt x="2317106" y="2111076"/>
                </a:lnTo>
                <a:lnTo>
                  <a:pt x="1615949" y="566699"/>
                </a:lnTo>
                <a:lnTo>
                  <a:pt x="0" y="566699"/>
                </a:lnTo>
                <a:lnTo>
                  <a:pt x="0" y="472249"/>
                </a:lnTo>
                <a:lnTo>
                  <a:pt x="0" y="330574"/>
                </a:lnTo>
                <a:lnTo>
                  <a:pt x="0" y="0"/>
                </a:lnTo>
                <a:close/>
              </a:path>
            </a:pathLst>
          </a:custGeom>
          <a:ln w="2857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429975" y="5165918"/>
            <a:ext cx="228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True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Negative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(TN)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08099" y="7971200"/>
            <a:ext cx="4556760" cy="567055"/>
          </a:xfrm>
          <a:custGeom>
            <a:avLst/>
            <a:gdLst/>
            <a:ahLst/>
            <a:cxnLst/>
            <a:rect l="l" t="t" r="r" b="b"/>
            <a:pathLst>
              <a:path w="4556760" h="567054">
                <a:moveTo>
                  <a:pt x="0" y="0"/>
                </a:moveTo>
                <a:lnTo>
                  <a:pt x="1516199" y="0"/>
                </a:lnTo>
                <a:lnTo>
                  <a:pt x="2165999" y="0"/>
                </a:lnTo>
                <a:lnTo>
                  <a:pt x="2599199" y="0"/>
                </a:lnTo>
                <a:lnTo>
                  <a:pt x="2599199" y="94449"/>
                </a:lnTo>
                <a:lnTo>
                  <a:pt x="4556267" y="72192"/>
                </a:lnTo>
                <a:lnTo>
                  <a:pt x="2599199" y="236124"/>
                </a:lnTo>
                <a:lnTo>
                  <a:pt x="2599199" y="566699"/>
                </a:lnTo>
                <a:lnTo>
                  <a:pt x="2165999" y="566699"/>
                </a:lnTo>
                <a:lnTo>
                  <a:pt x="1516199" y="566699"/>
                </a:lnTo>
                <a:lnTo>
                  <a:pt x="0" y="566699"/>
                </a:lnTo>
                <a:lnTo>
                  <a:pt x="0" y="236124"/>
                </a:lnTo>
                <a:lnTo>
                  <a:pt x="0" y="9444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81125" y="8094593"/>
            <a:ext cx="241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False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Negative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(FN)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525722" y="7857174"/>
            <a:ext cx="5067300" cy="567055"/>
          </a:xfrm>
          <a:custGeom>
            <a:avLst/>
            <a:gdLst/>
            <a:ahLst/>
            <a:cxnLst/>
            <a:rect l="l" t="t" r="r" b="b"/>
            <a:pathLst>
              <a:path w="5067300" h="567054">
                <a:moveTo>
                  <a:pt x="2372077" y="0"/>
                </a:moveTo>
                <a:lnTo>
                  <a:pt x="2821227" y="0"/>
                </a:lnTo>
                <a:lnTo>
                  <a:pt x="3494952" y="0"/>
                </a:lnTo>
                <a:lnTo>
                  <a:pt x="5066977" y="0"/>
                </a:lnTo>
                <a:lnTo>
                  <a:pt x="5066977" y="94449"/>
                </a:lnTo>
                <a:lnTo>
                  <a:pt x="5066977" y="236124"/>
                </a:lnTo>
                <a:lnTo>
                  <a:pt x="5066977" y="566699"/>
                </a:lnTo>
                <a:lnTo>
                  <a:pt x="3494952" y="566699"/>
                </a:lnTo>
                <a:lnTo>
                  <a:pt x="2821227" y="566699"/>
                </a:lnTo>
                <a:lnTo>
                  <a:pt x="2372077" y="566699"/>
                </a:lnTo>
                <a:lnTo>
                  <a:pt x="2372077" y="236124"/>
                </a:lnTo>
                <a:lnTo>
                  <a:pt x="0" y="134999"/>
                </a:lnTo>
                <a:lnTo>
                  <a:pt x="2372077" y="94449"/>
                </a:lnTo>
                <a:lnTo>
                  <a:pt x="2372077" y="0"/>
                </a:lnTo>
                <a:close/>
              </a:path>
            </a:pathLst>
          </a:custGeom>
          <a:ln w="952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970826" y="7980568"/>
            <a:ext cx="228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True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Positive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(TP)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Confusion</a:t>
            </a:r>
            <a:r>
              <a:rPr spc="-165" dirty="0"/>
              <a:t> </a:t>
            </a:r>
            <a:r>
              <a:rPr spc="-20" dirty="0"/>
              <a:t>Matrix</a:t>
            </a:r>
            <a:r>
              <a:rPr spc="-160" dirty="0"/>
              <a:t> </a:t>
            </a:r>
            <a:r>
              <a:rPr dirty="0"/>
              <a:t>-</a:t>
            </a:r>
            <a:r>
              <a:rPr spc="-170" dirty="0"/>
              <a:t> </a:t>
            </a:r>
            <a:r>
              <a:rPr spc="-37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499" y="2418535"/>
            <a:ext cx="11334115" cy="21209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25"/>
              </a:spcBef>
            </a:pP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For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‘5’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Black"/>
                <a:cs typeface="Arial Black"/>
              </a:rPr>
              <a:t>‘Not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Black"/>
                <a:cs typeface="Arial Black"/>
              </a:rPr>
              <a:t>5’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classifier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525"/>
              </a:spcBef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second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row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considers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(the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class):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</a:tabLst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1,077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were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wrongly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non-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(false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negatives)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remaining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4,344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were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correctly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(true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positives).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96274" y="5513412"/>
            <a:ext cx="8361045" cy="2957195"/>
            <a:chOff x="1496274" y="5513412"/>
            <a:chExt cx="8361045" cy="2957195"/>
          </a:xfrm>
        </p:grpSpPr>
        <p:sp>
          <p:nvSpPr>
            <p:cNvPr id="5" name="object 5"/>
            <p:cNvSpPr/>
            <p:nvPr/>
          </p:nvSpPr>
          <p:spPr>
            <a:xfrm>
              <a:off x="4861192" y="6698182"/>
              <a:ext cx="3301365" cy="1175385"/>
            </a:xfrm>
            <a:custGeom>
              <a:avLst/>
              <a:gdLst/>
              <a:ahLst/>
              <a:cxnLst/>
              <a:rect l="l" t="t" r="r" b="b"/>
              <a:pathLst>
                <a:path w="3301365" h="1175384">
                  <a:moveTo>
                    <a:pt x="3300996" y="0"/>
                  </a:moveTo>
                  <a:lnTo>
                    <a:pt x="1649488" y="0"/>
                  </a:lnTo>
                  <a:lnTo>
                    <a:pt x="0" y="0"/>
                  </a:lnTo>
                  <a:lnTo>
                    <a:pt x="0" y="587629"/>
                  </a:lnTo>
                  <a:lnTo>
                    <a:pt x="0" y="1175245"/>
                  </a:lnTo>
                  <a:lnTo>
                    <a:pt x="1649488" y="1175245"/>
                  </a:lnTo>
                  <a:lnTo>
                    <a:pt x="3300996" y="1175245"/>
                  </a:lnTo>
                  <a:lnTo>
                    <a:pt x="3300996" y="587629"/>
                  </a:lnTo>
                  <a:lnTo>
                    <a:pt x="3300996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5787" y="5518174"/>
              <a:ext cx="1668780" cy="2947670"/>
            </a:xfrm>
            <a:custGeom>
              <a:avLst/>
              <a:gdLst/>
              <a:ahLst/>
              <a:cxnLst/>
              <a:rect l="l" t="t" r="r" b="b"/>
              <a:pathLst>
                <a:path w="1668780" h="2947670">
                  <a:moveTo>
                    <a:pt x="0" y="0"/>
                  </a:moveTo>
                  <a:lnTo>
                    <a:pt x="0" y="2947624"/>
                  </a:lnTo>
                </a:path>
                <a:path w="1668780" h="2947670">
                  <a:moveTo>
                    <a:pt x="1668299" y="0"/>
                  </a:moveTo>
                  <a:lnTo>
                    <a:pt x="1668299" y="29476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42387" y="6105799"/>
              <a:ext cx="0" cy="2360295"/>
            </a:xfrm>
            <a:custGeom>
              <a:avLst/>
              <a:gdLst/>
              <a:ahLst/>
              <a:cxnLst/>
              <a:rect l="l" t="t" r="r" b="b"/>
              <a:pathLst>
                <a:path h="2360295">
                  <a:moveTo>
                    <a:pt x="0" y="1832974"/>
                  </a:moveTo>
                  <a:lnTo>
                    <a:pt x="0" y="2359999"/>
                  </a:lnTo>
                </a:path>
                <a:path h="2360295">
                  <a:moveTo>
                    <a:pt x="0" y="0"/>
                  </a:moveTo>
                  <a:lnTo>
                    <a:pt x="0" y="55779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10687" y="6105799"/>
              <a:ext cx="0" cy="2360295"/>
            </a:xfrm>
            <a:custGeom>
              <a:avLst/>
              <a:gdLst/>
              <a:ahLst/>
              <a:cxnLst/>
              <a:rect l="l" t="t" r="r" b="b"/>
              <a:pathLst>
                <a:path h="2360295">
                  <a:moveTo>
                    <a:pt x="0" y="0"/>
                  </a:moveTo>
                  <a:lnTo>
                    <a:pt x="0" y="235999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78987" y="6105799"/>
              <a:ext cx="0" cy="2360295"/>
            </a:xfrm>
            <a:custGeom>
              <a:avLst/>
              <a:gdLst/>
              <a:ahLst/>
              <a:cxnLst/>
              <a:rect l="l" t="t" r="r" b="b"/>
              <a:pathLst>
                <a:path h="2360295">
                  <a:moveTo>
                    <a:pt x="0" y="1849999"/>
                  </a:moveTo>
                  <a:lnTo>
                    <a:pt x="0" y="2359999"/>
                  </a:lnTo>
                </a:path>
                <a:path h="2360295">
                  <a:moveTo>
                    <a:pt x="0" y="0"/>
                  </a:moveTo>
                  <a:lnTo>
                    <a:pt x="0" y="56539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01037" y="5518174"/>
              <a:ext cx="8351520" cy="2947670"/>
            </a:xfrm>
            <a:custGeom>
              <a:avLst/>
              <a:gdLst/>
              <a:ahLst/>
              <a:cxnLst/>
              <a:rect l="l" t="t" r="r" b="b"/>
              <a:pathLst>
                <a:path w="8351520" h="2947670">
                  <a:moveTo>
                    <a:pt x="8346249" y="0"/>
                  </a:moveTo>
                  <a:lnTo>
                    <a:pt x="8346249" y="2947624"/>
                  </a:lnTo>
                </a:path>
                <a:path w="8351520" h="2947670">
                  <a:moveTo>
                    <a:pt x="0" y="4749"/>
                  </a:moveTo>
                  <a:lnTo>
                    <a:pt x="8350999" y="4749"/>
                  </a:lnTo>
                </a:path>
                <a:path w="8351520" h="2947670">
                  <a:moveTo>
                    <a:pt x="1668299" y="592374"/>
                  </a:moveTo>
                  <a:lnTo>
                    <a:pt x="8350999" y="59237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69337" y="6698174"/>
              <a:ext cx="6682740" cy="1175385"/>
            </a:xfrm>
            <a:custGeom>
              <a:avLst/>
              <a:gdLst/>
              <a:ahLst/>
              <a:cxnLst/>
              <a:rect l="l" t="t" r="r" b="b"/>
              <a:pathLst>
                <a:path w="6682740" h="1175384">
                  <a:moveTo>
                    <a:pt x="0" y="0"/>
                  </a:moveTo>
                  <a:lnTo>
                    <a:pt x="1610262" y="0"/>
                  </a:lnTo>
                </a:path>
                <a:path w="6682740" h="1175384">
                  <a:moveTo>
                    <a:pt x="2098962" y="0"/>
                  </a:moveTo>
                  <a:lnTo>
                    <a:pt x="4992862" y="0"/>
                  </a:lnTo>
                </a:path>
                <a:path w="6682740" h="1175384">
                  <a:moveTo>
                    <a:pt x="5076562" y="0"/>
                  </a:moveTo>
                  <a:lnTo>
                    <a:pt x="6682699" y="0"/>
                  </a:lnTo>
                </a:path>
                <a:path w="6682740" h="1175384">
                  <a:moveTo>
                    <a:pt x="0" y="587624"/>
                  </a:moveTo>
                  <a:lnTo>
                    <a:pt x="1610262" y="587624"/>
                  </a:lnTo>
                </a:path>
                <a:path w="6682740" h="1175384">
                  <a:moveTo>
                    <a:pt x="1691862" y="587624"/>
                  </a:moveTo>
                  <a:lnTo>
                    <a:pt x="4992862" y="587624"/>
                  </a:lnTo>
                </a:path>
                <a:path w="6682740" h="1175384">
                  <a:moveTo>
                    <a:pt x="5076562" y="587624"/>
                  </a:moveTo>
                  <a:lnTo>
                    <a:pt x="6682699" y="587624"/>
                  </a:lnTo>
                </a:path>
                <a:path w="6682740" h="1175384">
                  <a:moveTo>
                    <a:pt x="0" y="1175249"/>
                  </a:moveTo>
                  <a:lnTo>
                    <a:pt x="1610262" y="1175249"/>
                  </a:lnTo>
                </a:path>
                <a:path w="6682740" h="1175384">
                  <a:moveTo>
                    <a:pt x="2127762" y="1175249"/>
                  </a:moveTo>
                  <a:lnTo>
                    <a:pt x="4531012" y="1175249"/>
                  </a:lnTo>
                </a:path>
                <a:path w="6682740" h="1175384">
                  <a:moveTo>
                    <a:pt x="5076562" y="1175249"/>
                  </a:moveTo>
                  <a:lnTo>
                    <a:pt x="6682699" y="117524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1037" y="8461049"/>
              <a:ext cx="8351520" cy="0"/>
            </a:xfrm>
            <a:custGeom>
              <a:avLst/>
              <a:gdLst/>
              <a:ahLst/>
              <a:cxnLst/>
              <a:rect l="l" t="t" r="r" b="b"/>
              <a:pathLst>
                <a:path w="8351520">
                  <a:moveTo>
                    <a:pt x="0" y="0"/>
                  </a:moveTo>
                  <a:lnTo>
                    <a:pt x="8350999" y="0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950181" y="6967931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Actual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78849" y="5586806"/>
            <a:ext cx="6663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Prediction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1199" y="6174431"/>
            <a:ext cx="1645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Not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15449" y="6174431"/>
            <a:ext cx="1684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08812" y="6174431"/>
            <a:ext cx="1633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Total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78849" y="6762056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Not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62324" y="6762056"/>
            <a:ext cx="640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53272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3467" y="6762056"/>
            <a:ext cx="514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1307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45899" y="6762056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54579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8849" y="7349681"/>
            <a:ext cx="1600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25166" y="7349681"/>
            <a:ext cx="514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1077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93467" y="7349681"/>
            <a:ext cx="5149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4344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245899" y="7349681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562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5421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78849" y="7937306"/>
            <a:ext cx="1637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Total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25162" y="7937306"/>
            <a:ext cx="1680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657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54349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15449" y="7937306"/>
            <a:ext cx="1647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5651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45899" y="7937306"/>
            <a:ext cx="1597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275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60000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756199" y="5142062"/>
            <a:ext cx="7470775" cy="2814320"/>
            <a:chOff x="4756199" y="5142062"/>
            <a:chExt cx="7470775" cy="2814320"/>
          </a:xfrm>
        </p:grpSpPr>
        <p:sp>
          <p:nvSpPr>
            <p:cNvPr id="31" name="object 31"/>
            <p:cNvSpPr/>
            <p:nvPr/>
          </p:nvSpPr>
          <p:spPr>
            <a:xfrm>
              <a:off x="4794299" y="6701699"/>
              <a:ext cx="3414395" cy="1216025"/>
            </a:xfrm>
            <a:custGeom>
              <a:avLst/>
              <a:gdLst/>
              <a:ahLst/>
              <a:cxnLst/>
              <a:rect l="l" t="t" r="r" b="b"/>
              <a:pathLst>
                <a:path w="3414395" h="1216025">
                  <a:moveTo>
                    <a:pt x="28799" y="0"/>
                  </a:moveTo>
                  <a:lnTo>
                    <a:pt x="23399" y="1159199"/>
                  </a:lnTo>
                </a:path>
                <a:path w="3414395" h="1216025">
                  <a:moveTo>
                    <a:pt x="28799" y="18449"/>
                  </a:moveTo>
                  <a:lnTo>
                    <a:pt x="473999" y="18449"/>
                  </a:lnTo>
                </a:path>
                <a:path w="3414395" h="1216025">
                  <a:moveTo>
                    <a:pt x="0" y="1198974"/>
                  </a:moveTo>
                  <a:lnTo>
                    <a:pt x="502799" y="1198974"/>
                  </a:lnTo>
                </a:path>
                <a:path w="3414395" h="1216025">
                  <a:moveTo>
                    <a:pt x="2968724" y="42274"/>
                  </a:moveTo>
                  <a:lnTo>
                    <a:pt x="3413924" y="42274"/>
                  </a:lnTo>
                </a:path>
                <a:path w="3414395" h="1216025">
                  <a:moveTo>
                    <a:pt x="2906049" y="1198974"/>
                  </a:moveTo>
                  <a:lnTo>
                    <a:pt x="3408849" y="1198974"/>
                  </a:lnTo>
                </a:path>
                <a:path w="3414395" h="1216025">
                  <a:moveTo>
                    <a:pt x="3413499" y="7599"/>
                  </a:moveTo>
                  <a:lnTo>
                    <a:pt x="3405999" y="1215999"/>
                  </a:lnTo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243466" y="5146824"/>
              <a:ext cx="3978275" cy="1567815"/>
            </a:xfrm>
            <a:custGeom>
              <a:avLst/>
              <a:gdLst/>
              <a:ahLst/>
              <a:cxnLst/>
              <a:rect l="l" t="t" r="r" b="b"/>
              <a:pathLst>
                <a:path w="3978275" h="1567815">
                  <a:moveTo>
                    <a:pt x="0" y="1567419"/>
                  </a:moveTo>
                  <a:lnTo>
                    <a:pt x="2235483" y="636474"/>
                  </a:lnTo>
                  <a:lnTo>
                    <a:pt x="2235483" y="0"/>
                  </a:lnTo>
                  <a:lnTo>
                    <a:pt x="3978183" y="0"/>
                  </a:lnTo>
                  <a:lnTo>
                    <a:pt x="3978183" y="1091099"/>
                  </a:lnTo>
                  <a:lnTo>
                    <a:pt x="2235483" y="1091099"/>
                  </a:lnTo>
                  <a:lnTo>
                    <a:pt x="2235483" y="909249"/>
                  </a:lnTo>
                  <a:lnTo>
                    <a:pt x="0" y="1567419"/>
                  </a:lnTo>
                  <a:close/>
                </a:path>
              </a:pathLst>
            </a:custGeom>
            <a:solidFill>
              <a:srgbClr val="C9C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43466" y="5146824"/>
              <a:ext cx="3978275" cy="1567815"/>
            </a:xfrm>
            <a:custGeom>
              <a:avLst/>
              <a:gdLst/>
              <a:ahLst/>
              <a:cxnLst/>
              <a:rect l="l" t="t" r="r" b="b"/>
              <a:pathLst>
                <a:path w="3978275" h="1567815">
                  <a:moveTo>
                    <a:pt x="2235483" y="0"/>
                  </a:moveTo>
                  <a:lnTo>
                    <a:pt x="2525933" y="0"/>
                  </a:lnTo>
                  <a:lnTo>
                    <a:pt x="2961608" y="0"/>
                  </a:lnTo>
                  <a:lnTo>
                    <a:pt x="3978183" y="0"/>
                  </a:lnTo>
                  <a:lnTo>
                    <a:pt x="3978183" y="636474"/>
                  </a:lnTo>
                  <a:lnTo>
                    <a:pt x="3978183" y="909249"/>
                  </a:lnTo>
                  <a:lnTo>
                    <a:pt x="3978183" y="1091099"/>
                  </a:lnTo>
                  <a:lnTo>
                    <a:pt x="2961608" y="1091099"/>
                  </a:lnTo>
                  <a:lnTo>
                    <a:pt x="2525933" y="1091099"/>
                  </a:lnTo>
                  <a:lnTo>
                    <a:pt x="2235483" y="1091099"/>
                  </a:lnTo>
                  <a:lnTo>
                    <a:pt x="2235483" y="909249"/>
                  </a:lnTo>
                  <a:lnTo>
                    <a:pt x="0" y="1567419"/>
                  </a:lnTo>
                  <a:lnTo>
                    <a:pt x="2235483" y="636474"/>
                  </a:lnTo>
                  <a:lnTo>
                    <a:pt x="2235483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551975" y="5305533"/>
            <a:ext cx="153162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Confusion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Matrix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886450" y="5032325"/>
            <a:ext cx="2599690" cy="1844675"/>
          </a:xfrm>
          <a:custGeom>
            <a:avLst/>
            <a:gdLst/>
            <a:ahLst/>
            <a:cxnLst/>
            <a:rect l="l" t="t" r="r" b="b"/>
            <a:pathLst>
              <a:path w="2599690" h="1844675">
                <a:moveTo>
                  <a:pt x="0" y="0"/>
                </a:moveTo>
                <a:lnTo>
                  <a:pt x="433199" y="0"/>
                </a:lnTo>
                <a:lnTo>
                  <a:pt x="1082999" y="0"/>
                </a:lnTo>
                <a:lnTo>
                  <a:pt x="2599199" y="0"/>
                </a:lnTo>
                <a:lnTo>
                  <a:pt x="2599199" y="247624"/>
                </a:lnTo>
                <a:lnTo>
                  <a:pt x="2599199" y="353749"/>
                </a:lnTo>
                <a:lnTo>
                  <a:pt x="2599199" y="424499"/>
                </a:lnTo>
                <a:lnTo>
                  <a:pt x="1082999" y="424499"/>
                </a:lnTo>
                <a:lnTo>
                  <a:pt x="723669" y="1844099"/>
                </a:lnTo>
                <a:lnTo>
                  <a:pt x="433199" y="424499"/>
                </a:lnTo>
                <a:lnTo>
                  <a:pt x="0" y="424499"/>
                </a:lnTo>
                <a:lnTo>
                  <a:pt x="0" y="353749"/>
                </a:lnTo>
                <a:lnTo>
                  <a:pt x="0" y="2476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959475" y="5084618"/>
            <a:ext cx="241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False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Positive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(FP)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519349" y="5032325"/>
            <a:ext cx="2684145" cy="1808480"/>
          </a:xfrm>
          <a:custGeom>
            <a:avLst/>
            <a:gdLst/>
            <a:ahLst/>
            <a:cxnLst/>
            <a:rect l="l" t="t" r="r" b="b"/>
            <a:pathLst>
              <a:path w="2684145" h="1808479">
                <a:moveTo>
                  <a:pt x="0" y="0"/>
                </a:moveTo>
                <a:lnTo>
                  <a:pt x="1565549" y="0"/>
                </a:lnTo>
                <a:lnTo>
                  <a:pt x="2236499" y="0"/>
                </a:lnTo>
                <a:lnTo>
                  <a:pt x="2683799" y="0"/>
                </a:lnTo>
                <a:lnTo>
                  <a:pt x="2683799" y="247624"/>
                </a:lnTo>
                <a:lnTo>
                  <a:pt x="2683799" y="353749"/>
                </a:lnTo>
                <a:lnTo>
                  <a:pt x="2683799" y="424499"/>
                </a:lnTo>
                <a:lnTo>
                  <a:pt x="2236499" y="424499"/>
                </a:lnTo>
                <a:lnTo>
                  <a:pt x="2365581" y="1808098"/>
                </a:lnTo>
                <a:lnTo>
                  <a:pt x="1565549" y="424499"/>
                </a:lnTo>
                <a:lnTo>
                  <a:pt x="0" y="424499"/>
                </a:lnTo>
                <a:lnTo>
                  <a:pt x="0" y="353749"/>
                </a:lnTo>
                <a:lnTo>
                  <a:pt x="0" y="24762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592375" y="5084618"/>
            <a:ext cx="228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True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Negative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(TN)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23500" y="7666400"/>
            <a:ext cx="4704715" cy="424815"/>
          </a:xfrm>
          <a:custGeom>
            <a:avLst/>
            <a:gdLst/>
            <a:ahLst/>
            <a:cxnLst/>
            <a:rect l="l" t="t" r="r" b="b"/>
            <a:pathLst>
              <a:path w="4704715" h="424815">
                <a:moveTo>
                  <a:pt x="0" y="0"/>
                </a:moveTo>
                <a:lnTo>
                  <a:pt x="1565549" y="0"/>
                </a:lnTo>
                <a:lnTo>
                  <a:pt x="2236499" y="0"/>
                </a:lnTo>
                <a:lnTo>
                  <a:pt x="2683799" y="0"/>
                </a:lnTo>
                <a:lnTo>
                  <a:pt x="2683799" y="70749"/>
                </a:lnTo>
                <a:lnTo>
                  <a:pt x="4704567" y="54077"/>
                </a:lnTo>
                <a:lnTo>
                  <a:pt x="2683799" y="176874"/>
                </a:lnTo>
                <a:lnTo>
                  <a:pt x="2683799" y="424499"/>
                </a:lnTo>
                <a:lnTo>
                  <a:pt x="2236499" y="424499"/>
                </a:lnTo>
                <a:lnTo>
                  <a:pt x="1565549" y="424499"/>
                </a:lnTo>
                <a:lnTo>
                  <a:pt x="0" y="424499"/>
                </a:lnTo>
                <a:lnTo>
                  <a:pt x="0" y="176874"/>
                </a:lnTo>
                <a:lnTo>
                  <a:pt x="0" y="7074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96524" y="7718693"/>
            <a:ext cx="241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False</a:t>
            </a:r>
            <a:r>
              <a:rPr sz="1800" b="1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Negative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(FN)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7609957" y="7552374"/>
            <a:ext cx="4887595" cy="621030"/>
          </a:xfrm>
          <a:custGeom>
            <a:avLst/>
            <a:gdLst/>
            <a:ahLst/>
            <a:cxnLst/>
            <a:rect l="l" t="t" r="r" b="b"/>
            <a:pathLst>
              <a:path w="4887595" h="621029">
                <a:moveTo>
                  <a:pt x="2287842" y="0"/>
                </a:moveTo>
                <a:lnTo>
                  <a:pt x="2721042" y="0"/>
                </a:lnTo>
                <a:lnTo>
                  <a:pt x="3370842" y="0"/>
                </a:lnTo>
                <a:lnTo>
                  <a:pt x="4887042" y="0"/>
                </a:lnTo>
                <a:lnTo>
                  <a:pt x="4887042" y="103499"/>
                </a:lnTo>
                <a:lnTo>
                  <a:pt x="4887042" y="258749"/>
                </a:lnTo>
                <a:lnTo>
                  <a:pt x="4887042" y="620999"/>
                </a:lnTo>
                <a:lnTo>
                  <a:pt x="3370842" y="620999"/>
                </a:lnTo>
                <a:lnTo>
                  <a:pt x="2721042" y="620999"/>
                </a:lnTo>
                <a:lnTo>
                  <a:pt x="2287842" y="620999"/>
                </a:lnTo>
                <a:lnTo>
                  <a:pt x="2287842" y="258749"/>
                </a:lnTo>
                <a:lnTo>
                  <a:pt x="0" y="147934"/>
                </a:lnTo>
                <a:lnTo>
                  <a:pt x="2287842" y="103499"/>
                </a:lnTo>
                <a:lnTo>
                  <a:pt x="2287842" y="0"/>
                </a:lnTo>
                <a:close/>
              </a:path>
            </a:pathLst>
          </a:custGeom>
          <a:ln w="1904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970826" y="7702918"/>
            <a:ext cx="228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True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Positive</a:t>
            </a:r>
            <a:r>
              <a:rPr sz="1800" b="1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20" dirty="0">
                <a:solidFill>
                  <a:srgbClr val="606060"/>
                </a:solidFill>
                <a:latin typeface="Consolas"/>
                <a:cs typeface="Consolas"/>
              </a:rPr>
              <a:t>(TP)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8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85" dirty="0"/>
              <a:t>Confusion</a:t>
            </a:r>
            <a:r>
              <a:rPr spc="-40" dirty="0"/>
              <a:t> </a:t>
            </a:r>
            <a:r>
              <a:rPr spc="-10" dirty="0"/>
              <a:t>Matrix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2465185"/>
            <a:ext cx="864044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Confusion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Scikit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first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need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predictions,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Then,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they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compared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actual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targets.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5628385"/>
            <a:ext cx="1132205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4198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sklearn.model_selection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import cross_val_predict</a:t>
            </a:r>
            <a:endParaRPr sz="30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y_train_pred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cross_val_predict(sgd_clf,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X_train,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y_train_5,</a:t>
            </a:r>
            <a:r>
              <a:rPr sz="3000" spc="-2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cv=3)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8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85" dirty="0"/>
              <a:t>Confusion</a:t>
            </a:r>
            <a:r>
              <a:rPr spc="-40" dirty="0"/>
              <a:t> </a:t>
            </a:r>
            <a:r>
              <a:rPr spc="-10"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2223034"/>
            <a:ext cx="101238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Confusion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Scikit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Then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we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compare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predicted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value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actual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values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925" y="4509035"/>
            <a:ext cx="10066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sklearn.metrics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confusion_matrix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confusion_matrix(y_train_5,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y_train_pred)</a:t>
            </a:r>
            <a:endParaRPr sz="3000">
              <a:latin typeface="Consolas"/>
              <a:cs typeface="Consola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64574" y="5712576"/>
            <a:ext cx="2050414" cy="1045210"/>
            <a:chOff x="3364574" y="5712576"/>
            <a:chExt cx="2050414" cy="1045210"/>
          </a:xfrm>
        </p:grpSpPr>
        <p:sp>
          <p:nvSpPr>
            <p:cNvPr id="6" name="object 6"/>
            <p:cNvSpPr/>
            <p:nvPr/>
          </p:nvSpPr>
          <p:spPr>
            <a:xfrm>
              <a:off x="3383624" y="5809004"/>
              <a:ext cx="1857375" cy="929640"/>
            </a:xfrm>
            <a:custGeom>
              <a:avLst/>
              <a:gdLst/>
              <a:ahLst/>
              <a:cxnLst/>
              <a:rect l="l" t="t" r="r" b="b"/>
              <a:pathLst>
                <a:path w="1857375" h="929640">
                  <a:moveTo>
                    <a:pt x="0" y="929395"/>
                  </a:moveTo>
                  <a:lnTo>
                    <a:pt x="185716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3581" y="5712576"/>
              <a:ext cx="220884" cy="171755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916895" y="5760797"/>
            <a:ext cx="521970" cy="1060450"/>
            <a:chOff x="7916895" y="5760797"/>
            <a:chExt cx="521970" cy="1060450"/>
          </a:xfrm>
        </p:grpSpPr>
        <p:sp>
          <p:nvSpPr>
            <p:cNvPr id="9" name="object 9"/>
            <p:cNvSpPr/>
            <p:nvPr/>
          </p:nvSpPr>
          <p:spPr>
            <a:xfrm>
              <a:off x="8009893" y="5936137"/>
              <a:ext cx="409575" cy="866140"/>
            </a:xfrm>
            <a:custGeom>
              <a:avLst/>
              <a:gdLst/>
              <a:ahLst/>
              <a:cxnLst/>
              <a:rect l="l" t="t" r="r" b="b"/>
              <a:pathLst>
                <a:path w="409575" h="866140">
                  <a:moveTo>
                    <a:pt x="409531" y="865561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6895" y="5760797"/>
              <a:ext cx="168932" cy="22130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88225" y="6703157"/>
            <a:ext cx="3372485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Actual</a:t>
            </a:r>
            <a:r>
              <a:rPr sz="24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Labels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of</a:t>
            </a:r>
            <a:r>
              <a:rPr sz="24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the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training</a:t>
            </a:r>
            <a:r>
              <a:rPr sz="24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samples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92324" y="6703157"/>
            <a:ext cx="4544060" cy="7531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Classifier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cross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validation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prediction</a:t>
            </a:r>
            <a:r>
              <a:rPr sz="24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results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8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85" dirty="0"/>
              <a:t>Confusion</a:t>
            </a:r>
            <a:r>
              <a:rPr spc="-40" dirty="0"/>
              <a:t> </a:t>
            </a:r>
            <a:r>
              <a:rPr spc="-10" dirty="0"/>
              <a:t>Matrix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1997735"/>
            <a:ext cx="119513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Confusion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Scikit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sklearn.model_selection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cross_val_predict</a:t>
            </a:r>
            <a:endParaRPr sz="3000">
              <a:latin typeface="Consolas"/>
              <a:cs typeface="Consolas"/>
            </a:endParaRPr>
          </a:p>
          <a:p>
            <a:pPr marL="13970" marR="63246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y_train_pred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cross_val_predict(sgd_clf,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X_train,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y_train_5,</a:t>
            </a:r>
            <a:r>
              <a:rPr sz="3000" spc="-2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cv=3)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397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sklearn.metrics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confusion_matrix</a:t>
            </a:r>
            <a:endParaRPr sz="3000">
              <a:latin typeface="Consolas"/>
              <a:cs typeface="Consolas"/>
            </a:endParaRPr>
          </a:p>
          <a:p>
            <a:pPr marL="1397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confusion_matrix(y_train_5,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y_train_pred)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925" y="6112535"/>
            <a:ext cx="2954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array([[53606,</a:t>
            </a:r>
            <a:endParaRPr sz="30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1607,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9629" y="6112535"/>
            <a:ext cx="14897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973],</a:t>
            </a:r>
            <a:endParaRPr sz="30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3814]])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4394" y="82028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8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85" dirty="0"/>
              <a:t>Confusion</a:t>
            </a:r>
            <a:r>
              <a:rPr spc="-40" dirty="0"/>
              <a:t> </a:t>
            </a:r>
            <a:r>
              <a:rPr spc="-10" dirty="0"/>
              <a:t>Matrix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2005234"/>
            <a:ext cx="5466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Confusion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Scikit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925" y="2919634"/>
            <a:ext cx="2954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array([[53606,</a:t>
            </a:r>
            <a:endParaRPr sz="30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1607,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9629" y="2919634"/>
            <a:ext cx="14897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973],</a:t>
            </a:r>
            <a:endParaRPr sz="30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3814]])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4394" y="82028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150" y="4639710"/>
            <a:ext cx="1145222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first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row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considers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non-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(the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negative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class):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 MT"/>
              <a:cs typeface="Arial MT"/>
            </a:endParaRPr>
          </a:p>
          <a:p>
            <a:pPr marL="12700" marR="5080" indent="10541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53,606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them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were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correctly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non-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(they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called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true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negatives)</a:t>
            </a:r>
            <a:endParaRPr sz="3000">
              <a:latin typeface="Arial MT"/>
              <a:cs typeface="Arial MT"/>
            </a:endParaRPr>
          </a:p>
          <a:p>
            <a:pPr marL="11811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remaining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973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were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wrongly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(false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positives).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8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50" dirty="0"/>
              <a:t> </a:t>
            </a:r>
            <a:r>
              <a:rPr spc="-185" dirty="0"/>
              <a:t>Confusion</a:t>
            </a:r>
            <a:r>
              <a:rPr spc="-40" dirty="0"/>
              <a:t> </a:t>
            </a:r>
            <a:r>
              <a:rPr spc="-10" dirty="0"/>
              <a:t>Matrix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2005234"/>
            <a:ext cx="54667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Confusion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Scikit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2925" y="2919634"/>
            <a:ext cx="2954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array([[53606,</a:t>
            </a:r>
            <a:endParaRPr sz="30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[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1607,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9629" y="2919634"/>
            <a:ext cx="14897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973],</a:t>
            </a:r>
            <a:endParaRPr sz="3000">
              <a:latin typeface="Consolas"/>
              <a:cs typeface="Consolas"/>
            </a:endParaRPr>
          </a:p>
          <a:p>
            <a:pPr algn="ctr">
              <a:lnSpc>
                <a:spcPct val="100000"/>
              </a:lnSpc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3814]])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4394" y="82028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1150" y="5096910"/>
            <a:ext cx="1074610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second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row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considers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images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(the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class):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1,607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were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wrongly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non-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(false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negatives)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+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remaining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3,814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were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correctly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5s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(true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positives).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99695" marR="76200" indent="-1714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12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some_digit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9325" y="3397644"/>
            <a:ext cx="643890" cy="164465"/>
            <a:chOff x="2529325" y="3397644"/>
            <a:chExt cx="643890" cy="164465"/>
          </a:xfrm>
        </p:grpSpPr>
        <p:sp>
          <p:nvSpPr>
            <p:cNvPr id="7" name="object 7"/>
            <p:cNvSpPr/>
            <p:nvPr/>
          </p:nvSpPr>
          <p:spPr>
            <a:xfrm>
              <a:off x="2529325" y="34796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775" y="3397644"/>
              <a:ext cx="211001" cy="16396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14238" y="3397644"/>
            <a:ext cx="581025" cy="164465"/>
            <a:chOff x="5014238" y="3397644"/>
            <a:chExt cx="581025" cy="164465"/>
          </a:xfrm>
        </p:grpSpPr>
        <p:sp>
          <p:nvSpPr>
            <p:cNvPr id="10" name="object 10"/>
            <p:cNvSpPr/>
            <p:nvPr/>
          </p:nvSpPr>
          <p:spPr>
            <a:xfrm>
              <a:off x="5014238" y="34796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3688" y="3397644"/>
              <a:ext cx="211001" cy="16396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53456" y="2093174"/>
            <a:ext cx="1805305" cy="277304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60"/>
              </a:spcBef>
            </a:pPr>
            <a:endParaRPr sz="1800">
              <a:latin typeface="Times New Roman"/>
              <a:cs typeface="Times New Roman"/>
            </a:endParaRPr>
          </a:p>
          <a:p>
            <a:pPr marL="201930" marR="196215" algn="ctr">
              <a:lnSpc>
                <a:spcPct val="149300"/>
              </a:lnSpc>
            </a:pPr>
            <a:r>
              <a:rPr sz="1800" spc="-155" dirty="0">
                <a:solidFill>
                  <a:srgbClr val="606060"/>
                </a:solidFill>
                <a:latin typeface="Arial Black"/>
                <a:cs typeface="Arial Black"/>
              </a:rPr>
              <a:t>Performance </a:t>
            </a:r>
            <a:r>
              <a:rPr sz="1800" spc="-30" dirty="0">
                <a:solidFill>
                  <a:srgbClr val="606060"/>
                </a:solidFill>
                <a:latin typeface="Arial Black"/>
                <a:cs typeface="Arial Black"/>
              </a:rPr>
              <a:t>metrics </a:t>
            </a:r>
            <a:r>
              <a:rPr sz="1800" spc="-135" dirty="0">
                <a:solidFill>
                  <a:srgbClr val="606060"/>
                </a:solidFill>
                <a:latin typeface="Arial Black"/>
                <a:cs typeface="Arial Black"/>
              </a:rPr>
              <a:t>(Finalize</a:t>
            </a:r>
            <a:r>
              <a:rPr sz="1800" spc="-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model)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50230" y="3397551"/>
            <a:ext cx="581025" cy="164465"/>
            <a:chOff x="7450230" y="3397551"/>
            <a:chExt cx="581025" cy="164465"/>
          </a:xfrm>
        </p:grpSpPr>
        <p:sp>
          <p:nvSpPr>
            <p:cNvPr id="14" name="object 14"/>
            <p:cNvSpPr/>
            <p:nvPr/>
          </p:nvSpPr>
          <p:spPr>
            <a:xfrm>
              <a:off x="7450230" y="34795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680" y="3397551"/>
              <a:ext cx="211001" cy="163961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0475476" y="2093174"/>
            <a:ext cx="1805305" cy="2773045"/>
          </a:xfrm>
          <a:custGeom>
            <a:avLst/>
            <a:gdLst/>
            <a:ahLst/>
            <a:cxnLst/>
            <a:rect l="l" t="t" r="r" b="b"/>
            <a:pathLst>
              <a:path w="1805304" h="2773045">
                <a:moveTo>
                  <a:pt x="0" y="0"/>
                </a:moveTo>
                <a:lnTo>
                  <a:pt x="1804799" y="0"/>
                </a:lnTo>
                <a:lnTo>
                  <a:pt x="1804799" y="2772899"/>
                </a:lnTo>
                <a:lnTo>
                  <a:pt x="0" y="2772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26678" y="2708164"/>
            <a:ext cx="169989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9240">
              <a:lnSpc>
                <a:spcPct val="149300"/>
              </a:lnSpc>
              <a:spcBef>
                <a:spcPts val="100"/>
              </a:spcBef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2331" y="3662568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872250" y="3397551"/>
            <a:ext cx="581025" cy="164465"/>
            <a:chOff x="9872250" y="3397551"/>
            <a:chExt cx="581025" cy="164465"/>
          </a:xfrm>
        </p:grpSpPr>
        <p:sp>
          <p:nvSpPr>
            <p:cNvPr id="20" name="object 20"/>
            <p:cNvSpPr/>
            <p:nvPr/>
          </p:nvSpPr>
          <p:spPr>
            <a:xfrm>
              <a:off x="9872250" y="34795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6060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700" y="3397551"/>
              <a:ext cx="211001" cy="16396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53124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95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Cross</a:t>
            </a:r>
            <a:endParaRPr sz="1800">
              <a:latin typeface="Arial MT"/>
              <a:cs typeface="Arial MT"/>
            </a:endParaRPr>
          </a:p>
          <a:p>
            <a:pPr marL="150495" marR="142875" algn="ctr">
              <a:lnSpc>
                <a:spcPct val="149300"/>
              </a:lnSpc>
            </a:pP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Validation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19234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74015" marR="193675" indent="-172720">
              <a:lnSpc>
                <a:spcPct val="149300"/>
              </a:lnSpc>
              <a:spcBef>
                <a:spcPts val="484"/>
              </a:spcBef>
            </a:pPr>
            <a:r>
              <a:rPr sz="1800" spc="-80" dirty="0">
                <a:solidFill>
                  <a:srgbClr val="606060"/>
                </a:solidFill>
                <a:latin typeface="Arial MT"/>
                <a:cs typeface="Arial MT"/>
              </a:rPr>
              <a:t>Confusion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38104" y="6378499"/>
            <a:ext cx="1355725" cy="123126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</a:pPr>
            <a:r>
              <a:rPr sz="1800" spc="-65" dirty="0">
                <a:solidFill>
                  <a:srgbClr val="606060"/>
                </a:solidFill>
                <a:latin typeface="Arial Black"/>
                <a:cs typeface="Arial Black"/>
              </a:rPr>
              <a:t>Precision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6973" y="6378499"/>
            <a:ext cx="1355725" cy="123126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</a:pPr>
            <a:r>
              <a:rPr sz="1800" spc="-45" dirty="0">
                <a:solidFill>
                  <a:srgbClr val="606060"/>
                </a:solidFill>
                <a:latin typeface="Arial Black"/>
                <a:cs typeface="Arial Black"/>
              </a:rPr>
              <a:t>Recall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75850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</a:pPr>
            <a:r>
              <a:rPr sz="1800" spc="-185" dirty="0">
                <a:solidFill>
                  <a:srgbClr val="606060"/>
                </a:solidFill>
                <a:latin typeface="Arial MT"/>
                <a:cs typeface="Arial MT"/>
              </a:rPr>
              <a:t>F1</a:t>
            </a:r>
            <a:r>
              <a:rPr sz="18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04650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78054" y="4866075"/>
            <a:ext cx="9104630" cy="1512570"/>
          </a:xfrm>
          <a:custGeom>
            <a:avLst/>
            <a:gdLst/>
            <a:ahLst/>
            <a:cxnLst/>
            <a:rect l="l" t="t" r="r" b="b"/>
            <a:pathLst>
              <a:path w="9104630" h="1512570">
                <a:moveTo>
                  <a:pt x="7277802" y="0"/>
                </a:moveTo>
                <a:lnTo>
                  <a:pt x="7275402" y="1512299"/>
                </a:lnTo>
              </a:path>
              <a:path w="9104630" h="1512570">
                <a:moveTo>
                  <a:pt x="9078670" y="931999"/>
                </a:moveTo>
                <a:lnTo>
                  <a:pt x="14470" y="906799"/>
                </a:lnTo>
              </a:path>
              <a:path w="9104630" h="1512570">
                <a:moveTo>
                  <a:pt x="3637750" y="1512424"/>
                </a:moveTo>
                <a:lnTo>
                  <a:pt x="3637750" y="931924"/>
                </a:lnTo>
              </a:path>
              <a:path w="9104630" h="1512570">
                <a:moveTo>
                  <a:pt x="1818875" y="1512424"/>
                </a:moveTo>
                <a:lnTo>
                  <a:pt x="1818875" y="931924"/>
                </a:lnTo>
              </a:path>
              <a:path w="9104630" h="1512570">
                <a:moveTo>
                  <a:pt x="5456624" y="1487374"/>
                </a:moveTo>
                <a:lnTo>
                  <a:pt x="5456624" y="906874"/>
                </a:lnTo>
              </a:path>
              <a:path w="9104630" h="1512570">
                <a:moveTo>
                  <a:pt x="9104299" y="1512424"/>
                </a:moveTo>
                <a:lnTo>
                  <a:pt x="9104299" y="931924"/>
                </a:lnTo>
              </a:path>
              <a:path w="9104630" h="1512570">
                <a:moveTo>
                  <a:pt x="0" y="1512424"/>
                </a:moveTo>
                <a:lnTo>
                  <a:pt x="0" y="931924"/>
                </a:lnTo>
              </a:path>
            </a:pathLst>
          </a:custGeom>
          <a:ln w="3809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4124" y="2040759"/>
            <a:ext cx="9794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Classifying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credit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card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transaction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fraudulent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or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genuine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Examples</a:t>
            </a:r>
            <a:r>
              <a:rPr spc="-1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15" dirty="0"/>
              <a:t>Classification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3212" y="2833799"/>
            <a:ext cx="8478375" cy="56522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dirty="0"/>
              <a:t> </a:t>
            </a:r>
            <a:r>
              <a:rPr spc="-365" dirty="0"/>
              <a:t>measures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254" dirty="0"/>
              <a:t>Precision</a:t>
            </a:r>
            <a:r>
              <a:rPr dirty="0"/>
              <a:t> </a:t>
            </a:r>
            <a:r>
              <a:rPr spc="-395" dirty="0"/>
              <a:t>and</a:t>
            </a:r>
            <a:r>
              <a:rPr dirty="0"/>
              <a:t> </a:t>
            </a:r>
            <a:r>
              <a:rPr spc="-85" dirty="0"/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046485"/>
            <a:ext cx="41503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‘5’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Black"/>
                <a:cs typeface="Arial Black"/>
              </a:rPr>
              <a:t>‘Not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Black"/>
                <a:cs typeface="Arial Black"/>
              </a:rPr>
              <a:t>5’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classifier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896599"/>
            <a:ext cx="11988899" cy="54007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dirty="0"/>
              <a:t> </a:t>
            </a:r>
            <a:r>
              <a:rPr spc="-365" dirty="0"/>
              <a:t>measures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254" dirty="0"/>
              <a:t>Precision</a:t>
            </a:r>
            <a:r>
              <a:rPr dirty="0"/>
              <a:t> </a:t>
            </a:r>
            <a:r>
              <a:rPr spc="-395" dirty="0"/>
              <a:t>and</a:t>
            </a:r>
            <a:r>
              <a:rPr dirty="0"/>
              <a:t> </a:t>
            </a:r>
            <a:r>
              <a:rPr spc="-85" dirty="0"/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5904985"/>
            <a:ext cx="11714480" cy="205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True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Positive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means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correctly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Positive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class.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360" dirty="0">
                <a:solidFill>
                  <a:srgbClr val="606060"/>
                </a:solidFill>
                <a:latin typeface="Arial Black"/>
                <a:cs typeface="Arial Black"/>
              </a:rPr>
              <a:t>False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Positive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means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incorrectly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Negative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Positive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Class.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7750" y="2880124"/>
            <a:ext cx="6024281" cy="1169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dirty="0"/>
              <a:t> </a:t>
            </a:r>
            <a:r>
              <a:rPr spc="-365" dirty="0"/>
              <a:t>measures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254" dirty="0"/>
              <a:t>Precision</a:t>
            </a:r>
            <a:r>
              <a:rPr dirty="0"/>
              <a:t> </a:t>
            </a:r>
            <a:r>
              <a:rPr spc="-395" dirty="0"/>
              <a:t>and</a:t>
            </a:r>
            <a:r>
              <a:rPr dirty="0"/>
              <a:t> </a:t>
            </a:r>
            <a:r>
              <a:rPr spc="-85" dirty="0"/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5904985"/>
            <a:ext cx="11714480" cy="2054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True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Positive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means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correctly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Positive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class.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360" dirty="0">
                <a:solidFill>
                  <a:srgbClr val="606060"/>
                </a:solidFill>
                <a:latin typeface="Arial Black"/>
                <a:cs typeface="Arial Black"/>
              </a:rPr>
              <a:t>False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Negative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means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incorrectly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Positive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3000" spc="-26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Negative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Class.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0312" y="3148200"/>
            <a:ext cx="6024274" cy="11690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dirty="0"/>
              <a:t> </a:t>
            </a:r>
            <a:r>
              <a:rPr spc="-365" dirty="0"/>
              <a:t>measures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254" dirty="0"/>
              <a:t>Precision</a:t>
            </a:r>
            <a:r>
              <a:rPr dirty="0"/>
              <a:t> </a:t>
            </a:r>
            <a:r>
              <a:rPr spc="-395" dirty="0"/>
              <a:t>and</a:t>
            </a:r>
            <a:r>
              <a:rPr dirty="0"/>
              <a:t> </a:t>
            </a:r>
            <a:r>
              <a:rPr spc="-85" dirty="0"/>
              <a:t>recall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846" y="1866778"/>
            <a:ext cx="46132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‘5’</a:t>
            </a:r>
            <a:r>
              <a:rPr sz="3400" spc="-2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90" dirty="0">
                <a:solidFill>
                  <a:srgbClr val="606060"/>
                </a:solidFill>
                <a:latin typeface="Arial MT"/>
                <a:cs typeface="Arial MT"/>
              </a:rPr>
              <a:t>‘Not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5’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6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0025" y="2811787"/>
            <a:ext cx="11712575" cy="3355340"/>
            <a:chOff x="600025" y="2811787"/>
            <a:chExt cx="11712575" cy="3355340"/>
          </a:xfrm>
        </p:grpSpPr>
        <p:sp>
          <p:nvSpPr>
            <p:cNvPr id="5" name="object 5"/>
            <p:cNvSpPr/>
            <p:nvPr/>
          </p:nvSpPr>
          <p:spPr>
            <a:xfrm>
              <a:off x="4166666" y="3892054"/>
              <a:ext cx="3375660" cy="995044"/>
            </a:xfrm>
            <a:custGeom>
              <a:avLst/>
              <a:gdLst/>
              <a:ahLst/>
              <a:cxnLst/>
              <a:rect l="l" t="t" r="r" b="b"/>
              <a:pathLst>
                <a:path w="3375659" h="995045">
                  <a:moveTo>
                    <a:pt x="3375101" y="0"/>
                  </a:moveTo>
                  <a:lnTo>
                    <a:pt x="1699844" y="0"/>
                  </a:lnTo>
                  <a:lnTo>
                    <a:pt x="0" y="0"/>
                  </a:lnTo>
                  <a:lnTo>
                    <a:pt x="0" y="535381"/>
                  </a:lnTo>
                  <a:lnTo>
                    <a:pt x="0" y="994448"/>
                  </a:lnTo>
                  <a:lnTo>
                    <a:pt x="1699844" y="994448"/>
                  </a:lnTo>
                  <a:lnTo>
                    <a:pt x="3375101" y="994448"/>
                  </a:lnTo>
                  <a:lnTo>
                    <a:pt x="3375101" y="535381"/>
                  </a:lnTo>
                  <a:lnTo>
                    <a:pt x="337510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37" y="2816549"/>
              <a:ext cx="1752600" cy="3345815"/>
            </a:xfrm>
            <a:custGeom>
              <a:avLst/>
              <a:gdLst/>
              <a:ahLst/>
              <a:cxnLst/>
              <a:rect l="l" t="t" r="r" b="b"/>
              <a:pathLst>
                <a:path w="1752600" h="3345815">
                  <a:moveTo>
                    <a:pt x="0" y="0"/>
                  </a:moveTo>
                  <a:lnTo>
                    <a:pt x="0" y="3345374"/>
                  </a:lnTo>
                </a:path>
                <a:path w="1752600" h="3345815">
                  <a:moveTo>
                    <a:pt x="1752324" y="535374"/>
                  </a:moveTo>
                  <a:lnTo>
                    <a:pt x="1752324" y="334537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4187" y="3351924"/>
              <a:ext cx="0" cy="2810510"/>
            </a:xfrm>
            <a:custGeom>
              <a:avLst/>
              <a:gdLst/>
              <a:ahLst/>
              <a:cxnLst/>
              <a:rect l="l" t="t" r="r" b="b"/>
              <a:pathLst>
                <a:path h="2810510">
                  <a:moveTo>
                    <a:pt x="0" y="1591624"/>
                  </a:moveTo>
                  <a:lnTo>
                    <a:pt x="0" y="2809999"/>
                  </a:lnTo>
                </a:path>
                <a:path h="2810510">
                  <a:moveTo>
                    <a:pt x="0" y="0"/>
                  </a:moveTo>
                  <a:lnTo>
                    <a:pt x="0" y="5017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6512" y="3351924"/>
              <a:ext cx="0" cy="2810510"/>
            </a:xfrm>
            <a:custGeom>
              <a:avLst/>
              <a:gdLst/>
              <a:ahLst/>
              <a:cxnLst/>
              <a:rect l="l" t="t" r="r" b="b"/>
              <a:pathLst>
                <a:path h="2810510">
                  <a:moveTo>
                    <a:pt x="0" y="0"/>
                  </a:moveTo>
                  <a:lnTo>
                    <a:pt x="0" y="280999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8837" y="3351924"/>
              <a:ext cx="0" cy="2810510"/>
            </a:xfrm>
            <a:custGeom>
              <a:avLst/>
              <a:gdLst/>
              <a:ahLst/>
              <a:cxnLst/>
              <a:rect l="l" t="t" r="r" b="b"/>
              <a:pathLst>
                <a:path h="2810510">
                  <a:moveTo>
                    <a:pt x="0" y="1609549"/>
                  </a:moveTo>
                  <a:lnTo>
                    <a:pt x="0" y="2809999"/>
                  </a:lnTo>
                </a:path>
                <a:path h="2810510">
                  <a:moveTo>
                    <a:pt x="0" y="0"/>
                  </a:moveTo>
                  <a:lnTo>
                    <a:pt x="0" y="51964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4787" y="2816549"/>
              <a:ext cx="11703050" cy="3345815"/>
            </a:xfrm>
            <a:custGeom>
              <a:avLst/>
              <a:gdLst/>
              <a:ahLst/>
              <a:cxnLst/>
              <a:rect l="l" t="t" r="r" b="b"/>
              <a:pathLst>
                <a:path w="11703050" h="3345815">
                  <a:moveTo>
                    <a:pt x="8766374" y="535374"/>
                  </a:moveTo>
                  <a:lnTo>
                    <a:pt x="8766374" y="3345374"/>
                  </a:lnTo>
                </a:path>
                <a:path w="11703050" h="3345815">
                  <a:moveTo>
                    <a:pt x="11698124" y="0"/>
                  </a:moveTo>
                  <a:lnTo>
                    <a:pt x="11698124" y="3345374"/>
                  </a:lnTo>
                </a:path>
                <a:path w="11703050" h="3345815">
                  <a:moveTo>
                    <a:pt x="0" y="4749"/>
                  </a:moveTo>
                  <a:lnTo>
                    <a:pt x="11702874" y="4749"/>
                  </a:lnTo>
                </a:path>
                <a:path w="11703050" h="3345815">
                  <a:moveTo>
                    <a:pt x="0" y="540124"/>
                  </a:moveTo>
                  <a:lnTo>
                    <a:pt x="11702874" y="5401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57112" y="3892049"/>
              <a:ext cx="9951085" cy="995044"/>
            </a:xfrm>
            <a:custGeom>
              <a:avLst/>
              <a:gdLst/>
              <a:ahLst/>
              <a:cxnLst/>
              <a:rect l="l" t="t" r="r" b="b"/>
              <a:pathLst>
                <a:path w="9951085" h="995045">
                  <a:moveTo>
                    <a:pt x="0" y="0"/>
                  </a:moveTo>
                  <a:lnTo>
                    <a:pt x="1722262" y="0"/>
                  </a:lnTo>
                </a:path>
                <a:path w="9951085" h="995045">
                  <a:moveTo>
                    <a:pt x="2219937" y="0"/>
                  </a:moveTo>
                  <a:lnTo>
                    <a:pt x="4777562" y="0"/>
                  </a:lnTo>
                </a:path>
                <a:path w="9951085" h="995045">
                  <a:moveTo>
                    <a:pt x="5271962" y="0"/>
                  </a:moveTo>
                  <a:lnTo>
                    <a:pt x="9950549" y="0"/>
                  </a:lnTo>
                </a:path>
                <a:path w="9951085" h="995045">
                  <a:moveTo>
                    <a:pt x="0" y="535374"/>
                  </a:moveTo>
                  <a:lnTo>
                    <a:pt x="1722262" y="535374"/>
                  </a:lnTo>
                </a:path>
                <a:path w="9951085" h="995045">
                  <a:moveTo>
                    <a:pt x="1809562" y="535374"/>
                  </a:moveTo>
                  <a:lnTo>
                    <a:pt x="5184662" y="535374"/>
                  </a:lnTo>
                </a:path>
                <a:path w="9951085" h="995045">
                  <a:moveTo>
                    <a:pt x="5271962" y="535374"/>
                  </a:moveTo>
                  <a:lnTo>
                    <a:pt x="9950549" y="535374"/>
                  </a:lnTo>
                </a:path>
                <a:path w="9951085" h="995045">
                  <a:moveTo>
                    <a:pt x="0" y="994449"/>
                  </a:moveTo>
                  <a:lnTo>
                    <a:pt x="1722262" y="994449"/>
                  </a:lnTo>
                </a:path>
                <a:path w="9951085" h="995045">
                  <a:moveTo>
                    <a:pt x="2263162" y="994449"/>
                  </a:moveTo>
                  <a:lnTo>
                    <a:pt x="4748762" y="994449"/>
                  </a:lnTo>
                </a:path>
                <a:path w="9951085" h="995045">
                  <a:moveTo>
                    <a:pt x="5271962" y="994449"/>
                  </a:moveTo>
                  <a:lnTo>
                    <a:pt x="9950549" y="99444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4787" y="5421875"/>
              <a:ext cx="11703050" cy="735330"/>
            </a:xfrm>
            <a:custGeom>
              <a:avLst/>
              <a:gdLst/>
              <a:ahLst/>
              <a:cxnLst/>
              <a:rect l="l" t="t" r="r" b="b"/>
              <a:pathLst>
                <a:path w="11703050" h="735329">
                  <a:moveTo>
                    <a:pt x="1752324" y="0"/>
                  </a:moveTo>
                  <a:lnTo>
                    <a:pt x="11702874" y="0"/>
                  </a:lnTo>
                </a:path>
                <a:path w="11703050" h="735329">
                  <a:moveTo>
                    <a:pt x="0" y="735299"/>
                  </a:moveTo>
                  <a:lnTo>
                    <a:pt x="11702874" y="73529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15098" y="288518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Prediction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2562" y="4249231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Actual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7212" y="3420556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Not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39537" y="342055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91862" y="3420556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Total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44187" y="3420556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606060"/>
                </a:solidFill>
                <a:latin typeface="Consolas"/>
                <a:cs typeface="Consolas"/>
              </a:rPr>
              <a:t>Recall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34887" y="3955931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Not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663436" y="3955931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53272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8604" y="3955931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1307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68086" y="3955931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54579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4887" y="449130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26279" y="4491306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1077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78604" y="4491306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4344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30929" y="4491306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5421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007382" y="449130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4344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5421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4887" y="4950381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Total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3436" y="4950381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54349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78604" y="4950381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5651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168086" y="4950381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60000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434887" y="5485755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606060"/>
                </a:solidFill>
                <a:latin typeface="Consolas"/>
                <a:cs typeface="Consolas"/>
              </a:rPr>
              <a:t>Precision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038705" y="5485755"/>
            <a:ext cx="140652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4344/5651</a:t>
            </a:r>
            <a:endParaRPr sz="1800">
              <a:latin typeface="Consolas"/>
              <a:cs typeface="Consolas"/>
            </a:endParaRPr>
          </a:p>
          <a:p>
            <a:pPr marL="74930">
              <a:lnSpc>
                <a:spcPct val="100000"/>
              </a:lnSpc>
              <a:spcBef>
                <a:spcPts val="15"/>
              </a:spcBef>
              <a:tabLst>
                <a:tab pos="451484" algn="l"/>
              </a:tabLst>
            </a:pP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	76.87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%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850" y="7845074"/>
            <a:ext cx="4639675" cy="90035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9875" y="7845075"/>
            <a:ext cx="4464248" cy="900349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4079375" y="2207312"/>
            <a:ext cx="7776845" cy="2754630"/>
            <a:chOff x="4079375" y="2207312"/>
            <a:chExt cx="7776845" cy="2754630"/>
          </a:xfrm>
        </p:grpSpPr>
        <p:sp>
          <p:nvSpPr>
            <p:cNvPr id="37" name="object 37"/>
            <p:cNvSpPr/>
            <p:nvPr/>
          </p:nvSpPr>
          <p:spPr>
            <a:xfrm>
              <a:off x="4117475" y="3891750"/>
              <a:ext cx="3491229" cy="1031875"/>
            </a:xfrm>
            <a:custGeom>
              <a:avLst/>
              <a:gdLst/>
              <a:ahLst/>
              <a:cxnLst/>
              <a:rect l="l" t="t" r="r" b="b"/>
              <a:pathLst>
                <a:path w="3491229" h="1031875">
                  <a:moveTo>
                    <a:pt x="0" y="0"/>
                  </a:moveTo>
                  <a:lnTo>
                    <a:pt x="11099" y="1013699"/>
                  </a:lnTo>
                </a:path>
                <a:path w="3491229" h="1031875">
                  <a:moveTo>
                    <a:pt x="14374" y="17913"/>
                  </a:moveTo>
                  <a:lnTo>
                    <a:pt x="459574" y="17913"/>
                  </a:lnTo>
                </a:path>
                <a:path w="3491229" h="1031875">
                  <a:moveTo>
                    <a:pt x="0" y="986249"/>
                  </a:moveTo>
                  <a:lnTo>
                    <a:pt x="502799" y="986249"/>
                  </a:lnTo>
                </a:path>
                <a:path w="3491229" h="1031875">
                  <a:moveTo>
                    <a:pt x="3017199" y="17924"/>
                  </a:moveTo>
                  <a:lnTo>
                    <a:pt x="3462399" y="17924"/>
                  </a:lnTo>
                </a:path>
                <a:path w="3491229" h="1031875">
                  <a:moveTo>
                    <a:pt x="2988399" y="986188"/>
                  </a:moveTo>
                  <a:lnTo>
                    <a:pt x="3491199" y="986188"/>
                  </a:lnTo>
                </a:path>
                <a:path w="3491229" h="1031875">
                  <a:moveTo>
                    <a:pt x="3462399" y="17924"/>
                  </a:moveTo>
                  <a:lnTo>
                    <a:pt x="3473499" y="1031624"/>
                  </a:lnTo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57745" y="2212075"/>
              <a:ext cx="5393690" cy="1793875"/>
            </a:xfrm>
            <a:custGeom>
              <a:avLst/>
              <a:gdLst/>
              <a:ahLst/>
              <a:cxnLst/>
              <a:rect l="l" t="t" r="r" b="b"/>
              <a:pathLst>
                <a:path w="5393690" h="1793875">
                  <a:moveTo>
                    <a:pt x="3035429" y="0"/>
                  </a:moveTo>
                  <a:lnTo>
                    <a:pt x="3428429" y="0"/>
                  </a:lnTo>
                  <a:lnTo>
                    <a:pt x="4017929" y="0"/>
                  </a:lnTo>
                  <a:lnTo>
                    <a:pt x="5393429" y="0"/>
                  </a:lnTo>
                  <a:lnTo>
                    <a:pt x="5393429" y="247624"/>
                  </a:lnTo>
                  <a:lnTo>
                    <a:pt x="5393429" y="353749"/>
                  </a:lnTo>
                  <a:lnTo>
                    <a:pt x="5393429" y="424499"/>
                  </a:lnTo>
                  <a:lnTo>
                    <a:pt x="4017929" y="424499"/>
                  </a:lnTo>
                  <a:lnTo>
                    <a:pt x="0" y="1793873"/>
                  </a:lnTo>
                  <a:lnTo>
                    <a:pt x="3428429" y="424499"/>
                  </a:lnTo>
                  <a:lnTo>
                    <a:pt x="3035429" y="424499"/>
                  </a:lnTo>
                  <a:lnTo>
                    <a:pt x="3035429" y="353749"/>
                  </a:lnTo>
                  <a:lnTo>
                    <a:pt x="3035429" y="247624"/>
                  </a:lnTo>
                  <a:lnTo>
                    <a:pt x="3035429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9566200" y="2126256"/>
            <a:ext cx="178244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False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Positive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(FP)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32322" y="2158450"/>
            <a:ext cx="2948940" cy="1807845"/>
          </a:xfrm>
          <a:custGeom>
            <a:avLst/>
            <a:gdLst/>
            <a:ahLst/>
            <a:cxnLst/>
            <a:rect l="l" t="t" r="r" b="b"/>
            <a:pathLst>
              <a:path w="2948940" h="1807845">
                <a:moveTo>
                  <a:pt x="349202" y="0"/>
                </a:moveTo>
                <a:lnTo>
                  <a:pt x="782402" y="0"/>
                </a:lnTo>
                <a:lnTo>
                  <a:pt x="1432202" y="0"/>
                </a:lnTo>
                <a:lnTo>
                  <a:pt x="2948402" y="0"/>
                </a:lnTo>
                <a:lnTo>
                  <a:pt x="2948402" y="247624"/>
                </a:lnTo>
                <a:lnTo>
                  <a:pt x="2948402" y="353749"/>
                </a:lnTo>
                <a:lnTo>
                  <a:pt x="2948402" y="424499"/>
                </a:lnTo>
                <a:lnTo>
                  <a:pt x="1432202" y="424499"/>
                </a:lnTo>
                <a:lnTo>
                  <a:pt x="0" y="1807300"/>
                </a:lnTo>
                <a:lnTo>
                  <a:pt x="782402" y="424499"/>
                </a:lnTo>
                <a:lnTo>
                  <a:pt x="349202" y="424499"/>
                </a:lnTo>
                <a:lnTo>
                  <a:pt x="349202" y="353749"/>
                </a:lnTo>
                <a:lnTo>
                  <a:pt x="349202" y="247624"/>
                </a:lnTo>
                <a:lnTo>
                  <a:pt x="349202" y="0"/>
                </a:lnTo>
                <a:close/>
              </a:path>
            </a:pathLst>
          </a:custGeom>
          <a:ln w="9524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754549" y="2210743"/>
            <a:ext cx="228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True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Negative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(TN)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0125" y="4716026"/>
            <a:ext cx="4509135" cy="2323465"/>
          </a:xfrm>
          <a:custGeom>
            <a:avLst/>
            <a:gdLst/>
            <a:ahLst/>
            <a:cxnLst/>
            <a:rect l="l" t="t" r="r" b="b"/>
            <a:pathLst>
              <a:path w="4509135" h="2323465">
                <a:moveTo>
                  <a:pt x="0" y="1898648"/>
                </a:moveTo>
                <a:lnTo>
                  <a:pt x="1516199" y="1898648"/>
                </a:lnTo>
                <a:lnTo>
                  <a:pt x="4508520" y="0"/>
                </a:lnTo>
                <a:lnTo>
                  <a:pt x="2165999" y="1898648"/>
                </a:lnTo>
                <a:lnTo>
                  <a:pt x="2599199" y="1898648"/>
                </a:lnTo>
                <a:lnTo>
                  <a:pt x="2599199" y="1969398"/>
                </a:lnTo>
                <a:lnTo>
                  <a:pt x="2599199" y="2075523"/>
                </a:lnTo>
                <a:lnTo>
                  <a:pt x="2599199" y="2323148"/>
                </a:lnTo>
                <a:lnTo>
                  <a:pt x="2165999" y="2323148"/>
                </a:lnTo>
                <a:lnTo>
                  <a:pt x="1516199" y="2323148"/>
                </a:lnTo>
                <a:lnTo>
                  <a:pt x="0" y="2323148"/>
                </a:lnTo>
                <a:lnTo>
                  <a:pt x="0" y="2075523"/>
                </a:lnTo>
                <a:lnTo>
                  <a:pt x="0" y="1969398"/>
                </a:lnTo>
                <a:lnTo>
                  <a:pt x="0" y="1898648"/>
                </a:lnTo>
                <a:close/>
              </a:path>
            </a:pathLst>
          </a:custGeom>
          <a:ln w="9524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3150" y="6666968"/>
            <a:ext cx="241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False</a:t>
            </a:r>
            <a:r>
              <a:rPr sz="18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Negative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(FN)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114233" y="4716026"/>
            <a:ext cx="5055870" cy="2249805"/>
          </a:xfrm>
          <a:custGeom>
            <a:avLst/>
            <a:gdLst/>
            <a:ahLst/>
            <a:cxnLst/>
            <a:rect l="l" t="t" r="r" b="b"/>
            <a:pathLst>
              <a:path w="5055870" h="2249804">
                <a:moveTo>
                  <a:pt x="2456166" y="1824823"/>
                </a:moveTo>
                <a:lnTo>
                  <a:pt x="2889366" y="1824823"/>
                </a:lnTo>
                <a:lnTo>
                  <a:pt x="0" y="0"/>
                </a:lnTo>
                <a:lnTo>
                  <a:pt x="3539166" y="1824823"/>
                </a:lnTo>
                <a:lnTo>
                  <a:pt x="5055366" y="1824823"/>
                </a:lnTo>
                <a:lnTo>
                  <a:pt x="5055366" y="1895573"/>
                </a:lnTo>
                <a:lnTo>
                  <a:pt x="5055366" y="2001698"/>
                </a:lnTo>
                <a:lnTo>
                  <a:pt x="5055366" y="2249323"/>
                </a:lnTo>
                <a:lnTo>
                  <a:pt x="3539166" y="2249323"/>
                </a:lnTo>
                <a:lnTo>
                  <a:pt x="2889366" y="2249323"/>
                </a:lnTo>
                <a:lnTo>
                  <a:pt x="2456166" y="2249323"/>
                </a:lnTo>
                <a:lnTo>
                  <a:pt x="2456166" y="2001698"/>
                </a:lnTo>
                <a:lnTo>
                  <a:pt x="2456166" y="1895573"/>
                </a:lnTo>
                <a:lnTo>
                  <a:pt x="2456166" y="1824823"/>
                </a:lnTo>
                <a:close/>
              </a:path>
            </a:pathLst>
          </a:custGeom>
          <a:ln w="9524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643425" y="6593143"/>
            <a:ext cx="228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True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Positive</a:t>
            </a:r>
            <a:r>
              <a:rPr sz="1800" spc="-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(TP)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dirty="0"/>
              <a:t> </a:t>
            </a:r>
            <a:r>
              <a:rPr spc="-365" dirty="0"/>
              <a:t>measures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254" dirty="0"/>
              <a:t>Precision</a:t>
            </a:r>
            <a:r>
              <a:rPr dirty="0"/>
              <a:t> </a:t>
            </a:r>
            <a:r>
              <a:rPr spc="-395" dirty="0"/>
              <a:t>and</a:t>
            </a:r>
            <a:r>
              <a:rPr dirty="0"/>
              <a:t> </a:t>
            </a:r>
            <a:r>
              <a:rPr spc="-85" dirty="0"/>
              <a:t>recall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46984"/>
            <a:ext cx="10066655" cy="438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Precision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recall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Scikit-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Learn</a:t>
            </a:r>
            <a:endParaRPr sz="3000">
              <a:latin typeface="Arial Black"/>
              <a:cs typeface="Arial Black"/>
            </a:endParaRPr>
          </a:p>
          <a:p>
            <a:pPr marL="926465" indent="-458470">
              <a:lnSpc>
                <a:spcPct val="100000"/>
              </a:lnSpc>
              <a:buFont typeface="Arial"/>
              <a:buChar char="●"/>
              <a:tabLst>
                <a:tab pos="926465" algn="l"/>
              </a:tabLst>
            </a:pP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0" dirty="0">
                <a:solidFill>
                  <a:srgbClr val="606060"/>
                </a:solidFill>
                <a:latin typeface="Arial Black"/>
                <a:cs typeface="Arial Black"/>
              </a:rPr>
              <a:t>5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Not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0" dirty="0">
                <a:solidFill>
                  <a:srgbClr val="606060"/>
                </a:solidFill>
                <a:latin typeface="Arial Black"/>
                <a:cs typeface="Arial Black"/>
              </a:rPr>
              <a:t>5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Classifier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310"/>
              </a:spcBef>
            </a:pP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sklearn.metrics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precision_score, recall_score</a:t>
            </a:r>
            <a:endParaRPr sz="3000">
              <a:latin typeface="Consolas"/>
              <a:cs typeface="Consolas"/>
            </a:endParaRPr>
          </a:p>
          <a:p>
            <a:pPr marL="12700" marR="209677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precision_score(y_train_5,</a:t>
            </a:r>
            <a:r>
              <a:rPr sz="3000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y_pred) 0.796741174013</a:t>
            </a:r>
            <a:endParaRPr sz="3000">
              <a:latin typeface="Consolas"/>
              <a:cs typeface="Consolas"/>
            </a:endParaRPr>
          </a:p>
          <a:p>
            <a:pPr marL="12700" marR="146875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recall_score(y_train_5,</a:t>
            </a:r>
            <a:r>
              <a:rPr sz="3000" spc="-1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y_train_pred) 0.70356022874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22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2093174"/>
            <a:ext cx="1805305" cy="277304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99695" marR="76200" indent="-1714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12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some_digit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9325" y="3397644"/>
            <a:ext cx="643890" cy="164465"/>
            <a:chOff x="2529325" y="3397644"/>
            <a:chExt cx="643890" cy="164465"/>
          </a:xfrm>
        </p:grpSpPr>
        <p:sp>
          <p:nvSpPr>
            <p:cNvPr id="7" name="object 7"/>
            <p:cNvSpPr/>
            <p:nvPr/>
          </p:nvSpPr>
          <p:spPr>
            <a:xfrm>
              <a:off x="2529325" y="34796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775" y="3397644"/>
              <a:ext cx="211001" cy="16396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14238" y="3397644"/>
            <a:ext cx="581025" cy="164465"/>
            <a:chOff x="5014238" y="3397644"/>
            <a:chExt cx="581025" cy="164465"/>
          </a:xfrm>
        </p:grpSpPr>
        <p:sp>
          <p:nvSpPr>
            <p:cNvPr id="10" name="object 10"/>
            <p:cNvSpPr/>
            <p:nvPr/>
          </p:nvSpPr>
          <p:spPr>
            <a:xfrm>
              <a:off x="5014238" y="34796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3688" y="3397644"/>
              <a:ext cx="211001" cy="16396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53456" y="2093174"/>
            <a:ext cx="1805305" cy="277304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60"/>
              </a:spcBef>
            </a:pPr>
            <a:endParaRPr sz="1800">
              <a:latin typeface="Times New Roman"/>
              <a:cs typeface="Times New Roman"/>
            </a:endParaRPr>
          </a:p>
          <a:p>
            <a:pPr marL="201930" marR="196215" algn="ctr">
              <a:lnSpc>
                <a:spcPct val="149300"/>
              </a:lnSpc>
            </a:pPr>
            <a:r>
              <a:rPr sz="1800" spc="-155" dirty="0">
                <a:solidFill>
                  <a:srgbClr val="606060"/>
                </a:solidFill>
                <a:latin typeface="Arial Black"/>
                <a:cs typeface="Arial Black"/>
              </a:rPr>
              <a:t>Performance </a:t>
            </a:r>
            <a:r>
              <a:rPr sz="1800" spc="-30" dirty="0">
                <a:solidFill>
                  <a:srgbClr val="606060"/>
                </a:solidFill>
                <a:latin typeface="Arial Black"/>
                <a:cs typeface="Arial Black"/>
              </a:rPr>
              <a:t>metrics </a:t>
            </a:r>
            <a:r>
              <a:rPr sz="1800" spc="-135" dirty="0">
                <a:solidFill>
                  <a:srgbClr val="606060"/>
                </a:solidFill>
                <a:latin typeface="Arial Black"/>
                <a:cs typeface="Arial Black"/>
              </a:rPr>
              <a:t>(Finalize</a:t>
            </a:r>
            <a:r>
              <a:rPr sz="1800" spc="-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model)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50230" y="3397551"/>
            <a:ext cx="581025" cy="164465"/>
            <a:chOff x="7450230" y="3397551"/>
            <a:chExt cx="581025" cy="164465"/>
          </a:xfrm>
        </p:grpSpPr>
        <p:sp>
          <p:nvSpPr>
            <p:cNvPr id="14" name="object 14"/>
            <p:cNvSpPr/>
            <p:nvPr/>
          </p:nvSpPr>
          <p:spPr>
            <a:xfrm>
              <a:off x="7450230" y="34795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680" y="3397551"/>
              <a:ext cx="211001" cy="163961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0475476" y="2093174"/>
            <a:ext cx="1805305" cy="2773045"/>
          </a:xfrm>
          <a:custGeom>
            <a:avLst/>
            <a:gdLst/>
            <a:ahLst/>
            <a:cxnLst/>
            <a:rect l="l" t="t" r="r" b="b"/>
            <a:pathLst>
              <a:path w="1805304" h="2773045">
                <a:moveTo>
                  <a:pt x="0" y="0"/>
                </a:moveTo>
                <a:lnTo>
                  <a:pt x="1804799" y="0"/>
                </a:lnTo>
                <a:lnTo>
                  <a:pt x="1804799" y="2772899"/>
                </a:lnTo>
                <a:lnTo>
                  <a:pt x="0" y="2772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26678" y="2708164"/>
            <a:ext cx="169989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9240">
              <a:lnSpc>
                <a:spcPct val="149300"/>
              </a:lnSpc>
              <a:spcBef>
                <a:spcPts val="100"/>
              </a:spcBef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2331" y="3662568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872250" y="3397551"/>
            <a:ext cx="581025" cy="164465"/>
            <a:chOff x="9872250" y="3397551"/>
            <a:chExt cx="581025" cy="164465"/>
          </a:xfrm>
        </p:grpSpPr>
        <p:sp>
          <p:nvSpPr>
            <p:cNvPr id="20" name="object 20"/>
            <p:cNvSpPr/>
            <p:nvPr/>
          </p:nvSpPr>
          <p:spPr>
            <a:xfrm>
              <a:off x="9872250" y="34795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700" y="3397551"/>
              <a:ext cx="211001" cy="16396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53124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95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Cross</a:t>
            </a:r>
            <a:endParaRPr sz="1800">
              <a:latin typeface="Arial MT"/>
              <a:cs typeface="Arial MT"/>
            </a:endParaRPr>
          </a:p>
          <a:p>
            <a:pPr marL="150495" marR="142875" algn="ctr">
              <a:lnSpc>
                <a:spcPct val="149300"/>
              </a:lnSpc>
            </a:pP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Validation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19234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74015" marR="193675" indent="-172720">
              <a:lnSpc>
                <a:spcPct val="149300"/>
              </a:lnSpc>
              <a:spcBef>
                <a:spcPts val="484"/>
              </a:spcBef>
            </a:pPr>
            <a:r>
              <a:rPr sz="1800" spc="-80" dirty="0">
                <a:solidFill>
                  <a:srgbClr val="606060"/>
                </a:solidFill>
                <a:latin typeface="Arial MT"/>
                <a:cs typeface="Arial MT"/>
              </a:rPr>
              <a:t>Confusion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38104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54635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6973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404495">
              <a:lnSpc>
                <a:spcPct val="100000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75850" y="6378499"/>
            <a:ext cx="1355725" cy="1231265"/>
          </a:xfrm>
          <a:prstGeom prst="rect">
            <a:avLst/>
          </a:prstGeom>
          <a:solidFill>
            <a:srgbClr val="B6D7A8"/>
          </a:solidFill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</a:pPr>
            <a:r>
              <a:rPr sz="1800" spc="-180" dirty="0">
                <a:solidFill>
                  <a:srgbClr val="606060"/>
                </a:solidFill>
                <a:latin typeface="Arial Black"/>
                <a:cs typeface="Arial Black"/>
              </a:rPr>
              <a:t>F1</a:t>
            </a:r>
            <a:r>
              <a:rPr sz="1800" spc="-9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Score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04650" y="6378499"/>
            <a:ext cx="1355725" cy="1231265"/>
          </a:xfrm>
          <a:prstGeom prst="rect">
            <a:avLst/>
          </a:prstGeom>
          <a:ln w="38099">
            <a:solidFill>
              <a:srgbClr val="60606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78054" y="4866075"/>
            <a:ext cx="9104630" cy="1512570"/>
          </a:xfrm>
          <a:custGeom>
            <a:avLst/>
            <a:gdLst/>
            <a:ahLst/>
            <a:cxnLst/>
            <a:rect l="l" t="t" r="r" b="b"/>
            <a:pathLst>
              <a:path w="9104630" h="1512570">
                <a:moveTo>
                  <a:pt x="7277802" y="0"/>
                </a:moveTo>
                <a:lnTo>
                  <a:pt x="7275402" y="1512299"/>
                </a:lnTo>
              </a:path>
              <a:path w="9104630" h="1512570">
                <a:moveTo>
                  <a:pt x="9078670" y="931999"/>
                </a:moveTo>
                <a:lnTo>
                  <a:pt x="14470" y="906799"/>
                </a:lnTo>
              </a:path>
              <a:path w="9104630" h="1512570">
                <a:moveTo>
                  <a:pt x="3637750" y="1512424"/>
                </a:moveTo>
                <a:lnTo>
                  <a:pt x="3637750" y="931924"/>
                </a:lnTo>
              </a:path>
              <a:path w="9104630" h="1512570">
                <a:moveTo>
                  <a:pt x="1818875" y="1512424"/>
                </a:moveTo>
                <a:lnTo>
                  <a:pt x="1818875" y="931924"/>
                </a:lnTo>
              </a:path>
              <a:path w="9104630" h="1512570">
                <a:moveTo>
                  <a:pt x="5456624" y="1487374"/>
                </a:moveTo>
                <a:lnTo>
                  <a:pt x="5456624" y="906874"/>
                </a:lnTo>
              </a:path>
              <a:path w="9104630" h="1512570">
                <a:moveTo>
                  <a:pt x="9104299" y="1512424"/>
                </a:moveTo>
                <a:lnTo>
                  <a:pt x="9104299" y="931924"/>
                </a:lnTo>
              </a:path>
              <a:path w="9104630" h="1512570">
                <a:moveTo>
                  <a:pt x="0" y="1512424"/>
                </a:moveTo>
                <a:lnTo>
                  <a:pt x="0" y="931924"/>
                </a:lnTo>
              </a:path>
            </a:pathLst>
          </a:custGeom>
          <a:ln w="38099">
            <a:solidFill>
              <a:srgbClr val="606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5300" y="561664"/>
            <a:ext cx="87014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260" dirty="0">
                <a:solidFill>
                  <a:srgbClr val="606060"/>
                </a:solidFill>
                <a:latin typeface="Arial MT"/>
                <a:cs typeface="Arial MT"/>
              </a:rPr>
              <a:t>Performance</a:t>
            </a:r>
            <a:r>
              <a:rPr sz="5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5000" spc="-365" dirty="0">
                <a:solidFill>
                  <a:srgbClr val="606060"/>
                </a:solidFill>
                <a:latin typeface="Arial MT"/>
                <a:cs typeface="Arial MT"/>
              </a:rPr>
              <a:t>measures</a:t>
            </a:r>
            <a:r>
              <a:rPr sz="5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5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5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5000" spc="-500" dirty="0">
                <a:solidFill>
                  <a:srgbClr val="606060"/>
                </a:solidFill>
                <a:latin typeface="Arial MT"/>
                <a:cs typeface="Arial MT"/>
              </a:rPr>
              <a:t>F1</a:t>
            </a:r>
            <a:r>
              <a:rPr sz="5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5000" spc="-125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endParaRPr sz="5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773" y="3456759"/>
            <a:ext cx="117881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0" dirty="0">
                <a:solidFill>
                  <a:srgbClr val="606060"/>
                </a:solidFill>
                <a:latin typeface="Arial MT"/>
                <a:cs typeface="Arial MT"/>
              </a:rPr>
              <a:t>F1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measure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close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are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each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other.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4325" y="4611975"/>
            <a:ext cx="10392649" cy="10781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85026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60565" algn="l"/>
              </a:tabLst>
            </a:pPr>
            <a:r>
              <a:rPr spc="-260" dirty="0"/>
              <a:t>Performance</a:t>
            </a:r>
            <a:r>
              <a:rPr spc="-15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425" dirty="0"/>
              <a:t>F</a:t>
            </a:r>
            <a:r>
              <a:rPr sz="1800" spc="-425" dirty="0"/>
              <a:t>1</a:t>
            </a:r>
            <a:r>
              <a:rPr sz="1800" dirty="0"/>
              <a:t>	</a:t>
            </a:r>
            <a:r>
              <a:rPr spc="-190" dirty="0"/>
              <a:t>score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548846" y="1863477"/>
            <a:ext cx="6877684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340" dirty="0">
                <a:solidFill>
                  <a:srgbClr val="606060"/>
                </a:solidFill>
                <a:latin typeface="Arial MT"/>
                <a:cs typeface="Arial MT"/>
              </a:rPr>
              <a:t>F1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r>
              <a:rPr sz="34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‘5’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90" dirty="0">
                <a:solidFill>
                  <a:srgbClr val="606060"/>
                </a:solidFill>
                <a:latin typeface="Arial MT"/>
                <a:cs typeface="Arial MT"/>
              </a:rPr>
              <a:t>‘Not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5’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6991925"/>
            <a:ext cx="11268824" cy="11690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0025" y="2735587"/>
            <a:ext cx="11712575" cy="3355340"/>
            <a:chOff x="600025" y="2735587"/>
            <a:chExt cx="11712575" cy="3355340"/>
          </a:xfrm>
        </p:grpSpPr>
        <p:sp>
          <p:nvSpPr>
            <p:cNvPr id="6" name="object 6"/>
            <p:cNvSpPr/>
            <p:nvPr/>
          </p:nvSpPr>
          <p:spPr>
            <a:xfrm>
              <a:off x="4166666" y="3815854"/>
              <a:ext cx="3375660" cy="995044"/>
            </a:xfrm>
            <a:custGeom>
              <a:avLst/>
              <a:gdLst/>
              <a:ahLst/>
              <a:cxnLst/>
              <a:rect l="l" t="t" r="r" b="b"/>
              <a:pathLst>
                <a:path w="3375659" h="995045">
                  <a:moveTo>
                    <a:pt x="3375101" y="0"/>
                  </a:moveTo>
                  <a:lnTo>
                    <a:pt x="1699844" y="0"/>
                  </a:lnTo>
                  <a:lnTo>
                    <a:pt x="0" y="0"/>
                  </a:lnTo>
                  <a:lnTo>
                    <a:pt x="0" y="535381"/>
                  </a:lnTo>
                  <a:lnTo>
                    <a:pt x="0" y="994448"/>
                  </a:lnTo>
                  <a:lnTo>
                    <a:pt x="1699844" y="994448"/>
                  </a:lnTo>
                  <a:lnTo>
                    <a:pt x="3375101" y="994448"/>
                  </a:lnTo>
                  <a:lnTo>
                    <a:pt x="3375101" y="535381"/>
                  </a:lnTo>
                  <a:lnTo>
                    <a:pt x="3375101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37" y="2740349"/>
              <a:ext cx="1752600" cy="3345815"/>
            </a:xfrm>
            <a:custGeom>
              <a:avLst/>
              <a:gdLst/>
              <a:ahLst/>
              <a:cxnLst/>
              <a:rect l="l" t="t" r="r" b="b"/>
              <a:pathLst>
                <a:path w="1752600" h="3345815">
                  <a:moveTo>
                    <a:pt x="0" y="0"/>
                  </a:moveTo>
                  <a:lnTo>
                    <a:pt x="0" y="3345374"/>
                  </a:lnTo>
                </a:path>
                <a:path w="1752600" h="3345815">
                  <a:moveTo>
                    <a:pt x="1752324" y="535374"/>
                  </a:moveTo>
                  <a:lnTo>
                    <a:pt x="1752324" y="334537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4187" y="3275724"/>
              <a:ext cx="0" cy="2810510"/>
            </a:xfrm>
            <a:custGeom>
              <a:avLst/>
              <a:gdLst/>
              <a:ahLst/>
              <a:cxnLst/>
              <a:rect l="l" t="t" r="r" b="b"/>
              <a:pathLst>
                <a:path h="2810510">
                  <a:moveTo>
                    <a:pt x="0" y="1591624"/>
                  </a:moveTo>
                  <a:lnTo>
                    <a:pt x="0" y="2809999"/>
                  </a:lnTo>
                </a:path>
                <a:path h="2810510">
                  <a:moveTo>
                    <a:pt x="0" y="0"/>
                  </a:moveTo>
                  <a:lnTo>
                    <a:pt x="0" y="5017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6512" y="3275724"/>
              <a:ext cx="0" cy="2810510"/>
            </a:xfrm>
            <a:custGeom>
              <a:avLst/>
              <a:gdLst/>
              <a:ahLst/>
              <a:cxnLst/>
              <a:rect l="l" t="t" r="r" b="b"/>
              <a:pathLst>
                <a:path h="2810510">
                  <a:moveTo>
                    <a:pt x="0" y="0"/>
                  </a:moveTo>
                  <a:lnTo>
                    <a:pt x="0" y="280999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8837" y="3275724"/>
              <a:ext cx="0" cy="2810510"/>
            </a:xfrm>
            <a:custGeom>
              <a:avLst/>
              <a:gdLst/>
              <a:ahLst/>
              <a:cxnLst/>
              <a:rect l="l" t="t" r="r" b="b"/>
              <a:pathLst>
                <a:path h="2810510">
                  <a:moveTo>
                    <a:pt x="0" y="1609549"/>
                  </a:moveTo>
                  <a:lnTo>
                    <a:pt x="0" y="2809999"/>
                  </a:lnTo>
                </a:path>
                <a:path h="2810510">
                  <a:moveTo>
                    <a:pt x="0" y="0"/>
                  </a:moveTo>
                  <a:lnTo>
                    <a:pt x="0" y="51964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4787" y="2740349"/>
              <a:ext cx="11703050" cy="3345815"/>
            </a:xfrm>
            <a:custGeom>
              <a:avLst/>
              <a:gdLst/>
              <a:ahLst/>
              <a:cxnLst/>
              <a:rect l="l" t="t" r="r" b="b"/>
              <a:pathLst>
                <a:path w="11703050" h="3345815">
                  <a:moveTo>
                    <a:pt x="8766374" y="535374"/>
                  </a:moveTo>
                  <a:lnTo>
                    <a:pt x="8766374" y="3345374"/>
                  </a:lnTo>
                </a:path>
                <a:path w="11703050" h="3345815">
                  <a:moveTo>
                    <a:pt x="11698124" y="0"/>
                  </a:moveTo>
                  <a:lnTo>
                    <a:pt x="11698124" y="3345374"/>
                  </a:lnTo>
                </a:path>
                <a:path w="11703050" h="3345815">
                  <a:moveTo>
                    <a:pt x="0" y="4749"/>
                  </a:moveTo>
                  <a:lnTo>
                    <a:pt x="11702874" y="4749"/>
                  </a:lnTo>
                </a:path>
                <a:path w="11703050" h="3345815">
                  <a:moveTo>
                    <a:pt x="0" y="540124"/>
                  </a:moveTo>
                  <a:lnTo>
                    <a:pt x="11702874" y="540124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57112" y="3815849"/>
              <a:ext cx="9951085" cy="995044"/>
            </a:xfrm>
            <a:custGeom>
              <a:avLst/>
              <a:gdLst/>
              <a:ahLst/>
              <a:cxnLst/>
              <a:rect l="l" t="t" r="r" b="b"/>
              <a:pathLst>
                <a:path w="9951085" h="995045">
                  <a:moveTo>
                    <a:pt x="0" y="0"/>
                  </a:moveTo>
                  <a:lnTo>
                    <a:pt x="1722262" y="0"/>
                  </a:lnTo>
                </a:path>
                <a:path w="9951085" h="995045">
                  <a:moveTo>
                    <a:pt x="2219937" y="0"/>
                  </a:moveTo>
                  <a:lnTo>
                    <a:pt x="4777562" y="0"/>
                  </a:lnTo>
                </a:path>
                <a:path w="9951085" h="995045">
                  <a:moveTo>
                    <a:pt x="5271962" y="0"/>
                  </a:moveTo>
                  <a:lnTo>
                    <a:pt x="9950549" y="0"/>
                  </a:lnTo>
                </a:path>
                <a:path w="9951085" h="995045">
                  <a:moveTo>
                    <a:pt x="0" y="535374"/>
                  </a:moveTo>
                  <a:lnTo>
                    <a:pt x="1722262" y="535374"/>
                  </a:lnTo>
                </a:path>
                <a:path w="9951085" h="995045">
                  <a:moveTo>
                    <a:pt x="1809562" y="535374"/>
                  </a:moveTo>
                  <a:lnTo>
                    <a:pt x="5184662" y="535374"/>
                  </a:lnTo>
                </a:path>
                <a:path w="9951085" h="995045">
                  <a:moveTo>
                    <a:pt x="5271962" y="535374"/>
                  </a:moveTo>
                  <a:lnTo>
                    <a:pt x="9950549" y="535374"/>
                  </a:lnTo>
                </a:path>
                <a:path w="9951085" h="995045">
                  <a:moveTo>
                    <a:pt x="0" y="994449"/>
                  </a:moveTo>
                  <a:lnTo>
                    <a:pt x="1722262" y="994449"/>
                  </a:lnTo>
                </a:path>
                <a:path w="9951085" h="995045">
                  <a:moveTo>
                    <a:pt x="2263162" y="994449"/>
                  </a:moveTo>
                  <a:lnTo>
                    <a:pt x="4748762" y="994449"/>
                  </a:lnTo>
                </a:path>
                <a:path w="9951085" h="995045">
                  <a:moveTo>
                    <a:pt x="5271962" y="994449"/>
                  </a:moveTo>
                  <a:lnTo>
                    <a:pt x="9950549" y="99444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4787" y="5345675"/>
              <a:ext cx="11703050" cy="735330"/>
            </a:xfrm>
            <a:custGeom>
              <a:avLst/>
              <a:gdLst/>
              <a:ahLst/>
              <a:cxnLst/>
              <a:rect l="l" t="t" r="r" b="b"/>
              <a:pathLst>
                <a:path w="11703050" h="735329">
                  <a:moveTo>
                    <a:pt x="1752324" y="0"/>
                  </a:moveTo>
                  <a:lnTo>
                    <a:pt x="11702874" y="0"/>
                  </a:lnTo>
                </a:path>
                <a:path w="11703050" h="735329">
                  <a:moveTo>
                    <a:pt x="0" y="735299"/>
                  </a:moveTo>
                  <a:lnTo>
                    <a:pt x="11702874" y="735299"/>
                  </a:lnTo>
                </a:path>
              </a:pathLst>
            </a:custGeom>
            <a:ln w="9524">
              <a:solidFill>
                <a:srgbClr val="9E9E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815098" y="2808981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Prediction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2562" y="4173031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Actual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7212" y="3344356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Not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9537" y="334435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91862" y="3344356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Total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444187" y="3344356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606060"/>
                </a:solidFill>
                <a:latin typeface="Consolas"/>
                <a:cs typeface="Consolas"/>
              </a:rPr>
              <a:t>Recall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34887" y="3879731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Not</a:t>
            </a:r>
            <a:r>
              <a:rPr sz="1800" b="1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63436" y="3879731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onsolas"/>
                <a:cs typeface="Consolas"/>
              </a:rPr>
              <a:t>53272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78604" y="3879731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1307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68086" y="3879731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54579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34887" y="4415106"/>
            <a:ext cx="151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606060"/>
                </a:solidFill>
                <a:latin typeface="Consolas"/>
                <a:cs typeface="Consolas"/>
              </a:rPr>
              <a:t>5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26279" y="4415106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1077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78604" y="4415106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onsolas"/>
                <a:cs typeface="Consolas"/>
              </a:rPr>
              <a:t>4344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30929" y="4415106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5421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07382" y="4415106"/>
            <a:ext cx="165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4344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/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5421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34887" y="4874181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Total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63436" y="4874181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54349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78604" y="4874181"/>
            <a:ext cx="527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606060"/>
                </a:solidFill>
                <a:latin typeface="Consolas"/>
                <a:cs typeface="Consolas"/>
              </a:rPr>
              <a:t>5651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68086" y="4874181"/>
            <a:ext cx="653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60000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434887" y="5409555"/>
            <a:ext cx="1155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606060"/>
                </a:solidFill>
                <a:latin typeface="Consolas"/>
                <a:cs typeface="Consolas"/>
              </a:rPr>
              <a:t>Precision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38705" y="5409555"/>
            <a:ext cx="1406525" cy="575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Consolas"/>
                <a:cs typeface="Consolas"/>
              </a:rPr>
              <a:t>4344/5651</a:t>
            </a:r>
            <a:endParaRPr sz="1800">
              <a:latin typeface="Consolas"/>
              <a:cs typeface="Consolas"/>
            </a:endParaRPr>
          </a:p>
          <a:p>
            <a:pPr marL="74930">
              <a:lnSpc>
                <a:spcPct val="100000"/>
              </a:lnSpc>
              <a:spcBef>
                <a:spcPts val="15"/>
              </a:spcBef>
              <a:tabLst>
                <a:tab pos="451484" algn="l"/>
              </a:tabLst>
            </a:pP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606060"/>
                </a:solidFill>
                <a:latin typeface="Consolas"/>
                <a:cs typeface="Consolas"/>
              </a:rPr>
              <a:t>	76.87</a:t>
            </a:r>
            <a:r>
              <a:rPr sz="1800" spc="-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Consolas"/>
                <a:cs typeface="Consolas"/>
              </a:rPr>
              <a:t>%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693169" y="5409555"/>
            <a:ext cx="2284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F1</a:t>
            </a:r>
            <a:r>
              <a:rPr sz="1800" b="1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score</a:t>
            </a:r>
            <a:r>
              <a:rPr sz="1800" b="1" spc="-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1800" b="1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1800" b="1" spc="-10" dirty="0">
                <a:solidFill>
                  <a:srgbClr val="606060"/>
                </a:solidFill>
                <a:latin typeface="Consolas"/>
                <a:cs typeface="Consolas"/>
              </a:rPr>
              <a:t> 0.78468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17475" y="3815550"/>
            <a:ext cx="3491229" cy="1031875"/>
          </a:xfrm>
          <a:custGeom>
            <a:avLst/>
            <a:gdLst/>
            <a:ahLst/>
            <a:cxnLst/>
            <a:rect l="l" t="t" r="r" b="b"/>
            <a:pathLst>
              <a:path w="3491229" h="1031875">
                <a:moveTo>
                  <a:pt x="0" y="0"/>
                </a:moveTo>
                <a:lnTo>
                  <a:pt x="11099" y="1013699"/>
                </a:lnTo>
              </a:path>
              <a:path w="3491229" h="1031875">
                <a:moveTo>
                  <a:pt x="14374" y="17913"/>
                </a:moveTo>
                <a:lnTo>
                  <a:pt x="459574" y="17913"/>
                </a:lnTo>
              </a:path>
              <a:path w="3491229" h="1031875">
                <a:moveTo>
                  <a:pt x="0" y="986249"/>
                </a:moveTo>
                <a:lnTo>
                  <a:pt x="502799" y="986249"/>
                </a:lnTo>
              </a:path>
              <a:path w="3491229" h="1031875">
                <a:moveTo>
                  <a:pt x="3017199" y="17924"/>
                </a:moveTo>
                <a:lnTo>
                  <a:pt x="3462399" y="17924"/>
                </a:lnTo>
              </a:path>
              <a:path w="3491229" h="1031875">
                <a:moveTo>
                  <a:pt x="2988399" y="986188"/>
                </a:moveTo>
                <a:lnTo>
                  <a:pt x="3491199" y="986188"/>
                </a:lnTo>
              </a:path>
              <a:path w="3491229" h="1031875">
                <a:moveTo>
                  <a:pt x="3462399" y="17924"/>
                </a:moveTo>
                <a:lnTo>
                  <a:pt x="3473499" y="1031624"/>
                </a:lnTo>
              </a:path>
            </a:pathLst>
          </a:custGeom>
          <a:ln w="761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870140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spc="-10" dirty="0"/>
              <a:t> </a:t>
            </a:r>
            <a:r>
              <a:rPr spc="-365" dirty="0"/>
              <a:t>measures</a:t>
            </a:r>
            <a:r>
              <a:rPr spc="-1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500" dirty="0"/>
              <a:t>F1</a:t>
            </a:r>
            <a:r>
              <a:rPr spc="-5" dirty="0"/>
              <a:t> </a:t>
            </a:r>
            <a:r>
              <a:rPr spc="-125" dirty="0"/>
              <a:t>score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846" y="1914103"/>
            <a:ext cx="8425815" cy="309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ts val="4065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340" dirty="0">
                <a:solidFill>
                  <a:srgbClr val="606060"/>
                </a:solidFill>
                <a:latin typeface="Arial MT"/>
                <a:cs typeface="Arial MT"/>
              </a:rPr>
              <a:t>F1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400">
              <a:latin typeface="Arial MT"/>
              <a:cs typeface="Arial MT"/>
            </a:endParaRPr>
          </a:p>
          <a:p>
            <a:pPr marL="958850" lvl="1" indent="-488950">
              <a:lnSpc>
                <a:spcPts val="4065"/>
              </a:lnSpc>
              <a:buChar char="○"/>
              <a:tabLst>
                <a:tab pos="958850" algn="l"/>
              </a:tabLst>
            </a:pP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400" spc="-1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400" spc="-1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12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0"/>
              </a:spcBef>
            </a:pPr>
            <a:endParaRPr sz="3400">
              <a:latin typeface="Arial MT"/>
              <a:cs typeface="Arial MT"/>
            </a:endParaRPr>
          </a:p>
          <a:p>
            <a:pPr marL="4445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sklearn.metrics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f1_score</a:t>
            </a:r>
            <a:endParaRPr sz="3000">
              <a:latin typeface="Consolas"/>
              <a:cs typeface="Consolas"/>
            </a:endParaRPr>
          </a:p>
          <a:p>
            <a:pPr marL="44450" marR="63246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2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f1_score(y_train_5,</a:t>
            </a:r>
            <a:r>
              <a:rPr sz="3000" spc="-2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y_train_pred) 0.74725705329153613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Examples</a:t>
            </a:r>
            <a:r>
              <a:rPr spc="-1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215" dirty="0"/>
              <a:t>Classification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4124" y="2040759"/>
            <a:ext cx="30391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320" dirty="0">
                <a:solidFill>
                  <a:srgbClr val="606060"/>
                </a:solidFill>
                <a:latin typeface="Arial MT"/>
                <a:cs typeface="Arial MT"/>
              </a:rPr>
              <a:t>Face</a:t>
            </a:r>
            <a:r>
              <a:rPr sz="30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recognition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2975" y="4228824"/>
            <a:ext cx="8049200" cy="34168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2220" rIns="0" bIns="0" rtlCol="0">
            <a:spAutoFit/>
          </a:bodyPr>
          <a:lstStyle/>
          <a:p>
            <a:pPr marL="412178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Consolas"/>
                <a:cs typeface="Consolas"/>
              </a:rPr>
              <a:t>Switch</a:t>
            </a:r>
            <a:r>
              <a:rPr sz="3000" b="1" spc="-90" dirty="0">
                <a:latin typeface="Consolas"/>
                <a:cs typeface="Consolas"/>
              </a:rPr>
              <a:t> </a:t>
            </a:r>
            <a:r>
              <a:rPr sz="3000" b="1" dirty="0">
                <a:latin typeface="Consolas"/>
                <a:cs typeface="Consolas"/>
              </a:rPr>
              <a:t>to</a:t>
            </a:r>
            <a:r>
              <a:rPr sz="3000" b="1" spc="-85" dirty="0">
                <a:latin typeface="Consolas"/>
                <a:cs typeface="Consolas"/>
              </a:rPr>
              <a:t> </a:t>
            </a:r>
            <a:r>
              <a:rPr sz="3000" b="1" spc="-10" dirty="0"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100" y="685174"/>
            <a:ext cx="636899" cy="636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200" y="2338500"/>
            <a:ext cx="12860399" cy="5076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525" y="2093174"/>
            <a:ext cx="1805305" cy="2773045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146050" marR="140970" indent="2540" algn="ctr">
              <a:lnSpc>
                <a:spcPct val="149300"/>
              </a:lnSpc>
            </a:pPr>
            <a:r>
              <a:rPr sz="1800" spc="-40" dirty="0">
                <a:solidFill>
                  <a:srgbClr val="606060"/>
                </a:solidFill>
                <a:latin typeface="Arial MT"/>
                <a:cs typeface="Arial MT"/>
              </a:rPr>
              <a:t>Divide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dataset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into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35" dirty="0">
                <a:solidFill>
                  <a:srgbClr val="606060"/>
                </a:solidFill>
                <a:latin typeface="Arial MT"/>
                <a:cs typeface="Arial MT"/>
              </a:rPr>
              <a:t>and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samples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09438" y="2093174"/>
            <a:ext cx="1805305" cy="2773045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1800">
              <a:latin typeface="Times New Roman"/>
              <a:cs typeface="Times New Roman"/>
            </a:endParaRPr>
          </a:p>
          <a:p>
            <a:pPr marL="52705" marR="47625" algn="ctr">
              <a:lnSpc>
                <a:spcPct val="149300"/>
              </a:lnSpc>
            </a:pPr>
            <a:r>
              <a:rPr sz="1800" spc="-35" dirty="0">
                <a:solidFill>
                  <a:srgbClr val="606060"/>
                </a:solidFill>
                <a:latin typeface="Arial MT"/>
                <a:cs typeface="Arial MT"/>
              </a:rPr>
              <a:t>Train</a:t>
            </a:r>
            <a:r>
              <a:rPr sz="18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18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606060"/>
                </a:solidFill>
                <a:latin typeface="Arial MT"/>
                <a:cs typeface="Arial MT"/>
              </a:rPr>
              <a:t>classifier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training dataset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1447" y="2093174"/>
            <a:ext cx="1805305" cy="2773045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800">
              <a:latin typeface="Times New Roman"/>
              <a:cs typeface="Times New Roman"/>
            </a:endParaRPr>
          </a:p>
          <a:p>
            <a:pPr marL="99695" marR="76200" indent="-17145">
              <a:lnSpc>
                <a:spcPct val="149300"/>
              </a:lnSpc>
            </a:pPr>
            <a:r>
              <a:rPr sz="1800" spc="-60" dirty="0">
                <a:solidFill>
                  <a:srgbClr val="606060"/>
                </a:solidFill>
                <a:latin typeface="Arial MT"/>
                <a:cs typeface="Arial MT"/>
              </a:rPr>
              <a:t>Test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sample </a:t>
            </a:r>
            <a:r>
              <a:rPr sz="1800" spc="-125" dirty="0">
                <a:solidFill>
                  <a:srgbClr val="606060"/>
                </a:solidFill>
                <a:latin typeface="Arial MT"/>
                <a:cs typeface="Arial MT"/>
              </a:rPr>
              <a:t>data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some_digit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29325" y="3397644"/>
            <a:ext cx="643890" cy="164465"/>
            <a:chOff x="2529325" y="3397644"/>
            <a:chExt cx="643890" cy="164465"/>
          </a:xfrm>
        </p:grpSpPr>
        <p:sp>
          <p:nvSpPr>
            <p:cNvPr id="7" name="object 7"/>
            <p:cNvSpPr/>
            <p:nvPr/>
          </p:nvSpPr>
          <p:spPr>
            <a:xfrm>
              <a:off x="2529325" y="3479624"/>
              <a:ext cx="452120" cy="0"/>
            </a:xfrm>
            <a:custGeom>
              <a:avLst/>
              <a:gdLst/>
              <a:ahLst/>
              <a:cxnLst/>
              <a:rect l="l" t="t" r="r" b="b"/>
              <a:pathLst>
                <a:path w="452119">
                  <a:moveTo>
                    <a:pt x="0" y="0"/>
                  </a:moveTo>
                  <a:lnTo>
                    <a:pt x="45149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1775" y="3397644"/>
              <a:ext cx="211001" cy="163961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014238" y="3397644"/>
            <a:ext cx="581025" cy="164465"/>
            <a:chOff x="5014238" y="3397644"/>
            <a:chExt cx="581025" cy="164465"/>
          </a:xfrm>
        </p:grpSpPr>
        <p:sp>
          <p:nvSpPr>
            <p:cNvPr id="10" name="object 10"/>
            <p:cNvSpPr/>
            <p:nvPr/>
          </p:nvSpPr>
          <p:spPr>
            <a:xfrm>
              <a:off x="5014238" y="3479624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3688" y="3397644"/>
              <a:ext cx="211001" cy="16396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53456" y="2093174"/>
            <a:ext cx="1805305" cy="2773045"/>
          </a:xfrm>
          <a:prstGeom prst="rect">
            <a:avLst/>
          </a:prstGeom>
          <a:solidFill>
            <a:srgbClr val="B6D7A8"/>
          </a:solidFill>
          <a:ln w="38099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60"/>
              </a:spcBef>
            </a:pPr>
            <a:endParaRPr sz="1800">
              <a:latin typeface="Times New Roman"/>
              <a:cs typeface="Times New Roman"/>
            </a:endParaRPr>
          </a:p>
          <a:p>
            <a:pPr marL="201930" marR="196215" algn="ctr">
              <a:lnSpc>
                <a:spcPct val="149300"/>
              </a:lnSpc>
            </a:pPr>
            <a:r>
              <a:rPr sz="1800" spc="-155" dirty="0">
                <a:solidFill>
                  <a:srgbClr val="606060"/>
                </a:solidFill>
                <a:latin typeface="Arial Black"/>
                <a:cs typeface="Arial Black"/>
              </a:rPr>
              <a:t>Performance </a:t>
            </a:r>
            <a:r>
              <a:rPr sz="1800" spc="-30" dirty="0">
                <a:solidFill>
                  <a:srgbClr val="606060"/>
                </a:solidFill>
                <a:latin typeface="Arial Black"/>
                <a:cs typeface="Arial Black"/>
              </a:rPr>
              <a:t>metrics </a:t>
            </a:r>
            <a:r>
              <a:rPr sz="1800" spc="-135" dirty="0">
                <a:solidFill>
                  <a:srgbClr val="606060"/>
                </a:solidFill>
                <a:latin typeface="Arial Black"/>
                <a:cs typeface="Arial Black"/>
              </a:rPr>
              <a:t>(Finalize</a:t>
            </a:r>
            <a:r>
              <a:rPr sz="1800" spc="-9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Black"/>
                <a:cs typeface="Arial Black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Arial Black"/>
                <a:cs typeface="Arial Black"/>
              </a:rPr>
              <a:t>model)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50230" y="3397551"/>
            <a:ext cx="581025" cy="164465"/>
            <a:chOff x="7450230" y="3397551"/>
            <a:chExt cx="581025" cy="164465"/>
          </a:xfrm>
        </p:grpSpPr>
        <p:sp>
          <p:nvSpPr>
            <p:cNvPr id="14" name="object 14"/>
            <p:cNvSpPr/>
            <p:nvPr/>
          </p:nvSpPr>
          <p:spPr>
            <a:xfrm>
              <a:off x="7450230" y="34795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9680" y="3397551"/>
              <a:ext cx="211001" cy="163961"/>
            </a:xfrm>
            <a:prstGeom prst="rect">
              <a:avLst/>
            </a:prstGeom>
          </p:spPr>
        </p:pic>
      </p:grpSp>
      <p:sp>
        <p:nvSpPr>
          <p:cNvPr id="16" name="object 16"/>
          <p:cNvSpPr/>
          <p:nvPr/>
        </p:nvSpPr>
        <p:spPr>
          <a:xfrm>
            <a:off x="10475476" y="2093174"/>
            <a:ext cx="1805305" cy="2773045"/>
          </a:xfrm>
          <a:custGeom>
            <a:avLst/>
            <a:gdLst/>
            <a:ahLst/>
            <a:cxnLst/>
            <a:rect l="l" t="t" r="r" b="b"/>
            <a:pathLst>
              <a:path w="1805304" h="2773045">
                <a:moveTo>
                  <a:pt x="0" y="0"/>
                </a:moveTo>
                <a:lnTo>
                  <a:pt x="1804799" y="0"/>
                </a:lnTo>
                <a:lnTo>
                  <a:pt x="1804799" y="2772899"/>
                </a:lnTo>
                <a:lnTo>
                  <a:pt x="0" y="277289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526678" y="2708164"/>
            <a:ext cx="1699895" cy="84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9240">
              <a:lnSpc>
                <a:spcPct val="149300"/>
              </a:lnSpc>
              <a:spcBef>
                <a:spcPts val="100"/>
              </a:spcBef>
            </a:pPr>
            <a:r>
              <a:rPr sz="1800" spc="-65" dirty="0">
                <a:solidFill>
                  <a:srgbClr val="606060"/>
                </a:solidFill>
                <a:latin typeface="Arial MT"/>
                <a:cs typeface="Arial MT"/>
              </a:rPr>
              <a:t>Improve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model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1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error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022331" y="3662568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40" dirty="0">
                <a:solidFill>
                  <a:srgbClr val="606060"/>
                </a:solidFill>
                <a:latin typeface="Arial MT"/>
                <a:cs typeface="Arial MT"/>
              </a:rPr>
              <a:t>analysis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9872250" y="3397551"/>
            <a:ext cx="581025" cy="164465"/>
            <a:chOff x="9872250" y="3397551"/>
            <a:chExt cx="581025" cy="164465"/>
          </a:xfrm>
        </p:grpSpPr>
        <p:sp>
          <p:nvSpPr>
            <p:cNvPr id="20" name="object 20"/>
            <p:cNvSpPr/>
            <p:nvPr/>
          </p:nvSpPr>
          <p:spPr>
            <a:xfrm>
              <a:off x="9872250" y="3479531"/>
              <a:ext cx="388620" cy="0"/>
            </a:xfrm>
            <a:custGeom>
              <a:avLst/>
              <a:gdLst/>
              <a:ahLst/>
              <a:cxnLst/>
              <a:rect l="l" t="t" r="r" b="b"/>
              <a:pathLst>
                <a:path w="388620">
                  <a:moveTo>
                    <a:pt x="0" y="0"/>
                  </a:moveTo>
                  <a:lnTo>
                    <a:pt x="388499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41700" y="3397551"/>
              <a:ext cx="211001" cy="16396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953124" y="6378499"/>
            <a:ext cx="1355725" cy="1231265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95"/>
              </a:lnSpc>
            </a:pP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Cross</a:t>
            </a:r>
            <a:endParaRPr sz="1800">
              <a:latin typeface="Arial MT"/>
              <a:cs typeface="Arial MT"/>
            </a:endParaRPr>
          </a:p>
          <a:p>
            <a:pPr marL="150495" marR="142875" algn="ctr">
              <a:lnSpc>
                <a:spcPct val="149300"/>
              </a:lnSpc>
            </a:pPr>
            <a:r>
              <a:rPr sz="1800" spc="-75" dirty="0">
                <a:solidFill>
                  <a:srgbClr val="606060"/>
                </a:solidFill>
                <a:latin typeface="Arial MT"/>
                <a:cs typeface="Arial MT"/>
              </a:rPr>
              <a:t>Validation</a:t>
            </a:r>
            <a:r>
              <a:rPr sz="18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606060"/>
                </a:solidFill>
                <a:latin typeface="Arial MT"/>
                <a:cs typeface="Arial MT"/>
              </a:rPr>
              <a:t>-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Accuracy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19234" y="6378499"/>
            <a:ext cx="1355725" cy="1231265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374015" marR="193675" indent="-172720">
              <a:lnSpc>
                <a:spcPct val="149300"/>
              </a:lnSpc>
              <a:spcBef>
                <a:spcPts val="484"/>
              </a:spcBef>
            </a:pPr>
            <a:r>
              <a:rPr sz="1800" spc="-80" dirty="0">
                <a:solidFill>
                  <a:srgbClr val="606060"/>
                </a:solidFill>
                <a:latin typeface="Arial MT"/>
                <a:cs typeface="Arial MT"/>
              </a:rPr>
              <a:t>Confusion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Matrix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38104" y="6378499"/>
            <a:ext cx="1355725" cy="1231265"/>
          </a:xfrm>
          <a:prstGeom prst="rect">
            <a:avLst/>
          </a:prstGeom>
          <a:solidFill>
            <a:srgbClr val="B6D7A8"/>
          </a:solidFill>
          <a:ln w="38099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185420">
              <a:lnSpc>
                <a:spcPct val="100000"/>
              </a:lnSpc>
            </a:pPr>
            <a:r>
              <a:rPr sz="1800" spc="-65" dirty="0">
                <a:solidFill>
                  <a:srgbClr val="606060"/>
                </a:solidFill>
                <a:latin typeface="Arial Black"/>
                <a:cs typeface="Arial Black"/>
              </a:rPr>
              <a:t>Precision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6973" y="6378499"/>
            <a:ext cx="1355725" cy="1231265"/>
          </a:xfrm>
          <a:prstGeom prst="rect">
            <a:avLst/>
          </a:prstGeom>
          <a:solidFill>
            <a:srgbClr val="B6D7A8"/>
          </a:solidFill>
          <a:ln w="38099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357505">
              <a:lnSpc>
                <a:spcPct val="100000"/>
              </a:lnSpc>
            </a:pPr>
            <a:r>
              <a:rPr sz="1800" spc="-45" dirty="0">
                <a:solidFill>
                  <a:srgbClr val="606060"/>
                </a:solidFill>
                <a:latin typeface="Arial Black"/>
                <a:cs typeface="Arial Black"/>
              </a:rPr>
              <a:t>Recall</a:t>
            </a:r>
            <a:endParaRPr sz="180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75850" y="6378499"/>
            <a:ext cx="1355725" cy="1231265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269240">
              <a:lnSpc>
                <a:spcPct val="100000"/>
              </a:lnSpc>
            </a:pPr>
            <a:r>
              <a:rPr sz="1800" spc="-185" dirty="0">
                <a:solidFill>
                  <a:srgbClr val="606060"/>
                </a:solidFill>
                <a:latin typeface="Arial MT"/>
                <a:cs typeface="Arial MT"/>
              </a:rPr>
              <a:t>F1</a:t>
            </a:r>
            <a:r>
              <a:rPr sz="1800" spc="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04650" y="6378499"/>
            <a:ext cx="1355725" cy="1231265"/>
          </a:xfrm>
          <a:prstGeom prst="rect">
            <a:avLst/>
          </a:prstGeom>
          <a:ln w="38099">
            <a:solidFill>
              <a:srgbClr val="000000"/>
            </a:solidFill>
          </a:ln>
        </p:spPr>
        <p:txBody>
          <a:bodyPr vert="horz" wrap="square" lIns="0" tIns="138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0"/>
              </a:spcBef>
            </a:pPr>
            <a:endParaRPr sz="1800">
              <a:latin typeface="Times New Roman"/>
              <a:cs typeface="Times New Roman"/>
            </a:endParaRPr>
          </a:p>
          <a:p>
            <a:pPr marL="113664">
              <a:lnSpc>
                <a:spcPct val="100000"/>
              </a:lnSpc>
            </a:pPr>
            <a:r>
              <a:rPr sz="1800" spc="-20" dirty="0">
                <a:solidFill>
                  <a:srgbClr val="606060"/>
                </a:solidFill>
                <a:latin typeface="Arial MT"/>
                <a:cs typeface="Arial MT"/>
              </a:rPr>
              <a:t>ROC</a:t>
            </a:r>
            <a:r>
              <a:rPr sz="18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678054" y="4866075"/>
            <a:ext cx="9104630" cy="1512570"/>
          </a:xfrm>
          <a:custGeom>
            <a:avLst/>
            <a:gdLst/>
            <a:ahLst/>
            <a:cxnLst/>
            <a:rect l="l" t="t" r="r" b="b"/>
            <a:pathLst>
              <a:path w="9104630" h="1512570">
                <a:moveTo>
                  <a:pt x="7277802" y="0"/>
                </a:moveTo>
                <a:lnTo>
                  <a:pt x="7275402" y="1512299"/>
                </a:lnTo>
              </a:path>
              <a:path w="9104630" h="1512570">
                <a:moveTo>
                  <a:pt x="9078670" y="931999"/>
                </a:moveTo>
                <a:lnTo>
                  <a:pt x="14470" y="906799"/>
                </a:lnTo>
              </a:path>
              <a:path w="9104630" h="1512570">
                <a:moveTo>
                  <a:pt x="3637750" y="1512424"/>
                </a:moveTo>
                <a:lnTo>
                  <a:pt x="3637750" y="931924"/>
                </a:lnTo>
              </a:path>
              <a:path w="9104630" h="1512570">
                <a:moveTo>
                  <a:pt x="1818875" y="1512424"/>
                </a:moveTo>
                <a:lnTo>
                  <a:pt x="1818875" y="931924"/>
                </a:lnTo>
              </a:path>
              <a:path w="9104630" h="1512570">
                <a:moveTo>
                  <a:pt x="5456624" y="1487374"/>
                </a:moveTo>
                <a:lnTo>
                  <a:pt x="5456624" y="906874"/>
                </a:lnTo>
              </a:path>
              <a:path w="9104630" h="1512570">
                <a:moveTo>
                  <a:pt x="9104299" y="1512424"/>
                </a:moveTo>
                <a:lnTo>
                  <a:pt x="9104299" y="931924"/>
                </a:lnTo>
              </a:path>
              <a:path w="9104630" h="1512570">
                <a:moveTo>
                  <a:pt x="0" y="1512424"/>
                </a:moveTo>
                <a:lnTo>
                  <a:pt x="0" y="931924"/>
                </a:lnTo>
              </a:path>
            </a:pathLst>
          </a:custGeom>
          <a:ln w="38099">
            <a:solidFill>
              <a:srgbClr val="5B58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286002" y="7853409"/>
            <a:ext cx="20097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TRADE-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OFF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60" dirty="0"/>
              <a:t>Performance</a:t>
            </a:r>
            <a:r>
              <a:rPr dirty="0"/>
              <a:t> </a:t>
            </a:r>
            <a:r>
              <a:rPr spc="-365" dirty="0"/>
              <a:t>measures</a:t>
            </a:r>
            <a:r>
              <a:rPr spc="-5" dirty="0"/>
              <a:t> </a:t>
            </a:r>
            <a:r>
              <a:rPr dirty="0"/>
              <a:t>-</a:t>
            </a:r>
            <a:r>
              <a:rPr spc="-5" dirty="0"/>
              <a:t> </a:t>
            </a:r>
            <a:r>
              <a:rPr spc="-254" dirty="0"/>
              <a:t>Precision</a:t>
            </a:r>
            <a:r>
              <a:rPr dirty="0"/>
              <a:t> </a:t>
            </a:r>
            <a:r>
              <a:rPr spc="-455" dirty="0"/>
              <a:t>vs</a:t>
            </a:r>
            <a:r>
              <a:rPr spc="-5" dirty="0"/>
              <a:t> </a:t>
            </a:r>
            <a:r>
              <a:rPr spc="-365" dirty="0"/>
              <a:t>Recall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6887" y="3140037"/>
          <a:ext cx="11238230" cy="3929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7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17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38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sz="30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4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measure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39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Detect</a:t>
                      </a:r>
                      <a:r>
                        <a:rPr sz="3000" spc="-15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32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videos</a:t>
                      </a:r>
                      <a:r>
                        <a:rPr sz="3000" spc="-15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204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that </a:t>
                      </a:r>
                      <a:r>
                        <a:rPr sz="3000" spc="-254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are</a:t>
                      </a:r>
                      <a:r>
                        <a:rPr sz="3000" spc="-16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35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unsafe</a:t>
                      </a:r>
                      <a:r>
                        <a:rPr sz="3000" spc="-16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17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for</a:t>
                      </a:r>
                      <a:r>
                        <a:rPr sz="3000" spc="-16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37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kids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44450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Detect</a:t>
                      </a:r>
                      <a:r>
                        <a:rPr sz="3000" spc="-13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29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shoplifters </a:t>
                      </a:r>
                      <a:r>
                        <a:rPr sz="3000" spc="-22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in</a:t>
                      </a:r>
                      <a:r>
                        <a:rPr sz="3000" spc="-17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3000" spc="-320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surveillance </a:t>
                      </a:r>
                      <a:r>
                        <a:rPr sz="3000" spc="-355" dirty="0">
                          <a:solidFill>
                            <a:srgbClr val="606060"/>
                          </a:solidFill>
                          <a:latin typeface="Arial Black"/>
                          <a:cs typeface="Arial Black"/>
                        </a:rPr>
                        <a:t>images</a:t>
                      </a:r>
                      <a:endParaRPr sz="3000">
                        <a:latin typeface="Arial Black"/>
                        <a:cs typeface="Arial Black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3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Precision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Recall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6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155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46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FP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3000" spc="-6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30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low,</a:t>
                      </a:r>
                      <a:r>
                        <a:rPr sz="3000" spc="-16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9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FN </a:t>
                      </a:r>
                      <a:r>
                        <a:rPr sz="3000" spc="-2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3000" spc="-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505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3000" spc="-46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FP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6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9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high,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0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FN </a:t>
                      </a:r>
                      <a:r>
                        <a:rPr sz="3000" spc="-1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3000" spc="-4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19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3000" spc="-1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3000">
                        <a:latin typeface="Arial MT"/>
                        <a:cs typeface="Arial MT"/>
                      </a:endParaRPr>
                    </a:p>
                  </a:txBody>
                  <a:tcPr marL="0" marR="0" marT="704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42925" y="7392234"/>
            <a:ext cx="95815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Increasing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reduces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recall,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vice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versa.</a:t>
            </a:r>
            <a:endParaRPr sz="3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3000" spc="-254" dirty="0">
                <a:solidFill>
                  <a:srgbClr val="606060"/>
                </a:solidFill>
                <a:latin typeface="Arial MT"/>
                <a:cs typeface="Arial MT"/>
              </a:rPr>
              <a:t>Raising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threshold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decreases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increases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846" y="1866778"/>
            <a:ext cx="1116457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400" spc="-2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95" dirty="0">
                <a:solidFill>
                  <a:srgbClr val="606060"/>
                </a:solidFill>
                <a:latin typeface="Arial MT"/>
                <a:cs typeface="Arial MT"/>
              </a:rPr>
              <a:t>use</a:t>
            </a:r>
            <a:r>
              <a:rPr sz="34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60" dirty="0">
                <a:solidFill>
                  <a:srgbClr val="606060"/>
                </a:solidFill>
                <a:latin typeface="Arial MT"/>
                <a:cs typeface="Arial MT"/>
              </a:rPr>
              <a:t>cases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305" dirty="0">
                <a:solidFill>
                  <a:srgbClr val="606060"/>
                </a:solidFill>
                <a:latin typeface="Arial MT"/>
                <a:cs typeface="Arial MT"/>
              </a:rPr>
              <a:t>may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Arial MT"/>
                <a:cs typeface="Arial MT"/>
              </a:rPr>
              <a:t>require</a:t>
            </a:r>
            <a:r>
              <a:rPr sz="34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different</a:t>
            </a:r>
            <a:r>
              <a:rPr sz="34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r>
              <a:rPr sz="34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70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45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endParaRPr sz="3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03764" y="3376250"/>
            <a:ext cx="123189" cy="1223010"/>
            <a:chOff x="4303764" y="3376250"/>
            <a:chExt cx="123189" cy="1223010"/>
          </a:xfrm>
        </p:grpSpPr>
        <p:sp>
          <p:nvSpPr>
            <p:cNvPr id="7" name="object 7"/>
            <p:cNvSpPr/>
            <p:nvPr/>
          </p:nvSpPr>
          <p:spPr>
            <a:xfrm>
              <a:off x="4365250" y="3376250"/>
              <a:ext cx="0" cy="1079500"/>
            </a:xfrm>
            <a:custGeom>
              <a:avLst/>
              <a:gdLst/>
              <a:ahLst/>
              <a:cxnLst/>
              <a:rect l="l" t="t" r="r" b="b"/>
              <a:pathLst>
                <a:path h="1079500">
                  <a:moveTo>
                    <a:pt x="0" y="0"/>
                  </a:moveTo>
                  <a:lnTo>
                    <a:pt x="0" y="1078949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03764" y="4440912"/>
              <a:ext cx="122971" cy="15825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-70" dirty="0"/>
              <a:t> </a:t>
            </a:r>
            <a:r>
              <a:rPr dirty="0"/>
              <a:t>/</a:t>
            </a:r>
            <a:r>
              <a:rPr spc="-45" dirty="0"/>
              <a:t> </a:t>
            </a:r>
            <a:r>
              <a:rPr spc="-355" dirty="0"/>
              <a:t>Recall</a:t>
            </a:r>
            <a:r>
              <a:rPr spc="-10" dirty="0"/>
              <a:t> </a:t>
            </a:r>
            <a:r>
              <a:rPr spc="-140" dirty="0"/>
              <a:t>Tradeoff</a:t>
            </a:r>
            <a:r>
              <a:rPr spc="-3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170" dirty="0"/>
              <a:t>Thresholds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59000" y="1684400"/>
            <a:ext cx="8886825" cy="2767330"/>
            <a:chOff x="2059000" y="1684400"/>
            <a:chExt cx="8886825" cy="2767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9000" y="2341085"/>
              <a:ext cx="8886799" cy="21103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5445" y="1684400"/>
              <a:ext cx="3317349" cy="674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30163" y="2363799"/>
              <a:ext cx="1643380" cy="984250"/>
            </a:xfrm>
            <a:custGeom>
              <a:avLst/>
              <a:gdLst/>
              <a:ahLst/>
              <a:cxnLst/>
              <a:rect l="l" t="t" r="r" b="b"/>
              <a:pathLst>
                <a:path w="1643379" h="984250">
                  <a:moveTo>
                    <a:pt x="138010" y="0"/>
                  </a:moveTo>
                  <a:lnTo>
                    <a:pt x="0" y="0"/>
                  </a:lnTo>
                  <a:lnTo>
                    <a:pt x="0" y="983703"/>
                  </a:lnTo>
                  <a:lnTo>
                    <a:pt x="138010" y="983703"/>
                  </a:lnTo>
                  <a:lnTo>
                    <a:pt x="138010" y="0"/>
                  </a:lnTo>
                  <a:close/>
                </a:path>
                <a:path w="1643379" h="984250">
                  <a:moveTo>
                    <a:pt x="1643151" y="0"/>
                  </a:moveTo>
                  <a:lnTo>
                    <a:pt x="1505153" y="0"/>
                  </a:lnTo>
                  <a:lnTo>
                    <a:pt x="1505153" y="983703"/>
                  </a:lnTo>
                  <a:lnTo>
                    <a:pt x="1643151" y="983703"/>
                  </a:lnTo>
                  <a:lnTo>
                    <a:pt x="164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5224" y="5200335"/>
            <a:ext cx="11774805" cy="2313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ts val="3575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How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does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SGDClassifier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work?</a:t>
            </a:r>
            <a:endParaRPr sz="3000">
              <a:latin typeface="Arial MT"/>
              <a:cs typeface="Arial MT"/>
            </a:endParaRPr>
          </a:p>
          <a:p>
            <a:pPr marL="471170" marR="5080" indent="-459105">
              <a:lnSpc>
                <a:spcPts val="3600"/>
              </a:lnSpc>
              <a:spcBef>
                <a:spcPts val="145"/>
              </a:spcBef>
              <a:buChar char="●"/>
              <a:tabLst>
                <a:tab pos="471170" algn="l"/>
              </a:tabLst>
            </a:pP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Classification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done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on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basis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50" i="1" spc="-140" dirty="0">
                <a:solidFill>
                  <a:srgbClr val="606060"/>
                </a:solidFill>
                <a:latin typeface="Arial"/>
                <a:cs typeface="Arial"/>
              </a:rPr>
              <a:t>score</a:t>
            </a:r>
            <a:r>
              <a:rPr sz="3050" i="1" spc="-7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calculated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decision 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in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SGD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ts val="3460"/>
              </a:lnSpc>
              <a:buChar char="○"/>
              <a:tabLst>
                <a:tab pos="928369" algn="l"/>
              </a:tabLst>
            </a:pP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certain </a:t>
            </a:r>
            <a:r>
              <a:rPr sz="3050" i="1" spc="-110" dirty="0">
                <a:solidFill>
                  <a:srgbClr val="606060"/>
                </a:solidFill>
                <a:latin typeface="Arial"/>
                <a:cs typeface="Arial"/>
              </a:rPr>
              <a:t>threshold</a:t>
            </a:r>
            <a:r>
              <a:rPr sz="3050" i="1" spc="-2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positive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ts val="3629"/>
              </a:lnSpc>
              <a:buChar char="○"/>
              <a:tabLst>
                <a:tab pos="928369" algn="l"/>
              </a:tabLst>
            </a:pP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Score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below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certain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50" i="1" spc="-110" dirty="0">
                <a:solidFill>
                  <a:srgbClr val="606060"/>
                </a:solidFill>
                <a:latin typeface="Arial"/>
                <a:cs typeface="Arial"/>
              </a:rPr>
              <a:t>threshold</a:t>
            </a:r>
            <a:r>
              <a:rPr sz="3050" i="1" spc="-3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classified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negative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class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-70" dirty="0"/>
              <a:t> </a:t>
            </a:r>
            <a:r>
              <a:rPr dirty="0"/>
              <a:t>/</a:t>
            </a:r>
            <a:r>
              <a:rPr spc="-45" dirty="0"/>
              <a:t> </a:t>
            </a:r>
            <a:r>
              <a:rPr spc="-355" dirty="0"/>
              <a:t>Recall</a:t>
            </a:r>
            <a:r>
              <a:rPr spc="-10" dirty="0"/>
              <a:t> </a:t>
            </a:r>
            <a:r>
              <a:rPr spc="-140" dirty="0"/>
              <a:t>Tradeoff</a:t>
            </a:r>
            <a:r>
              <a:rPr spc="-3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170" dirty="0"/>
              <a:t>Thresholds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59000" y="1684400"/>
            <a:ext cx="8886825" cy="2767330"/>
            <a:chOff x="2059000" y="1684400"/>
            <a:chExt cx="8886825" cy="2767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9000" y="2341085"/>
              <a:ext cx="8886799" cy="21103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5445" y="1684400"/>
              <a:ext cx="3317349" cy="6740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30163" y="2363799"/>
              <a:ext cx="1643380" cy="984250"/>
            </a:xfrm>
            <a:custGeom>
              <a:avLst/>
              <a:gdLst/>
              <a:ahLst/>
              <a:cxnLst/>
              <a:rect l="l" t="t" r="r" b="b"/>
              <a:pathLst>
                <a:path w="1643379" h="984250">
                  <a:moveTo>
                    <a:pt x="138010" y="0"/>
                  </a:moveTo>
                  <a:lnTo>
                    <a:pt x="0" y="0"/>
                  </a:lnTo>
                  <a:lnTo>
                    <a:pt x="0" y="983703"/>
                  </a:lnTo>
                  <a:lnTo>
                    <a:pt x="138010" y="983703"/>
                  </a:lnTo>
                  <a:lnTo>
                    <a:pt x="138010" y="0"/>
                  </a:lnTo>
                  <a:close/>
                </a:path>
                <a:path w="1643379" h="984250">
                  <a:moveTo>
                    <a:pt x="1643151" y="0"/>
                  </a:moveTo>
                  <a:lnTo>
                    <a:pt x="1505153" y="0"/>
                  </a:lnTo>
                  <a:lnTo>
                    <a:pt x="1505153" y="983703"/>
                  </a:lnTo>
                  <a:lnTo>
                    <a:pt x="1643151" y="983703"/>
                  </a:lnTo>
                  <a:lnTo>
                    <a:pt x="1643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5224" y="5660009"/>
            <a:ext cx="1175067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Thresholds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be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set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achieve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certain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required.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Clr>
                <a:srgbClr val="606060"/>
              </a:buClr>
              <a:buFont typeface="Arial MT"/>
              <a:buChar char="●"/>
            </a:pPr>
            <a:endParaRPr sz="3000">
              <a:latin typeface="Arial MT"/>
              <a:cs typeface="Arial MT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Let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us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observe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above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example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355" dirty="0"/>
              <a:t>Recall</a:t>
            </a:r>
            <a:r>
              <a:rPr spc="15" dirty="0"/>
              <a:t> </a:t>
            </a:r>
            <a:r>
              <a:rPr spc="-114" dirty="0"/>
              <a:t>Tradeoff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1100" y="8348736"/>
            <a:ext cx="3400557" cy="6822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1142" y="8361612"/>
            <a:ext cx="3400557" cy="65649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59000" y="1913000"/>
            <a:ext cx="8886825" cy="2767330"/>
            <a:chOff x="2059000" y="1913000"/>
            <a:chExt cx="8886825" cy="27673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000" y="2569685"/>
              <a:ext cx="8886799" cy="21103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5445" y="1913000"/>
              <a:ext cx="3317349" cy="6740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343993" y="2516199"/>
              <a:ext cx="1781810" cy="1043305"/>
            </a:xfrm>
            <a:custGeom>
              <a:avLst/>
              <a:gdLst/>
              <a:ahLst/>
              <a:cxnLst/>
              <a:rect l="l" t="t" r="r" b="b"/>
              <a:pathLst>
                <a:path w="1781809" h="1043304">
                  <a:moveTo>
                    <a:pt x="137998" y="59461"/>
                  </a:moveTo>
                  <a:lnTo>
                    <a:pt x="0" y="59461"/>
                  </a:lnTo>
                  <a:lnTo>
                    <a:pt x="0" y="1043152"/>
                  </a:lnTo>
                  <a:lnTo>
                    <a:pt x="137998" y="1043152"/>
                  </a:lnTo>
                  <a:lnTo>
                    <a:pt x="137998" y="59461"/>
                  </a:lnTo>
                  <a:close/>
                </a:path>
                <a:path w="1781809" h="1043304">
                  <a:moveTo>
                    <a:pt x="1781721" y="0"/>
                  </a:moveTo>
                  <a:lnTo>
                    <a:pt x="1643722" y="0"/>
                  </a:lnTo>
                  <a:lnTo>
                    <a:pt x="1643722" y="59461"/>
                  </a:lnTo>
                  <a:lnTo>
                    <a:pt x="1514081" y="59461"/>
                  </a:lnTo>
                  <a:lnTo>
                    <a:pt x="1514081" y="1043165"/>
                  </a:lnTo>
                  <a:lnTo>
                    <a:pt x="1652079" y="1043165"/>
                  </a:lnTo>
                  <a:lnTo>
                    <a:pt x="1652079" y="983703"/>
                  </a:lnTo>
                  <a:lnTo>
                    <a:pt x="1781721" y="983703"/>
                  </a:lnTo>
                  <a:lnTo>
                    <a:pt x="17817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59025" y="2475100"/>
              <a:ext cx="1161415" cy="1997075"/>
            </a:xfrm>
            <a:custGeom>
              <a:avLst/>
              <a:gdLst/>
              <a:ahLst/>
              <a:cxnLst/>
              <a:rect l="l" t="t" r="r" b="b"/>
              <a:pathLst>
                <a:path w="1161414" h="1997075">
                  <a:moveTo>
                    <a:pt x="0" y="193553"/>
                  </a:moveTo>
                  <a:lnTo>
                    <a:pt x="5111" y="149173"/>
                  </a:lnTo>
                  <a:lnTo>
                    <a:pt x="19673" y="108433"/>
                  </a:lnTo>
                  <a:lnTo>
                    <a:pt x="42521" y="72495"/>
                  </a:lnTo>
                  <a:lnTo>
                    <a:pt x="72495" y="42521"/>
                  </a:lnTo>
                  <a:lnTo>
                    <a:pt x="108433" y="19673"/>
                  </a:lnTo>
                  <a:lnTo>
                    <a:pt x="149173" y="5111"/>
                  </a:lnTo>
                  <a:lnTo>
                    <a:pt x="193553" y="0"/>
                  </a:lnTo>
                  <a:lnTo>
                    <a:pt x="967745" y="0"/>
                  </a:lnTo>
                  <a:lnTo>
                    <a:pt x="1005682" y="3753"/>
                  </a:lnTo>
                  <a:lnTo>
                    <a:pt x="1075129" y="32519"/>
                  </a:lnTo>
                  <a:lnTo>
                    <a:pt x="1104609" y="56690"/>
                  </a:lnTo>
                  <a:lnTo>
                    <a:pt x="1128780" y="86170"/>
                  </a:lnTo>
                  <a:lnTo>
                    <a:pt x="1157546" y="155617"/>
                  </a:lnTo>
                  <a:lnTo>
                    <a:pt x="1161299" y="193553"/>
                  </a:lnTo>
                  <a:lnTo>
                    <a:pt x="1161299" y="1803245"/>
                  </a:lnTo>
                  <a:lnTo>
                    <a:pt x="1156188" y="1847626"/>
                  </a:lnTo>
                  <a:lnTo>
                    <a:pt x="1141626" y="1888366"/>
                  </a:lnTo>
                  <a:lnTo>
                    <a:pt x="1118778" y="1924304"/>
                  </a:lnTo>
                  <a:lnTo>
                    <a:pt x="1088804" y="1954278"/>
                  </a:lnTo>
                  <a:lnTo>
                    <a:pt x="1052866" y="1977126"/>
                  </a:lnTo>
                  <a:lnTo>
                    <a:pt x="1012126" y="1991688"/>
                  </a:lnTo>
                  <a:lnTo>
                    <a:pt x="967745" y="1996799"/>
                  </a:lnTo>
                  <a:lnTo>
                    <a:pt x="193553" y="1996799"/>
                  </a:lnTo>
                  <a:lnTo>
                    <a:pt x="149173" y="1991688"/>
                  </a:lnTo>
                  <a:lnTo>
                    <a:pt x="108433" y="1977126"/>
                  </a:lnTo>
                  <a:lnTo>
                    <a:pt x="72495" y="1954278"/>
                  </a:lnTo>
                  <a:lnTo>
                    <a:pt x="42521" y="1924304"/>
                  </a:lnTo>
                  <a:lnTo>
                    <a:pt x="19673" y="1888366"/>
                  </a:lnTo>
                  <a:lnTo>
                    <a:pt x="5111" y="1847626"/>
                  </a:lnTo>
                  <a:lnTo>
                    <a:pt x="0" y="1803245"/>
                  </a:lnTo>
                  <a:lnTo>
                    <a:pt x="0" y="193553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719386" y="5021484"/>
            <a:ext cx="9552940" cy="304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FP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FP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sz="3000">
              <a:latin typeface="Arial MT"/>
              <a:cs typeface="Arial MT"/>
            </a:endParaRPr>
          </a:p>
          <a:p>
            <a:pPr marL="4445" algn="ctr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4,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6,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0,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FP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2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 MT"/>
              <a:cs typeface="Arial MT"/>
            </a:endParaRPr>
          </a:p>
          <a:p>
            <a:pPr marL="2522220" marR="2505075" algn="ctr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6/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(6+2)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75%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6/(6+0)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100%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355" dirty="0"/>
              <a:t>Recall</a:t>
            </a:r>
            <a:r>
              <a:rPr spc="15" dirty="0"/>
              <a:t> </a:t>
            </a:r>
            <a:r>
              <a:rPr spc="-114" dirty="0"/>
              <a:t>Tradeoff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1100" y="8348736"/>
            <a:ext cx="3400557" cy="6822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1142" y="8361612"/>
            <a:ext cx="3400557" cy="656493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059000" y="1913000"/>
            <a:ext cx="8886825" cy="2767330"/>
            <a:chOff x="2059000" y="1913000"/>
            <a:chExt cx="8886825" cy="276733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000" y="2569684"/>
              <a:ext cx="8886799" cy="211031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5438" y="1913000"/>
              <a:ext cx="5402259" cy="67401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68317" y="2587027"/>
              <a:ext cx="3509645" cy="984250"/>
            </a:xfrm>
            <a:custGeom>
              <a:avLst/>
              <a:gdLst/>
              <a:ahLst/>
              <a:cxnLst/>
              <a:rect l="l" t="t" r="r" b="b"/>
              <a:pathLst>
                <a:path w="3509645" h="984250">
                  <a:moveTo>
                    <a:pt x="137998" y="0"/>
                  </a:moveTo>
                  <a:lnTo>
                    <a:pt x="0" y="0"/>
                  </a:lnTo>
                  <a:lnTo>
                    <a:pt x="0" y="983703"/>
                  </a:lnTo>
                  <a:lnTo>
                    <a:pt x="137998" y="983703"/>
                  </a:lnTo>
                  <a:lnTo>
                    <a:pt x="137998" y="0"/>
                  </a:lnTo>
                  <a:close/>
                </a:path>
                <a:path w="3509645" h="984250">
                  <a:moveTo>
                    <a:pt x="3509632" y="0"/>
                  </a:moveTo>
                  <a:lnTo>
                    <a:pt x="3371621" y="0"/>
                  </a:lnTo>
                  <a:lnTo>
                    <a:pt x="3371621" y="983703"/>
                  </a:lnTo>
                  <a:lnTo>
                    <a:pt x="3509632" y="983703"/>
                  </a:lnTo>
                  <a:lnTo>
                    <a:pt x="35096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4024" y="2475099"/>
              <a:ext cx="1161415" cy="1997075"/>
            </a:xfrm>
            <a:custGeom>
              <a:avLst/>
              <a:gdLst/>
              <a:ahLst/>
              <a:cxnLst/>
              <a:rect l="l" t="t" r="r" b="b"/>
              <a:pathLst>
                <a:path w="1161415" h="1997075">
                  <a:moveTo>
                    <a:pt x="0" y="193553"/>
                  </a:moveTo>
                  <a:lnTo>
                    <a:pt x="5111" y="149173"/>
                  </a:lnTo>
                  <a:lnTo>
                    <a:pt x="19673" y="108433"/>
                  </a:lnTo>
                  <a:lnTo>
                    <a:pt x="42521" y="72495"/>
                  </a:lnTo>
                  <a:lnTo>
                    <a:pt x="72495" y="42521"/>
                  </a:lnTo>
                  <a:lnTo>
                    <a:pt x="108433" y="19673"/>
                  </a:lnTo>
                  <a:lnTo>
                    <a:pt x="149173" y="5111"/>
                  </a:lnTo>
                  <a:lnTo>
                    <a:pt x="193553" y="0"/>
                  </a:lnTo>
                  <a:lnTo>
                    <a:pt x="967745" y="0"/>
                  </a:lnTo>
                  <a:lnTo>
                    <a:pt x="1005682" y="3753"/>
                  </a:lnTo>
                  <a:lnTo>
                    <a:pt x="1075129" y="32519"/>
                  </a:lnTo>
                  <a:lnTo>
                    <a:pt x="1104609" y="56690"/>
                  </a:lnTo>
                  <a:lnTo>
                    <a:pt x="1128780" y="86170"/>
                  </a:lnTo>
                  <a:lnTo>
                    <a:pt x="1157546" y="155617"/>
                  </a:lnTo>
                  <a:lnTo>
                    <a:pt x="1161299" y="193553"/>
                  </a:lnTo>
                  <a:lnTo>
                    <a:pt x="1161299" y="1803245"/>
                  </a:lnTo>
                  <a:lnTo>
                    <a:pt x="1156188" y="1847626"/>
                  </a:lnTo>
                  <a:lnTo>
                    <a:pt x="1141626" y="1888366"/>
                  </a:lnTo>
                  <a:lnTo>
                    <a:pt x="1118778" y="1924304"/>
                  </a:lnTo>
                  <a:lnTo>
                    <a:pt x="1088804" y="1954278"/>
                  </a:lnTo>
                  <a:lnTo>
                    <a:pt x="1052866" y="1977126"/>
                  </a:lnTo>
                  <a:lnTo>
                    <a:pt x="1012126" y="1991688"/>
                  </a:lnTo>
                  <a:lnTo>
                    <a:pt x="967745" y="1996799"/>
                  </a:lnTo>
                  <a:lnTo>
                    <a:pt x="193553" y="1996799"/>
                  </a:lnTo>
                  <a:lnTo>
                    <a:pt x="149173" y="1991688"/>
                  </a:lnTo>
                  <a:lnTo>
                    <a:pt x="108433" y="1977126"/>
                  </a:lnTo>
                  <a:lnTo>
                    <a:pt x="72495" y="1954278"/>
                  </a:lnTo>
                  <a:lnTo>
                    <a:pt x="42521" y="1924304"/>
                  </a:lnTo>
                  <a:lnTo>
                    <a:pt x="19673" y="1888366"/>
                  </a:lnTo>
                  <a:lnTo>
                    <a:pt x="5111" y="1847626"/>
                  </a:lnTo>
                  <a:lnTo>
                    <a:pt x="0" y="1803245"/>
                  </a:lnTo>
                  <a:lnTo>
                    <a:pt x="0" y="193553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74086" y="5021484"/>
            <a:ext cx="964565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FP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 MT"/>
              <a:cs typeface="Arial MT"/>
            </a:endParaRPr>
          </a:p>
          <a:p>
            <a:pPr marL="2540" algn="ctr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5,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4,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2,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FP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 MT"/>
              <a:cs typeface="Arial MT"/>
            </a:endParaRPr>
          </a:p>
          <a:p>
            <a:pPr marL="7620" algn="ctr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4/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(4+1)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80%</a:t>
            </a:r>
            <a:endParaRPr sz="3000">
              <a:latin typeface="Arial MT"/>
              <a:cs typeface="Arial MT"/>
            </a:endParaRPr>
          </a:p>
          <a:p>
            <a:pPr marL="7620" algn="ctr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4/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(4+2)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67%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355" dirty="0"/>
              <a:t>Recall</a:t>
            </a:r>
            <a:r>
              <a:rPr spc="15" dirty="0"/>
              <a:t> </a:t>
            </a:r>
            <a:r>
              <a:rPr spc="-114" dirty="0"/>
              <a:t>Tradeoff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59000" y="1913000"/>
            <a:ext cx="8886825" cy="2767330"/>
            <a:chOff x="2059000" y="1913000"/>
            <a:chExt cx="8886825" cy="2767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9000" y="2569684"/>
              <a:ext cx="8886799" cy="21103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5438" y="1913000"/>
              <a:ext cx="5402259" cy="6740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79671" y="2581046"/>
              <a:ext cx="1997710" cy="989965"/>
            </a:xfrm>
            <a:custGeom>
              <a:avLst/>
              <a:gdLst/>
              <a:ahLst/>
              <a:cxnLst/>
              <a:rect l="l" t="t" r="r" b="b"/>
              <a:pathLst>
                <a:path w="1997710" h="989964">
                  <a:moveTo>
                    <a:pt x="137998" y="0"/>
                  </a:moveTo>
                  <a:lnTo>
                    <a:pt x="0" y="0"/>
                  </a:lnTo>
                  <a:lnTo>
                    <a:pt x="0" y="983703"/>
                  </a:lnTo>
                  <a:lnTo>
                    <a:pt x="137998" y="983703"/>
                  </a:lnTo>
                  <a:lnTo>
                    <a:pt x="137998" y="0"/>
                  </a:lnTo>
                  <a:close/>
                </a:path>
                <a:path w="1997710" h="989964">
                  <a:moveTo>
                    <a:pt x="1997697" y="5981"/>
                  </a:moveTo>
                  <a:lnTo>
                    <a:pt x="1859699" y="5981"/>
                  </a:lnTo>
                  <a:lnTo>
                    <a:pt x="1859699" y="989685"/>
                  </a:lnTo>
                  <a:lnTo>
                    <a:pt x="1997697" y="989685"/>
                  </a:lnTo>
                  <a:lnTo>
                    <a:pt x="1997697" y="59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1824" y="2475099"/>
              <a:ext cx="1161415" cy="1997075"/>
            </a:xfrm>
            <a:custGeom>
              <a:avLst/>
              <a:gdLst/>
              <a:ahLst/>
              <a:cxnLst/>
              <a:rect l="l" t="t" r="r" b="b"/>
              <a:pathLst>
                <a:path w="1161415" h="1997075">
                  <a:moveTo>
                    <a:pt x="0" y="193553"/>
                  </a:moveTo>
                  <a:lnTo>
                    <a:pt x="5111" y="149173"/>
                  </a:lnTo>
                  <a:lnTo>
                    <a:pt x="19673" y="108433"/>
                  </a:lnTo>
                  <a:lnTo>
                    <a:pt x="42521" y="72495"/>
                  </a:lnTo>
                  <a:lnTo>
                    <a:pt x="72495" y="42521"/>
                  </a:lnTo>
                  <a:lnTo>
                    <a:pt x="108433" y="19673"/>
                  </a:lnTo>
                  <a:lnTo>
                    <a:pt x="149173" y="5111"/>
                  </a:lnTo>
                  <a:lnTo>
                    <a:pt x="193553" y="0"/>
                  </a:lnTo>
                  <a:lnTo>
                    <a:pt x="967745" y="0"/>
                  </a:lnTo>
                  <a:lnTo>
                    <a:pt x="1005682" y="3753"/>
                  </a:lnTo>
                  <a:lnTo>
                    <a:pt x="1075129" y="32519"/>
                  </a:lnTo>
                  <a:lnTo>
                    <a:pt x="1104609" y="56690"/>
                  </a:lnTo>
                  <a:lnTo>
                    <a:pt x="1128780" y="86170"/>
                  </a:lnTo>
                  <a:lnTo>
                    <a:pt x="1157546" y="155617"/>
                  </a:lnTo>
                  <a:lnTo>
                    <a:pt x="1161299" y="193553"/>
                  </a:lnTo>
                  <a:lnTo>
                    <a:pt x="1161299" y="1803245"/>
                  </a:lnTo>
                  <a:lnTo>
                    <a:pt x="1156188" y="1847626"/>
                  </a:lnTo>
                  <a:lnTo>
                    <a:pt x="1141626" y="1888366"/>
                  </a:lnTo>
                  <a:lnTo>
                    <a:pt x="1118778" y="1924304"/>
                  </a:lnTo>
                  <a:lnTo>
                    <a:pt x="1088804" y="1954278"/>
                  </a:lnTo>
                  <a:lnTo>
                    <a:pt x="1052866" y="1977126"/>
                  </a:lnTo>
                  <a:lnTo>
                    <a:pt x="1012126" y="1991688"/>
                  </a:lnTo>
                  <a:lnTo>
                    <a:pt x="967745" y="1996799"/>
                  </a:lnTo>
                  <a:lnTo>
                    <a:pt x="193553" y="1996799"/>
                  </a:lnTo>
                  <a:lnTo>
                    <a:pt x="149173" y="1991688"/>
                  </a:lnTo>
                  <a:lnTo>
                    <a:pt x="108433" y="1977126"/>
                  </a:lnTo>
                  <a:lnTo>
                    <a:pt x="72495" y="1954278"/>
                  </a:lnTo>
                  <a:lnTo>
                    <a:pt x="42521" y="1924304"/>
                  </a:lnTo>
                  <a:lnTo>
                    <a:pt x="19673" y="1888366"/>
                  </a:lnTo>
                  <a:lnTo>
                    <a:pt x="5111" y="1847626"/>
                  </a:lnTo>
                  <a:lnTo>
                    <a:pt x="0" y="1803245"/>
                  </a:lnTo>
                  <a:lnTo>
                    <a:pt x="0" y="193553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01188" y="1973833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1100" y="8348736"/>
            <a:ext cx="3400557" cy="6822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1142" y="8361612"/>
            <a:ext cx="3400557" cy="65649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355" dirty="0"/>
              <a:t>Recall</a:t>
            </a:r>
            <a:r>
              <a:rPr spc="15" dirty="0"/>
              <a:t> </a:t>
            </a:r>
            <a:r>
              <a:rPr spc="-114" dirty="0"/>
              <a:t>Tradeoff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59000" y="1913000"/>
            <a:ext cx="8886825" cy="2767330"/>
            <a:chOff x="2059000" y="1913000"/>
            <a:chExt cx="8886825" cy="27673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9000" y="2569684"/>
              <a:ext cx="8886799" cy="21103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25438" y="1913000"/>
              <a:ext cx="5402259" cy="67401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479671" y="2581046"/>
              <a:ext cx="1997710" cy="989965"/>
            </a:xfrm>
            <a:custGeom>
              <a:avLst/>
              <a:gdLst/>
              <a:ahLst/>
              <a:cxnLst/>
              <a:rect l="l" t="t" r="r" b="b"/>
              <a:pathLst>
                <a:path w="1997710" h="989964">
                  <a:moveTo>
                    <a:pt x="137998" y="0"/>
                  </a:moveTo>
                  <a:lnTo>
                    <a:pt x="0" y="0"/>
                  </a:lnTo>
                  <a:lnTo>
                    <a:pt x="0" y="983703"/>
                  </a:lnTo>
                  <a:lnTo>
                    <a:pt x="137998" y="983703"/>
                  </a:lnTo>
                  <a:lnTo>
                    <a:pt x="137998" y="0"/>
                  </a:lnTo>
                  <a:close/>
                </a:path>
                <a:path w="1997710" h="989964">
                  <a:moveTo>
                    <a:pt x="1997697" y="5981"/>
                  </a:moveTo>
                  <a:lnTo>
                    <a:pt x="1859699" y="5981"/>
                  </a:lnTo>
                  <a:lnTo>
                    <a:pt x="1859699" y="989685"/>
                  </a:lnTo>
                  <a:lnTo>
                    <a:pt x="1997697" y="989685"/>
                  </a:lnTo>
                  <a:lnTo>
                    <a:pt x="1997697" y="59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1824" y="2475099"/>
              <a:ext cx="1161415" cy="1997075"/>
            </a:xfrm>
            <a:custGeom>
              <a:avLst/>
              <a:gdLst/>
              <a:ahLst/>
              <a:cxnLst/>
              <a:rect l="l" t="t" r="r" b="b"/>
              <a:pathLst>
                <a:path w="1161415" h="1997075">
                  <a:moveTo>
                    <a:pt x="0" y="193553"/>
                  </a:moveTo>
                  <a:lnTo>
                    <a:pt x="5111" y="149173"/>
                  </a:lnTo>
                  <a:lnTo>
                    <a:pt x="19673" y="108433"/>
                  </a:lnTo>
                  <a:lnTo>
                    <a:pt x="42521" y="72495"/>
                  </a:lnTo>
                  <a:lnTo>
                    <a:pt x="72495" y="42521"/>
                  </a:lnTo>
                  <a:lnTo>
                    <a:pt x="108433" y="19673"/>
                  </a:lnTo>
                  <a:lnTo>
                    <a:pt x="149173" y="5111"/>
                  </a:lnTo>
                  <a:lnTo>
                    <a:pt x="193553" y="0"/>
                  </a:lnTo>
                  <a:lnTo>
                    <a:pt x="967745" y="0"/>
                  </a:lnTo>
                  <a:lnTo>
                    <a:pt x="1005682" y="3753"/>
                  </a:lnTo>
                  <a:lnTo>
                    <a:pt x="1075129" y="32519"/>
                  </a:lnTo>
                  <a:lnTo>
                    <a:pt x="1104609" y="56690"/>
                  </a:lnTo>
                  <a:lnTo>
                    <a:pt x="1128780" y="86170"/>
                  </a:lnTo>
                  <a:lnTo>
                    <a:pt x="1157546" y="155617"/>
                  </a:lnTo>
                  <a:lnTo>
                    <a:pt x="1161299" y="193553"/>
                  </a:lnTo>
                  <a:lnTo>
                    <a:pt x="1161299" y="1803245"/>
                  </a:lnTo>
                  <a:lnTo>
                    <a:pt x="1156188" y="1847626"/>
                  </a:lnTo>
                  <a:lnTo>
                    <a:pt x="1141626" y="1888366"/>
                  </a:lnTo>
                  <a:lnTo>
                    <a:pt x="1118778" y="1924304"/>
                  </a:lnTo>
                  <a:lnTo>
                    <a:pt x="1088804" y="1954278"/>
                  </a:lnTo>
                  <a:lnTo>
                    <a:pt x="1052866" y="1977126"/>
                  </a:lnTo>
                  <a:lnTo>
                    <a:pt x="1012126" y="1991688"/>
                  </a:lnTo>
                  <a:lnTo>
                    <a:pt x="967745" y="1996799"/>
                  </a:lnTo>
                  <a:lnTo>
                    <a:pt x="193553" y="1996799"/>
                  </a:lnTo>
                  <a:lnTo>
                    <a:pt x="149173" y="1991688"/>
                  </a:lnTo>
                  <a:lnTo>
                    <a:pt x="108433" y="1977126"/>
                  </a:lnTo>
                  <a:lnTo>
                    <a:pt x="72495" y="1954278"/>
                  </a:lnTo>
                  <a:lnTo>
                    <a:pt x="42521" y="1924304"/>
                  </a:lnTo>
                  <a:lnTo>
                    <a:pt x="19673" y="1888366"/>
                  </a:lnTo>
                  <a:lnTo>
                    <a:pt x="5111" y="1847626"/>
                  </a:lnTo>
                  <a:lnTo>
                    <a:pt x="0" y="1803245"/>
                  </a:lnTo>
                  <a:lnTo>
                    <a:pt x="0" y="193553"/>
                  </a:lnTo>
                  <a:close/>
                </a:path>
              </a:pathLst>
            </a:custGeom>
            <a:ln w="28574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801188" y="1973833"/>
            <a:ext cx="21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11100" y="8348736"/>
            <a:ext cx="3400557" cy="6822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21142" y="8361612"/>
            <a:ext cx="3400557" cy="65649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46181" y="5021484"/>
            <a:ext cx="97028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-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 MT"/>
              <a:cs typeface="Arial MT"/>
            </a:endParaRPr>
          </a:p>
          <a:p>
            <a:pPr marL="1270" algn="ctr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6,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TP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3,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2,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FP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0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3000">
              <a:latin typeface="Arial MT"/>
              <a:cs typeface="Arial MT"/>
            </a:endParaRPr>
          </a:p>
          <a:p>
            <a:pPr marL="2489200" marR="2475230" algn="ctr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3/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(3+0)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100%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3/(3+3)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50%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355" dirty="0"/>
              <a:t>Recall</a:t>
            </a:r>
            <a:r>
              <a:rPr spc="15" dirty="0"/>
              <a:t> </a:t>
            </a:r>
            <a:r>
              <a:rPr spc="-114" dirty="0"/>
              <a:t>Tradeoff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724" y="1953035"/>
            <a:ext cx="11695430" cy="358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Increasing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precision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45" dirty="0">
                <a:solidFill>
                  <a:srgbClr val="606060"/>
                </a:solidFill>
                <a:latin typeface="Arial Black"/>
                <a:cs typeface="Arial Black"/>
              </a:rPr>
              <a:t>reduces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recall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vice-</a:t>
            </a:r>
            <a:r>
              <a:rPr sz="3000" spc="-340" dirty="0">
                <a:solidFill>
                  <a:srgbClr val="606060"/>
                </a:solidFill>
                <a:latin typeface="Arial Black"/>
                <a:cs typeface="Arial Black"/>
              </a:rPr>
              <a:t>versa</a:t>
            </a:r>
            <a:endParaRPr sz="3000">
              <a:latin typeface="Arial Black"/>
              <a:cs typeface="Arial Black"/>
            </a:endParaRPr>
          </a:p>
          <a:p>
            <a:pPr marL="13970">
              <a:lnSpc>
                <a:spcPct val="100000"/>
              </a:lnSpc>
            </a:pP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Raising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threshold,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5" dirty="0">
                <a:solidFill>
                  <a:srgbClr val="606060"/>
                </a:solidFill>
                <a:latin typeface="Arial Black"/>
                <a:cs typeface="Arial Black"/>
              </a:rPr>
              <a:t>increases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precision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Black"/>
                <a:cs typeface="Arial Black"/>
              </a:rPr>
              <a:t>decreases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Arial Black"/>
                <a:cs typeface="Arial Black"/>
              </a:rPr>
              <a:t>recall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‘5’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‘Not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5’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threshold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0,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correctly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classifies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(36000th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image)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  <a:p>
            <a:pPr marL="928369" marR="36830" lvl="1" indent="-459105">
              <a:lnSpc>
                <a:spcPct val="114599"/>
              </a:lnSpc>
              <a:buChar char="○"/>
              <a:tabLst>
                <a:tab pos="928369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threshold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20000,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incorrectly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classifies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(36000th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image)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Goal</a:t>
            </a:r>
            <a:r>
              <a:rPr spc="-90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114" dirty="0"/>
              <a:t>Project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6457" y="4106291"/>
            <a:ext cx="887984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224405" marR="5080" indent="-2212340">
              <a:lnSpc>
                <a:spcPct val="100299"/>
              </a:lnSpc>
              <a:spcBef>
                <a:spcPts val="80"/>
              </a:spcBef>
            </a:pPr>
            <a:r>
              <a:rPr sz="4800" spc="-21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48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4800" spc="-345" dirty="0">
                <a:solidFill>
                  <a:srgbClr val="606060"/>
                </a:solidFill>
                <a:latin typeface="Arial MT"/>
                <a:cs typeface="Arial MT"/>
              </a:rPr>
              <a:t>goal</a:t>
            </a:r>
            <a:r>
              <a:rPr sz="48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48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4800" spc="-20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4800" spc="-105" dirty="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sz="48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4800" spc="-350" dirty="0">
                <a:solidFill>
                  <a:srgbClr val="606060"/>
                </a:solidFill>
                <a:latin typeface="Arial MT"/>
                <a:cs typeface="Arial MT"/>
              </a:rPr>
              <a:t>session</a:t>
            </a:r>
            <a:r>
              <a:rPr sz="48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4800" spc="-30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48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4800" spc="95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48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4800" spc="-330" dirty="0">
                <a:solidFill>
                  <a:srgbClr val="606060"/>
                </a:solidFill>
                <a:latin typeface="Arial MT"/>
                <a:cs typeface="Arial MT"/>
              </a:rPr>
              <a:t>classify </a:t>
            </a:r>
            <a:r>
              <a:rPr sz="4800" spc="-125" dirty="0">
                <a:solidFill>
                  <a:srgbClr val="606060"/>
                </a:solidFill>
                <a:latin typeface="Arial MT"/>
                <a:cs typeface="Arial MT"/>
              </a:rPr>
              <a:t>handwritten </a:t>
            </a:r>
            <a:r>
              <a:rPr sz="4800" spc="-10" dirty="0">
                <a:solidFill>
                  <a:srgbClr val="606060"/>
                </a:solidFill>
                <a:latin typeface="Arial MT"/>
                <a:cs typeface="Arial MT"/>
              </a:rPr>
              <a:t>digits</a:t>
            </a:r>
            <a:endParaRPr sz="4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-70" dirty="0"/>
              <a:t> </a:t>
            </a:r>
            <a:r>
              <a:rPr dirty="0"/>
              <a:t>/</a:t>
            </a:r>
            <a:r>
              <a:rPr spc="-45" dirty="0"/>
              <a:t> </a:t>
            </a:r>
            <a:r>
              <a:rPr spc="-355" dirty="0"/>
              <a:t>Recall</a:t>
            </a:r>
            <a:r>
              <a:rPr spc="-10" dirty="0"/>
              <a:t> </a:t>
            </a:r>
            <a:r>
              <a:rPr spc="-140" dirty="0"/>
              <a:t>Tradeoff</a:t>
            </a:r>
            <a:r>
              <a:rPr spc="-35" dirty="0"/>
              <a:t> </a:t>
            </a:r>
            <a:r>
              <a:rPr dirty="0"/>
              <a:t>-</a:t>
            </a:r>
            <a:r>
              <a:rPr spc="-45" dirty="0"/>
              <a:t> </a:t>
            </a:r>
            <a:r>
              <a:rPr spc="-170" dirty="0"/>
              <a:t>Thresholds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2655310"/>
            <a:ext cx="11322050" cy="277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Scikit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MT"/>
                <a:cs typeface="Arial MT"/>
              </a:rPr>
              <a:t>enables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user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get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scores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from</a:t>
            </a: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30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Calculating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function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score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SGDClassifier</a:t>
            </a:r>
            <a:endParaRPr sz="3000">
              <a:latin typeface="Arial Black"/>
              <a:cs typeface="Arial Black"/>
            </a:endParaRPr>
          </a:p>
          <a:p>
            <a:pPr marL="1397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y_scores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sgd_clf.decision_function([some_digit])</a:t>
            </a:r>
            <a:endParaRPr sz="3000">
              <a:latin typeface="Consolas"/>
              <a:cs typeface="Consolas"/>
            </a:endParaRPr>
          </a:p>
          <a:p>
            <a:pPr marL="1397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y_scores</a:t>
            </a:r>
            <a:endParaRPr sz="3000">
              <a:latin typeface="Consolas"/>
              <a:cs typeface="Consolas"/>
            </a:endParaRPr>
          </a:p>
          <a:p>
            <a:pPr marL="1397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1206.46829305])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355" dirty="0"/>
              <a:t>Recall</a:t>
            </a:r>
            <a:r>
              <a:rPr spc="15" dirty="0"/>
              <a:t> </a:t>
            </a:r>
            <a:r>
              <a:rPr spc="-114" dirty="0"/>
              <a:t>Tradeoff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2760345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Increasing</a:t>
            </a:r>
            <a:r>
              <a:rPr spc="-160" dirty="0"/>
              <a:t> </a:t>
            </a:r>
            <a:r>
              <a:rPr spc="-290" dirty="0"/>
              <a:t>precision</a:t>
            </a:r>
            <a:r>
              <a:rPr spc="-150" dirty="0"/>
              <a:t> </a:t>
            </a:r>
            <a:r>
              <a:rPr spc="-345" dirty="0"/>
              <a:t>reduces</a:t>
            </a:r>
            <a:r>
              <a:rPr spc="-155" dirty="0"/>
              <a:t> </a:t>
            </a:r>
            <a:r>
              <a:rPr spc="-285" dirty="0"/>
              <a:t>recall</a:t>
            </a:r>
            <a:r>
              <a:rPr spc="-155" dirty="0"/>
              <a:t> </a:t>
            </a:r>
            <a:r>
              <a:rPr spc="-320" dirty="0"/>
              <a:t>and</a:t>
            </a:r>
            <a:r>
              <a:rPr spc="-150" dirty="0"/>
              <a:t> </a:t>
            </a:r>
            <a:r>
              <a:rPr spc="-290" dirty="0"/>
              <a:t>vice-</a:t>
            </a:r>
            <a:r>
              <a:rPr spc="-340" dirty="0"/>
              <a:t>versa </a:t>
            </a:r>
            <a:r>
              <a:rPr spc="-335" dirty="0"/>
              <a:t>Raising</a:t>
            </a:r>
            <a:r>
              <a:rPr spc="-160" dirty="0"/>
              <a:t> </a:t>
            </a:r>
            <a:r>
              <a:rPr spc="-254" dirty="0"/>
              <a:t>the</a:t>
            </a:r>
            <a:r>
              <a:rPr spc="-160" dirty="0"/>
              <a:t> </a:t>
            </a:r>
            <a:r>
              <a:rPr spc="-254" dirty="0"/>
              <a:t>threshold,</a:t>
            </a:r>
            <a:r>
              <a:rPr spc="-160" dirty="0"/>
              <a:t> </a:t>
            </a:r>
            <a:r>
              <a:rPr spc="-385" dirty="0"/>
              <a:t>decreases</a:t>
            </a:r>
            <a:r>
              <a:rPr spc="-160" dirty="0"/>
              <a:t> </a:t>
            </a:r>
            <a:r>
              <a:rPr spc="-300" dirty="0"/>
              <a:t>recall</a:t>
            </a:r>
          </a:p>
          <a:p>
            <a:pPr>
              <a:lnSpc>
                <a:spcPct val="100000"/>
              </a:lnSpc>
              <a:spcBef>
                <a:spcPts val="2710"/>
              </a:spcBef>
            </a:pPr>
            <a:endParaRPr spc="-300" dirty="0"/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pc="-45" dirty="0">
                <a:latin typeface="Arial MT"/>
                <a:cs typeface="Arial MT"/>
              </a:rPr>
              <a:t>For</a:t>
            </a:r>
            <a:r>
              <a:rPr spc="-16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‘5’</a:t>
            </a:r>
            <a:r>
              <a:rPr spc="-140" dirty="0">
                <a:latin typeface="Arial MT"/>
                <a:cs typeface="Arial MT"/>
              </a:rPr>
              <a:t> </a:t>
            </a:r>
            <a:r>
              <a:rPr spc="-245" dirty="0">
                <a:latin typeface="Arial MT"/>
                <a:cs typeface="Arial MT"/>
              </a:rPr>
              <a:t>and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spc="75" dirty="0">
                <a:latin typeface="Arial MT"/>
                <a:cs typeface="Arial MT"/>
              </a:rPr>
              <a:t>‘Not</a:t>
            </a:r>
            <a:r>
              <a:rPr spc="-10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5’</a:t>
            </a:r>
            <a:r>
              <a:rPr spc="-100" dirty="0">
                <a:latin typeface="Arial MT"/>
                <a:cs typeface="Arial MT"/>
              </a:rPr>
              <a:t> </a:t>
            </a:r>
            <a:r>
              <a:rPr spc="-50" dirty="0">
                <a:latin typeface="Arial MT"/>
                <a:cs typeface="Arial MT"/>
              </a:rPr>
              <a:t>classifier</a:t>
            </a: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threshold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0,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correctly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classifies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threshold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20000,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incorrectly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classifies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4072" y="6704384"/>
            <a:ext cx="2535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indent="-417830">
              <a:lnSpc>
                <a:spcPct val="100000"/>
              </a:lnSpc>
              <a:spcBef>
                <a:spcPts val="100"/>
              </a:spcBef>
              <a:buChar char="&gt;"/>
              <a:tabLst>
                <a:tab pos="430530" algn="l"/>
              </a:tabLst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threshold)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100" y="6247184"/>
            <a:ext cx="692975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threshold</a:t>
            </a:r>
            <a:r>
              <a:rPr sz="3000" spc="-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0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y_some_digit_pred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(y_scores</a:t>
            </a:r>
            <a:endParaRPr sz="3000">
              <a:latin typeface="Consolas"/>
              <a:cs typeface="Consolas"/>
            </a:endParaRPr>
          </a:p>
          <a:p>
            <a:pPr marL="12700" marR="147002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y_some_digit_pred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</a:t>
            </a:r>
            <a:r>
              <a:rPr sz="30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True],</a:t>
            </a:r>
            <a:r>
              <a:rPr sz="30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dtype=bool)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4394" y="82028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355" dirty="0"/>
              <a:t>Recall</a:t>
            </a:r>
            <a:r>
              <a:rPr spc="15" dirty="0"/>
              <a:t> </a:t>
            </a:r>
            <a:r>
              <a:rPr spc="-114" dirty="0"/>
              <a:t>Tradeoff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2760345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Increasing</a:t>
            </a:r>
            <a:r>
              <a:rPr spc="-160" dirty="0"/>
              <a:t> </a:t>
            </a:r>
            <a:r>
              <a:rPr spc="-290" dirty="0"/>
              <a:t>precision</a:t>
            </a:r>
            <a:r>
              <a:rPr spc="-150" dirty="0"/>
              <a:t> </a:t>
            </a:r>
            <a:r>
              <a:rPr spc="-345" dirty="0"/>
              <a:t>reduces</a:t>
            </a:r>
            <a:r>
              <a:rPr spc="-155" dirty="0"/>
              <a:t> </a:t>
            </a:r>
            <a:r>
              <a:rPr spc="-285" dirty="0"/>
              <a:t>recall</a:t>
            </a:r>
            <a:r>
              <a:rPr spc="-155" dirty="0"/>
              <a:t> </a:t>
            </a:r>
            <a:r>
              <a:rPr spc="-320" dirty="0"/>
              <a:t>and</a:t>
            </a:r>
            <a:r>
              <a:rPr spc="-150" dirty="0"/>
              <a:t> </a:t>
            </a:r>
            <a:r>
              <a:rPr spc="-290" dirty="0"/>
              <a:t>vice-</a:t>
            </a:r>
            <a:r>
              <a:rPr spc="-340" dirty="0"/>
              <a:t>versa </a:t>
            </a:r>
            <a:r>
              <a:rPr spc="-335" dirty="0"/>
              <a:t>Raising</a:t>
            </a:r>
            <a:r>
              <a:rPr spc="-160" dirty="0"/>
              <a:t> </a:t>
            </a:r>
            <a:r>
              <a:rPr spc="-254" dirty="0"/>
              <a:t>the</a:t>
            </a:r>
            <a:r>
              <a:rPr spc="-160" dirty="0"/>
              <a:t> </a:t>
            </a:r>
            <a:r>
              <a:rPr spc="-254" dirty="0"/>
              <a:t>threshold,</a:t>
            </a:r>
            <a:r>
              <a:rPr spc="-160" dirty="0"/>
              <a:t> </a:t>
            </a:r>
            <a:r>
              <a:rPr spc="-385" dirty="0"/>
              <a:t>decreases</a:t>
            </a:r>
            <a:r>
              <a:rPr spc="-160" dirty="0"/>
              <a:t> </a:t>
            </a:r>
            <a:r>
              <a:rPr spc="-300" dirty="0"/>
              <a:t>recall</a:t>
            </a:r>
          </a:p>
          <a:p>
            <a:pPr>
              <a:lnSpc>
                <a:spcPct val="100000"/>
              </a:lnSpc>
              <a:spcBef>
                <a:spcPts val="2710"/>
              </a:spcBef>
            </a:pPr>
            <a:endParaRPr spc="-300" dirty="0"/>
          </a:p>
          <a:p>
            <a:pPr marL="471170" indent="-458470">
              <a:lnSpc>
                <a:spcPct val="100000"/>
              </a:lnSpc>
              <a:buChar char="●"/>
              <a:tabLst>
                <a:tab pos="471170" algn="l"/>
              </a:tabLst>
            </a:pPr>
            <a:r>
              <a:rPr spc="-45" dirty="0">
                <a:latin typeface="Arial MT"/>
                <a:cs typeface="Arial MT"/>
              </a:rPr>
              <a:t>For</a:t>
            </a:r>
            <a:r>
              <a:rPr spc="-16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‘5’</a:t>
            </a:r>
            <a:r>
              <a:rPr spc="-140" dirty="0">
                <a:latin typeface="Arial MT"/>
                <a:cs typeface="Arial MT"/>
              </a:rPr>
              <a:t> </a:t>
            </a:r>
            <a:r>
              <a:rPr spc="-245" dirty="0">
                <a:latin typeface="Arial MT"/>
                <a:cs typeface="Arial MT"/>
              </a:rPr>
              <a:t>and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spc="75" dirty="0">
                <a:latin typeface="Arial MT"/>
                <a:cs typeface="Arial MT"/>
              </a:rPr>
              <a:t>‘Not</a:t>
            </a:r>
            <a:r>
              <a:rPr spc="-10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5’</a:t>
            </a:r>
            <a:r>
              <a:rPr spc="-100" dirty="0">
                <a:latin typeface="Arial MT"/>
                <a:cs typeface="Arial MT"/>
              </a:rPr>
              <a:t> </a:t>
            </a:r>
            <a:r>
              <a:rPr spc="-50" dirty="0">
                <a:latin typeface="Arial MT"/>
                <a:cs typeface="Arial MT"/>
              </a:rPr>
              <a:t>classifier</a:t>
            </a: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threshold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0,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correctly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classifies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spcBef>
                <a:spcPts val="525"/>
              </a:spcBef>
              <a:buChar char="○"/>
              <a:tabLst>
                <a:tab pos="928369" algn="l"/>
              </a:tabLst>
            </a:pP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threshold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=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20000,</a:t>
            </a:r>
            <a:r>
              <a:rPr sz="30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classifier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incorrectly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MT"/>
                <a:cs typeface="Arial MT"/>
              </a:rPr>
              <a:t>classifies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digit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5</a:t>
            </a:r>
            <a:endParaRPr sz="3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2050" y="6129325"/>
          <a:ext cx="6833234" cy="83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6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R="65405" algn="ctr">
                        <a:lnSpc>
                          <a:spcPts val="28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r>
                        <a:rPr sz="3000" spc="-9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Setting</a:t>
                      </a:r>
                      <a:r>
                        <a:rPr sz="3000" spc="-8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threshold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20000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R="64135" algn="ctr">
                        <a:lnSpc>
                          <a:spcPts val="3130"/>
                        </a:lnSpc>
                      </a:pPr>
                      <a:r>
                        <a:rPr sz="30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3000" b="1" spc="-6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threshold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ts val="3130"/>
                        </a:lnSpc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20000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814072" y="6932984"/>
            <a:ext cx="25355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0530" indent="-417830">
              <a:lnSpc>
                <a:spcPct val="100000"/>
              </a:lnSpc>
              <a:spcBef>
                <a:spcPts val="100"/>
              </a:spcBef>
              <a:buChar char="&gt;"/>
              <a:tabLst>
                <a:tab pos="430530" algn="l"/>
              </a:tabLst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threshold)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100" y="6932984"/>
            <a:ext cx="692975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y_some_digit_pred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(y_scores</a:t>
            </a:r>
            <a:endParaRPr sz="3000">
              <a:latin typeface="Consolas"/>
              <a:cs typeface="Consolas"/>
            </a:endParaRPr>
          </a:p>
          <a:p>
            <a:pPr marL="12700" marR="1470025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y_some_digit_pred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array([False],</a:t>
            </a:r>
            <a:r>
              <a:rPr sz="3000" spc="-30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dtype=bool)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4394" y="85076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Review</a:t>
            </a:r>
            <a:r>
              <a:rPr spc="-45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215" dirty="0"/>
              <a:t>Precision/</a:t>
            </a:r>
            <a:r>
              <a:rPr spc="-70" dirty="0"/>
              <a:t> </a:t>
            </a:r>
            <a:r>
              <a:rPr spc="-355" dirty="0"/>
              <a:t>Recall</a:t>
            </a:r>
            <a:r>
              <a:rPr spc="-10" dirty="0"/>
              <a:t> </a:t>
            </a:r>
            <a:r>
              <a:rPr spc="-100" dirty="0"/>
              <a:t>Tradeoff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4179522"/>
            <a:ext cx="1123759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 algn="just">
              <a:lnSpc>
                <a:spcPct val="114599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75" dirty="0">
                <a:solidFill>
                  <a:srgbClr val="606060"/>
                </a:solidFill>
                <a:latin typeface="Arial MT"/>
                <a:cs typeface="Arial MT"/>
              </a:rPr>
              <a:t>Hence,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MT"/>
                <a:cs typeface="Arial MT"/>
              </a:rPr>
              <a:t>by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selecting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70" dirty="0">
                <a:solidFill>
                  <a:srgbClr val="606060"/>
                </a:solidFill>
                <a:latin typeface="Arial MT"/>
                <a:cs typeface="Arial MT"/>
              </a:rPr>
              <a:t>an</a:t>
            </a:r>
            <a:r>
              <a:rPr sz="3000" spc="1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appropriate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threshold,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user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sz="3000" spc="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obtain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 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desired</a:t>
            </a:r>
            <a:r>
              <a:rPr sz="3000" spc="-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precision.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However,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 best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MT"/>
                <a:cs typeface="Arial MT"/>
              </a:rPr>
              <a:t>may</a:t>
            </a:r>
            <a:r>
              <a:rPr sz="3000" spc="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not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MT"/>
                <a:cs typeface="Arial MT"/>
              </a:rPr>
              <a:t>have</a:t>
            </a:r>
            <a:r>
              <a:rPr sz="3000" spc="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best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recall.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61944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355" dirty="0"/>
              <a:t>Recall</a:t>
            </a:r>
            <a:r>
              <a:rPr spc="15" dirty="0"/>
              <a:t> </a:t>
            </a:r>
            <a:r>
              <a:rPr spc="-70" dirty="0"/>
              <a:t>Curve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2925" y="1804985"/>
            <a:ext cx="11817985" cy="5064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How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Black"/>
                <a:cs typeface="Arial Black"/>
              </a:rPr>
              <a:t>to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decide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Black"/>
                <a:cs typeface="Arial Black"/>
              </a:rPr>
              <a:t>best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Black"/>
                <a:cs typeface="Arial Black"/>
              </a:rPr>
              <a:t>threshold?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581660" marR="496570" indent="-459105">
              <a:lnSpc>
                <a:spcPct val="114599"/>
              </a:lnSpc>
              <a:buChar char="●"/>
              <a:tabLst>
                <a:tab pos="581660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Get</a:t>
            </a:r>
            <a:r>
              <a:rPr sz="3000" spc="-2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scores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all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training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dataset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cross_val_predict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with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decision_function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function</a:t>
            </a:r>
            <a:endParaRPr sz="3000">
              <a:latin typeface="Arial MT"/>
              <a:cs typeface="Arial MT"/>
            </a:endParaRPr>
          </a:p>
          <a:p>
            <a:pPr marL="581660" marR="1123315" indent="-459105">
              <a:lnSpc>
                <a:spcPct val="114599"/>
              </a:lnSpc>
              <a:buChar char="●"/>
              <a:tabLst>
                <a:tab pos="581660" algn="l"/>
              </a:tabLst>
            </a:pPr>
            <a:r>
              <a:rPr sz="3000" spc="-90" dirty="0">
                <a:solidFill>
                  <a:srgbClr val="606060"/>
                </a:solidFill>
                <a:latin typeface="Arial MT"/>
                <a:cs typeface="Arial MT"/>
              </a:rPr>
              <a:t>Compute</a:t>
            </a:r>
            <a:r>
              <a:rPr sz="3000" spc="-12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all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MT"/>
                <a:cs typeface="Arial MT"/>
              </a:rPr>
              <a:t>possible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thresholds</a:t>
            </a: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using 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precision_recall_curve()</a:t>
            </a:r>
            <a:endParaRPr sz="3000">
              <a:latin typeface="Arial MT"/>
              <a:cs typeface="Arial MT"/>
            </a:endParaRPr>
          </a:p>
          <a:p>
            <a:pPr marL="581660" indent="-459105">
              <a:lnSpc>
                <a:spcPct val="100000"/>
              </a:lnSpc>
              <a:spcBef>
                <a:spcPts val="525"/>
              </a:spcBef>
              <a:buChar char="●"/>
              <a:tabLst>
                <a:tab pos="581660" algn="l"/>
              </a:tabLst>
            </a:pPr>
            <a:r>
              <a:rPr sz="3000" spc="-55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both</a:t>
            </a:r>
            <a:r>
              <a:rPr sz="3000" spc="-1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MT"/>
                <a:cs typeface="Arial MT"/>
              </a:rPr>
              <a:t>and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for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Arial MT"/>
                <a:cs typeface="Arial MT"/>
              </a:rPr>
              <a:t>thresholds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matplotlib</a:t>
            </a:r>
            <a:endParaRPr sz="3000">
              <a:latin typeface="Arial MT"/>
              <a:cs typeface="Arial MT"/>
            </a:endParaRPr>
          </a:p>
          <a:p>
            <a:pPr marL="581660" marR="5080" indent="-459105">
              <a:lnSpc>
                <a:spcPct val="114599"/>
              </a:lnSpc>
              <a:buChar char="●"/>
              <a:tabLst>
                <a:tab pos="581660" algn="l"/>
              </a:tabLst>
            </a:pPr>
            <a:r>
              <a:rPr sz="3000" spc="-195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threshold</a:t>
            </a:r>
            <a:r>
              <a:rPr sz="30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value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MT"/>
                <a:cs typeface="Arial MT"/>
              </a:rPr>
              <a:t>that</a:t>
            </a:r>
            <a:r>
              <a:rPr sz="3000" spc="-1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MT"/>
                <a:cs typeface="Arial MT"/>
              </a:rPr>
              <a:t>gives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MT"/>
                <a:cs typeface="Arial MT"/>
              </a:rPr>
              <a:t>best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MT"/>
                <a:cs typeface="Arial MT"/>
              </a:rPr>
              <a:t>precision/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tradeoff</a:t>
            </a:r>
            <a:r>
              <a:rPr sz="3000" spc="-8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to </a:t>
            </a:r>
            <a:r>
              <a:rPr sz="3000" spc="-25" dirty="0">
                <a:solidFill>
                  <a:srgbClr val="606060"/>
                </a:solidFill>
                <a:latin typeface="Arial MT"/>
                <a:cs typeface="Arial MT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Arial MT"/>
                <a:cs typeface="Arial MT"/>
              </a:rPr>
              <a:t>task</a:t>
            </a:r>
            <a:r>
              <a:rPr sz="3000" spc="-5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MT"/>
                <a:cs typeface="Arial MT"/>
              </a:rPr>
              <a:t>at</a:t>
            </a:r>
            <a:r>
              <a:rPr sz="3000" spc="-1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hand.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355" dirty="0"/>
              <a:t>Recall</a:t>
            </a:r>
            <a:r>
              <a:rPr spc="15" dirty="0"/>
              <a:t> </a:t>
            </a:r>
            <a:r>
              <a:rPr spc="-114" dirty="0"/>
              <a:t>Tradeoff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0975" y="3721060"/>
            <a:ext cx="1132205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1375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y_scores</a:t>
            </a:r>
            <a:r>
              <a:rPr sz="30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cross_val_predict(sgd_clf,</a:t>
            </a:r>
            <a:r>
              <a:rPr sz="30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X_train,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y_train_5,</a:t>
            </a:r>
            <a:r>
              <a:rPr sz="3000" spc="-2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Consolas"/>
                <a:cs typeface="Consolas"/>
              </a:rPr>
              <a:t>cv=3,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method="decision_function")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0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b="1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sklearn.metrics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precision_recall_curve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precisions,</a:t>
            </a:r>
            <a:r>
              <a:rPr sz="3000" spc="-2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recalls,</a:t>
            </a:r>
            <a:r>
              <a:rPr sz="3000" spc="-2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thresholds</a:t>
            </a:r>
            <a:r>
              <a:rPr sz="3000" spc="-20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=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precision_recall_curve(y_train_5,</a:t>
            </a:r>
            <a:r>
              <a:rPr sz="3000" spc="-3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y_scores)</a:t>
            </a:r>
            <a:endParaRPr sz="30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846" y="1866778"/>
            <a:ext cx="95707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75" dirty="0">
                <a:solidFill>
                  <a:srgbClr val="606060"/>
                </a:solidFill>
                <a:latin typeface="Arial MT"/>
                <a:cs typeface="Arial MT"/>
              </a:rPr>
              <a:t>Calculating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precision/</a:t>
            </a:r>
            <a:r>
              <a:rPr sz="3400" spc="-6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r>
              <a:rPr sz="34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4394" y="8202885"/>
            <a:ext cx="37909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355" dirty="0"/>
              <a:t>Recall</a:t>
            </a:r>
            <a:r>
              <a:rPr spc="15" dirty="0"/>
              <a:t> </a:t>
            </a:r>
            <a:r>
              <a:rPr spc="-114" dirty="0"/>
              <a:t>Tradeoff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8846" y="1866778"/>
            <a:ext cx="11269345" cy="6819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precision/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3400">
              <a:latin typeface="Arial MT"/>
              <a:cs typeface="Arial MT"/>
            </a:endParaRPr>
          </a:p>
          <a:p>
            <a:pPr marL="44450" marR="67310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def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plot_precision_recall_vs_threshold(precisions,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 recalls, thresholds):</a:t>
            </a:r>
            <a:endParaRPr sz="2400">
              <a:latin typeface="Consolas"/>
              <a:cs typeface="Consolas"/>
            </a:endParaRPr>
          </a:p>
          <a:p>
            <a:pPr marL="713740">
              <a:lnSpc>
                <a:spcPts val="2745"/>
              </a:lnSpc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plt.figure(figsize=(18,7))</a:t>
            </a:r>
            <a:endParaRPr sz="2400">
              <a:latin typeface="Consolas"/>
              <a:cs typeface="Consolas"/>
            </a:endParaRPr>
          </a:p>
          <a:p>
            <a:pPr marL="713740" marR="5080">
              <a:lnSpc>
                <a:spcPts val="2850"/>
              </a:lnSpc>
              <a:spcBef>
                <a:spcPts val="105"/>
              </a:spcBef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plt.plot(thresholds,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precisions[:-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1],</a:t>
            </a:r>
            <a:r>
              <a:rPr sz="2400" spc="-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"b--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",</a:t>
            </a:r>
            <a:r>
              <a:rPr sz="2400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label="Precision") plt.plot(thresholds,</a:t>
            </a:r>
            <a:r>
              <a:rPr sz="24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recalls[:-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1],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"g-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",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label="Recall") plt.xlabel("Threshold")</a:t>
            </a:r>
            <a:endParaRPr sz="2400">
              <a:latin typeface="Consolas"/>
              <a:cs typeface="Consolas"/>
            </a:endParaRPr>
          </a:p>
          <a:p>
            <a:pPr marL="713740" marR="5861685">
              <a:lnSpc>
                <a:spcPts val="2850"/>
              </a:lnSpc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plt.legend(loc="upper</a:t>
            </a:r>
            <a:r>
              <a:rPr sz="24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left")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plt.ylim([0,</a:t>
            </a:r>
            <a:r>
              <a:rPr sz="2400" spc="-2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1])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onsolas"/>
              <a:cs typeface="Consolas"/>
            </a:endParaRPr>
          </a:p>
          <a:p>
            <a:pPr marL="44450" marR="1342390">
              <a:lnSpc>
                <a:spcPts val="285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606060"/>
                </a:solidFill>
                <a:latin typeface="Consolas"/>
                <a:cs typeface="Consolas"/>
              </a:rPr>
              <a:t>plot_precision_recall_vs_threshold(precisions,</a:t>
            </a:r>
            <a:r>
              <a:rPr sz="2400" spc="1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recalls, thresholds)</a:t>
            </a:r>
            <a:endParaRPr sz="2400">
              <a:latin typeface="Consolas"/>
              <a:cs typeface="Consolas"/>
            </a:endParaRPr>
          </a:p>
          <a:p>
            <a:pPr marL="44450">
              <a:lnSpc>
                <a:spcPts val="2760"/>
              </a:lnSpc>
            </a:pPr>
            <a:r>
              <a:rPr sz="2400" b="1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endParaRPr sz="2400">
              <a:latin typeface="Consolas"/>
              <a:cs typeface="Consolas"/>
            </a:endParaRPr>
          </a:p>
          <a:p>
            <a:pPr marL="632460" algn="ctr">
              <a:lnSpc>
                <a:spcPct val="100000"/>
              </a:lnSpc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61944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355" dirty="0"/>
              <a:t>Recall</a:t>
            </a:r>
            <a:r>
              <a:rPr spc="15" dirty="0"/>
              <a:t> </a:t>
            </a:r>
            <a:r>
              <a:rPr spc="-70" dirty="0"/>
              <a:t>Curve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6950" y="3252399"/>
            <a:ext cx="8418799" cy="41190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846" y="1866778"/>
            <a:ext cx="899985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0" indent="-488950">
              <a:lnSpc>
                <a:spcPct val="100000"/>
              </a:lnSpc>
              <a:spcBef>
                <a:spcPts val="100"/>
              </a:spcBef>
              <a:buChar char="●"/>
              <a:tabLst>
                <a:tab pos="501650" algn="l"/>
              </a:tabLst>
            </a:pPr>
            <a:r>
              <a:rPr sz="3400" spc="-105" dirty="0">
                <a:solidFill>
                  <a:srgbClr val="606060"/>
                </a:solidFill>
                <a:latin typeface="Arial MT"/>
                <a:cs typeface="Arial MT"/>
              </a:rPr>
              <a:t>Plotting</a:t>
            </a:r>
            <a:r>
              <a:rPr sz="34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4" dirty="0">
                <a:solidFill>
                  <a:srgbClr val="606060"/>
                </a:solidFill>
                <a:latin typeface="Arial MT"/>
                <a:cs typeface="Arial MT"/>
              </a:rPr>
              <a:t>precision/</a:t>
            </a:r>
            <a:r>
              <a:rPr sz="34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10" dirty="0">
                <a:solidFill>
                  <a:srgbClr val="606060"/>
                </a:solidFill>
                <a:latin typeface="Arial MT"/>
                <a:cs typeface="Arial MT"/>
              </a:rPr>
              <a:t>curve</a:t>
            </a:r>
            <a:r>
              <a:rPr sz="34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Arial MT"/>
                <a:cs typeface="Arial MT"/>
              </a:rPr>
              <a:t>using</a:t>
            </a:r>
            <a:r>
              <a:rPr sz="34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Arial MT"/>
                <a:cs typeface="Arial MT"/>
              </a:rPr>
              <a:t>Scikit-</a:t>
            </a:r>
            <a:r>
              <a:rPr sz="3400" spc="-100" dirty="0">
                <a:solidFill>
                  <a:srgbClr val="606060"/>
                </a:solidFill>
                <a:latin typeface="Arial MT"/>
                <a:cs typeface="Arial MT"/>
              </a:rPr>
              <a:t>Learn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653795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spc="-455" dirty="0"/>
              <a:t>vs</a:t>
            </a:r>
            <a:r>
              <a:rPr spc="10" dirty="0"/>
              <a:t> </a:t>
            </a:r>
            <a:r>
              <a:rPr spc="-355" dirty="0"/>
              <a:t>Recall</a:t>
            </a:r>
            <a:r>
              <a:rPr spc="10" dirty="0"/>
              <a:t> </a:t>
            </a:r>
            <a:r>
              <a:rPr spc="-65" dirty="0"/>
              <a:t>Curve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49" y="2009785"/>
            <a:ext cx="9627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way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precision/recall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tradeoff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precision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directly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against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recall</a:t>
            </a:r>
            <a:r>
              <a:rPr sz="3000" spc="-275" dirty="0">
                <a:solidFill>
                  <a:srgbClr val="606060"/>
                </a:solidFill>
                <a:latin typeface="Arial MT"/>
                <a:cs typeface="Arial MT"/>
              </a:rPr>
              <a:t>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975" y="4299108"/>
            <a:ext cx="11404600" cy="438658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81990" marR="2347595" indent="-669925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1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def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plot_precision_vs_recall(precisions,</a:t>
            </a:r>
            <a:r>
              <a:rPr sz="24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recalls): plt.figure(figsize=(18,7))</a:t>
            </a:r>
            <a:endParaRPr sz="2400">
              <a:latin typeface="Consolas"/>
              <a:cs typeface="Consolas"/>
            </a:endParaRPr>
          </a:p>
          <a:p>
            <a:pPr marL="681990" marR="5080">
              <a:lnSpc>
                <a:spcPts val="2850"/>
              </a:lnSpc>
            </a:pP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plt.plot(recalls[:-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1],</a:t>
            </a:r>
            <a:r>
              <a:rPr sz="2400" spc="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precisions[:-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1],</a:t>
            </a:r>
            <a:r>
              <a:rPr sz="2400" spc="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"b-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",</a:t>
            </a:r>
            <a:r>
              <a:rPr sz="2400" spc="3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label="Precision") plt.xlabel("Recall")</a:t>
            </a:r>
            <a:endParaRPr sz="2400">
              <a:latin typeface="Consolas"/>
              <a:cs typeface="Consolas"/>
            </a:endParaRPr>
          </a:p>
          <a:p>
            <a:pPr marL="681990" marR="6028690">
              <a:lnSpc>
                <a:spcPts val="2850"/>
              </a:lnSpc>
            </a:pP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plt.ylabel("Precision") plt.legend(loc="upper</a:t>
            </a:r>
            <a:r>
              <a:rPr sz="24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left") </a:t>
            </a: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plt.ylim([0,</a:t>
            </a:r>
            <a:r>
              <a:rPr sz="2400" spc="-22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06060"/>
                </a:solidFill>
                <a:latin typeface="Consolas"/>
                <a:cs typeface="Consolas"/>
              </a:rPr>
              <a:t>1])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  <a:spcBef>
                <a:spcPts val="2730"/>
              </a:spcBef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18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plot_precision_vs_recall(precisions,</a:t>
            </a:r>
            <a:r>
              <a:rPr sz="2400" spc="-17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recalls)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24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06060"/>
                </a:solidFill>
                <a:latin typeface="Consolas"/>
                <a:cs typeface="Consolas"/>
              </a:rPr>
              <a:t>plt.show()</a:t>
            </a:r>
            <a:endParaRPr sz="2400">
              <a:latin typeface="Consolas"/>
              <a:cs typeface="Consolas"/>
            </a:endParaRPr>
          </a:p>
          <a:p>
            <a:pPr marL="433070" algn="ctr">
              <a:lnSpc>
                <a:spcPct val="100000"/>
              </a:lnSpc>
              <a:spcBef>
                <a:spcPts val="2205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653795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Precision</a:t>
            </a:r>
            <a:r>
              <a:rPr spc="15" dirty="0"/>
              <a:t> </a:t>
            </a:r>
            <a:r>
              <a:rPr spc="-455" dirty="0"/>
              <a:t>vs</a:t>
            </a:r>
            <a:r>
              <a:rPr spc="10" dirty="0"/>
              <a:t> </a:t>
            </a:r>
            <a:r>
              <a:rPr spc="-355" dirty="0"/>
              <a:t>Recall</a:t>
            </a:r>
            <a:r>
              <a:rPr spc="10" dirty="0"/>
              <a:t> </a:t>
            </a:r>
            <a:r>
              <a:rPr spc="-65" dirty="0"/>
              <a:t>Curve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49" y="2009785"/>
            <a:ext cx="96278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indent="-458470">
              <a:lnSpc>
                <a:spcPct val="100000"/>
              </a:lnSpc>
              <a:spcBef>
                <a:spcPts val="100"/>
              </a:spcBef>
              <a:buChar char="●"/>
              <a:tabLst>
                <a:tab pos="471170" algn="l"/>
              </a:tabLst>
            </a:pP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Another</a:t>
            </a:r>
            <a:r>
              <a:rPr sz="3000" spc="-200" dirty="0">
                <a:solidFill>
                  <a:srgbClr val="606060"/>
                </a:solidFill>
                <a:latin typeface="Arial MT"/>
                <a:cs typeface="Arial MT"/>
              </a:rPr>
              <a:t> way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select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Arial MT"/>
                <a:cs typeface="Arial MT"/>
              </a:rPr>
              <a:t>good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precision/recall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Arial MT"/>
                <a:cs typeface="Arial MT"/>
              </a:rPr>
              <a:t>tradeoff</a:t>
            </a:r>
            <a:r>
              <a:rPr sz="3000" spc="-6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Arial MT"/>
                <a:cs typeface="Arial MT"/>
              </a:rPr>
              <a:t>is</a:t>
            </a:r>
            <a:r>
              <a:rPr sz="3000" spc="-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endParaRPr sz="3000">
              <a:latin typeface="Arial MT"/>
              <a:cs typeface="Arial MT"/>
            </a:endParaRPr>
          </a:p>
          <a:p>
            <a:pPr marL="928369" lvl="1" indent="-458470">
              <a:lnSpc>
                <a:spcPct val="100000"/>
              </a:lnSpc>
              <a:buChar char="○"/>
              <a:tabLst>
                <a:tab pos="928369" algn="l"/>
              </a:tabLst>
            </a:pPr>
            <a:r>
              <a:rPr sz="3000" dirty="0">
                <a:solidFill>
                  <a:srgbClr val="606060"/>
                </a:solidFill>
                <a:latin typeface="Arial MT"/>
                <a:cs typeface="Arial MT"/>
              </a:rPr>
              <a:t>plot</a:t>
            </a:r>
            <a:r>
              <a:rPr sz="30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MT"/>
                <a:cs typeface="Arial MT"/>
              </a:rPr>
              <a:t>precision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MT"/>
                <a:cs typeface="Arial MT"/>
              </a:rPr>
              <a:t>directly</a:t>
            </a:r>
            <a:r>
              <a:rPr sz="3000" spc="-7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MT"/>
                <a:cs typeface="Arial MT"/>
              </a:rPr>
              <a:t>against</a:t>
            </a:r>
            <a:r>
              <a:rPr sz="3000" spc="-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MT"/>
                <a:cs typeface="Arial MT"/>
              </a:rPr>
              <a:t>recall</a:t>
            </a:r>
            <a:r>
              <a:rPr sz="30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MT"/>
                <a:cs typeface="Arial MT"/>
              </a:rPr>
              <a:t>directly.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950" y="3401674"/>
            <a:ext cx="11988900" cy="480540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35" dirty="0"/>
              <a:t>Machine</a:t>
            </a:r>
            <a:r>
              <a:rPr spc="-25" dirty="0"/>
              <a:t> </a:t>
            </a:r>
            <a:r>
              <a:rPr spc="-215" dirty="0"/>
              <a:t>Learning</a:t>
            </a:r>
            <a:r>
              <a:rPr spc="-20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60" dirty="0"/>
              <a:t>Classfication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8486</Words>
  <Application>Microsoft Office PowerPoint</Application>
  <PresentationFormat>Custom</PresentationFormat>
  <Paragraphs>1988</Paragraphs>
  <Slides>180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180</vt:i4>
      </vt:variant>
    </vt:vector>
  </HeadingPairs>
  <TitlesOfParts>
    <vt:vector size="187" baseType="lpstr">
      <vt:lpstr>MS PGothic</vt:lpstr>
      <vt:lpstr>Arial</vt:lpstr>
      <vt:lpstr>Arial Black</vt:lpstr>
      <vt:lpstr>Arial MT</vt:lpstr>
      <vt:lpstr>Consolas</vt:lpstr>
      <vt:lpstr>Times New Roman</vt:lpstr>
      <vt:lpstr>Office Theme</vt:lpstr>
      <vt:lpstr>Classification</vt:lpstr>
      <vt:lpstr>What is Classification ?</vt:lpstr>
      <vt:lpstr>What is Classification ?</vt:lpstr>
      <vt:lpstr>What is Classification ?</vt:lpstr>
      <vt:lpstr>Examples of Classification</vt:lpstr>
      <vt:lpstr>Examples of Classification</vt:lpstr>
      <vt:lpstr>Examples of Classification</vt:lpstr>
      <vt:lpstr>Examples of Classification</vt:lpstr>
      <vt:lpstr>Goal - Project</vt:lpstr>
      <vt:lpstr>Binary and Multiclass Classification</vt:lpstr>
      <vt:lpstr>Dataset</vt:lpstr>
      <vt:lpstr>Dataset</vt:lpstr>
      <vt:lpstr>Dataset</vt:lpstr>
      <vt:lpstr>Dataset</vt:lpstr>
      <vt:lpstr>Fetching MNIST dataset in Scikit-Learn</vt:lpstr>
      <vt:lpstr>Switch to Notebook</vt:lpstr>
      <vt:lpstr>Fetching MNIST dataset in Scikit-Learn</vt:lpstr>
      <vt:lpstr>Fetching MNIST dataset in Scikit-Learn</vt:lpstr>
      <vt:lpstr>Steps</vt:lpstr>
      <vt:lpstr>Training and Test dataset</vt:lpstr>
      <vt:lpstr>Training and Test dataset</vt:lpstr>
      <vt:lpstr>Dividing dataset into training and test samples</vt:lpstr>
      <vt:lpstr>Switch to Notebook</vt:lpstr>
      <vt:lpstr>Steps</vt:lpstr>
      <vt:lpstr>Binary Classifier</vt:lpstr>
      <vt:lpstr>Binary Classifier</vt:lpstr>
      <vt:lpstr>Stochastic Gradient Descent (SGD) Classifier</vt:lpstr>
      <vt:lpstr>Stochastic Gradient Descent (SGD) Classifier</vt:lpstr>
      <vt:lpstr>Stochastic Gradient Descent (SGD) Classifier</vt:lpstr>
      <vt:lpstr>Training a Binary Classifier using SGD</vt:lpstr>
      <vt:lpstr>Machine Learning - Gradient Descent</vt:lpstr>
      <vt:lpstr>Machine Learning - Gradient Descent</vt:lpstr>
      <vt:lpstr>Machine Learning - Gradient Descent</vt:lpstr>
      <vt:lpstr>Stochastic Gradient Descent (SGD) Classifier</vt:lpstr>
      <vt:lpstr>Stochastic Gradient Descent (SGD) Classifier</vt:lpstr>
      <vt:lpstr>Stochastic Gradient Descent (SGD) Classifier</vt:lpstr>
      <vt:lpstr>Stochastic Gradient Descent (SGD) Classifier</vt:lpstr>
      <vt:lpstr>Stochastic Gradient Descent (SGD) Classifier</vt:lpstr>
      <vt:lpstr>Stochastic Gradient Descent (SGD) Classifier</vt:lpstr>
      <vt:lpstr>Switch to Notebook</vt:lpstr>
      <vt:lpstr>Training SGD Classifier in Scikit Learn</vt:lpstr>
      <vt:lpstr>Switch to Notebook</vt:lpstr>
      <vt:lpstr>Steps</vt:lpstr>
      <vt:lpstr>Testing SGD Classifier in Scikit Learn</vt:lpstr>
      <vt:lpstr>Switch to Notebook</vt:lpstr>
      <vt:lpstr>Steps</vt:lpstr>
      <vt:lpstr>Performance measure - Methods</vt:lpstr>
      <vt:lpstr>Steps</vt:lpstr>
      <vt:lpstr>Performance measure - Cross Validation</vt:lpstr>
      <vt:lpstr>Performance measure - Cross Validation</vt:lpstr>
      <vt:lpstr>Performance measures - Cross Validation</vt:lpstr>
      <vt:lpstr>Performing Cross validation in Scikit learn</vt:lpstr>
      <vt:lpstr>Performing Cross validation in Scikit learn</vt:lpstr>
      <vt:lpstr>Performing Cross validation in Scikit learn</vt:lpstr>
      <vt:lpstr>Performing Cross validation in Scikit learn</vt:lpstr>
      <vt:lpstr>Performing Cross validation in Scikit learn</vt:lpstr>
      <vt:lpstr>Performing Cross validation in Scikit learn</vt:lpstr>
      <vt:lpstr>Performing Cross validation in Scikit learn</vt:lpstr>
      <vt:lpstr>Steps</vt:lpstr>
      <vt:lpstr>Performance measures - Confusion Matrix</vt:lpstr>
      <vt:lpstr>Performance measures - Confusion Matrix</vt:lpstr>
      <vt:lpstr>Confusion Matrix - Example</vt:lpstr>
      <vt:lpstr>Confusion Matrix - Example</vt:lpstr>
      <vt:lpstr>Performance measures - Confusion Matrix</vt:lpstr>
      <vt:lpstr>Performance measures - Confusion Matrix</vt:lpstr>
      <vt:lpstr>Performance measures - Confusion Matrix</vt:lpstr>
      <vt:lpstr>Performance measures - Confusion Matrix</vt:lpstr>
      <vt:lpstr>Performance measures - Confusion Matrix</vt:lpstr>
      <vt:lpstr>Steps</vt:lpstr>
      <vt:lpstr>Performance measures - Precision and recall</vt:lpstr>
      <vt:lpstr>Performance measures - Precision and recall</vt:lpstr>
      <vt:lpstr>Performance measures - Precision and recall</vt:lpstr>
      <vt:lpstr>Performance measures - Precision and recall</vt:lpstr>
      <vt:lpstr>Performance measures - Precision and recall</vt:lpstr>
      <vt:lpstr>Switch to Notebook</vt:lpstr>
      <vt:lpstr>Steps</vt:lpstr>
      <vt:lpstr>PowerPoint Presentation</vt:lpstr>
      <vt:lpstr>Performance measures - F1 score</vt:lpstr>
      <vt:lpstr>Performance measures - F1 score</vt:lpstr>
      <vt:lpstr>Switch to Notebook</vt:lpstr>
      <vt:lpstr>Steps</vt:lpstr>
      <vt:lpstr>Performance measures - Precision vs Recall</vt:lpstr>
      <vt:lpstr>Precision / Recall Tradeoff - Thresholds</vt:lpstr>
      <vt:lpstr>Precision / Recall Tradeoff - Thresholds</vt:lpstr>
      <vt:lpstr>Precision / Recall Tradeoff</vt:lpstr>
      <vt:lpstr>Precision / Recall Tradeoff</vt:lpstr>
      <vt:lpstr>Precision / Recall Tradeoff</vt:lpstr>
      <vt:lpstr>Precision / Recall Tradeoff</vt:lpstr>
      <vt:lpstr>Precision / Recall Tradeoff</vt:lpstr>
      <vt:lpstr>Precision / Recall Tradeoff - Thresholds</vt:lpstr>
      <vt:lpstr>Precision / Recall Tradeoff</vt:lpstr>
      <vt:lpstr>Precision / Recall Tradeoff</vt:lpstr>
      <vt:lpstr>Review of Precision/ Recall Tradeoff</vt:lpstr>
      <vt:lpstr>Precision / Recall Curve</vt:lpstr>
      <vt:lpstr>Precision / Recall Tradeoff</vt:lpstr>
      <vt:lpstr>Precision / Recall Tradeoff</vt:lpstr>
      <vt:lpstr>Precision / Recall Curve</vt:lpstr>
      <vt:lpstr>Precision vs Recall Curve</vt:lpstr>
      <vt:lpstr>Precision vs Recall Curve</vt:lpstr>
      <vt:lpstr>Steps</vt:lpstr>
      <vt:lpstr>Performance measures - ROC Curve</vt:lpstr>
      <vt:lpstr>Performance measures - ROC Curve</vt:lpstr>
      <vt:lpstr>Performance measures - ROC Curve</vt:lpstr>
      <vt:lpstr>Performance measures - ROC Curve</vt:lpstr>
      <vt:lpstr>Performance measures - ROC Curve</vt:lpstr>
      <vt:lpstr>Performance measures - ROC Curve</vt:lpstr>
      <vt:lpstr>Performance measures - ROC Curve</vt:lpstr>
      <vt:lpstr>Performance measures - ROC Curve</vt:lpstr>
      <vt:lpstr>Performance measures - ROC Curve</vt:lpstr>
      <vt:lpstr>Review - Binary Classification</vt:lpstr>
      <vt:lpstr>Multiclass Classification</vt:lpstr>
      <vt:lpstr>Multi-class Classification</vt:lpstr>
      <vt:lpstr>Multiclass Classification</vt:lpstr>
      <vt:lpstr>Multiclass Classification - OvA strategy</vt:lpstr>
      <vt:lpstr>Multi-class Classification</vt:lpstr>
      <vt:lpstr>Multiclass Classification</vt:lpstr>
      <vt:lpstr>Multi-class Classification</vt:lpstr>
      <vt:lpstr>Multiclass Classification</vt:lpstr>
      <vt:lpstr>Multiclass Classification</vt:lpstr>
      <vt:lpstr>Multiclass Classification</vt:lpstr>
      <vt:lpstr>Multiclass Classification - OvO Strategy</vt:lpstr>
      <vt:lpstr>Multi-class Classification</vt:lpstr>
      <vt:lpstr>Switch to Notebook</vt:lpstr>
      <vt:lpstr>Steps</vt:lpstr>
      <vt:lpstr>Error Analysis</vt:lpstr>
      <vt:lpstr>Confusion Matrix - Recap</vt:lpstr>
      <vt:lpstr>Multi-class Classification - Review</vt:lpstr>
      <vt:lpstr>Confusion Matrix - Multiclass</vt:lpstr>
      <vt:lpstr>Error Analysis</vt:lpstr>
      <vt:lpstr>Error Analysis</vt:lpstr>
      <vt:lpstr>Error Analysis</vt:lpstr>
      <vt:lpstr>Error Analysis</vt:lpstr>
      <vt:lpstr>Error Analysis</vt:lpstr>
      <vt:lpstr>Error Analysis</vt:lpstr>
      <vt:lpstr>Error Analysis</vt:lpstr>
      <vt:lpstr>Error Analysis</vt:lpstr>
      <vt:lpstr>Error Analysis</vt:lpstr>
      <vt:lpstr>Error Analysis</vt:lpstr>
      <vt:lpstr>Error Analysis - Possible Solution</vt:lpstr>
      <vt:lpstr>Review till now?</vt:lpstr>
      <vt:lpstr>What do we do next?</vt:lpstr>
      <vt:lpstr>Multilabel Classification</vt:lpstr>
      <vt:lpstr>Multilabel Classification</vt:lpstr>
      <vt:lpstr>Multilabel Classification - Example</vt:lpstr>
      <vt:lpstr>Multilabel Classification - Example</vt:lpstr>
      <vt:lpstr>Multilabel Classification</vt:lpstr>
      <vt:lpstr>Multilabel Classification</vt:lpstr>
      <vt:lpstr>Multilabel Classification</vt:lpstr>
      <vt:lpstr>Multi-Output Classification</vt:lpstr>
      <vt:lpstr>Multi-Output Classification</vt:lpstr>
      <vt:lpstr>Multi-Output Classification</vt:lpstr>
      <vt:lpstr>Multi-Output Classification</vt:lpstr>
      <vt:lpstr>Multi-Output Classification</vt:lpstr>
      <vt:lpstr>Multi-Output Classification</vt:lpstr>
      <vt:lpstr>Multi-Output Classification</vt:lpstr>
      <vt:lpstr>Multi-Output Classification</vt:lpstr>
      <vt:lpstr>Multi-Output Classification</vt:lpstr>
      <vt:lpstr>Multi-Output Classification</vt:lpstr>
      <vt:lpstr>Multi-Output Classification</vt:lpstr>
      <vt:lpstr>Review till now?</vt:lpstr>
      <vt:lpstr>Stochastic Gradient Descent (SGD) Classifier</vt:lpstr>
      <vt:lpstr>Stochastic Gradient Descent (SGD) Classifier</vt:lpstr>
      <vt:lpstr>Stochastic Gradient Descent (SGD) Classifier</vt:lpstr>
      <vt:lpstr>Stochastic Gradient Descent (SGD) Classifier</vt:lpstr>
      <vt:lpstr>Stochastic Gradient Descent (SGD) Classifier</vt:lpstr>
      <vt:lpstr>Stochastic Gradient Descent (SGD) Classifier</vt:lpstr>
      <vt:lpstr>Stochastic Gradient Descent (SGD) Classifier</vt:lpstr>
      <vt:lpstr>Stochastic Gradient Descent (SGD) Classifier</vt:lpstr>
      <vt:lpstr>Performance measure - Cross Validation</vt:lpstr>
      <vt:lpstr>Performance measures - Never5Classifier</vt:lpstr>
      <vt:lpstr>Stochastic Gradient Descent (SGD) Classifier</vt:lpstr>
      <vt:lpstr>Stochastic Gradient Descent (SGD) Classifier</vt:lpstr>
      <vt:lpstr>Stochastic Gradient Descent (SGD) Classifier</vt:lpstr>
      <vt:lpstr>Dataset</vt:lpstr>
      <vt:lpstr>Setting Up!</vt:lpstr>
      <vt:lpstr>Setting Up!</vt:lpstr>
      <vt:lpstr>Setting Up!</vt:lpstr>
      <vt:lpstr>Multi-class Classification</vt:lpstr>
      <vt:lpstr>PowerPoint Presentation</vt:lpstr>
      <vt:lpstr>Precision / Recall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</dc:title>
  <cp:lastModifiedBy>CDAC</cp:lastModifiedBy>
  <cp:revision>1</cp:revision>
  <dcterms:created xsi:type="dcterms:W3CDTF">2025-05-02T09:39:40Z</dcterms:created>
  <dcterms:modified xsi:type="dcterms:W3CDTF">2025-05-02T09:43:44Z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2025-05-02T00:00:00Z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2025-05-02T00:00:00Z</vt:filetime>
  </property>
</Properties>
</file>