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8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300" y="622624"/>
            <a:ext cx="1014349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39474" y="9339262"/>
            <a:ext cx="2257424" cy="371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622624"/>
            <a:ext cx="1144841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025" y="1812159"/>
            <a:ext cx="9387205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725" y="9166279"/>
            <a:ext cx="4492625" cy="65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51816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06868" y="5397435"/>
            <a:ext cx="3954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/>
              <a:t>Support</a:t>
            </a:r>
            <a:r>
              <a:rPr sz="3000" spc="-100" dirty="0"/>
              <a:t> </a:t>
            </a:r>
            <a:r>
              <a:rPr sz="3000" spc="-20" dirty="0"/>
              <a:t>Vector</a:t>
            </a:r>
            <a:r>
              <a:rPr sz="3000" spc="-150" dirty="0"/>
              <a:t> </a:t>
            </a:r>
            <a:r>
              <a:rPr sz="3000" spc="-195" dirty="0"/>
              <a:t>Machines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2287" y="3670150"/>
            <a:ext cx="1188274" cy="1188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2040759"/>
            <a:ext cx="9893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flowers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particular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species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like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175" y="2815475"/>
            <a:ext cx="6652499" cy="46976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650" y="7804260"/>
            <a:ext cx="5718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78959"/>
            <a:ext cx="3180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0025" y="3307100"/>
            <a:ext cx="6008124" cy="421129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3650" y="4498265"/>
          <a:ext cx="4658360" cy="2475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Result: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[[-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0.92892087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0.20526752]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 gridSpan="2">
                  <a:txBody>
                    <a:bodyPr/>
                    <a:lstStyle/>
                    <a:p>
                      <a:pPr marL="198755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1.86247597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0.48137792]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 gridSpan="2">
                  <a:txBody>
                    <a:bodyPr/>
                    <a:lstStyle/>
                    <a:p>
                      <a:pPr marL="198755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0.30164443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0.42607949]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75565" algn="r">
                        <a:lnSpc>
                          <a:spcPts val="271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1.05888696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0.1393777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75565" algn="r">
                        <a:lnSpc>
                          <a:spcPts val="271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1.01197477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0.52392748]]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4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6911340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Similarly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generate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100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5135315"/>
          <a:ext cx="11017885" cy="66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2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sklearn.datasets</a:t>
                      </a:r>
                      <a:r>
                        <a:rPr sz="2400" spc="-204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400" spc="-2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make_moons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X,</a:t>
                      </a:r>
                      <a:r>
                        <a:rPr sz="2400" spc="-4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400" spc="-114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make_moons(n_samples=100,</a:t>
                      </a:r>
                      <a:r>
                        <a:rPr sz="2400" spc="-1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noise=0.15,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random_state=42)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691134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Similarly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generate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100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4569957"/>
            <a:ext cx="8226425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plot_dataset(X,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axes):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plt.plot(X[:,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0][y==0],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X[:,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1][y==0],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"bs")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plt.plot(X[:,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0][y==1],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X[:,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1][y==1],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"g^")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plt.axis(axes)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plt.grid(True,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which='both')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plt.xlabel(r"$x_1$",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fontsize=20)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plt.ylabel(r"$x_2$",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fontsize=20,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rotation=0)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1975" y="7556690"/>
          <a:ext cx="7503795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plot_dataset(X,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[-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2.5,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1.5])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plt.show()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691134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Similarly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generate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100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250" y="3870724"/>
            <a:ext cx="7384474" cy="4761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8280400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classifier?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250" y="3870724"/>
            <a:ext cx="7384474" cy="4761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875030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Q.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classifier?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Add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212" y="4054774"/>
            <a:ext cx="7384474" cy="4761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8260715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consider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another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33525" y="4014712"/>
          <a:ext cx="6002020" cy="1632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0.083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0.577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1.071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0.205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7525" y="6852587"/>
          <a:ext cx="11571605" cy="1632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x1^2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x1*x2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x2^2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0.083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0.577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0.007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0.048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0.333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1.071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0.205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1.147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72001" y="5724225"/>
            <a:ext cx="655955" cy="871855"/>
            <a:chOff x="5472001" y="5724225"/>
            <a:chExt cx="655955" cy="871855"/>
          </a:xfrm>
        </p:grpSpPr>
        <p:sp>
          <p:nvSpPr>
            <p:cNvPr id="7" name="object 7"/>
            <p:cNvSpPr/>
            <p:nvPr/>
          </p:nvSpPr>
          <p:spPr>
            <a:xfrm>
              <a:off x="5799876" y="5800425"/>
              <a:ext cx="635" cy="27940"/>
            </a:xfrm>
            <a:custGeom>
              <a:avLst/>
              <a:gdLst/>
              <a:ahLst/>
              <a:cxnLst/>
              <a:rect l="l" t="t" r="r" b="b"/>
              <a:pathLst>
                <a:path w="635" h="27939">
                  <a:moveTo>
                    <a:pt x="548" y="0"/>
                  </a:moveTo>
                  <a:lnTo>
                    <a:pt x="0" y="27777"/>
                  </a:lnTo>
                </a:path>
              </a:pathLst>
            </a:custGeom>
            <a:ln w="1523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8201" y="5823234"/>
              <a:ext cx="503555" cy="696595"/>
            </a:xfrm>
            <a:custGeom>
              <a:avLst/>
              <a:gdLst/>
              <a:ahLst/>
              <a:cxnLst/>
              <a:rect l="l" t="t" r="r" b="b"/>
              <a:pathLst>
                <a:path w="503554" h="696595">
                  <a:moveTo>
                    <a:pt x="238021" y="696440"/>
                  </a:moveTo>
                  <a:lnTo>
                    <a:pt x="0" y="0"/>
                  </a:lnTo>
                  <a:lnTo>
                    <a:pt x="503349" y="9938"/>
                  </a:lnTo>
                  <a:lnTo>
                    <a:pt x="238021" y="696440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8201" y="5823234"/>
              <a:ext cx="503555" cy="696595"/>
            </a:xfrm>
            <a:custGeom>
              <a:avLst/>
              <a:gdLst/>
              <a:ahLst/>
              <a:cxnLst/>
              <a:rect l="l" t="t" r="r" b="b"/>
              <a:pathLst>
                <a:path w="503554" h="696595">
                  <a:moveTo>
                    <a:pt x="0" y="0"/>
                  </a:moveTo>
                  <a:lnTo>
                    <a:pt x="238021" y="696440"/>
                  </a:lnTo>
                  <a:lnTo>
                    <a:pt x="503349" y="9938"/>
                  </a:lnTo>
                  <a:lnTo>
                    <a:pt x="0" y="0"/>
                  </a:lnTo>
                  <a:close/>
                </a:path>
              </a:pathLst>
            </a:custGeom>
            <a:ln w="1523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83050" y="6042959"/>
            <a:ext cx="17964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8260715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consider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another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975" y="4983558"/>
            <a:ext cx="10568940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sklearn.preprocessing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PolynomialFeatures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X,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make_moons(n_samples=2,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noise=0.15,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random_state=42)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np.set_printoptions(precision=2)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print(X)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print(y)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poly=PolynomialFeatures(degree=</a:t>
            </a:r>
            <a:r>
              <a:rPr sz="2400" b="1" i="1" spc="-10" dirty="0">
                <a:solidFill>
                  <a:srgbClr val="606060"/>
                </a:solidFill>
                <a:latin typeface="Consolas"/>
                <a:cs typeface="Consolas"/>
              </a:rPr>
              <a:t>3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x1=poly.fit_transform(X)*100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print(x1)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8260715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consider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another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975" y="4983558"/>
            <a:ext cx="303784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  <a:tabLst>
                <a:tab pos="2187575" algn="l"/>
              </a:tabLst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[[-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0.08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0.58]</a:t>
            </a:r>
            <a:endParaRPr sz="2400">
              <a:latin typeface="Consolas"/>
              <a:cs typeface="Consolas"/>
            </a:endParaRPr>
          </a:p>
          <a:p>
            <a:pPr marL="179705">
              <a:lnSpc>
                <a:spcPts val="2865"/>
              </a:lnSpc>
              <a:tabLst>
                <a:tab pos="1518285" algn="l"/>
              </a:tabLst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1.07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0.21]]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1925" y="5798590"/>
          <a:ext cx="98552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280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260"/>
                        </a:lnSpc>
                      </a:pPr>
                      <a:r>
                        <a:rPr sz="24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16700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31750" marR="3175">
                        <a:lnSpc>
                          <a:spcPct val="100000"/>
                        </a:lnSpc>
                        <a:spcBef>
                          <a:spcPts val="26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0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0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31750" marR="3175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-0.08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0.58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-0.05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-0.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  <a:tabLst>
                          <a:tab pos="1756410" algn="l"/>
                        </a:tabLst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</a:t>
                      </a:r>
                      <a:r>
                        <a:rPr sz="24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0.03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0.19]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198755" marR="3175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1.07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1.15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1.23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  <a:tabLst>
                          <a:tab pos="1254760" algn="l"/>
                        </a:tabLst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0.24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0.05</a:t>
                      </a:r>
                      <a:r>
                        <a:rPr sz="2400" spc="-7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0.01]]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9126855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Q.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classifier?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Added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features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212" y="4054774"/>
            <a:ext cx="7384474" cy="4761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2040759"/>
            <a:ext cx="9893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flowers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particular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species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like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175" y="2815475"/>
            <a:ext cx="6652499" cy="46976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650" y="7804260"/>
            <a:ext cx="10226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Multi-class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10911840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Add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Scale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StandardScaler()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 marL="928369" marR="5080" indent="-459105">
              <a:lnSpc>
                <a:spcPct val="114599"/>
              </a:lnSpc>
              <a:buFont typeface="Tahoma"/>
              <a:buChar char="●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steps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performed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single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iteration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Arial MT"/>
                <a:cs typeface="Arial MT"/>
              </a:rPr>
              <a:t>a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Pipeline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649759"/>
            <a:ext cx="1174051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sklearn.pipeline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Pipeline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sklearn.preprocessing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PolynomialFeatures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polynomial_svm_clf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Pipeline((</a:t>
            </a:r>
            <a:endParaRPr sz="3000">
              <a:latin typeface="Consolas"/>
              <a:cs typeface="Consolas"/>
            </a:endParaRPr>
          </a:p>
          <a:p>
            <a:pPr marL="1685925" marR="571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("poly_features",</a:t>
            </a:r>
            <a:r>
              <a:rPr sz="3000" spc="-3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PolynomialFeatures(degree=3)),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("scaler",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StandardScaler()),</a:t>
            </a:r>
            <a:endParaRPr sz="3000">
              <a:latin typeface="Consolas"/>
              <a:cs typeface="Consolas"/>
            </a:endParaRPr>
          </a:p>
          <a:p>
            <a:pPr marL="168592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("svm_clf",</a:t>
            </a:r>
            <a:r>
              <a:rPr sz="3000" spc="-2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LinearSVC(C=10,</a:t>
            </a:r>
            <a:r>
              <a:rPr sz="3000" spc="-2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loss="hinge"))</a:t>
            </a:r>
            <a:endParaRPr sz="3000">
              <a:latin typeface="Consolas"/>
              <a:cs typeface="Consolas"/>
            </a:endParaRPr>
          </a:p>
          <a:p>
            <a:pPr marL="848994">
              <a:lnSpc>
                <a:spcPct val="100000"/>
              </a:lnSpc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))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polynomial_svm_clf.fit(X,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11261725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385570" marR="5080" lvl="1" indent="-459105">
              <a:lnSpc>
                <a:spcPct val="114599"/>
              </a:lnSpc>
              <a:buFont typeface="Tahoma"/>
              <a:buChar char="○"/>
              <a:tabLst>
                <a:tab pos="13855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along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(decision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boundary)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just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modeled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3168832"/>
            <a:ext cx="10735310" cy="473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plot_predictions(clf,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axes):</a:t>
            </a:r>
            <a:endParaRPr sz="2400">
              <a:latin typeface="Consolas"/>
              <a:cs typeface="Consolas"/>
            </a:endParaRPr>
          </a:p>
          <a:p>
            <a:pPr marL="681990" marR="3351529" algn="just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x0s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np.linspace(axes[0],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axes[1],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100)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x1s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np.linspace(axes[2],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axes[3],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100)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x0,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x1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np.meshgrid(x0s,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x1s)</a:t>
            </a:r>
            <a:endParaRPr sz="2400">
              <a:latin typeface="Consolas"/>
              <a:cs typeface="Consolas"/>
            </a:endParaRPr>
          </a:p>
          <a:p>
            <a:pPr marL="681990" algn="just">
              <a:lnSpc>
                <a:spcPts val="274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np.c_[x0.ravel(),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x1.ravel()]</a:t>
            </a:r>
            <a:endParaRPr sz="2400">
              <a:latin typeface="Consolas"/>
              <a:cs typeface="Consolas"/>
            </a:endParaRPr>
          </a:p>
          <a:p>
            <a:pPr marL="681990">
              <a:lnSpc>
                <a:spcPts val="285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y_pred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clf.predict(X).reshape(x0.shape)</a:t>
            </a:r>
            <a:endParaRPr sz="2400">
              <a:latin typeface="Consolas"/>
              <a:cs typeface="Consolas"/>
            </a:endParaRPr>
          </a:p>
          <a:p>
            <a:pPr marL="681990" marR="508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y_decision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clf.decision_function(X).reshape(x0.shape)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plt.contourf(x0,</a:t>
            </a:r>
            <a:r>
              <a:rPr sz="24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x1,</a:t>
            </a:r>
            <a:r>
              <a:rPr sz="24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y_pred,</a:t>
            </a:r>
            <a:r>
              <a:rPr sz="24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cmap=plt.cm.brg,</a:t>
            </a:r>
            <a:r>
              <a:rPr sz="24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alpha=0.2)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plt.contourf(x0,</a:t>
            </a:r>
            <a:r>
              <a:rPr sz="24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x1,</a:t>
            </a:r>
            <a:r>
              <a:rPr sz="24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y_decision,</a:t>
            </a:r>
            <a:r>
              <a:rPr sz="24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cmap=plt.cm.brg,</a:t>
            </a:r>
            <a:r>
              <a:rPr sz="24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alpha=0.1)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2730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plot_predictions(polynomial_svm_clf,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[-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1.5,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2.5,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1.5])</a:t>
            </a:r>
            <a:endParaRPr sz="2400">
              <a:latin typeface="Consolas"/>
              <a:cs typeface="Consolas"/>
            </a:endParaRPr>
          </a:p>
          <a:p>
            <a:pPr marL="12700" marR="402082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plot_dataset(X,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[-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1.5,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2.5,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1.5]) plt.show()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937" y="2317040"/>
            <a:ext cx="9267024" cy="6198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6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2699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207645" indent="98425">
              <a:lnSpc>
                <a:spcPct val="151000"/>
              </a:lnSpc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121" y="2060874"/>
            <a:ext cx="2040889" cy="232410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307340" marR="300355" algn="ctr">
              <a:lnSpc>
                <a:spcPct val="151000"/>
              </a:lnSpc>
              <a:spcBef>
                <a:spcPts val="106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Nonlinear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04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2049" y="5254824"/>
            <a:ext cx="2040889" cy="3376929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20"/>
              </a:spcBef>
            </a:pP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SVC</a:t>
            </a:r>
            <a:endParaRPr sz="2400">
              <a:latin typeface="Arial Black"/>
              <a:cs typeface="Arial Black"/>
            </a:endParaRPr>
          </a:p>
          <a:p>
            <a:pPr marL="221615" marR="217170" algn="ctr">
              <a:lnSpc>
                <a:spcPct val="151000"/>
              </a:lnSpc>
            </a:pPr>
            <a:r>
              <a:rPr sz="2400" spc="-195" dirty="0">
                <a:solidFill>
                  <a:srgbClr val="606060"/>
                </a:solidFill>
                <a:latin typeface="Arial Black"/>
                <a:cs typeface="Arial Black"/>
              </a:rPr>
              <a:t>Polynomial </a:t>
            </a:r>
            <a:r>
              <a:rPr sz="2400" spc="-215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2400" spc="-9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Black"/>
                <a:cs typeface="Arial Black"/>
              </a:rPr>
              <a:t>+ </a:t>
            </a:r>
            <a:r>
              <a:rPr sz="2400" spc="-90" dirty="0">
                <a:solidFill>
                  <a:srgbClr val="606060"/>
                </a:solidFill>
                <a:latin typeface="Arial Black"/>
                <a:cs typeface="Arial Black"/>
              </a:rPr>
              <a:t>Standard Scaler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0424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35" dirty="0">
                <a:solidFill>
                  <a:srgbClr val="606060"/>
                </a:solidFill>
                <a:latin typeface="Arial MT"/>
                <a:cs typeface="Arial MT"/>
              </a:rPr>
              <a:t>RBF</a:t>
            </a:r>
            <a:endParaRPr sz="2400">
              <a:latin typeface="Arial MT"/>
              <a:cs typeface="Arial MT"/>
            </a:endParaRPr>
          </a:p>
          <a:p>
            <a:pPr marL="66675" marR="62865" indent="3175" algn="ctr">
              <a:lnSpc>
                <a:spcPct val="151000"/>
              </a:lnSpc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24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Scaler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2421" y="4384974"/>
            <a:ext cx="2738755" cy="870585"/>
          </a:xfrm>
          <a:custGeom>
            <a:avLst/>
            <a:gdLst/>
            <a:ahLst/>
            <a:cxnLst/>
            <a:rect l="l" t="t" r="r" b="b"/>
            <a:pathLst>
              <a:path w="2738754" h="870585">
                <a:moveTo>
                  <a:pt x="0" y="0"/>
                </a:moveTo>
                <a:lnTo>
                  <a:pt x="259799" y="869999"/>
                </a:lnTo>
              </a:path>
              <a:path w="2738754" h="870585">
                <a:moveTo>
                  <a:pt x="0" y="0"/>
                </a:moveTo>
                <a:lnTo>
                  <a:pt x="2738399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0575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endParaRPr sz="2400">
              <a:latin typeface="Times New Roman"/>
              <a:cs typeface="Times New Roman"/>
            </a:endParaRPr>
          </a:p>
          <a:p>
            <a:pPr marL="109220" marR="105410" indent="3175" algn="ctr">
              <a:lnSpc>
                <a:spcPct val="151000"/>
              </a:lnSpc>
            </a:pP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Polynomial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24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StandardScaler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LinearSVC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1020" y="4384974"/>
            <a:ext cx="2141855" cy="854075"/>
          </a:xfrm>
          <a:custGeom>
            <a:avLst/>
            <a:gdLst/>
            <a:ahLst/>
            <a:cxnLst/>
            <a:rect l="l" t="t" r="r" b="b"/>
            <a:pathLst>
              <a:path w="2141854" h="854075">
                <a:moveTo>
                  <a:pt x="2141399" y="0"/>
                </a:moveTo>
                <a:lnTo>
                  <a:pt x="0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10565130" cy="46386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works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great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Low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cannot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deal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complex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3000">
              <a:latin typeface="Arial MT"/>
              <a:cs typeface="Arial MT"/>
            </a:endParaRPr>
          </a:p>
          <a:p>
            <a:pPr marL="1384300" marR="5080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High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makes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model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slow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due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huge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3000">
              <a:latin typeface="Arial MT"/>
              <a:cs typeface="Arial MT"/>
            </a:endParaRPr>
          </a:p>
          <a:p>
            <a:pPr marL="986790" indent="-458470">
              <a:lnSpc>
                <a:spcPct val="100000"/>
              </a:lnSpc>
              <a:buFont typeface="Tahoma"/>
              <a:buChar char="●"/>
              <a:tabLst>
                <a:tab pos="98679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overcome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slowness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due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huge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features?</a:t>
            </a:r>
            <a:endParaRPr sz="3000">
              <a:latin typeface="Arial MT"/>
              <a:cs typeface="Arial MT"/>
            </a:endParaRPr>
          </a:p>
          <a:p>
            <a:pPr marL="98679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86790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Kernels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trick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11464290" cy="62103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works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great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Low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cannot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deal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complex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3000">
              <a:latin typeface="Arial MT"/>
              <a:cs typeface="Arial MT"/>
            </a:endParaRPr>
          </a:p>
          <a:p>
            <a:pPr marL="1384300" marR="904240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High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makes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model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slow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due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huge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3000">
              <a:latin typeface="Arial MT"/>
              <a:cs typeface="Arial MT"/>
            </a:endParaRPr>
          </a:p>
          <a:p>
            <a:pPr marL="986790" indent="-458470">
              <a:lnSpc>
                <a:spcPct val="100000"/>
              </a:lnSpc>
              <a:buFont typeface="Tahoma"/>
              <a:buChar char="●"/>
              <a:tabLst>
                <a:tab pos="98679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overcome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slowness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due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huge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features?</a:t>
            </a:r>
            <a:endParaRPr sz="3000">
              <a:latin typeface="Arial MT"/>
              <a:cs typeface="Arial MT"/>
            </a:endParaRPr>
          </a:p>
          <a:p>
            <a:pPr marL="98679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86790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Kernels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trick</a:t>
            </a:r>
            <a:endParaRPr sz="3000">
              <a:latin typeface="Arial MT"/>
              <a:cs typeface="Arial MT"/>
            </a:endParaRPr>
          </a:p>
          <a:p>
            <a:pPr marL="1443990" marR="916305" lvl="1" indent="-459105">
              <a:lnSpc>
                <a:spcPct val="114599"/>
              </a:lnSpc>
              <a:buFont typeface="Tahoma"/>
              <a:buChar char="○"/>
              <a:tabLst>
                <a:tab pos="1443990" algn="l"/>
              </a:tabLst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Makes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get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same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result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high polynomial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endParaRPr sz="3000">
              <a:latin typeface="Arial MT"/>
              <a:cs typeface="Arial MT"/>
            </a:endParaRPr>
          </a:p>
          <a:p>
            <a:pPr marL="1443990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44399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Without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having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add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makes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slow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10274935" cy="50933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Scikit-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Learn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implement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Without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having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PolynomialFeatures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in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LinearSVC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7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sklearn.svm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SVC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848994" marR="2722880" indent="-83693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poly_kernel_svm_clf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Pipeline((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("scaler",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StandardScaler()),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("svm_clf",</a:t>
            </a:r>
            <a:r>
              <a:rPr sz="3000" spc="-2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SVC(</a:t>
            </a:r>
            <a:endParaRPr sz="3000">
              <a:latin typeface="Consolas"/>
              <a:cs typeface="Consolas"/>
            </a:endParaRPr>
          </a:p>
          <a:p>
            <a:pPr marL="168592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kernel="poly",</a:t>
            </a:r>
            <a:r>
              <a:rPr sz="3000" spc="-2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degree=3,</a:t>
            </a:r>
            <a:r>
              <a:rPr sz="3000" spc="-2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coef0=1,</a:t>
            </a:r>
            <a:r>
              <a:rPr sz="3000" spc="-2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C=5))))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54706" y="7074604"/>
            <a:ext cx="163830" cy="452755"/>
            <a:chOff x="3354706" y="7074604"/>
            <a:chExt cx="163830" cy="452755"/>
          </a:xfrm>
        </p:grpSpPr>
        <p:sp>
          <p:nvSpPr>
            <p:cNvPr id="5" name="object 5"/>
            <p:cNvSpPr/>
            <p:nvPr/>
          </p:nvSpPr>
          <p:spPr>
            <a:xfrm>
              <a:off x="3436469" y="7265955"/>
              <a:ext cx="20320" cy="242570"/>
            </a:xfrm>
            <a:custGeom>
              <a:avLst/>
              <a:gdLst/>
              <a:ahLst/>
              <a:cxnLst/>
              <a:rect l="l" t="t" r="r" b="b"/>
              <a:pathLst>
                <a:path w="20320" h="242570">
                  <a:moveTo>
                    <a:pt x="20255" y="24229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706" y="7074604"/>
              <a:ext cx="163524" cy="21564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41283" y="7569082"/>
            <a:ext cx="10299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kernel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58673" y="6992197"/>
            <a:ext cx="164465" cy="448945"/>
            <a:chOff x="8258673" y="6992197"/>
            <a:chExt cx="164465" cy="448945"/>
          </a:xfrm>
        </p:grpSpPr>
        <p:sp>
          <p:nvSpPr>
            <p:cNvPr id="9" name="object 9"/>
            <p:cNvSpPr/>
            <p:nvPr/>
          </p:nvSpPr>
          <p:spPr>
            <a:xfrm>
              <a:off x="8340653" y="7184147"/>
              <a:ext cx="1270" cy="238125"/>
            </a:xfrm>
            <a:custGeom>
              <a:avLst/>
              <a:gdLst/>
              <a:ahLst/>
              <a:cxnLst/>
              <a:rect l="l" t="t" r="r" b="b"/>
              <a:pathLst>
                <a:path w="1270" h="238125">
                  <a:moveTo>
                    <a:pt x="1070" y="237902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8673" y="6992197"/>
              <a:ext cx="163960" cy="21128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094650" y="7486433"/>
            <a:ext cx="4709160" cy="144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6385" algn="ctr">
              <a:lnSpc>
                <a:spcPts val="2745"/>
              </a:lnSpc>
              <a:spcBef>
                <a:spcPts val="100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coef0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730"/>
              </a:lnSpc>
            </a:pP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controls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spc="-125" dirty="0">
                <a:solidFill>
                  <a:srgbClr val="606060"/>
                </a:solidFill>
                <a:latin typeface="Arial MT"/>
                <a:cs typeface="Arial MT"/>
              </a:rPr>
              <a:t>influenced</a:t>
            </a:r>
            <a:r>
              <a:rPr sz="2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55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2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high-</a:t>
            </a:r>
            <a:r>
              <a:rPr sz="2400" spc="-150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2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polynomials </a:t>
            </a:r>
            <a:r>
              <a:rPr sz="2400" spc="-225" dirty="0">
                <a:solidFill>
                  <a:srgbClr val="606060"/>
                </a:solidFill>
                <a:latin typeface="Arial MT"/>
                <a:cs typeface="Arial MT"/>
              </a:rPr>
              <a:t>vs</a:t>
            </a:r>
            <a:r>
              <a:rPr sz="24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low-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2040759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credit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card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transaction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fraudulent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212" y="2833799"/>
            <a:ext cx="8478375" cy="5652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10835005" cy="5321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Scikit-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Learn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3000">
              <a:latin typeface="Arial MT"/>
              <a:cs typeface="Arial MT"/>
            </a:endParaRPr>
          </a:p>
          <a:p>
            <a:pPr marL="12700" marR="14668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train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SVM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classifier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using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10th-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degree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polynomial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kernel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(for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comparison)</a:t>
            </a:r>
            <a:endParaRPr sz="3000">
              <a:latin typeface="Consolas"/>
              <a:cs typeface="Consolas"/>
            </a:endParaRPr>
          </a:p>
          <a:p>
            <a:pPr marL="1685925" marR="2655570" indent="-167386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poly100_kernel_svm_clf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Pipeline((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("scaler",</a:t>
            </a:r>
            <a:r>
              <a:rPr sz="3000" spc="-2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StandardScaler()),</a:t>
            </a:r>
            <a:endParaRPr sz="3000">
              <a:latin typeface="Consolas"/>
              <a:cs typeface="Consolas"/>
            </a:endParaRPr>
          </a:p>
          <a:p>
            <a:pPr marL="12700" marR="565150" indent="167322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("svm_clf",</a:t>
            </a:r>
            <a:r>
              <a:rPr sz="3000" spc="-3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SVC(kernel="poly",</a:t>
            </a:r>
            <a:r>
              <a:rPr sz="3000" spc="-3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degree=10,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coef0=100,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C=5))</a:t>
            </a:r>
            <a:endParaRPr sz="3000">
              <a:latin typeface="Consolas"/>
              <a:cs typeface="Consolas"/>
            </a:endParaRPr>
          </a:p>
          <a:p>
            <a:pPr marL="848994">
              <a:lnSpc>
                <a:spcPct val="100000"/>
              </a:lnSpc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))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7369809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Scikit-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Learn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Observing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difference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Arial MT"/>
                <a:cs typeface="Arial MT"/>
              </a:rPr>
              <a:t>cases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3237325"/>
            <a:ext cx="11988900" cy="50403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6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2699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207645" indent="98425">
              <a:lnSpc>
                <a:spcPct val="151000"/>
              </a:lnSpc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121" y="2060874"/>
            <a:ext cx="2040889" cy="232410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307340" marR="300355" algn="ctr">
              <a:lnSpc>
                <a:spcPct val="151000"/>
              </a:lnSpc>
              <a:spcBef>
                <a:spcPts val="106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Nonlinear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04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2049" y="525482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203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3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endParaRPr sz="2400">
              <a:latin typeface="Arial MT"/>
              <a:cs typeface="Arial MT"/>
            </a:endParaRPr>
          </a:p>
          <a:p>
            <a:pPr marL="66675" marR="62865" indent="3175" algn="ctr">
              <a:lnSpc>
                <a:spcPct val="151000"/>
              </a:lnSpc>
            </a:pP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Polynomial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24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Scaler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0424" y="5238674"/>
            <a:ext cx="2040889" cy="3376929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2203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3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55" dirty="0">
                <a:solidFill>
                  <a:srgbClr val="606060"/>
                </a:solidFill>
                <a:latin typeface="Arial Black"/>
                <a:cs typeface="Arial Black"/>
              </a:rPr>
              <a:t>SVC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RBF</a:t>
            </a:r>
            <a:endParaRPr sz="2400">
              <a:latin typeface="Arial Black"/>
              <a:cs typeface="Arial Black"/>
            </a:endParaRPr>
          </a:p>
          <a:p>
            <a:pPr marL="369570" marR="361950" indent="-2540" algn="ctr">
              <a:lnSpc>
                <a:spcPct val="151000"/>
              </a:lnSpc>
            </a:pPr>
            <a:r>
              <a:rPr sz="2400" spc="-215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2400" spc="-9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Black"/>
                <a:cs typeface="Arial Black"/>
              </a:rPr>
              <a:t>+ </a:t>
            </a:r>
            <a:r>
              <a:rPr sz="2400" spc="-215" dirty="0">
                <a:solidFill>
                  <a:srgbClr val="606060"/>
                </a:solidFill>
                <a:latin typeface="Arial Black"/>
                <a:cs typeface="Arial Black"/>
              </a:rPr>
              <a:t>Standard </a:t>
            </a:r>
            <a:r>
              <a:rPr sz="2400" spc="-90" dirty="0">
                <a:solidFill>
                  <a:srgbClr val="606060"/>
                </a:solidFill>
                <a:latin typeface="Arial Black"/>
                <a:cs typeface="Arial Black"/>
              </a:rPr>
              <a:t>Scaler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2421" y="4384974"/>
            <a:ext cx="2738755" cy="870585"/>
          </a:xfrm>
          <a:custGeom>
            <a:avLst/>
            <a:gdLst/>
            <a:ahLst/>
            <a:cxnLst/>
            <a:rect l="l" t="t" r="r" b="b"/>
            <a:pathLst>
              <a:path w="2738754" h="870585">
                <a:moveTo>
                  <a:pt x="0" y="0"/>
                </a:moveTo>
                <a:lnTo>
                  <a:pt x="259799" y="869999"/>
                </a:lnTo>
              </a:path>
              <a:path w="2738754" h="870585">
                <a:moveTo>
                  <a:pt x="0" y="0"/>
                </a:moveTo>
                <a:lnTo>
                  <a:pt x="2738399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0575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endParaRPr sz="2400">
              <a:latin typeface="Times New Roman"/>
              <a:cs typeface="Times New Roman"/>
            </a:endParaRPr>
          </a:p>
          <a:p>
            <a:pPr marL="109220" marR="105410" indent="3175" algn="ctr">
              <a:lnSpc>
                <a:spcPct val="151000"/>
              </a:lnSpc>
            </a:pP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Polynomial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24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StandardScaler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LinearSVC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1020" y="4384974"/>
            <a:ext cx="2141855" cy="854075"/>
          </a:xfrm>
          <a:custGeom>
            <a:avLst/>
            <a:gdLst/>
            <a:ahLst/>
            <a:cxnLst/>
            <a:rect l="l" t="t" r="r" b="b"/>
            <a:pathLst>
              <a:path w="2141854" h="854075">
                <a:moveTo>
                  <a:pt x="2141399" y="0"/>
                </a:moveTo>
                <a:lnTo>
                  <a:pt x="0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11708765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Adding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similar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technique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solving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classifications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Add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computed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similarity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Similarity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measures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instance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resembles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particular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‘landmark’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99" y="2385359"/>
            <a:ext cx="4985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separable?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299" y="3717775"/>
            <a:ext cx="5814299" cy="4776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99" y="2385359"/>
            <a:ext cx="4187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Introduce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landmarks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412" y="3343675"/>
            <a:ext cx="6934074" cy="52230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99" y="2385359"/>
            <a:ext cx="6130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Calculate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distance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formula: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275" y="3048024"/>
            <a:ext cx="6067424" cy="7429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7100" y="4423650"/>
            <a:ext cx="6067424" cy="43191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78959"/>
            <a:ext cx="8884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features: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distances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landmarks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x=-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x=1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3200" y="3051312"/>
          <a:ext cx="12075160" cy="5838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614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Original</a:t>
                      </a:r>
                      <a:r>
                        <a:rPr sz="2400" b="1" spc="-9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X0</a:t>
                      </a:r>
                      <a:r>
                        <a:rPr sz="2400" b="1" spc="-9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(X1)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93065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X2</a:t>
                      </a:r>
                      <a:r>
                        <a:rPr sz="2400" b="1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distance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2400" b="1" spc="-1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Landmark</a:t>
                      </a:r>
                      <a:r>
                        <a:rPr sz="2400" b="1" spc="-1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93065">
                        <a:lnSpc>
                          <a:spcPts val="2850"/>
                        </a:lnSpc>
                        <a:spcBef>
                          <a:spcPts val="700"/>
                        </a:spcBef>
                      </a:pP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X3</a:t>
                      </a:r>
                      <a:r>
                        <a:rPr sz="2400" b="1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distance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2400" b="1" spc="-1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Landmark</a:t>
                      </a:r>
                      <a:r>
                        <a:rPr sz="2400" b="1" spc="-1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0.74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0.74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0.74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0.74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78959"/>
            <a:ext cx="7930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linear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8487" y="3052725"/>
            <a:ext cx="7827824" cy="56369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124" y="2040759"/>
            <a:ext cx="3039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20" dirty="0">
                <a:solidFill>
                  <a:srgbClr val="606060"/>
                </a:solidFill>
                <a:latin typeface="Arial MT"/>
                <a:cs typeface="Arial MT"/>
              </a:rPr>
              <a:t>Face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recognition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975" y="4228824"/>
            <a:ext cx="8049200" cy="3416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650" y="7804260"/>
            <a:ext cx="5718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78959"/>
            <a:ext cx="11906250" cy="291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Similarity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Function: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define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similarity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function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be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Gaussian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Radial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Basis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Function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(RBF)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equals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(far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away)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(at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landmark)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273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gaussian_rbf(x,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landmark,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gamma):</a:t>
            </a:r>
            <a:endParaRPr sz="2400">
              <a:latin typeface="Consolas"/>
              <a:cs typeface="Consolas"/>
            </a:endParaRPr>
          </a:p>
          <a:p>
            <a:pPr marL="681990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return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np.exp(-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gamma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np.linalg.norm(x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landmark,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axis=1)**2)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5318315"/>
          <a:ext cx="8842375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7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1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gamma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31750">
                        <a:lnSpc>
                          <a:spcPts val="2865"/>
                        </a:lnSpc>
                        <a:spcBef>
                          <a:spcPts val="2680"/>
                        </a:spcBef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85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86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0360" marB="0"/>
                </a:tc>
                <a:tc>
                  <a:txBody>
                    <a:bodyPr/>
                    <a:lstStyle/>
                    <a:p>
                      <a:pPr marL="83820" marR="75565" algn="just">
                        <a:lnSpc>
                          <a:spcPts val="2850"/>
                        </a:lnSpc>
                        <a:spcBef>
                          <a:spcPts val="275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x1s x2s x3s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925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865"/>
                        </a:lnSpc>
                        <a:spcBef>
                          <a:spcPts val="26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185">
                        <a:lnSpc>
                          <a:spcPts val="285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185">
                        <a:lnSpc>
                          <a:spcPts val="286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0360" marB="0"/>
                </a:tc>
                <a:tc gridSpan="2">
                  <a:txBody>
                    <a:bodyPr/>
                    <a:lstStyle/>
                    <a:p>
                      <a:pPr marL="83185" marR="75565" algn="just">
                        <a:lnSpc>
                          <a:spcPts val="2850"/>
                        </a:lnSpc>
                        <a:spcBef>
                          <a:spcPts val="275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np.linspace(-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4.5,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gaussian_rbf(x1s, gaussian_rbf(x1s,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92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865"/>
                        </a:lnSpc>
                        <a:spcBef>
                          <a:spcPts val="2680"/>
                        </a:spcBef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4.5,</a:t>
                      </a:r>
                      <a:r>
                        <a:rPr sz="2400" spc="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200).reshape(-1,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185">
                        <a:lnSpc>
                          <a:spcPts val="285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4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gamma)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185">
                        <a:lnSpc>
                          <a:spcPts val="286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r>
                        <a:rPr sz="2400" spc="-4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gamma)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036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6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03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025" y="7398883"/>
            <a:ext cx="10903585" cy="14770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XK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np.c_[gaussian_rbf(X1D,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gamma),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gaussian_rbf(X1D,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1,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gamma)]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74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yk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np.array([0,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0])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print(XK)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12284"/>
            <a:ext cx="848931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Similarity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Function: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5570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Upon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plotting,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difference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observed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905" y="3690025"/>
            <a:ext cx="11886994" cy="4002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6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1143127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Similarity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Function: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landmarks?</a:t>
            </a:r>
            <a:endParaRPr sz="3000">
              <a:latin typeface="Arial MT"/>
              <a:cs typeface="Arial MT"/>
            </a:endParaRPr>
          </a:p>
          <a:p>
            <a:pPr marL="13836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1383665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Create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landmark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at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every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instance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Drawback</a:t>
            </a:r>
            <a:endParaRPr sz="3000">
              <a:latin typeface="Arial MT"/>
              <a:cs typeface="Arial MT"/>
            </a:endParaRPr>
          </a:p>
          <a:p>
            <a:pPr marL="13836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13836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huge,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added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huge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78959"/>
            <a:ext cx="9030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Ideally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added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3200" y="3051312"/>
          <a:ext cx="6080760" cy="547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Original</a:t>
                      </a:r>
                      <a:r>
                        <a:rPr sz="2400" b="1" spc="-9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X0</a:t>
                      </a:r>
                      <a:r>
                        <a:rPr sz="2400" b="1" spc="-9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(X1)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78959"/>
            <a:ext cx="10106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Ideally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added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9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3200" y="3051312"/>
          <a:ext cx="6080760" cy="547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Original</a:t>
                      </a:r>
                      <a:r>
                        <a:rPr sz="2400" b="1" spc="-9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X0</a:t>
                      </a:r>
                      <a:r>
                        <a:rPr sz="2400" b="1" spc="-9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(X1)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99" y="3288484"/>
            <a:ext cx="1010666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Ideally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added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9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converts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9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9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Imagine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huge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30734"/>
            <a:ext cx="10812780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345" dirty="0">
                <a:solidFill>
                  <a:srgbClr val="606060"/>
                </a:solidFill>
                <a:latin typeface="Arial Black"/>
                <a:cs typeface="Arial Black"/>
              </a:rPr>
              <a:t>Gaussian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RBF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addition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becomes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slow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degrees</a:t>
            </a:r>
            <a:endParaRPr sz="3000">
              <a:latin typeface="Arial MT"/>
              <a:cs typeface="Arial MT"/>
            </a:endParaRPr>
          </a:p>
          <a:p>
            <a:pPr marL="1840864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840864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trick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solves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Similarity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becomes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slow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training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840864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840864" algn="l"/>
              </a:tabLst>
            </a:pP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trick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again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solves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30734"/>
            <a:ext cx="7860030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345" dirty="0">
                <a:solidFill>
                  <a:srgbClr val="606060"/>
                </a:solidFill>
                <a:latin typeface="Arial Black"/>
                <a:cs typeface="Arial Black"/>
              </a:rPr>
              <a:t>Gaussian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RBF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lets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get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similar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results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endParaRPr sz="3000">
              <a:latin typeface="Arial MT"/>
              <a:cs typeface="Arial MT"/>
            </a:endParaRPr>
          </a:p>
          <a:p>
            <a:pPr marL="1840864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840864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had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added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similarity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1840864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840864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Without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actually</a:t>
            </a:r>
            <a:r>
              <a:rPr sz="3000" spc="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having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add</a:t>
            </a:r>
            <a:r>
              <a:rPr sz="30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them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97409"/>
            <a:ext cx="6163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45" dirty="0">
                <a:solidFill>
                  <a:srgbClr val="606060"/>
                </a:solidFill>
                <a:latin typeface="Arial Black"/>
                <a:cs typeface="Arial Black"/>
              </a:rPr>
              <a:t>Gaussian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RBF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ScikitLean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4533910"/>
            <a:ext cx="1173924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5925" marR="3978910" indent="-167386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rbf_kernel_svm_clf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Pipeline((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("scaler",</a:t>
            </a:r>
            <a:r>
              <a:rPr sz="3000" spc="-2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StandardScaler()),</a:t>
            </a:r>
            <a:endParaRPr sz="3000">
              <a:latin typeface="Consolas"/>
              <a:cs typeface="Consolas"/>
            </a:endParaRPr>
          </a:p>
          <a:p>
            <a:pPr marL="168592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("svm_clf",</a:t>
            </a:r>
            <a:r>
              <a:rPr sz="3000" spc="-2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SVC(kernel="rbf",</a:t>
            </a:r>
            <a:r>
              <a:rPr sz="3000" spc="-2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gamma=5,</a:t>
            </a:r>
            <a:r>
              <a:rPr sz="3000" spc="-25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C=0.001))</a:t>
            </a:r>
            <a:endParaRPr sz="3000">
              <a:latin typeface="Consolas"/>
              <a:cs typeface="Consolas"/>
            </a:endParaRPr>
          </a:p>
          <a:p>
            <a:pPr marL="848994">
              <a:lnSpc>
                <a:spcPct val="100000"/>
              </a:lnSpc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))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rbf_kernel_svm_clf.fit(X,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124" y="2040759"/>
            <a:ext cx="3039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20" dirty="0">
                <a:solidFill>
                  <a:srgbClr val="606060"/>
                </a:solidFill>
                <a:latin typeface="Arial MT"/>
                <a:cs typeface="Arial MT"/>
              </a:rPr>
              <a:t>Face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recognition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975" y="4228824"/>
            <a:ext cx="8049200" cy="3416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650" y="7804260"/>
            <a:ext cx="10224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30734"/>
            <a:ext cx="714057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345" dirty="0">
                <a:solidFill>
                  <a:srgbClr val="606060"/>
                </a:solidFill>
                <a:latin typeface="Arial Black"/>
                <a:cs typeface="Arial Black"/>
              </a:rPr>
              <a:t>Gaussian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RBF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ScikitLearn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hyper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parameters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700" y="3145075"/>
            <a:ext cx="9065499" cy="5786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3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484" dirty="0"/>
              <a:t>SVC</a:t>
            </a:r>
            <a:r>
              <a:rPr spc="-5" dirty="0"/>
              <a:t> </a:t>
            </a:r>
            <a:r>
              <a:rPr spc="-665" dirty="0"/>
              <a:t>RBF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30734"/>
            <a:ext cx="668337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345" dirty="0">
                <a:solidFill>
                  <a:srgbClr val="606060"/>
                </a:solidFill>
                <a:latin typeface="Arial Black"/>
                <a:cs typeface="Arial Black"/>
              </a:rPr>
              <a:t>Gaussian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RBF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Scikit-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Learn</a:t>
            </a:r>
            <a:endParaRPr sz="3000">
              <a:latin typeface="Arial Black"/>
              <a:cs typeface="Arial Black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hyper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parameters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7" y="4110037"/>
          <a:ext cx="10595610" cy="4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5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32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Increasing</a:t>
                      </a:r>
                      <a:r>
                        <a:rPr sz="3000" spc="-14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26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Gamma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6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Small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26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Gamma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Makes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bell</a:t>
                      </a:r>
                      <a:r>
                        <a:rPr sz="3000" spc="-1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curve</a:t>
                      </a:r>
                      <a:r>
                        <a:rPr sz="3000" spc="-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narrower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Makes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3000" spc="-1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bell</a:t>
                      </a:r>
                      <a:r>
                        <a:rPr sz="3000" spc="-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curve</a:t>
                      </a:r>
                      <a:r>
                        <a:rPr sz="3000" spc="-9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wider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345">
                <a:tc>
                  <a:txBody>
                    <a:bodyPr/>
                    <a:lstStyle/>
                    <a:p>
                      <a:pPr marL="85725" marR="11798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Reduces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influence</a:t>
                      </a:r>
                      <a:r>
                        <a:rPr sz="3000" spc="-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each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instance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1813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Instances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have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3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larger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range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sz="3000" spc="-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influence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345">
                <a:tc>
                  <a:txBody>
                    <a:bodyPr/>
                    <a:lstStyle/>
                    <a:p>
                      <a:pPr marL="85725" marR="7766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Decision</a:t>
                      </a:r>
                      <a:r>
                        <a:rPr sz="3000" spc="-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boundary</a:t>
                      </a:r>
                      <a:r>
                        <a:rPr sz="3000" spc="-7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becomes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irregular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766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Decision</a:t>
                      </a:r>
                      <a:r>
                        <a:rPr sz="3000" spc="-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boundary</a:t>
                      </a:r>
                      <a:r>
                        <a:rPr sz="3000" spc="-7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becomes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smoother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6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Computational</a:t>
            </a:r>
            <a:r>
              <a:rPr spc="-114" dirty="0"/>
              <a:t> </a:t>
            </a:r>
            <a:r>
              <a:rPr spc="-90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595" y="1930734"/>
            <a:ext cx="11409680" cy="4216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625"/>
              </a:spcBef>
            </a:pP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Which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5" dirty="0">
                <a:solidFill>
                  <a:srgbClr val="606060"/>
                </a:solidFill>
                <a:latin typeface="Arial Black"/>
                <a:cs typeface="Arial Black"/>
              </a:rPr>
              <a:t>use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40" dirty="0">
                <a:solidFill>
                  <a:srgbClr val="606060"/>
                </a:solidFill>
                <a:latin typeface="Arial Black"/>
                <a:cs typeface="Arial Black"/>
              </a:rPr>
              <a:t>when?</a:t>
            </a:r>
            <a:endParaRPr sz="3000">
              <a:latin typeface="Arial Black"/>
              <a:cs typeface="Arial Black"/>
            </a:endParaRPr>
          </a:p>
          <a:p>
            <a:pPr marL="514984" indent="-502284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14984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Kernel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endParaRPr sz="3000">
              <a:latin typeface="Arial MT"/>
              <a:cs typeface="Arial MT"/>
            </a:endParaRPr>
          </a:p>
          <a:p>
            <a:pPr marL="972185" marR="5080" indent="-474980">
              <a:lnSpc>
                <a:spcPct val="114599"/>
              </a:lnSpc>
              <a:tabLst>
                <a:tab pos="972185" algn="l"/>
              </a:tabLst>
            </a:pPr>
            <a:r>
              <a:rPr sz="3000" spc="-315" dirty="0">
                <a:solidFill>
                  <a:srgbClr val="606060"/>
                </a:solidFill>
                <a:latin typeface="Arial MT"/>
                <a:cs typeface="Arial MT"/>
              </a:rPr>
              <a:t>a.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LinearSVC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faster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SVC(kernel=’linear’)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Arial MT"/>
                <a:cs typeface="Arial MT"/>
              </a:rPr>
              <a:t>a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lot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3000">
              <a:latin typeface="Arial MT"/>
              <a:cs typeface="Arial MT"/>
            </a:endParaRPr>
          </a:p>
          <a:p>
            <a:pPr marL="514984" indent="-502284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14984" algn="l"/>
              </a:tabLst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Gaussian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RBF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Arial MT"/>
              <a:buAutoNum type="arabicPeriod" startAt="2"/>
            </a:pPr>
            <a:endParaRPr sz="3000">
              <a:latin typeface="Arial MT"/>
              <a:cs typeface="Arial MT"/>
            </a:endParaRPr>
          </a:p>
          <a:p>
            <a:pPr marL="514984" indent="-502284">
              <a:lnSpc>
                <a:spcPct val="100000"/>
              </a:lnSpc>
              <a:buAutoNum type="arabicPeriod" startAt="2"/>
              <a:tabLst>
                <a:tab pos="514984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kernels: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grid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search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Computational</a:t>
            </a:r>
            <a:r>
              <a:rPr spc="-114" dirty="0"/>
              <a:t> </a:t>
            </a:r>
            <a:r>
              <a:rPr spc="-90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3151653"/>
            <a:ext cx="10760075" cy="26365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47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Based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50" i="1" spc="-114" dirty="0">
                <a:solidFill>
                  <a:srgbClr val="606060"/>
                </a:solidFill>
                <a:latin typeface="Arial"/>
                <a:cs typeface="Arial"/>
              </a:rPr>
              <a:t>liblinear</a:t>
            </a:r>
            <a:r>
              <a:rPr sz="3050" i="1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library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1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Scales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kernel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tricks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Time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complexity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is: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O(m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n)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Computational</a:t>
            </a:r>
            <a:r>
              <a:rPr spc="-114" dirty="0"/>
              <a:t> </a:t>
            </a:r>
            <a:r>
              <a:rPr spc="-90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34078"/>
            <a:ext cx="10089515" cy="51562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47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Based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50" i="1" spc="-190" dirty="0">
                <a:solidFill>
                  <a:srgbClr val="606060"/>
                </a:solidFill>
                <a:latin typeface="Arial"/>
                <a:cs typeface="Arial"/>
              </a:rPr>
              <a:t>libsvm</a:t>
            </a:r>
            <a:r>
              <a:rPr sz="3050" i="1" spc="-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library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1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kernel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tricks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Time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complexity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is: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O(m^2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n)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O(m^3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n)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Dreadfully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slow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sets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increases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Perfect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complex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but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small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medium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sets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m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sets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4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70" dirty="0"/>
              <a:t>Comparison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3112" y="5239362"/>
          <a:ext cx="11435080" cy="322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3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940">
                <a:tc>
                  <a:txBody>
                    <a:bodyPr/>
                    <a:lstStyle/>
                    <a:p>
                      <a:pPr marL="92075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14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LinearSVC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SVC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532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7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SGDClassifier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Fast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Slow</a:t>
                      </a:r>
                      <a:r>
                        <a:rPr sz="3000" spc="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30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r>
                        <a:rPr sz="3000" spc="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7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datasets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85725" marR="410209">
                        <a:lnSpc>
                          <a:spcPct val="100000"/>
                        </a:lnSpc>
                      </a:pPr>
                      <a:r>
                        <a:rPr sz="3000" spc="-11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Perfect</a:t>
                      </a:r>
                      <a:r>
                        <a:rPr sz="3000" spc="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sz="3000" spc="-20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r>
                        <a:rPr sz="3000" spc="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but </a:t>
                      </a:r>
                      <a:r>
                        <a:rPr sz="3000" spc="-1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complex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training</a:t>
                      </a:r>
                      <a:r>
                        <a:rPr sz="3000" spc="-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sets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765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Does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converge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409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as </a:t>
                      </a:r>
                      <a:r>
                        <a:rPr sz="3000" spc="-1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fast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3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LinearSVC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but </a:t>
                      </a:r>
                      <a:r>
                        <a:rPr sz="3000" spc="-2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30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useful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sz="3000" spc="-20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datasets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3000" spc="-19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do</a:t>
                      </a:r>
                      <a:r>
                        <a:rPr sz="3000" spc="-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3000" spc="-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fit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3000" spc="-1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memory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350" y="2174498"/>
            <a:ext cx="9932099" cy="2716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2699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207645" indent="98425">
              <a:lnSpc>
                <a:spcPct val="151000"/>
              </a:lnSpc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1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72390" indent="-139700">
              <a:lnSpc>
                <a:spcPct val="151000"/>
              </a:lnSpc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0421" y="2060874"/>
            <a:ext cx="2040889" cy="232410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160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2049" y="525482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203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3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endParaRPr sz="2400">
              <a:latin typeface="Arial MT"/>
              <a:cs typeface="Arial MT"/>
            </a:endParaRPr>
          </a:p>
          <a:p>
            <a:pPr marL="66675" marR="62865" indent="3175" algn="ctr">
              <a:lnSpc>
                <a:spcPct val="151000"/>
              </a:lnSpc>
            </a:pP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Polynomial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24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Scaler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0424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35" dirty="0">
                <a:solidFill>
                  <a:srgbClr val="606060"/>
                </a:solidFill>
                <a:latin typeface="Arial MT"/>
                <a:cs typeface="Arial MT"/>
              </a:rPr>
              <a:t>RBF</a:t>
            </a:r>
            <a:endParaRPr sz="2400">
              <a:latin typeface="Arial MT"/>
              <a:cs typeface="Arial MT"/>
            </a:endParaRPr>
          </a:p>
          <a:p>
            <a:pPr marL="66675" marR="62865" indent="3175" algn="ctr">
              <a:lnSpc>
                <a:spcPct val="151000"/>
              </a:lnSpc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24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Scaler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2421" y="4384974"/>
            <a:ext cx="2738755" cy="870585"/>
          </a:xfrm>
          <a:custGeom>
            <a:avLst/>
            <a:gdLst/>
            <a:ahLst/>
            <a:cxnLst/>
            <a:rect l="l" t="t" r="r" b="b"/>
            <a:pathLst>
              <a:path w="2738754" h="870585">
                <a:moveTo>
                  <a:pt x="0" y="0"/>
                </a:moveTo>
                <a:lnTo>
                  <a:pt x="259799" y="869999"/>
                </a:lnTo>
              </a:path>
              <a:path w="2738754" h="870585">
                <a:moveTo>
                  <a:pt x="0" y="0"/>
                </a:moveTo>
                <a:lnTo>
                  <a:pt x="2738399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0575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endParaRPr sz="2400">
              <a:latin typeface="Times New Roman"/>
              <a:cs typeface="Times New Roman"/>
            </a:endParaRPr>
          </a:p>
          <a:p>
            <a:pPr marL="109220" marR="105410" indent="3175" algn="ctr">
              <a:lnSpc>
                <a:spcPct val="151000"/>
              </a:lnSpc>
            </a:pP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Polynomial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24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StandardScaler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LinearSVC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1020" y="4384974"/>
            <a:ext cx="2141855" cy="854075"/>
          </a:xfrm>
          <a:custGeom>
            <a:avLst/>
            <a:gdLst/>
            <a:ahLst/>
            <a:cxnLst/>
            <a:rect l="l" t="t" r="r" b="b"/>
            <a:pathLst>
              <a:path w="2141854" h="854075">
                <a:moveTo>
                  <a:pt x="2141399" y="0"/>
                </a:moveTo>
                <a:lnTo>
                  <a:pt x="0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899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207645" indent="98425">
              <a:lnSpc>
                <a:spcPct val="151000"/>
              </a:lnSpc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63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72390" indent="-139700">
              <a:lnSpc>
                <a:spcPct val="151000"/>
              </a:lnSpc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4621" y="2060874"/>
            <a:ext cx="2040889" cy="232410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160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7649" y="525482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245" dirty="0">
                <a:solidFill>
                  <a:srgbClr val="606060"/>
                </a:solidFill>
                <a:latin typeface="Arial MT"/>
                <a:cs typeface="Arial MT"/>
              </a:rPr>
              <a:t>SVM: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55" dirty="0">
                <a:solidFill>
                  <a:srgbClr val="606060"/>
                </a:solidFill>
                <a:latin typeface="Arial MT"/>
                <a:cs typeface="Arial MT"/>
              </a:rPr>
              <a:t>SVR</a:t>
            </a:r>
            <a:endParaRPr sz="2400">
              <a:latin typeface="Arial MT"/>
              <a:cs typeface="Arial MT"/>
            </a:endParaRPr>
          </a:p>
          <a:p>
            <a:pPr marL="184785" marR="178435" algn="ctr">
              <a:lnSpc>
                <a:spcPct val="151000"/>
              </a:lnSpc>
            </a:pP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Polynomial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50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14922" y="4384974"/>
            <a:ext cx="1103630" cy="870585"/>
          </a:xfrm>
          <a:custGeom>
            <a:avLst/>
            <a:gdLst/>
            <a:ahLst/>
            <a:cxnLst/>
            <a:rect l="l" t="t" r="r" b="b"/>
            <a:pathLst>
              <a:path w="1103629" h="870585">
                <a:moveTo>
                  <a:pt x="0" y="0"/>
                </a:moveTo>
                <a:lnTo>
                  <a:pt x="1103099" y="8699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96175" y="5238674"/>
            <a:ext cx="2040889" cy="3376929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309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40"/>
              </a:spcBef>
            </a:pPr>
            <a:endParaRPr sz="2400">
              <a:latin typeface="Times New Roman"/>
              <a:cs typeface="Times New Roman"/>
            </a:endParaRPr>
          </a:p>
          <a:p>
            <a:pPr marL="126364" marR="121285" algn="ctr">
              <a:lnSpc>
                <a:spcPct val="151000"/>
              </a:lnSpc>
            </a:pP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Linear</a:t>
            </a:r>
            <a:r>
              <a:rPr sz="2400" spc="-1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SVM: </a:t>
            </a:r>
            <a:r>
              <a:rPr sz="2400" spc="-204" dirty="0">
                <a:solidFill>
                  <a:srgbClr val="606060"/>
                </a:solidFill>
                <a:latin typeface="Arial Black"/>
                <a:cs typeface="Arial Black"/>
              </a:rPr>
              <a:t>LinearSVR</a:t>
            </a:r>
            <a:r>
              <a:rPr sz="2400" spc="-12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606060"/>
                </a:solidFill>
                <a:latin typeface="Arial Black"/>
                <a:cs typeface="Arial Black"/>
              </a:rPr>
              <a:t>+ </a:t>
            </a:r>
            <a:r>
              <a:rPr sz="2400" spc="-90" dirty="0">
                <a:solidFill>
                  <a:srgbClr val="606060"/>
                </a:solidFill>
                <a:latin typeface="Arial Black"/>
                <a:cs typeface="Arial Black"/>
              </a:rPr>
              <a:t>Epsilon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16521" y="4384974"/>
            <a:ext cx="1298575" cy="854075"/>
          </a:xfrm>
          <a:custGeom>
            <a:avLst/>
            <a:gdLst/>
            <a:ahLst/>
            <a:cxnLst/>
            <a:rect l="l" t="t" r="r" b="b"/>
            <a:pathLst>
              <a:path w="1298575" h="854075">
                <a:moveTo>
                  <a:pt x="1298399" y="0"/>
                </a:moveTo>
                <a:lnTo>
                  <a:pt x="0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dirty="0"/>
              <a:t> </a:t>
            </a:r>
            <a:r>
              <a:rPr spc="-340" dirty="0"/>
              <a:t>Regression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3237" y="2305487"/>
          <a:ext cx="12075160" cy="219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4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SVM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29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Classifier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4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SVM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34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Regression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845">
                <a:tc>
                  <a:txBody>
                    <a:bodyPr/>
                    <a:lstStyle/>
                    <a:p>
                      <a:pPr marL="85725" marR="90043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Find</a:t>
                      </a:r>
                      <a:r>
                        <a:rPr sz="30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3000" spc="-1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largest</a:t>
                      </a:r>
                      <a:r>
                        <a:rPr sz="3000" spc="-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possible</a:t>
                      </a: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street </a:t>
                      </a:r>
                      <a:r>
                        <a:rPr sz="3000" spc="-1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two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classes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limiting </a:t>
                      </a:r>
                      <a:r>
                        <a:rPr sz="3000" spc="-1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margin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violations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203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Fit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3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many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instances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3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possible</a:t>
                      </a: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 the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street</a:t>
                      </a:r>
                      <a:r>
                        <a:rPr sz="3000" spc="-1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while</a:t>
                      </a:r>
                      <a:r>
                        <a:rPr sz="3000" spc="-1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7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limiting</a:t>
                      </a:r>
                      <a:r>
                        <a:rPr sz="3000" spc="-1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margin violations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5099" y="4841875"/>
            <a:ext cx="4784374" cy="40472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29069" y="5116950"/>
            <a:ext cx="5495925" cy="3669029"/>
            <a:chOff x="829069" y="5116950"/>
            <a:chExt cx="5495925" cy="36690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069" y="5116950"/>
              <a:ext cx="5495804" cy="36687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26769" y="5898884"/>
              <a:ext cx="929005" cy="24765"/>
            </a:xfrm>
            <a:custGeom>
              <a:avLst/>
              <a:gdLst/>
              <a:ahLst/>
              <a:cxnLst/>
              <a:rect l="l" t="t" r="r" b="b"/>
              <a:pathLst>
                <a:path w="929004" h="24764">
                  <a:moveTo>
                    <a:pt x="0" y="0"/>
                  </a:moveTo>
                  <a:lnTo>
                    <a:pt x="928661" y="24729"/>
                  </a:lnTo>
                </a:path>
              </a:pathLst>
            </a:custGeom>
            <a:ln w="3809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4878" y="5816926"/>
              <a:ext cx="212615" cy="1639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4705" y="5841655"/>
              <a:ext cx="212615" cy="16391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7488" y="5356859"/>
            <a:ext cx="3517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990000"/>
                </a:solidFill>
                <a:latin typeface="Arial MT"/>
                <a:cs typeface="Arial MT"/>
              </a:rPr>
              <a:t>Widest</a:t>
            </a:r>
            <a:r>
              <a:rPr sz="3000" spc="-1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990000"/>
                </a:solidFill>
                <a:latin typeface="Arial MT"/>
                <a:cs typeface="Arial MT"/>
              </a:rPr>
              <a:t>possible</a:t>
            </a:r>
            <a:r>
              <a:rPr sz="300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990000"/>
                </a:solidFill>
                <a:latin typeface="Arial MT"/>
                <a:cs typeface="Arial MT"/>
              </a:rPr>
              <a:t>street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275" y="3511974"/>
            <a:ext cx="2857499" cy="2857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67575" y="4076024"/>
            <a:ext cx="2375535" cy="1169670"/>
            <a:chOff x="1467575" y="4076024"/>
            <a:chExt cx="2375535" cy="1169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575" y="4076024"/>
              <a:ext cx="1245762" cy="1169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3337" y="4190312"/>
              <a:ext cx="955675" cy="470534"/>
            </a:xfrm>
            <a:custGeom>
              <a:avLst/>
              <a:gdLst/>
              <a:ahLst/>
              <a:cxnLst/>
              <a:rect l="l" t="t" r="r" b="b"/>
              <a:pathLst>
                <a:path w="955675" h="470535">
                  <a:moveTo>
                    <a:pt x="0" y="470262"/>
                  </a:moveTo>
                  <a:lnTo>
                    <a:pt x="955591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091" y="4094918"/>
              <a:ext cx="221020" cy="170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13337" y="4660574"/>
              <a:ext cx="944880" cy="324485"/>
            </a:xfrm>
            <a:custGeom>
              <a:avLst/>
              <a:gdLst/>
              <a:ahLst/>
              <a:cxnLst/>
              <a:rect l="l" t="t" r="r" b="b"/>
              <a:pathLst>
                <a:path w="944879" h="324485">
                  <a:moveTo>
                    <a:pt x="0" y="0"/>
                  </a:moveTo>
                  <a:lnTo>
                    <a:pt x="944499" y="324434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342" y="4906442"/>
              <a:ext cx="222067" cy="1571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974" y="3833710"/>
            <a:ext cx="95631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99200" y="2932775"/>
            <a:ext cx="2540" cy="3126740"/>
          </a:xfrm>
          <a:custGeom>
            <a:avLst/>
            <a:gdLst/>
            <a:ahLst/>
            <a:cxnLst/>
            <a:rect l="l" t="t" r="r" b="b"/>
            <a:pathLst>
              <a:path w="2539" h="3126740">
                <a:moveTo>
                  <a:pt x="2099" y="0"/>
                </a:moveTo>
                <a:lnTo>
                  <a:pt x="0" y="31262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65" dirty="0"/>
              <a:t>Recap</a:t>
            </a:r>
            <a:r>
              <a:rPr spc="-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80" dirty="0"/>
              <a:t>5</a:t>
            </a:r>
            <a:r>
              <a:rPr spc="-30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180" dirty="0"/>
              <a:t>Not</a:t>
            </a:r>
            <a:r>
              <a:rPr spc="-25" dirty="0"/>
              <a:t> </a:t>
            </a:r>
            <a:r>
              <a:rPr spc="-280" dirty="0"/>
              <a:t>5</a:t>
            </a:r>
            <a:r>
              <a:rPr spc="-25" dirty="0"/>
              <a:t> </a:t>
            </a:r>
            <a:r>
              <a:rPr spc="-229" dirty="0"/>
              <a:t>Classification</a:t>
            </a:r>
            <a:r>
              <a:rPr spc="-30" dirty="0"/>
              <a:t> </a:t>
            </a:r>
            <a:r>
              <a:rPr spc="-160" dirty="0"/>
              <a:t>Problem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4902" y="2542222"/>
            <a:ext cx="3109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7765" y="2431397"/>
            <a:ext cx="3628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025" y="7147159"/>
            <a:ext cx="9611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622624"/>
            <a:ext cx="63284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95" dirty="0"/>
              <a:t>Linear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2601010"/>
            <a:ext cx="1179639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ts val="3575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Width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controlled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hyperparameter</a:t>
            </a:r>
            <a:r>
              <a:rPr sz="3000" spc="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ambria"/>
                <a:cs typeface="Cambria"/>
              </a:rPr>
              <a:t>s</a:t>
            </a:r>
            <a:endParaRPr sz="3000">
              <a:latin typeface="Cambria"/>
              <a:cs typeface="Cambria"/>
            </a:endParaRPr>
          </a:p>
          <a:p>
            <a:pPr marL="471170">
              <a:lnSpc>
                <a:spcPts val="3629"/>
              </a:lnSpc>
            </a:pP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50" i="1" spc="-55" dirty="0">
                <a:solidFill>
                  <a:srgbClr val="606060"/>
                </a:solidFill>
                <a:latin typeface="Arial"/>
                <a:cs typeface="Arial"/>
              </a:rPr>
              <a:t>epsilon.</a:t>
            </a:r>
            <a:endParaRPr sz="3050">
              <a:latin typeface="Arial"/>
              <a:cs typeface="Arial"/>
            </a:endParaRPr>
          </a:p>
          <a:p>
            <a:pPr marL="471170" marR="367030" indent="-459105">
              <a:lnSpc>
                <a:spcPts val="3600"/>
              </a:lnSpc>
              <a:spcBef>
                <a:spcPts val="114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within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affect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model’s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predictions,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ts val="3479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Hence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said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Cambria"/>
                <a:cs typeface="Cambria"/>
              </a:rPr>
              <a:t>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insensitive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622624"/>
            <a:ext cx="63284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95" dirty="0"/>
              <a:t>Linear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658609"/>
            <a:ext cx="5153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Learn: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LinearSVR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485585"/>
            <a:ext cx="77660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sklearn.svm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LinearSVR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svm_reg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LinearSVR(epsilon=1.5)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svm_reg.fit(X,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110712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Generating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numbers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relationship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6559340"/>
          <a:ext cx="4324350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1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rnd.rand(m,1)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025" y="4658457"/>
            <a:ext cx="7389495" cy="364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sklearn.svm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LinearSVR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numpy.random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rnd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matplotlib.pyplot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plt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rnd.seed(42)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(4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3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rnd.randn(m,1)).ravel()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plt.scatter(X,y)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110712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Generating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numbers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relationship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7112" y="4068575"/>
            <a:ext cx="7310574" cy="4829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10986770" cy="317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Fitting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Support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4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sklearn.svm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LinearSVR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svm_reg1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LinearSVR(epsilon=1.5)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svm_reg1.fit(X,y)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6273500"/>
          <a:ext cx="1059942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2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28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np.linspace(0,2,100)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31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svm_reg1.coef_*x1s</a:t>
                      </a:r>
                      <a:r>
                        <a:rPr sz="3000" spc="-39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svm_reg1.intercept_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025" y="7077160"/>
            <a:ext cx="46285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plt.scatter(X,y)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y1s)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10986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Fitting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Support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9348" y="4045511"/>
            <a:ext cx="7346224" cy="47831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587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Learn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3: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lines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4430165"/>
          <a:ext cx="4157345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y1s_eps1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y1s_eps2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025" y="5424883"/>
            <a:ext cx="6217920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plt.scatter(X,y)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y1s)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y1s_eps1,'k--')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y1s_eps2,'k--')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plt.xlabel(r"$x_1$",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fontsize=18)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plt.ylabel(r"$y$",</a:t>
            </a:r>
            <a:r>
              <a:rPr sz="24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fontsize=18)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plt.title('eps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1.5')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252260"/>
            <a:ext cx="587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Learn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3: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lines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233" y="3676050"/>
            <a:ext cx="6906350" cy="4999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7825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4: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vectors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589408"/>
            <a:ext cx="538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y_pred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svm_reg1.predict(X)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1975" y="6042490"/>
          <a:ext cx="6834505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3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supp_vec_X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X[np.abs(y-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y_pred)&gt;1.5]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supp_vec_y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y[np.abs(y-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y_pred)&gt;1.5]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1025" y="7037208"/>
            <a:ext cx="638556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plt.scatter(supp_vec_X,supp_vec_y)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252260"/>
            <a:ext cx="7825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4: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vectors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525" y="3666799"/>
            <a:ext cx="7043849" cy="4906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275" y="3511974"/>
            <a:ext cx="2857499" cy="2857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67575" y="4076024"/>
            <a:ext cx="2375535" cy="1169670"/>
            <a:chOff x="1467575" y="4076024"/>
            <a:chExt cx="2375535" cy="1169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575" y="4076024"/>
              <a:ext cx="1245762" cy="1169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3337" y="4190312"/>
              <a:ext cx="955675" cy="470534"/>
            </a:xfrm>
            <a:custGeom>
              <a:avLst/>
              <a:gdLst/>
              <a:ahLst/>
              <a:cxnLst/>
              <a:rect l="l" t="t" r="r" b="b"/>
              <a:pathLst>
                <a:path w="955675" h="470535">
                  <a:moveTo>
                    <a:pt x="0" y="470262"/>
                  </a:moveTo>
                  <a:lnTo>
                    <a:pt x="955591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091" y="4094918"/>
              <a:ext cx="221020" cy="170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13337" y="4660574"/>
              <a:ext cx="944880" cy="324485"/>
            </a:xfrm>
            <a:custGeom>
              <a:avLst/>
              <a:gdLst/>
              <a:ahLst/>
              <a:cxnLst/>
              <a:rect l="l" t="t" r="r" b="b"/>
              <a:pathLst>
                <a:path w="944879" h="324485">
                  <a:moveTo>
                    <a:pt x="0" y="0"/>
                  </a:moveTo>
                  <a:lnTo>
                    <a:pt x="944499" y="324434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342" y="4906442"/>
              <a:ext cx="222067" cy="1571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974" y="3833710"/>
            <a:ext cx="95631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99200" y="2932775"/>
            <a:ext cx="2540" cy="3126740"/>
          </a:xfrm>
          <a:custGeom>
            <a:avLst/>
            <a:gdLst/>
            <a:ahLst/>
            <a:cxnLst/>
            <a:rect l="l" t="t" r="r" b="b"/>
            <a:pathLst>
              <a:path w="2539" h="3126740">
                <a:moveTo>
                  <a:pt x="2099" y="0"/>
                </a:moveTo>
                <a:lnTo>
                  <a:pt x="0" y="31262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65" dirty="0"/>
              <a:t>Recap</a:t>
            </a:r>
            <a:r>
              <a:rPr spc="-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80" dirty="0"/>
              <a:t>5</a:t>
            </a:r>
            <a:r>
              <a:rPr spc="-30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180" dirty="0"/>
              <a:t>Not</a:t>
            </a:r>
            <a:r>
              <a:rPr spc="-25" dirty="0"/>
              <a:t> </a:t>
            </a:r>
            <a:r>
              <a:rPr spc="-280" dirty="0"/>
              <a:t>5</a:t>
            </a:r>
            <a:r>
              <a:rPr spc="-25" dirty="0"/>
              <a:t> </a:t>
            </a:r>
            <a:r>
              <a:rPr spc="-229" dirty="0"/>
              <a:t>Classification</a:t>
            </a:r>
            <a:r>
              <a:rPr spc="-30" dirty="0"/>
              <a:t> </a:t>
            </a:r>
            <a:r>
              <a:rPr spc="-160" dirty="0"/>
              <a:t>Problem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4902" y="2542222"/>
            <a:ext cx="3109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7765" y="2431397"/>
            <a:ext cx="3628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025" y="7080484"/>
            <a:ext cx="961199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Classification?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SGDClassifier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110712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eps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0.5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Generating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numbers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relationship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6559340"/>
          <a:ext cx="4324350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1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rnd.rand(m,1)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025" y="4658457"/>
            <a:ext cx="7389495" cy="364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sklearn.svm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LinearSVR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numpy.random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rnd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matplotlib.pyplot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plt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rnd.seed(42)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(4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3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rnd.randn(m,1)).ravel()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plt.scatter(X,y)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110712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Generating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numbers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relationship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7112" y="4068575"/>
            <a:ext cx="7310574" cy="48292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10986770" cy="317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Fitting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Support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4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sklearn.svm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LinearSVR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svm_reg1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LinearSVR(epsilon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0.5)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svm_reg1.fit(X,y)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6273500"/>
          <a:ext cx="1059942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2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28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np.linspace(0,2,100)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31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svm_reg1.coef_*x1s</a:t>
                      </a:r>
                      <a:r>
                        <a:rPr sz="3000" spc="-39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svm_reg1.intercept_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025" y="7077160"/>
            <a:ext cx="46285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plt.scatter(X,y)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y1s)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10986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Fitting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Support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7075" y="3971599"/>
            <a:ext cx="7470650" cy="5043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587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Learn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3: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lines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4430165"/>
          <a:ext cx="4157345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y1s_eps1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y1s_eps2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025" y="5424883"/>
            <a:ext cx="6217920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plt.scatter(X,y)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y1s)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y1s_eps1,'k--')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y1s_eps2,'k--')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plt.xlabel(r"$x_1$",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fontsize=18)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plt.ylabel(r"$y$",</a:t>
            </a:r>
            <a:r>
              <a:rPr sz="24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fontsize=18)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plt.title('eps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1.5')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252260"/>
            <a:ext cx="5877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Learn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3: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lines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4862" y="3800750"/>
            <a:ext cx="7255174" cy="5070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57060"/>
            <a:ext cx="7825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4: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vectors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589408"/>
            <a:ext cx="538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y_pred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svm_reg1.predict(X)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1975" y="6042490"/>
          <a:ext cx="6834505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3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supp_vec_X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X[np.abs(y-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y_pred)&gt;0.5]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supp_vec_y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y[np.abs(y-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y_pred)&gt;0.5]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1025" y="7037208"/>
            <a:ext cx="638556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plt.scatter(supp_vec_X,supp_vec_y)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252260"/>
            <a:ext cx="7825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4: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vectors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3887" y="3886625"/>
            <a:ext cx="6997024" cy="4647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252260"/>
            <a:ext cx="10068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Comparison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0.5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1.5,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observations?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870" y="3666807"/>
            <a:ext cx="9541174" cy="4870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330" dirty="0"/>
              <a:t>Regression</a:t>
            </a:r>
            <a:r>
              <a:rPr spc="-2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2808760"/>
            <a:ext cx="1125664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Comparison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eps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=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0.5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eps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=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1.5,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observations?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buFont typeface="Tahoma"/>
              <a:buChar char="■"/>
              <a:tabLst>
                <a:tab pos="1385570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buFont typeface="Tahoma"/>
              <a:buChar char="■"/>
              <a:tabLst>
                <a:tab pos="1385570" algn="l"/>
              </a:tabLst>
            </a:pP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Slope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Arial MT"/>
                <a:cs typeface="Arial MT"/>
              </a:rPr>
              <a:t>same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buFont typeface="Tahoma"/>
              <a:buChar char="■"/>
              <a:tabLst>
                <a:tab pos="13855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intercept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MT"/>
                <a:cs typeface="Arial MT"/>
              </a:rPr>
              <a:t>has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changed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13970" marR="5080" indent="457200">
              <a:lnSpc>
                <a:spcPct val="100000"/>
              </a:lnSpc>
            </a:pP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Remember: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goal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maximise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sets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within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line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275" y="3511974"/>
            <a:ext cx="2857499" cy="2857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67575" y="4076024"/>
            <a:ext cx="2375535" cy="1169670"/>
            <a:chOff x="1467575" y="4076024"/>
            <a:chExt cx="2375535" cy="1169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575" y="4076024"/>
              <a:ext cx="1245762" cy="1169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3337" y="4190312"/>
              <a:ext cx="955675" cy="470534"/>
            </a:xfrm>
            <a:custGeom>
              <a:avLst/>
              <a:gdLst/>
              <a:ahLst/>
              <a:cxnLst/>
              <a:rect l="l" t="t" r="r" b="b"/>
              <a:pathLst>
                <a:path w="955675" h="470535">
                  <a:moveTo>
                    <a:pt x="0" y="470262"/>
                  </a:moveTo>
                  <a:lnTo>
                    <a:pt x="955591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091" y="4094918"/>
              <a:ext cx="221020" cy="170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13337" y="4660574"/>
              <a:ext cx="944880" cy="324485"/>
            </a:xfrm>
            <a:custGeom>
              <a:avLst/>
              <a:gdLst/>
              <a:ahLst/>
              <a:cxnLst/>
              <a:rect l="l" t="t" r="r" b="b"/>
              <a:pathLst>
                <a:path w="944879" h="324485">
                  <a:moveTo>
                    <a:pt x="0" y="0"/>
                  </a:moveTo>
                  <a:lnTo>
                    <a:pt x="944499" y="324434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342" y="4906442"/>
              <a:ext cx="222067" cy="1571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974" y="3833710"/>
            <a:ext cx="95631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99200" y="2932775"/>
            <a:ext cx="2540" cy="3126740"/>
          </a:xfrm>
          <a:custGeom>
            <a:avLst/>
            <a:gdLst/>
            <a:ahLst/>
            <a:cxnLst/>
            <a:rect l="l" t="t" r="r" b="b"/>
            <a:pathLst>
              <a:path w="2539" h="3126740">
                <a:moveTo>
                  <a:pt x="2099" y="0"/>
                </a:moveTo>
                <a:lnTo>
                  <a:pt x="0" y="31262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65" dirty="0"/>
              <a:t>Recap</a:t>
            </a:r>
            <a:r>
              <a:rPr spc="-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80" dirty="0"/>
              <a:t>5</a:t>
            </a:r>
            <a:r>
              <a:rPr spc="-30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180" dirty="0"/>
              <a:t>Not</a:t>
            </a:r>
            <a:r>
              <a:rPr spc="-25" dirty="0"/>
              <a:t> </a:t>
            </a:r>
            <a:r>
              <a:rPr spc="-280" dirty="0"/>
              <a:t>5</a:t>
            </a:r>
            <a:r>
              <a:rPr spc="-25" dirty="0"/>
              <a:t> </a:t>
            </a:r>
            <a:r>
              <a:rPr spc="-229" dirty="0"/>
              <a:t>Classification</a:t>
            </a:r>
            <a:r>
              <a:rPr spc="-30" dirty="0"/>
              <a:t> </a:t>
            </a:r>
            <a:r>
              <a:rPr spc="-160" dirty="0"/>
              <a:t>Problem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4902" y="2542222"/>
            <a:ext cx="3109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7765" y="2431397"/>
            <a:ext cx="3628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025" y="7409097"/>
            <a:ext cx="10130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899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207645" indent="98425">
              <a:lnSpc>
                <a:spcPct val="151000"/>
              </a:lnSpc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63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72390" indent="-139700">
              <a:lnSpc>
                <a:spcPct val="151000"/>
              </a:lnSpc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4621" y="2060874"/>
            <a:ext cx="2040889" cy="232410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160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7649" y="5254824"/>
            <a:ext cx="2040889" cy="3376929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2400" spc="-65" dirty="0">
                <a:solidFill>
                  <a:srgbClr val="606060"/>
                </a:solidFill>
                <a:latin typeface="Arial Black"/>
                <a:cs typeface="Arial Black"/>
              </a:rPr>
              <a:t>Nonlinear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195" dirty="0">
                <a:solidFill>
                  <a:srgbClr val="606060"/>
                </a:solidFill>
                <a:latin typeface="Arial Black"/>
                <a:cs typeface="Arial Black"/>
              </a:rPr>
              <a:t>SVM:</a:t>
            </a:r>
            <a:r>
              <a:rPr sz="2400" spc="-1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SVR</a:t>
            </a:r>
            <a:endParaRPr sz="2400">
              <a:latin typeface="Arial Black"/>
              <a:cs typeface="Arial Black"/>
            </a:endParaRPr>
          </a:p>
          <a:p>
            <a:pPr marL="105410" marR="100330" indent="-635" algn="ctr">
              <a:lnSpc>
                <a:spcPct val="151000"/>
              </a:lnSpc>
            </a:pPr>
            <a:r>
              <a:rPr sz="2400" spc="-100" dirty="0">
                <a:solidFill>
                  <a:srgbClr val="606060"/>
                </a:solidFill>
                <a:latin typeface="Arial Black"/>
                <a:cs typeface="Arial Black"/>
              </a:rPr>
              <a:t>Polynomial </a:t>
            </a:r>
            <a:r>
              <a:rPr sz="2400" spc="-215" dirty="0">
                <a:solidFill>
                  <a:srgbClr val="606060"/>
                </a:solidFill>
                <a:latin typeface="Arial Black"/>
                <a:cs typeface="Arial Black"/>
              </a:rPr>
              <a:t>Kernel</a:t>
            </a:r>
            <a:r>
              <a:rPr sz="2400" spc="-9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Black"/>
                <a:cs typeface="Arial Black"/>
              </a:rPr>
              <a:t>+ </a:t>
            </a:r>
            <a:r>
              <a:rPr sz="2400" spc="-240" dirty="0">
                <a:solidFill>
                  <a:srgbClr val="606060"/>
                </a:solidFill>
                <a:latin typeface="Arial Black"/>
                <a:cs typeface="Arial Black"/>
              </a:rPr>
              <a:t>degree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00" dirty="0">
                <a:solidFill>
                  <a:srgbClr val="606060"/>
                </a:solidFill>
                <a:latin typeface="Arial Black"/>
                <a:cs typeface="Arial Black"/>
              </a:rPr>
              <a:t>+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606060"/>
                </a:solidFill>
                <a:latin typeface="Arial Black"/>
                <a:cs typeface="Arial Black"/>
              </a:rPr>
              <a:t>C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Black"/>
                <a:cs typeface="Arial Black"/>
              </a:rPr>
              <a:t>+ </a:t>
            </a:r>
            <a:r>
              <a:rPr sz="2400" spc="-100" dirty="0">
                <a:solidFill>
                  <a:srgbClr val="606060"/>
                </a:solidFill>
                <a:latin typeface="Arial Black"/>
                <a:cs typeface="Arial Black"/>
              </a:rPr>
              <a:t>epsilon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14922" y="4384974"/>
            <a:ext cx="1103630" cy="870585"/>
          </a:xfrm>
          <a:custGeom>
            <a:avLst/>
            <a:gdLst/>
            <a:ahLst/>
            <a:cxnLst/>
            <a:rect l="l" t="t" r="r" b="b"/>
            <a:pathLst>
              <a:path w="1103629" h="870585">
                <a:moveTo>
                  <a:pt x="0" y="0"/>
                </a:moveTo>
                <a:lnTo>
                  <a:pt x="1103099" y="8699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96175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309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40"/>
              </a:spcBef>
            </a:pPr>
            <a:endParaRPr sz="2400">
              <a:latin typeface="Times New Roman"/>
              <a:cs typeface="Times New Roman"/>
            </a:endParaRPr>
          </a:p>
          <a:p>
            <a:pPr marL="252095" marR="244475" indent="-2540" algn="ctr">
              <a:lnSpc>
                <a:spcPct val="151000"/>
              </a:lnSpc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SVM: </a:t>
            </a:r>
            <a:r>
              <a:rPr sz="2400" spc="-190" dirty="0">
                <a:solidFill>
                  <a:srgbClr val="606060"/>
                </a:solidFill>
                <a:latin typeface="Arial MT"/>
                <a:cs typeface="Arial MT"/>
              </a:rPr>
              <a:t>LinearSVR</a:t>
            </a:r>
            <a:r>
              <a:rPr sz="2400" spc="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16521" y="4384974"/>
            <a:ext cx="1298575" cy="854075"/>
          </a:xfrm>
          <a:custGeom>
            <a:avLst/>
            <a:gdLst/>
            <a:ahLst/>
            <a:cxnLst/>
            <a:rect l="l" t="t" r="r" b="b"/>
            <a:pathLst>
              <a:path w="1298575" h="854075">
                <a:moveTo>
                  <a:pt x="1298399" y="0"/>
                </a:moveTo>
                <a:lnTo>
                  <a:pt x="0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60" dirty="0"/>
              <a:t> </a:t>
            </a:r>
            <a:r>
              <a:rPr spc="-34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2575" y="3158800"/>
            <a:ext cx="6687150" cy="56915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9499" y="2264960"/>
            <a:ext cx="8190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‘kernelized’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1975" y="5042725"/>
          <a:ext cx="1143635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28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sklearn.svm</a:t>
                      </a:r>
                      <a:r>
                        <a:rPr sz="3000" spc="-1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3000" spc="-1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SVR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31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svm_poly_reg</a:t>
                      </a:r>
                      <a:r>
                        <a:rPr sz="3000" spc="-14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3000" spc="-14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SVR(kernel="poly",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degree=2,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C=100,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81025" y="5846385"/>
            <a:ext cx="54654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epsilon=0.1)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2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svm_poly_reg.fit(X,</a:t>
            </a:r>
            <a:r>
              <a:rPr sz="3000" spc="-2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60" dirty="0"/>
              <a:t> </a:t>
            </a:r>
            <a:r>
              <a:rPr spc="-340" dirty="0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499" y="1793409"/>
            <a:ext cx="104673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‘kernelized’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penalty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being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outside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55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471170" marR="398145" indent="-459105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&gt;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Classification: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lesser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violations,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Regression: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lesser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regularization</a:t>
            </a:r>
            <a:endParaRPr sz="3000">
              <a:latin typeface="Arial MT"/>
              <a:cs typeface="Arial MT"/>
            </a:endParaRPr>
          </a:p>
          <a:p>
            <a:pPr marL="471170" marR="547370" indent="-459105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Lower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&gt;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Classification: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violations,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Regression: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more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regularization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55087" y="5940649"/>
            <a:ext cx="2877185" cy="2202180"/>
            <a:chOff x="7855087" y="5940649"/>
            <a:chExt cx="2877185" cy="2202180"/>
          </a:xfrm>
        </p:grpSpPr>
        <p:sp>
          <p:nvSpPr>
            <p:cNvPr id="7" name="object 7"/>
            <p:cNvSpPr/>
            <p:nvPr/>
          </p:nvSpPr>
          <p:spPr>
            <a:xfrm>
              <a:off x="7869374" y="6033588"/>
              <a:ext cx="2745740" cy="2094864"/>
            </a:xfrm>
            <a:custGeom>
              <a:avLst/>
              <a:gdLst/>
              <a:ahLst/>
              <a:cxnLst/>
              <a:rect l="l" t="t" r="r" b="b"/>
              <a:pathLst>
                <a:path w="2745740" h="2094865">
                  <a:moveTo>
                    <a:pt x="0" y="2094411"/>
                  </a:moveTo>
                  <a:lnTo>
                    <a:pt x="2745485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1946" y="5940649"/>
              <a:ext cx="160302" cy="14475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492463" y="6342941"/>
            <a:ext cx="683260" cy="1947545"/>
            <a:chOff x="1492463" y="6342941"/>
            <a:chExt cx="683260" cy="1947545"/>
          </a:xfrm>
        </p:grpSpPr>
        <p:sp>
          <p:nvSpPr>
            <p:cNvPr id="10" name="object 10"/>
            <p:cNvSpPr/>
            <p:nvPr/>
          </p:nvSpPr>
          <p:spPr>
            <a:xfrm>
              <a:off x="1551441" y="6480015"/>
              <a:ext cx="610235" cy="1795780"/>
            </a:xfrm>
            <a:custGeom>
              <a:avLst/>
              <a:gdLst/>
              <a:ahLst/>
              <a:cxnLst/>
              <a:rect l="l" t="t" r="r" b="b"/>
              <a:pathLst>
                <a:path w="610235" h="1795779">
                  <a:moveTo>
                    <a:pt x="0" y="0"/>
                  </a:moveTo>
                  <a:lnTo>
                    <a:pt x="609958" y="1795759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463" y="6342941"/>
              <a:ext cx="117956" cy="16654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1025" y="8170357"/>
            <a:ext cx="437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epsilon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margin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parameter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96725" y="8188832"/>
            <a:ext cx="4878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regularization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parameters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25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550" y="3886625"/>
            <a:ext cx="6885699" cy="4615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025" y="2452385"/>
            <a:ext cx="1135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quadratic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distributed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2557060"/>
            <a:ext cx="116452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Generating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numbers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quadratic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relationship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1975" y="4749590"/>
          <a:ext cx="5997575" cy="247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31750">
                        <a:lnSpc>
                          <a:spcPts val="224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85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86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24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2400" spc="-1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sklearn.svm</a:t>
                      </a:r>
                      <a:r>
                        <a:rPr sz="2400" spc="-1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400" spc="-1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SVR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820" marR="75565">
                        <a:lnSpc>
                          <a:spcPts val="2850"/>
                        </a:lnSpc>
                        <a:spcBef>
                          <a:spcPts val="50"/>
                        </a:spcBef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400" spc="-13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numpy.random</a:t>
                      </a:r>
                      <a:r>
                        <a:rPr sz="2400" spc="-1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r>
                        <a:rPr sz="2400" spc="-1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rnd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400" spc="-2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matplotlib.pyplot</a:t>
                      </a:r>
                      <a:r>
                        <a:rPr sz="2400" spc="-2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2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2946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31750">
                        <a:lnSpc>
                          <a:spcPts val="2865"/>
                        </a:lnSpc>
                        <a:spcBef>
                          <a:spcPts val="2680"/>
                        </a:spcBef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85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86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0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 marR="1581785">
                        <a:lnSpc>
                          <a:spcPts val="2850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rnd.seed(42)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100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820">
                        <a:lnSpc>
                          <a:spcPts val="2760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4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rnd.rand(m,1)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1025" y="7192108"/>
            <a:ext cx="1090358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(0.2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0.1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0.5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X**2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rnd.randn(m,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1)/10).ravel()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plt.scatter(X,y)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25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2557060"/>
            <a:ext cx="116452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Generating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numbers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quadratic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relationship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25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2187" y="4216374"/>
            <a:ext cx="6620424" cy="4391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2328460"/>
            <a:ext cx="11530965" cy="591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12700" marR="437515" indent="4572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Fitting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(degree=2)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sklearn.svm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SVR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 marR="63182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svr_poly_reg1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SVR(kernel="poly",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degree=2,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=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100,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epsilon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0.1)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svr_poly_reg1.fit(X,y)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print(svr_poly_reg1.C)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x1s</a:t>
            </a:r>
            <a:r>
              <a:rPr sz="30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np.linspace(-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1,1,200)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plot_svm_regression(svr_poly_reg1,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[-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1])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25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2328460"/>
            <a:ext cx="110985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Fitting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(degree=2)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700" y="3971600"/>
            <a:ext cx="6704525" cy="4562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25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2557060"/>
            <a:ext cx="6471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Learn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3: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lines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1975" y="4430165"/>
          <a:ext cx="4157345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y1s_eps1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y1s_eps2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1025" y="5424883"/>
            <a:ext cx="6217920" cy="292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plt.scatter(X,y)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y1s)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y1s_eps1,'k--')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plt.plot(x1s,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y1s_eps2,'k--')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plt.xlabel(r"$x_1$",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fontsize=18)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plt.ylabel(r"$y$",</a:t>
            </a:r>
            <a:r>
              <a:rPr sz="24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fontsize=18)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plt.title('eps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1.5')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25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2252260"/>
            <a:ext cx="6471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Learn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3: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lines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537" y="3666799"/>
            <a:ext cx="6811824" cy="4757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25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275" y="3511974"/>
            <a:ext cx="2857499" cy="2857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67575" y="4076024"/>
            <a:ext cx="2375535" cy="1169670"/>
            <a:chOff x="1467575" y="4076024"/>
            <a:chExt cx="2375535" cy="1169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575" y="4076024"/>
              <a:ext cx="1245762" cy="1169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3337" y="4190312"/>
              <a:ext cx="955675" cy="470534"/>
            </a:xfrm>
            <a:custGeom>
              <a:avLst/>
              <a:gdLst/>
              <a:ahLst/>
              <a:cxnLst/>
              <a:rect l="l" t="t" r="r" b="b"/>
              <a:pathLst>
                <a:path w="955675" h="470535">
                  <a:moveTo>
                    <a:pt x="0" y="470262"/>
                  </a:moveTo>
                  <a:lnTo>
                    <a:pt x="955591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091" y="4094918"/>
              <a:ext cx="221020" cy="170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13337" y="4660574"/>
              <a:ext cx="944880" cy="324485"/>
            </a:xfrm>
            <a:custGeom>
              <a:avLst/>
              <a:gdLst/>
              <a:ahLst/>
              <a:cxnLst/>
              <a:rect l="l" t="t" r="r" b="b"/>
              <a:pathLst>
                <a:path w="944879" h="324485">
                  <a:moveTo>
                    <a:pt x="0" y="0"/>
                  </a:moveTo>
                  <a:lnTo>
                    <a:pt x="944499" y="324434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342" y="4906442"/>
              <a:ext cx="222067" cy="1571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974" y="3833710"/>
            <a:ext cx="95631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99200" y="2932775"/>
            <a:ext cx="2540" cy="3126740"/>
          </a:xfrm>
          <a:custGeom>
            <a:avLst/>
            <a:gdLst/>
            <a:ahLst/>
            <a:cxnLst/>
            <a:rect l="l" t="t" r="r" b="b"/>
            <a:pathLst>
              <a:path w="2539" h="3126740">
                <a:moveTo>
                  <a:pt x="2099" y="0"/>
                </a:moveTo>
                <a:lnTo>
                  <a:pt x="0" y="31262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65" dirty="0"/>
              <a:t>Recap</a:t>
            </a:r>
            <a:r>
              <a:rPr spc="-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80" dirty="0"/>
              <a:t>5</a:t>
            </a:r>
            <a:r>
              <a:rPr spc="-30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180" dirty="0"/>
              <a:t>Not</a:t>
            </a:r>
            <a:r>
              <a:rPr spc="-25" dirty="0"/>
              <a:t> </a:t>
            </a:r>
            <a:r>
              <a:rPr spc="-280" dirty="0"/>
              <a:t>5</a:t>
            </a:r>
            <a:r>
              <a:rPr spc="-25" dirty="0"/>
              <a:t> </a:t>
            </a:r>
            <a:r>
              <a:rPr spc="-229" dirty="0"/>
              <a:t>Classification</a:t>
            </a:r>
            <a:r>
              <a:rPr spc="-30" dirty="0"/>
              <a:t> </a:t>
            </a:r>
            <a:r>
              <a:rPr spc="-160" dirty="0"/>
              <a:t>Problem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34902" y="2542222"/>
            <a:ext cx="3109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7765" y="2431397"/>
            <a:ext cx="3628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1025" y="7080484"/>
            <a:ext cx="1013079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Classification?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SGDClassifier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OvO</a:t>
            </a:r>
            <a:r>
              <a:rPr sz="30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Black"/>
                <a:cs typeface="Arial Black"/>
              </a:rPr>
              <a:t>OvA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2557060"/>
            <a:ext cx="7825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4: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vectors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5589408"/>
            <a:ext cx="6887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y1_predict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svr_poly_reg1.predict(X)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6042490"/>
          <a:ext cx="8173084" cy="1751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0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31750">
                        <a:lnSpc>
                          <a:spcPts val="224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86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4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supp_vectors_X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820">
                        <a:lnSpc>
                          <a:spcPts val="286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supp_vectors_y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4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185">
                        <a:lnSpc>
                          <a:spcPts val="286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4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X[np.abs(y-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y1_predict)&gt;0.1]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83185">
                        <a:lnSpc>
                          <a:spcPts val="286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y[np.abs(y-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y1_predict)&gt;0.1]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215">
                <a:tc>
                  <a:txBody>
                    <a:bodyPr/>
                    <a:lstStyle/>
                    <a:p>
                      <a:pPr marL="31750">
                        <a:lnSpc>
                          <a:spcPts val="2865"/>
                        </a:lnSpc>
                        <a:spcBef>
                          <a:spcPts val="2680"/>
                        </a:spcBef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286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0360" marB="0"/>
                </a:tc>
                <a:tc gridSpan="3">
                  <a:txBody>
                    <a:bodyPr/>
                    <a:lstStyle/>
                    <a:p>
                      <a:pPr marL="83820" marR="75565">
                        <a:lnSpc>
                          <a:spcPts val="2850"/>
                        </a:lnSpc>
                        <a:spcBef>
                          <a:spcPts val="275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plt.scatter(supp_vectors_X plt.show()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92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680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,supp_vectors_y)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3403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25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2252260"/>
            <a:ext cx="7825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4: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vectors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550" y="3886625"/>
            <a:ext cx="6885699" cy="46158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25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spc="-10" dirty="0"/>
              <a:t> </a:t>
            </a:r>
            <a:r>
              <a:rPr spc="-105" dirty="0"/>
              <a:t>Nonlinear</a:t>
            </a:r>
            <a:r>
              <a:rPr spc="-140" dirty="0"/>
              <a:t> </a:t>
            </a:r>
            <a:r>
              <a:rPr spc="-330" dirty="0"/>
              <a:t>Regression</a:t>
            </a:r>
            <a:r>
              <a:rPr spc="-1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165" dirty="0"/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2300" y="1918975"/>
            <a:ext cx="6812280" cy="7024370"/>
            <a:chOff x="2572300" y="1918975"/>
            <a:chExt cx="6812280" cy="7024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2300" y="1918975"/>
              <a:ext cx="6811850" cy="35121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2300" y="5431151"/>
              <a:ext cx="6782121" cy="35121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 dirty="0"/>
              <a:t>SVM</a:t>
            </a:r>
            <a:r>
              <a:rPr dirty="0"/>
              <a:t> </a:t>
            </a:r>
            <a:r>
              <a:rPr spc="-41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377433"/>
            <a:ext cx="11604625" cy="545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265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(Linear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Non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Linear)</a:t>
            </a:r>
            <a:endParaRPr sz="2400">
              <a:latin typeface="Arial MT"/>
              <a:cs typeface="Arial MT"/>
            </a:endParaRPr>
          </a:p>
          <a:p>
            <a:pPr marL="469265" indent="-327025">
              <a:lnSpc>
                <a:spcPts val="2850"/>
              </a:lnSpc>
              <a:buChar char="-"/>
              <a:tabLst>
                <a:tab pos="469265" algn="l"/>
              </a:tabLst>
            </a:pPr>
            <a:r>
              <a:rPr sz="2400" spc="-150" dirty="0">
                <a:solidFill>
                  <a:srgbClr val="606060"/>
                </a:solidFill>
                <a:latin typeface="Arial MT"/>
                <a:cs typeface="Arial MT"/>
              </a:rPr>
              <a:t>Bad-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2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MT"/>
                <a:cs typeface="Arial MT"/>
              </a:rPr>
              <a:t>versus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5" dirty="0">
                <a:solidFill>
                  <a:srgbClr val="606060"/>
                </a:solidFill>
                <a:latin typeface="Arial MT"/>
                <a:cs typeface="Arial MT"/>
              </a:rPr>
              <a:t>good-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model: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large-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2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4" dirty="0">
                <a:solidFill>
                  <a:srgbClr val="606060"/>
                </a:solidFill>
                <a:latin typeface="Arial MT"/>
                <a:cs typeface="Arial MT"/>
              </a:rPr>
              <a:t>(IRIS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Dataset)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endParaRPr sz="2400">
              <a:latin typeface="Arial MT"/>
              <a:cs typeface="Arial MT"/>
            </a:endParaRPr>
          </a:p>
          <a:p>
            <a:pPr marL="469265" indent="-327025">
              <a:lnSpc>
                <a:spcPts val="2850"/>
              </a:lnSpc>
              <a:buChar char="-"/>
              <a:tabLst>
                <a:tab pos="469265" algn="l"/>
              </a:tabLst>
            </a:pPr>
            <a:r>
              <a:rPr sz="2400" spc="-265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Sensitivity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0" dirty="0">
                <a:solidFill>
                  <a:srgbClr val="606060"/>
                </a:solidFill>
                <a:latin typeface="Arial MT"/>
                <a:cs typeface="Arial MT"/>
              </a:rPr>
              <a:t>simple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- </a:t>
            </a: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StandardScaler</a:t>
            </a:r>
            <a:endParaRPr sz="2400">
              <a:latin typeface="Arial MT"/>
              <a:cs typeface="Arial MT"/>
            </a:endParaRPr>
          </a:p>
          <a:p>
            <a:pPr marL="469265" indent="-327025">
              <a:lnSpc>
                <a:spcPts val="2850"/>
              </a:lnSpc>
              <a:buChar char="-"/>
              <a:tabLst>
                <a:tab pos="469265" algn="l"/>
              </a:tabLst>
            </a:pP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Hard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MT"/>
                <a:cs typeface="Arial MT"/>
              </a:rPr>
              <a:t>versus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Soft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4" dirty="0">
                <a:solidFill>
                  <a:srgbClr val="606060"/>
                </a:solidFill>
                <a:latin typeface="Arial MT"/>
                <a:cs typeface="Arial MT"/>
              </a:rPr>
              <a:t>(IRIS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Dataset)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LinearSVC</a:t>
            </a:r>
            <a:endParaRPr sz="2400">
              <a:latin typeface="Arial MT"/>
              <a:cs typeface="Arial MT"/>
            </a:endParaRPr>
          </a:p>
          <a:p>
            <a:pPr marL="469900" marR="299085" indent="-327660">
              <a:lnSpc>
                <a:spcPts val="2850"/>
              </a:lnSpc>
              <a:spcBef>
                <a:spcPts val="105"/>
              </a:spcBef>
              <a:buChar char="-"/>
              <a:tabLst>
                <a:tab pos="469900" algn="l"/>
              </a:tabLst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65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(Moons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dataset)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LinearSVC,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55" dirty="0">
                <a:solidFill>
                  <a:srgbClr val="606060"/>
                </a:solidFill>
                <a:latin typeface="Arial MT"/>
                <a:cs typeface="Arial MT"/>
              </a:rPr>
              <a:t>PolynomialFeatures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24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Scaler</a:t>
            </a:r>
            <a:endParaRPr sz="2400">
              <a:latin typeface="Arial MT"/>
              <a:cs typeface="Arial MT"/>
            </a:endParaRPr>
          </a:p>
          <a:p>
            <a:pPr marL="469265" indent="-327025">
              <a:lnSpc>
                <a:spcPts val="2745"/>
              </a:lnSpc>
              <a:buChar char="-"/>
              <a:tabLst>
                <a:tab pos="469265" algn="l"/>
              </a:tabLst>
            </a:pPr>
            <a:r>
              <a:rPr sz="2400" spc="-180" dirty="0">
                <a:solidFill>
                  <a:srgbClr val="606060"/>
                </a:solidFill>
                <a:latin typeface="Arial MT"/>
                <a:cs typeface="Arial MT"/>
              </a:rPr>
              <a:t>Solving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65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Trick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5" dirty="0">
                <a:solidFill>
                  <a:srgbClr val="606060"/>
                </a:solidFill>
                <a:latin typeface="Arial MT"/>
                <a:cs typeface="Arial MT"/>
              </a:rPr>
              <a:t>StandardScaler</a:t>
            </a:r>
            <a:endParaRPr sz="2400">
              <a:latin typeface="Arial MT"/>
              <a:cs typeface="Arial MT"/>
            </a:endParaRPr>
          </a:p>
          <a:p>
            <a:pPr marL="469265" indent="-327025">
              <a:lnSpc>
                <a:spcPts val="2850"/>
              </a:lnSpc>
              <a:buChar char="-"/>
              <a:tabLst>
                <a:tab pos="469265" algn="l"/>
              </a:tabLst>
            </a:pPr>
            <a:r>
              <a:rPr sz="2400" spc="-12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similarity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Gaussian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10" dirty="0">
                <a:solidFill>
                  <a:srgbClr val="606060"/>
                </a:solidFill>
                <a:latin typeface="Arial MT"/>
                <a:cs typeface="Arial MT"/>
              </a:rPr>
              <a:t>RBF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469265" indent="-327025">
              <a:lnSpc>
                <a:spcPts val="2865"/>
              </a:lnSpc>
              <a:buChar char="-"/>
              <a:tabLst>
                <a:tab pos="469265" algn="l"/>
              </a:tabLst>
            </a:pP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2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Gaussian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10" dirty="0">
                <a:solidFill>
                  <a:srgbClr val="606060"/>
                </a:solidFill>
                <a:latin typeface="Arial MT"/>
                <a:cs typeface="Arial MT"/>
              </a:rPr>
              <a:t>RBF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rbf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kernel,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StandardScaler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606060"/>
              </a:buClr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265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2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(Linear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Non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Linear)</a:t>
            </a:r>
            <a:endParaRPr sz="2400">
              <a:latin typeface="Arial MT"/>
              <a:cs typeface="Arial MT"/>
            </a:endParaRPr>
          </a:p>
          <a:p>
            <a:pPr marL="469900" marR="594360" indent="-327660">
              <a:lnSpc>
                <a:spcPts val="2850"/>
              </a:lnSpc>
              <a:spcBef>
                <a:spcPts val="105"/>
              </a:spcBef>
              <a:buChar char="-"/>
              <a:tabLst>
                <a:tab pos="469900" algn="l"/>
              </a:tabLst>
            </a:pPr>
            <a:r>
              <a:rPr sz="2400" spc="-265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0" dirty="0">
                <a:solidFill>
                  <a:srgbClr val="606060"/>
                </a:solidFill>
                <a:latin typeface="Arial MT"/>
                <a:cs typeface="Arial MT"/>
              </a:rPr>
              <a:t>LinearSVR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controlling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width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using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epsilon</a:t>
            </a:r>
            <a:endParaRPr sz="2400">
              <a:latin typeface="Arial MT"/>
              <a:cs typeface="Arial MT"/>
            </a:endParaRPr>
          </a:p>
          <a:p>
            <a:pPr marL="469900" marR="159385" indent="-327660">
              <a:lnSpc>
                <a:spcPts val="2850"/>
              </a:lnSpc>
              <a:buChar char="-"/>
              <a:tabLst>
                <a:tab pos="469900" algn="l"/>
              </a:tabLst>
            </a:pP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Kernel-</a:t>
            </a: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ized </a:t>
            </a:r>
            <a:r>
              <a:rPr sz="2400" spc="-265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non-</a:t>
            </a: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606060"/>
                </a:solidFill>
                <a:latin typeface="Arial MT"/>
                <a:cs typeface="Arial MT"/>
              </a:rPr>
              <a:t>models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30" dirty="0">
                <a:solidFill>
                  <a:srgbClr val="606060"/>
                </a:solidFill>
                <a:latin typeface="Arial MT"/>
                <a:cs typeface="Arial MT"/>
              </a:rPr>
              <a:t>SVR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2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kernel,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StandardScaler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130" y="4495799"/>
            <a:ext cx="54825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95" dirty="0"/>
              <a:t> </a:t>
            </a:r>
            <a:r>
              <a:rPr dirty="0"/>
              <a:t>do</a:t>
            </a:r>
            <a:r>
              <a:rPr spc="-100" dirty="0"/>
              <a:t> </a:t>
            </a:r>
            <a:r>
              <a:rPr spc="-575" dirty="0"/>
              <a:t>SVMs</a:t>
            </a:r>
            <a:r>
              <a:rPr spc="-10" dirty="0"/>
              <a:t> </a:t>
            </a:r>
            <a:r>
              <a:rPr spc="-160" dirty="0"/>
              <a:t>work?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562" y="5915400"/>
            <a:ext cx="8511675" cy="2434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9624" y="2219085"/>
            <a:ext cx="1105852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petal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width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denoted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x1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petal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length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denoted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x2.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Decision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‘h’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defined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w1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x1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w2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x2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b.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&lt;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0,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then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class=0,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else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=1.</a:t>
            </a:r>
            <a:endParaRPr sz="3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Tahoma"/>
              <a:buChar char="○"/>
            </a:pP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represented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equation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below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900" y="2658124"/>
            <a:ext cx="9810649" cy="59316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6562" y="5915400"/>
            <a:ext cx="8511675" cy="2434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025" y="2604759"/>
            <a:ext cx="766318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mean: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wide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while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Avoiding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violations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(hard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margin)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Limiting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them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(soft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margin)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604759"/>
            <a:ext cx="7663180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mean: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wide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while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Avoiding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violations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(hard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margin)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Limiting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them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(soft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margin)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Remember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hard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soft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margin?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604759"/>
            <a:ext cx="7663180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mean: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wide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while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Avoiding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violations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(hard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margin)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Limiting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them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(soft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margin)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achieve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above?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604759"/>
            <a:ext cx="7663180" cy="433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mean: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wide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while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Avoiding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violations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(hard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margin)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Limiting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them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(soft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margin)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achieve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above?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Optimization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891859"/>
            <a:ext cx="114427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know?</a:t>
            </a:r>
            <a:endParaRPr sz="3000">
              <a:latin typeface="Arial MT"/>
              <a:cs typeface="Arial MT"/>
            </a:endParaRPr>
          </a:p>
          <a:p>
            <a:pPr marL="469900" marR="159385" indent="-351790">
              <a:lnSpc>
                <a:spcPct val="100000"/>
              </a:lnSpc>
              <a:buChar char="-"/>
              <a:tabLst>
                <a:tab pos="46990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dataset,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slope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equal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[w1,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w2]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slope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equal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w1^2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w2^2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-"/>
            </a:pPr>
            <a:endParaRPr sz="3000">
              <a:latin typeface="Arial MT"/>
              <a:cs typeface="Arial MT"/>
            </a:endParaRPr>
          </a:p>
          <a:p>
            <a:pPr marL="469900" marR="5080" indent="-351790">
              <a:lnSpc>
                <a:spcPct val="100000"/>
              </a:lnSpc>
              <a:buChar char="-"/>
              <a:tabLst>
                <a:tab pos="46990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n-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dataset,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[w1,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w2,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w3,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...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,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wn]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slope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 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denoted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||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||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29309"/>
            <a:ext cx="7621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also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know,</a:t>
            </a:r>
            <a:endParaRPr sz="3000">
              <a:latin typeface="Arial MT"/>
              <a:cs typeface="Arial MT"/>
            </a:endParaRPr>
          </a:p>
          <a:p>
            <a:pPr marL="118110">
              <a:lnSpc>
                <a:spcPct val="100000"/>
              </a:lnSpc>
              <a:tabLst>
                <a:tab pos="469265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Smaller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weight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vector,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larger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margin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875" y="4177350"/>
            <a:ext cx="12409049" cy="36887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469" y="2757909"/>
            <a:ext cx="9642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855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So,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minimize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||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||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maximize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margin,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MT"/>
                <a:cs typeface="Arial MT"/>
              </a:rPr>
              <a:t>we?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3046660"/>
            <a:ext cx="95091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So,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minimize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||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||,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maximize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margin,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MT"/>
                <a:cs typeface="Arial MT"/>
              </a:rPr>
              <a:t>we?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No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-"/>
            </a:pP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hard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margin,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ensure</a:t>
            </a:r>
            <a:endParaRPr sz="3000">
              <a:latin typeface="Arial MT"/>
              <a:cs typeface="Arial MT"/>
            </a:endParaRPr>
          </a:p>
          <a:p>
            <a:pPr marL="926465" lvl="1" indent="-351155">
              <a:lnSpc>
                <a:spcPct val="100000"/>
              </a:lnSpc>
              <a:buChar char="-"/>
              <a:tabLst>
                <a:tab pos="926465" algn="l"/>
              </a:tabLst>
            </a:pP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&gt;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endParaRPr sz="3000">
              <a:latin typeface="Arial MT"/>
              <a:cs typeface="Arial MT"/>
            </a:endParaRPr>
          </a:p>
          <a:p>
            <a:pPr marL="926465" lvl="1" indent="-351155">
              <a:lnSpc>
                <a:spcPct val="100000"/>
              </a:lnSpc>
              <a:buChar char="-"/>
              <a:tabLst>
                <a:tab pos="926465" algn="l"/>
              </a:tabLst>
            </a:pP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&lt;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137" y="3851199"/>
            <a:ext cx="11798624" cy="20511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025" y="2747860"/>
            <a:ext cx="5414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So,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basically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becomes: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1037" y="7159060"/>
            <a:ext cx="9846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Where</a:t>
            </a:r>
            <a:endParaRPr sz="3000">
              <a:latin typeface="Arial MT"/>
              <a:cs typeface="Arial MT"/>
            </a:endParaRPr>
          </a:p>
          <a:p>
            <a:pPr marL="11811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t(i)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=1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t(i)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878209"/>
            <a:ext cx="1170749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So,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minimize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||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||,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maximize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margin,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MT"/>
                <a:cs typeface="Arial MT"/>
              </a:rPr>
              <a:t>we?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No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-"/>
            </a:pPr>
            <a:endParaRPr sz="3000">
              <a:latin typeface="Arial MT"/>
              <a:cs typeface="Arial MT"/>
            </a:endParaRPr>
          </a:p>
          <a:p>
            <a:pPr marL="469900" marR="200660" indent="-351790">
              <a:lnSpc>
                <a:spcPct val="100000"/>
              </a:lnSpc>
              <a:buChar char="-"/>
              <a:tabLst>
                <a:tab pos="46990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soft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margin,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include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slack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variable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minimization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equation</a:t>
            </a:r>
            <a:endParaRPr sz="3000">
              <a:latin typeface="Arial MT"/>
              <a:cs typeface="Arial MT"/>
            </a:endParaRPr>
          </a:p>
          <a:p>
            <a:pPr marL="926465" lvl="1" indent="-351155">
              <a:lnSpc>
                <a:spcPct val="100000"/>
              </a:lnSpc>
              <a:buChar char="-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conflicting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goals:</a:t>
            </a:r>
            <a:endParaRPr sz="3000">
              <a:latin typeface="Arial MT"/>
              <a:cs typeface="Arial MT"/>
            </a:endParaRPr>
          </a:p>
          <a:p>
            <a:pPr marL="1383665" lvl="2" indent="-351155">
              <a:lnSpc>
                <a:spcPct val="100000"/>
              </a:lnSpc>
              <a:buChar char="-"/>
              <a:tabLst>
                <a:tab pos="1383665" algn="l"/>
              </a:tabLst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Minimize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weights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maximize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endParaRPr sz="3000">
              <a:latin typeface="Arial MT"/>
              <a:cs typeface="Arial MT"/>
            </a:endParaRPr>
          </a:p>
          <a:p>
            <a:pPr marL="1383665" lvl="2" indent="-351155">
              <a:lnSpc>
                <a:spcPct val="100000"/>
              </a:lnSpc>
              <a:buChar char="-"/>
              <a:tabLst>
                <a:tab pos="1383665" algn="l"/>
              </a:tabLst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Minimize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slack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variable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reduce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violations</a:t>
            </a:r>
            <a:endParaRPr sz="3000">
              <a:latin typeface="Arial MT"/>
              <a:cs typeface="Arial MT"/>
            </a:endParaRPr>
          </a:p>
          <a:p>
            <a:pPr marL="926465" lvl="1" indent="-351155">
              <a:lnSpc>
                <a:spcPct val="100000"/>
              </a:lnSpc>
              <a:buChar char="-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hyper-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parameter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allows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define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trade-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off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747860"/>
            <a:ext cx="7826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So,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soft-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basically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becomes: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37" y="7159060"/>
            <a:ext cx="98469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Where</a:t>
            </a:r>
            <a:endParaRPr sz="3000">
              <a:latin typeface="Arial MT"/>
              <a:cs typeface="Arial MT"/>
            </a:endParaRPr>
          </a:p>
          <a:p>
            <a:pPr marL="11811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t(i)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=1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t(i)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12" y="4007225"/>
            <a:ext cx="12531574" cy="21699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303109"/>
            <a:ext cx="1069149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Both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hard-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soft-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problems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Convex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quadratic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problems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constraints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-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problems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known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Quadratic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Programming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(QP)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problems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solved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off-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the-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shelf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solvers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variety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techniques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discuss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session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175" dirty="0"/>
              <a:t>Decision</a:t>
            </a:r>
            <a:r>
              <a:rPr spc="-65" dirty="0"/>
              <a:t> </a:t>
            </a:r>
            <a:r>
              <a:rPr spc="-280" dirty="0"/>
              <a:t>Functions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74509"/>
            <a:ext cx="1130173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MT"/>
                <a:cs typeface="Arial MT"/>
              </a:rPr>
              <a:t>So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now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know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hard-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soft-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classifiers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optimization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endParaRPr sz="3000">
              <a:latin typeface="Arial MT"/>
              <a:cs typeface="Arial MT"/>
            </a:endParaRPr>
          </a:p>
          <a:p>
            <a:pPr marL="926465" lvl="1" indent="-351155">
              <a:lnSpc>
                <a:spcPct val="100000"/>
              </a:lnSpc>
              <a:buChar char="-"/>
              <a:tabLst>
                <a:tab pos="926465" algn="l"/>
              </a:tabLst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minimize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cost</a:t>
            </a:r>
            <a:endParaRPr sz="3000">
              <a:latin typeface="Arial MT"/>
              <a:cs typeface="Arial MT"/>
            </a:endParaRPr>
          </a:p>
          <a:p>
            <a:pPr marL="926465" lvl="1" indent="-351155">
              <a:lnSpc>
                <a:spcPct val="100000"/>
              </a:lnSpc>
              <a:buChar char="-"/>
              <a:tabLst>
                <a:tab pos="926465" algn="l"/>
              </a:tabLst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given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certain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constraints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optimization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quadratic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programming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(QP)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solved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off-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the-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shelf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solver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-"/>
            </a:pPr>
            <a:endParaRPr sz="3000">
              <a:latin typeface="Arial MT"/>
              <a:cs typeface="Arial MT"/>
            </a:endParaRPr>
          </a:p>
          <a:p>
            <a:pPr marL="469900" marR="5080" indent="-351790">
              <a:lnSpc>
                <a:spcPct val="100000"/>
              </a:lnSpc>
              <a:buChar char="-"/>
              <a:tabLst>
                <a:tab pos="469900" algn="l"/>
              </a:tabLst>
            </a:pP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Basically,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calling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QP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solver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backend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to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calculate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weights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Support</a:t>
            </a:r>
            <a:r>
              <a:rPr spc="-170" dirty="0"/>
              <a:t> </a:t>
            </a:r>
            <a:r>
              <a:rPr spc="-30" dirty="0"/>
              <a:t>Vector</a:t>
            </a:r>
            <a:r>
              <a:rPr spc="-265" dirty="0"/>
              <a:t> </a:t>
            </a:r>
            <a:r>
              <a:rPr spc="-365" dirty="0"/>
              <a:t>Machines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38457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38457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62230" marR="57785" indent="1905" algn="ctr">
              <a:lnSpc>
                <a:spcPct val="149300"/>
              </a:lnSpc>
            </a:pPr>
            <a:r>
              <a:rPr sz="1800" spc="-110" dirty="0">
                <a:solidFill>
                  <a:srgbClr val="606060"/>
                </a:solidFill>
                <a:latin typeface="Arial Black"/>
                <a:cs typeface="Arial Black"/>
              </a:rPr>
              <a:t>Train</a:t>
            </a: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1800" spc="-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using </a:t>
            </a:r>
            <a:r>
              <a:rPr sz="1800" spc="-140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1800" spc="-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95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38457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330835" marR="76200" indent="-248920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5150244"/>
            <a:ext cx="643890" cy="164465"/>
            <a:chOff x="2529325" y="51502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52322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51502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5150244"/>
            <a:ext cx="581025" cy="164465"/>
            <a:chOff x="5014238" y="51502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52322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51502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38457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1270" algn="ctr">
              <a:lnSpc>
                <a:spcPct val="1493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5150151"/>
            <a:ext cx="581025" cy="164465"/>
            <a:chOff x="7450230" y="51501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52321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51501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475476" y="38457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63500" marR="58419" indent="1905" algn="ctr">
              <a:lnSpc>
                <a:spcPct val="149300"/>
              </a:lnSpc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872250" y="5150151"/>
            <a:ext cx="581025" cy="164465"/>
            <a:chOff x="9872250" y="5150151"/>
            <a:chExt cx="581025" cy="164465"/>
          </a:xfrm>
        </p:grpSpPr>
        <p:sp>
          <p:nvSpPr>
            <p:cNvPr id="18" name="object 18"/>
            <p:cNvSpPr/>
            <p:nvPr/>
          </p:nvSpPr>
          <p:spPr>
            <a:xfrm>
              <a:off x="9872250" y="52321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5150151"/>
              <a:ext cx="211001" cy="16396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12425" y="2666078"/>
            <a:ext cx="10397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Remember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general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flow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problem: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1025" y="7190027"/>
            <a:ext cx="11665585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several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models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depending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statement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discuss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about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4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650" y="2715350"/>
            <a:ext cx="9907493" cy="4642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4124" y="2040759"/>
            <a:ext cx="9693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separated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easily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‘straight’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line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650" y="7564109"/>
            <a:ext cx="8321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‘Straight’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keyword.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means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classification.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Dual</a:t>
            </a:r>
            <a:r>
              <a:rPr spc="-150" dirty="0"/>
              <a:t> </a:t>
            </a:r>
            <a:r>
              <a:rPr spc="-21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3630860"/>
            <a:ext cx="112172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constrained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optimization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,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known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primal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problem,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expressed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closely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related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known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9" dirty="0">
                <a:solidFill>
                  <a:srgbClr val="606060"/>
                </a:solidFill>
                <a:latin typeface="Arial MT"/>
                <a:cs typeface="Arial MT"/>
              </a:rPr>
              <a:t>as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dual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Dual</a:t>
            </a:r>
            <a:r>
              <a:rPr spc="-150" dirty="0"/>
              <a:t> </a:t>
            </a:r>
            <a:r>
              <a:rPr spc="-21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3402260"/>
            <a:ext cx="118021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3870">
              <a:lnSpc>
                <a:spcPct val="100000"/>
              </a:lnSpc>
              <a:spcBef>
                <a:spcPts val="100"/>
              </a:spcBef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Dual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gives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lower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bound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solution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primal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problem,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but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under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circumstances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gives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same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result.</a:t>
            </a:r>
            <a:endParaRPr sz="3000">
              <a:latin typeface="Arial MT"/>
              <a:cs typeface="Arial MT"/>
            </a:endParaRPr>
          </a:p>
          <a:p>
            <a:pPr marL="469900" marR="5080" indent="-351790">
              <a:lnSpc>
                <a:spcPct val="100000"/>
              </a:lnSpc>
              <a:tabLst>
                <a:tab pos="469265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problems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meet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conditions,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hence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same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solution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both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primal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dual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problems.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Dual</a:t>
            </a:r>
            <a:r>
              <a:rPr spc="-150" dirty="0"/>
              <a:t> </a:t>
            </a:r>
            <a:r>
              <a:rPr spc="-2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987" y="2281024"/>
            <a:ext cx="11798624" cy="20511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5056" y="5057935"/>
            <a:ext cx="3211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expressed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837" y="5989775"/>
            <a:ext cx="9688949" cy="23733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Dual</a:t>
            </a:r>
            <a:r>
              <a:rPr spc="-150" dirty="0"/>
              <a:t> </a:t>
            </a:r>
            <a:r>
              <a:rPr spc="-2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180" y="4372135"/>
            <a:ext cx="11830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0" marR="5080" indent="-3321685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Solution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dual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transformed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solution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 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primal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using: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073" y="2027298"/>
            <a:ext cx="8209225" cy="2010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2750" y="5387325"/>
            <a:ext cx="7125874" cy="35888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Dual</a:t>
            </a:r>
            <a:r>
              <a:rPr spc="-150" dirty="0"/>
              <a:t> </a:t>
            </a:r>
            <a:r>
              <a:rPr spc="-21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3212" y="2360912"/>
          <a:ext cx="11953875" cy="582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24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Primal</a:t>
                      </a:r>
                      <a:r>
                        <a:rPr sz="3600" spc="-15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600" spc="-8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Problem</a:t>
                      </a:r>
                      <a:endParaRPr sz="3600">
                        <a:latin typeface="Arial Black"/>
                        <a:cs typeface="Arial Black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254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Dual</a:t>
                      </a:r>
                      <a:r>
                        <a:rPr sz="3600" spc="-17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600" spc="-9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Problem</a:t>
                      </a:r>
                      <a:endParaRPr sz="3600">
                        <a:latin typeface="Arial Black"/>
                        <a:cs typeface="Arial Black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2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Slow</a:t>
                      </a:r>
                      <a:r>
                        <a:rPr sz="30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7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30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solve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62560" algn="just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9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Faster</a:t>
                      </a: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7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3000" spc="-11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solve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3000" spc="-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3000" spc="-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primal</a:t>
                      </a:r>
                      <a:r>
                        <a:rPr sz="3000" spc="-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9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when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3000" spc="-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training</a:t>
                      </a:r>
                      <a:r>
                        <a:rPr sz="3000" spc="-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instances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are </a:t>
                      </a:r>
                      <a:r>
                        <a:rPr sz="3000" spc="-1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smaller</a:t>
                      </a:r>
                      <a:r>
                        <a:rPr sz="3000" spc="-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3000" spc="-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3000" spc="-1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3000" spc="-9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features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6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Kernel</a:t>
                      </a:r>
                      <a:r>
                        <a:rPr sz="3000" spc="-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trick</a:t>
                      </a:r>
                      <a:r>
                        <a:rPr sz="3000" spc="-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7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30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3000" spc="-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3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possible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0788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Hence,</a:t>
                      </a:r>
                      <a:r>
                        <a:rPr sz="3000" spc="-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making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3000" spc="-1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kernel</a:t>
                      </a:r>
                      <a:r>
                        <a:rPr sz="3000" spc="-7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trick </a:t>
                      </a: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possible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Kernelized</a:t>
            </a:r>
            <a:r>
              <a:rPr spc="-95" dirty="0"/>
              <a:t> </a:t>
            </a:r>
            <a:r>
              <a:rPr spc="-575" dirty="0"/>
              <a:t>SVM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469" y="3859460"/>
            <a:ext cx="5180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51155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did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Kernel?</a:t>
            </a:r>
            <a:endParaRPr sz="3000">
              <a:latin typeface="Arial MT"/>
              <a:cs typeface="Arial MT"/>
            </a:endParaRPr>
          </a:p>
          <a:p>
            <a:pPr marL="49530" algn="ctr">
              <a:lnSpc>
                <a:spcPct val="100000"/>
              </a:lnSpc>
              <a:tabLst>
                <a:tab pos="401320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Review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(Slides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91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125)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Kernelized</a:t>
            </a:r>
            <a:r>
              <a:rPr spc="-95" dirty="0"/>
              <a:t> </a:t>
            </a:r>
            <a:r>
              <a:rPr spc="-57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3122910"/>
            <a:ext cx="111055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kernelized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MT"/>
                <a:cs typeface="Arial MT"/>
              </a:rPr>
              <a:t>SVMs?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applied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2nd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transformation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then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transformed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575" y="5184075"/>
            <a:ext cx="9508824" cy="3424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Kernelized</a:t>
            </a:r>
            <a:r>
              <a:rPr spc="-95" dirty="0"/>
              <a:t> </a:t>
            </a:r>
            <a:r>
              <a:rPr spc="-57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710709"/>
            <a:ext cx="110115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2nd-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transformed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3-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instead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two-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dimensional.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575" y="5184075"/>
            <a:ext cx="9508824" cy="3424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Kernelized</a:t>
            </a:r>
            <a:r>
              <a:rPr spc="-95" dirty="0"/>
              <a:t> </a:t>
            </a:r>
            <a:r>
              <a:rPr spc="-57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24909"/>
            <a:ext cx="1065784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sets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2-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sets,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b.</a:t>
            </a: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apply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2nd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polynomial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mapping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then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compute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dot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product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transformed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vectors?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Why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endParaRPr sz="30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dual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requires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product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sets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4897775"/>
            <a:ext cx="11988899" cy="34087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Kernelized</a:t>
            </a:r>
            <a:r>
              <a:rPr spc="-95" dirty="0"/>
              <a:t> </a:t>
            </a:r>
            <a:r>
              <a:rPr spc="-57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469" y="2710709"/>
            <a:ext cx="102019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-"/>
              <a:tabLst>
                <a:tab pos="36385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product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transformed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endParaRPr sz="30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buChar char="-"/>
              <a:tabLst>
                <a:tab pos="363855" algn="l"/>
              </a:tabLst>
            </a:pP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equal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square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product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450" y="5170275"/>
            <a:ext cx="6368499" cy="1084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124" y="2047985"/>
            <a:ext cx="9115425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example: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Features: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Sepal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Length,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Petal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Length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Class: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Virginica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Versicolor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Setosa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1389" y="4064025"/>
            <a:ext cx="8782024" cy="4876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Kernelized</a:t>
            </a:r>
            <a:r>
              <a:rPr spc="-95" dirty="0"/>
              <a:t> </a:t>
            </a:r>
            <a:r>
              <a:rPr spc="-57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469" y="2632109"/>
            <a:ext cx="1127506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-"/>
              <a:tabLst>
                <a:tab pos="363855" algn="l"/>
              </a:tabLst>
            </a:pPr>
            <a:r>
              <a:rPr sz="3000" spc="-32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transformation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requires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lot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computation</a:t>
            </a:r>
            <a:endParaRPr sz="3000">
              <a:latin typeface="Arial MT"/>
              <a:cs typeface="Arial MT"/>
            </a:endParaRPr>
          </a:p>
          <a:p>
            <a:pPr marL="363855" marR="431165" indent="-351790">
              <a:lnSpc>
                <a:spcPct val="100000"/>
              </a:lnSpc>
              <a:buChar char="-"/>
              <a:tabLst>
                <a:tab pos="363855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Dual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shall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contain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product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transformed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features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endParaRPr sz="30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buChar char="-"/>
              <a:tabLst>
                <a:tab pos="363855" algn="l"/>
              </a:tabLst>
            </a:pP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Instead,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dot-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multiplied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squared</a:t>
            </a:r>
            <a:endParaRPr sz="30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buChar char="-"/>
              <a:tabLst>
                <a:tab pos="363855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Transformation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required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-"/>
            </a:pPr>
            <a:endParaRPr sz="3000">
              <a:latin typeface="Arial MT"/>
              <a:cs typeface="Arial MT"/>
            </a:endParaRPr>
          </a:p>
          <a:p>
            <a:pPr marL="363855" marR="5080" indent="-351790">
              <a:lnSpc>
                <a:spcPct val="100000"/>
              </a:lnSpc>
              <a:buChar char="-"/>
              <a:tabLst>
                <a:tab pos="36385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trick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makes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whole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process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computationally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efficient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6900" y="7202725"/>
            <a:ext cx="6368499" cy="1084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Kernelized</a:t>
            </a:r>
            <a:r>
              <a:rPr spc="-95" dirty="0"/>
              <a:t> </a:t>
            </a:r>
            <a:r>
              <a:rPr spc="-575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6469" y="2131110"/>
            <a:ext cx="115462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855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represented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K</a:t>
            </a:r>
            <a:endParaRPr sz="3000">
              <a:latin typeface="Arial MT"/>
              <a:cs typeface="Arial MT"/>
            </a:endParaRPr>
          </a:p>
          <a:p>
            <a:pPr marL="821055" marR="5080" indent="-351790">
              <a:lnSpc>
                <a:spcPct val="100000"/>
              </a:lnSpc>
              <a:tabLst>
                <a:tab pos="821055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Capable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computing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transformed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based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only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vectors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without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having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compute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transformation.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4101525"/>
            <a:ext cx="11988899" cy="39056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Online</a:t>
            </a:r>
            <a:r>
              <a:rPr spc="-215" dirty="0"/>
              <a:t> </a:t>
            </a:r>
            <a:r>
              <a:rPr spc="-595" dirty="0"/>
              <a:t>SVMs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3775109"/>
            <a:ext cx="114985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Online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Learning?</a:t>
            </a:r>
            <a:endParaRPr sz="3000">
              <a:latin typeface="Arial MT"/>
              <a:cs typeface="Arial MT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Recap: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incremental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gathers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datasets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go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35" dirty="0"/>
              <a:t> </a:t>
            </a:r>
            <a:r>
              <a:rPr sz="4600" spc="-100" dirty="0"/>
              <a:t>Online</a:t>
            </a:r>
            <a:r>
              <a:rPr sz="4600" spc="-65" dirty="0"/>
              <a:t> </a:t>
            </a:r>
            <a:r>
              <a:rPr sz="4600" spc="-285" dirty="0"/>
              <a:t>Learning</a:t>
            </a:r>
            <a:endParaRPr sz="46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395" y="1897727"/>
            <a:ext cx="11918008" cy="58596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35" dirty="0"/>
              <a:t> </a:t>
            </a:r>
            <a:r>
              <a:rPr sz="4600" spc="-100" dirty="0"/>
              <a:t>Online</a:t>
            </a:r>
            <a:r>
              <a:rPr sz="4600" spc="-65" dirty="0"/>
              <a:t> </a:t>
            </a:r>
            <a:r>
              <a:rPr sz="4600" spc="-285" dirty="0"/>
              <a:t>Learning</a:t>
            </a:r>
            <a:endParaRPr sz="4600"/>
          </a:p>
        </p:txBody>
      </p:sp>
      <p:sp>
        <p:nvSpPr>
          <p:cNvPr id="9" name="object 9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965" y="1908064"/>
            <a:ext cx="7595870" cy="453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310" indent="-56261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575310" algn="l"/>
              </a:tabLst>
            </a:pP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Train</a:t>
            </a:r>
            <a:r>
              <a:rPr sz="2700" spc="-10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75" dirty="0">
                <a:solidFill>
                  <a:srgbClr val="5B5854"/>
                </a:solidFill>
                <a:latin typeface="Arial MT"/>
                <a:cs typeface="Arial MT"/>
              </a:rPr>
              <a:t>system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5" dirty="0">
                <a:solidFill>
                  <a:srgbClr val="5B5854"/>
                </a:solidFill>
                <a:latin typeface="Arial MT"/>
                <a:cs typeface="Arial MT"/>
              </a:rPr>
              <a:t>incrementally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●"/>
            </a:pPr>
            <a:endParaRPr sz="2700">
              <a:latin typeface="Arial MT"/>
              <a:cs typeface="Arial MT"/>
            </a:endParaRPr>
          </a:p>
          <a:p>
            <a:pPr marL="1261110" lvl="1" indent="-549910">
              <a:lnSpc>
                <a:spcPct val="100000"/>
              </a:lnSpc>
              <a:buFont typeface="Tahoma"/>
              <a:buChar char="○"/>
              <a:tabLst>
                <a:tab pos="1261110" algn="l"/>
              </a:tabLst>
            </a:pPr>
            <a:r>
              <a:rPr sz="2700" spc="-245" dirty="0">
                <a:solidFill>
                  <a:srgbClr val="5B5854"/>
                </a:solidFill>
                <a:latin typeface="Arial MT"/>
                <a:cs typeface="Arial MT"/>
              </a:rPr>
              <a:t>By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70" dirty="0">
                <a:solidFill>
                  <a:srgbClr val="5B5854"/>
                </a:solidFill>
                <a:latin typeface="Arial MT"/>
                <a:cs typeface="Arial MT"/>
              </a:rPr>
              <a:t>feeding</a:t>
            </a:r>
            <a:r>
              <a:rPr sz="27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4" dirty="0">
                <a:solidFill>
                  <a:srgbClr val="5B5854"/>
                </a:solidFill>
                <a:latin typeface="Arial MT"/>
                <a:cs typeface="Arial MT"/>
              </a:rPr>
              <a:t>new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data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sequentially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1261110" lvl="1" indent="-549910">
              <a:lnSpc>
                <a:spcPct val="100000"/>
              </a:lnSpc>
              <a:buFont typeface="Tahoma"/>
              <a:buChar char="○"/>
              <a:tabLst>
                <a:tab pos="1261110" algn="l"/>
              </a:tabLst>
            </a:pPr>
            <a:r>
              <a:rPr sz="2700" spc="13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in</a:t>
            </a:r>
            <a:r>
              <a:rPr sz="2700" spc="-8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40" dirty="0">
                <a:solidFill>
                  <a:srgbClr val="5B5854"/>
                </a:solidFill>
                <a:latin typeface="Arial MT"/>
                <a:cs typeface="Arial MT"/>
              </a:rPr>
              <a:t>batches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575310" indent="-562610">
              <a:lnSpc>
                <a:spcPct val="100000"/>
              </a:lnSpc>
              <a:buFont typeface="Tahoma"/>
              <a:buChar char="●"/>
              <a:tabLst>
                <a:tab pos="575310" algn="l"/>
              </a:tabLst>
            </a:pPr>
            <a:r>
              <a:rPr sz="2700" spc="-235" dirty="0">
                <a:solidFill>
                  <a:srgbClr val="5B5854"/>
                </a:solidFill>
                <a:latin typeface="Arial MT"/>
                <a:cs typeface="Arial MT"/>
              </a:rPr>
              <a:t>System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MT"/>
                <a:cs typeface="Arial MT"/>
              </a:rPr>
              <a:t>can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5" dirty="0">
                <a:solidFill>
                  <a:srgbClr val="5B5854"/>
                </a:solidFill>
                <a:latin typeface="Arial MT"/>
                <a:cs typeface="Arial MT"/>
              </a:rPr>
              <a:t>learn</a:t>
            </a:r>
            <a:r>
              <a:rPr sz="2700" spc="-8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from</a:t>
            </a:r>
            <a:r>
              <a:rPr sz="2700" spc="-18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4" dirty="0">
                <a:solidFill>
                  <a:srgbClr val="5B5854"/>
                </a:solidFill>
                <a:latin typeface="Arial MT"/>
                <a:cs typeface="Arial MT"/>
              </a:rPr>
              <a:t>new</a:t>
            </a:r>
            <a:r>
              <a:rPr sz="2700" spc="-7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data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on</a:t>
            </a:r>
            <a:r>
              <a:rPr sz="2700" spc="-1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7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fly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●"/>
            </a:pPr>
            <a:endParaRPr sz="2700">
              <a:latin typeface="Arial MT"/>
              <a:cs typeface="Arial MT"/>
            </a:endParaRPr>
          </a:p>
          <a:p>
            <a:pPr marL="575310" indent="-562610">
              <a:lnSpc>
                <a:spcPct val="100000"/>
              </a:lnSpc>
              <a:buFont typeface="Tahoma"/>
              <a:buChar char="●"/>
              <a:tabLst>
                <a:tab pos="575310" algn="l"/>
              </a:tabLst>
            </a:pPr>
            <a:r>
              <a:rPr sz="2700" spc="-40" dirty="0">
                <a:solidFill>
                  <a:srgbClr val="5B5854"/>
                </a:solidFill>
                <a:latin typeface="Arial MT"/>
                <a:cs typeface="Arial MT"/>
              </a:rPr>
              <a:t>Good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for</a:t>
            </a:r>
            <a:r>
              <a:rPr sz="27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10" dirty="0">
                <a:solidFill>
                  <a:srgbClr val="5B5854"/>
                </a:solidFill>
                <a:latin typeface="Arial MT"/>
                <a:cs typeface="Arial MT"/>
              </a:rPr>
              <a:t>systems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70" dirty="0">
                <a:solidFill>
                  <a:srgbClr val="5B5854"/>
                </a:solidFill>
                <a:latin typeface="Arial MT"/>
                <a:cs typeface="Arial MT"/>
              </a:rPr>
              <a:t>where</a:t>
            </a:r>
            <a:r>
              <a:rPr sz="27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data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60" dirty="0">
                <a:solidFill>
                  <a:srgbClr val="5B5854"/>
                </a:solidFill>
                <a:latin typeface="Arial MT"/>
                <a:cs typeface="Arial MT"/>
              </a:rPr>
              <a:t>is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60" dirty="0">
                <a:solidFill>
                  <a:srgbClr val="5B5854"/>
                </a:solidFill>
                <a:latin typeface="Arial MT"/>
                <a:cs typeface="Arial MT"/>
              </a:rPr>
              <a:t>a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continuous</a:t>
            </a:r>
            <a:r>
              <a:rPr sz="27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flow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●"/>
            </a:pPr>
            <a:endParaRPr sz="2700">
              <a:latin typeface="Arial MT"/>
              <a:cs typeface="Arial MT"/>
            </a:endParaRPr>
          </a:p>
          <a:p>
            <a:pPr marL="1261110" lvl="1" indent="-549910">
              <a:lnSpc>
                <a:spcPct val="100000"/>
              </a:lnSpc>
              <a:buFont typeface="Tahoma"/>
              <a:buChar char="○"/>
              <a:tabLst>
                <a:tab pos="1261110" algn="l"/>
              </a:tabLst>
            </a:pPr>
            <a:r>
              <a:rPr sz="2700" spc="-125" dirty="0">
                <a:solidFill>
                  <a:srgbClr val="5B5854"/>
                </a:solidFill>
                <a:latin typeface="Arial MT"/>
                <a:cs typeface="Arial MT"/>
              </a:rPr>
              <a:t>Stock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prices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35" dirty="0"/>
              <a:t> </a:t>
            </a:r>
            <a:r>
              <a:rPr sz="4600" spc="-100" dirty="0"/>
              <a:t>Online</a:t>
            </a:r>
            <a:r>
              <a:rPr sz="4600" spc="-65" dirty="0"/>
              <a:t> </a:t>
            </a:r>
            <a:r>
              <a:rPr sz="4600" spc="-285" dirty="0"/>
              <a:t>Learning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628667" y="1859870"/>
            <a:ext cx="727265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60" dirty="0">
                <a:solidFill>
                  <a:srgbClr val="5B5854"/>
                </a:solidFill>
                <a:latin typeface="Arial Black"/>
                <a:cs typeface="Arial Black"/>
              </a:rPr>
              <a:t>Using</a:t>
            </a:r>
            <a:r>
              <a:rPr sz="2700" spc="-145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Black"/>
                <a:cs typeface="Arial Black"/>
              </a:rPr>
              <a:t>online</a:t>
            </a:r>
            <a:r>
              <a:rPr sz="2700" spc="-14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29" dirty="0">
                <a:solidFill>
                  <a:srgbClr val="5B5854"/>
                </a:solidFill>
                <a:latin typeface="Arial Black"/>
                <a:cs typeface="Arial Black"/>
              </a:rPr>
              <a:t>learning</a:t>
            </a:r>
            <a:r>
              <a:rPr sz="2700" spc="-145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160" dirty="0">
                <a:solidFill>
                  <a:srgbClr val="5B5854"/>
                </a:solidFill>
                <a:latin typeface="Arial Black"/>
                <a:cs typeface="Arial Black"/>
              </a:rPr>
              <a:t>to</a:t>
            </a:r>
            <a:r>
              <a:rPr sz="2700" spc="-135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70" dirty="0">
                <a:solidFill>
                  <a:srgbClr val="5B5854"/>
                </a:solidFill>
                <a:latin typeface="Arial Black"/>
                <a:cs typeface="Arial Black"/>
              </a:rPr>
              <a:t>handle</a:t>
            </a:r>
            <a:r>
              <a:rPr sz="2700" spc="-14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95" dirty="0">
                <a:solidFill>
                  <a:srgbClr val="5B5854"/>
                </a:solidFill>
                <a:latin typeface="Arial Black"/>
                <a:cs typeface="Arial Black"/>
              </a:rPr>
              <a:t>huge</a:t>
            </a:r>
            <a:r>
              <a:rPr sz="2700" spc="-14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340" dirty="0">
                <a:solidFill>
                  <a:srgbClr val="5B5854"/>
                </a:solidFill>
                <a:latin typeface="Arial Black"/>
                <a:cs typeface="Arial Black"/>
              </a:rPr>
              <a:t>datasets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777" y="2442026"/>
            <a:ext cx="9857387" cy="54352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35" dirty="0"/>
              <a:t> </a:t>
            </a:r>
            <a:r>
              <a:rPr sz="4600" spc="-100" dirty="0"/>
              <a:t>Online</a:t>
            </a:r>
            <a:r>
              <a:rPr sz="4600" spc="-65" dirty="0"/>
              <a:t> </a:t>
            </a:r>
            <a:r>
              <a:rPr sz="4600" spc="-285" dirty="0"/>
              <a:t>Learning</a:t>
            </a:r>
            <a:endParaRPr sz="4600"/>
          </a:p>
        </p:txBody>
      </p:sp>
      <p:sp>
        <p:nvSpPr>
          <p:cNvPr id="9" name="object 9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178" y="1908064"/>
            <a:ext cx="8095615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60" dirty="0">
                <a:solidFill>
                  <a:srgbClr val="5B5854"/>
                </a:solidFill>
                <a:latin typeface="Arial Black"/>
                <a:cs typeface="Arial Black"/>
              </a:rPr>
              <a:t>Using</a:t>
            </a:r>
            <a:r>
              <a:rPr sz="2700" spc="-145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Black"/>
                <a:cs typeface="Arial Black"/>
              </a:rPr>
              <a:t>online</a:t>
            </a:r>
            <a:r>
              <a:rPr sz="2700" spc="-14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29" dirty="0">
                <a:solidFill>
                  <a:srgbClr val="5B5854"/>
                </a:solidFill>
                <a:latin typeface="Arial Black"/>
                <a:cs typeface="Arial Black"/>
              </a:rPr>
              <a:t>learning</a:t>
            </a:r>
            <a:r>
              <a:rPr sz="2700" spc="-145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160" dirty="0">
                <a:solidFill>
                  <a:srgbClr val="5B5854"/>
                </a:solidFill>
                <a:latin typeface="Arial Black"/>
                <a:cs typeface="Arial Black"/>
              </a:rPr>
              <a:t>to</a:t>
            </a:r>
            <a:r>
              <a:rPr sz="2700" spc="-135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70" dirty="0">
                <a:solidFill>
                  <a:srgbClr val="5B5854"/>
                </a:solidFill>
                <a:latin typeface="Arial Black"/>
                <a:cs typeface="Arial Black"/>
              </a:rPr>
              <a:t>handle</a:t>
            </a:r>
            <a:r>
              <a:rPr sz="2700" spc="-14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95" dirty="0">
                <a:solidFill>
                  <a:srgbClr val="5B5854"/>
                </a:solidFill>
                <a:latin typeface="Arial Black"/>
                <a:cs typeface="Arial Black"/>
              </a:rPr>
              <a:t>huge</a:t>
            </a:r>
            <a:r>
              <a:rPr sz="2700" spc="-14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340" dirty="0">
                <a:solidFill>
                  <a:srgbClr val="5B5854"/>
                </a:solidFill>
                <a:latin typeface="Arial Black"/>
                <a:cs typeface="Arial Black"/>
              </a:rPr>
              <a:t>datasets</a:t>
            </a:r>
            <a:endParaRPr sz="2700">
              <a:latin typeface="Arial Black"/>
              <a:cs typeface="Arial Black"/>
            </a:endParaRPr>
          </a:p>
          <a:p>
            <a:pPr marL="710565" indent="-562610">
              <a:lnSpc>
                <a:spcPct val="100000"/>
              </a:lnSpc>
              <a:spcBef>
                <a:spcPts val="3210"/>
              </a:spcBef>
              <a:buFont typeface="Tahoma"/>
              <a:buChar char="●"/>
              <a:tabLst>
                <a:tab pos="710565" algn="l"/>
              </a:tabLst>
            </a:pPr>
            <a:r>
              <a:rPr sz="2700" spc="-190" dirty="0">
                <a:solidFill>
                  <a:srgbClr val="5B5854"/>
                </a:solidFill>
                <a:latin typeface="Arial MT"/>
                <a:cs typeface="Arial MT"/>
              </a:rPr>
              <a:t>Can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be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10" dirty="0">
                <a:solidFill>
                  <a:srgbClr val="5B5854"/>
                </a:solidFill>
                <a:latin typeface="Arial MT"/>
                <a:cs typeface="Arial MT"/>
              </a:rPr>
              <a:t>used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65" dirty="0">
                <a:solidFill>
                  <a:srgbClr val="5B5854"/>
                </a:solidFill>
                <a:latin typeface="Arial MT"/>
                <a:cs typeface="Arial MT"/>
              </a:rPr>
              <a:t>to</a:t>
            </a:r>
            <a:r>
              <a:rPr sz="2700" spc="-9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train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29" dirty="0">
                <a:solidFill>
                  <a:srgbClr val="5B5854"/>
                </a:solidFill>
                <a:latin typeface="Arial MT"/>
                <a:cs typeface="Arial MT"/>
              </a:rPr>
              <a:t>huge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datasets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●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spc="-70" dirty="0">
                <a:solidFill>
                  <a:srgbClr val="5B5854"/>
                </a:solidFill>
                <a:latin typeface="Arial MT"/>
                <a:cs typeface="Arial MT"/>
              </a:rPr>
              <a:t>That</a:t>
            </a:r>
            <a:r>
              <a:rPr sz="2700" spc="-1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MT"/>
                <a:cs typeface="Arial MT"/>
              </a:rPr>
              <a:t>can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not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be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fit</a:t>
            </a:r>
            <a:r>
              <a:rPr sz="27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in</a:t>
            </a:r>
            <a:r>
              <a:rPr sz="27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4" dirty="0">
                <a:solidFill>
                  <a:srgbClr val="5B5854"/>
                </a:solidFill>
                <a:latin typeface="Arial MT"/>
                <a:cs typeface="Arial MT"/>
              </a:rPr>
              <a:t>one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machine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spc="-12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7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training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data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95" dirty="0">
                <a:solidFill>
                  <a:srgbClr val="5B5854"/>
                </a:solidFill>
                <a:latin typeface="Arial MT"/>
                <a:cs typeface="Arial MT"/>
              </a:rPr>
              <a:t>gets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divided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into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5" dirty="0">
                <a:solidFill>
                  <a:srgbClr val="5B5854"/>
                </a:solidFill>
                <a:latin typeface="Arial MT"/>
                <a:cs typeface="Arial MT"/>
              </a:rPr>
              <a:t>batches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and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spc="-235" dirty="0">
                <a:solidFill>
                  <a:srgbClr val="5B5854"/>
                </a:solidFill>
                <a:latin typeface="Arial MT"/>
                <a:cs typeface="Arial MT"/>
              </a:rPr>
              <a:t>System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95" dirty="0">
                <a:solidFill>
                  <a:srgbClr val="5B5854"/>
                </a:solidFill>
                <a:latin typeface="Arial MT"/>
                <a:cs typeface="Arial MT"/>
              </a:rPr>
              <a:t>gets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80" dirty="0">
                <a:solidFill>
                  <a:srgbClr val="5B5854"/>
                </a:solidFill>
                <a:latin typeface="Arial MT"/>
                <a:cs typeface="Arial MT"/>
              </a:rPr>
              <a:t>trained</a:t>
            </a: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on</a:t>
            </a:r>
            <a:r>
              <a:rPr sz="27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25" dirty="0">
                <a:solidFill>
                  <a:srgbClr val="5B5854"/>
                </a:solidFill>
                <a:latin typeface="Arial MT"/>
                <a:cs typeface="Arial MT"/>
              </a:rPr>
              <a:t>each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45" dirty="0">
                <a:solidFill>
                  <a:srgbClr val="5B5854"/>
                </a:solidFill>
                <a:latin typeface="Arial MT"/>
                <a:cs typeface="Arial MT"/>
              </a:rPr>
              <a:t>batch</a:t>
            </a:r>
            <a:r>
              <a:rPr sz="2700" spc="-3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80" dirty="0">
                <a:solidFill>
                  <a:srgbClr val="5B5854"/>
                </a:solidFill>
                <a:latin typeface="Arial MT"/>
                <a:cs typeface="Arial MT"/>
              </a:rPr>
              <a:t>incrementally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35" dirty="0"/>
              <a:t> </a:t>
            </a:r>
            <a:r>
              <a:rPr sz="4600" spc="-100" dirty="0"/>
              <a:t>Online</a:t>
            </a:r>
            <a:r>
              <a:rPr sz="4600" spc="-65" dirty="0"/>
              <a:t> </a:t>
            </a:r>
            <a:r>
              <a:rPr sz="4600" spc="-285" dirty="0"/>
              <a:t>Learning</a:t>
            </a:r>
            <a:endParaRPr sz="4600"/>
          </a:p>
        </p:txBody>
      </p:sp>
      <p:sp>
        <p:nvSpPr>
          <p:cNvPr id="9" name="object 9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178" y="1908064"/>
            <a:ext cx="6298565" cy="453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85" dirty="0">
                <a:solidFill>
                  <a:srgbClr val="5B5854"/>
                </a:solidFill>
                <a:latin typeface="Arial Black"/>
                <a:cs typeface="Arial Black"/>
              </a:rPr>
              <a:t>Challenges</a:t>
            </a:r>
            <a:r>
              <a:rPr sz="2700" spc="-13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10" dirty="0">
                <a:solidFill>
                  <a:srgbClr val="5B5854"/>
                </a:solidFill>
                <a:latin typeface="Arial Black"/>
                <a:cs typeface="Arial Black"/>
              </a:rPr>
              <a:t>in</a:t>
            </a:r>
            <a:r>
              <a:rPr sz="2700" spc="-13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Black"/>
                <a:cs typeface="Arial Black"/>
              </a:rPr>
              <a:t>online</a:t>
            </a:r>
            <a:r>
              <a:rPr sz="2700" spc="-13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90" dirty="0">
                <a:solidFill>
                  <a:srgbClr val="5B5854"/>
                </a:solidFill>
                <a:latin typeface="Arial Black"/>
                <a:cs typeface="Arial Black"/>
              </a:rPr>
              <a:t>learning</a:t>
            </a:r>
            <a:endParaRPr sz="2700">
              <a:latin typeface="Arial Black"/>
              <a:cs typeface="Arial Black"/>
            </a:endParaRPr>
          </a:p>
          <a:p>
            <a:pPr marL="710565" indent="-562610">
              <a:lnSpc>
                <a:spcPct val="100000"/>
              </a:lnSpc>
              <a:spcBef>
                <a:spcPts val="3210"/>
              </a:spcBef>
              <a:buFont typeface="Tahoma"/>
              <a:buChar char="●"/>
              <a:tabLst>
                <a:tab pos="710565" algn="l"/>
              </a:tabLst>
            </a:pPr>
            <a:r>
              <a:rPr sz="2700" spc="-215" dirty="0">
                <a:solidFill>
                  <a:srgbClr val="5B5854"/>
                </a:solidFill>
                <a:latin typeface="Arial MT"/>
                <a:cs typeface="Arial MT"/>
              </a:rPr>
              <a:t>System’s</a:t>
            </a:r>
            <a:r>
              <a:rPr sz="2700" spc="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performance</a:t>
            </a:r>
            <a:r>
              <a:rPr sz="2700" spc="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65" dirty="0">
                <a:solidFill>
                  <a:srgbClr val="5B5854"/>
                </a:solidFill>
                <a:latin typeface="Arial MT"/>
                <a:cs typeface="Arial MT"/>
              </a:rPr>
              <a:t>gradually</a:t>
            </a:r>
            <a:r>
              <a:rPr sz="2700" spc="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20" dirty="0">
                <a:solidFill>
                  <a:srgbClr val="5B5854"/>
                </a:solidFill>
                <a:latin typeface="Arial MT"/>
                <a:cs typeface="Arial MT"/>
              </a:rPr>
              <a:t>declines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●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If</a:t>
            </a:r>
            <a:r>
              <a:rPr sz="2700" spc="-1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20" dirty="0">
                <a:solidFill>
                  <a:srgbClr val="5B5854"/>
                </a:solidFill>
                <a:latin typeface="Arial MT"/>
                <a:cs typeface="Arial MT"/>
              </a:rPr>
              <a:t>bad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data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60" dirty="0">
                <a:solidFill>
                  <a:srgbClr val="5B5854"/>
                </a:solidFill>
                <a:latin typeface="Arial MT"/>
                <a:cs typeface="Arial MT"/>
              </a:rPr>
              <a:t>is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25" dirty="0">
                <a:solidFill>
                  <a:srgbClr val="5B5854"/>
                </a:solidFill>
                <a:latin typeface="Arial MT"/>
                <a:cs typeface="Arial MT"/>
              </a:rPr>
              <a:t>fed</a:t>
            </a:r>
            <a:r>
              <a:rPr sz="27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65" dirty="0">
                <a:solidFill>
                  <a:srgbClr val="5B5854"/>
                </a:solidFill>
                <a:latin typeface="Arial MT"/>
                <a:cs typeface="Arial MT"/>
              </a:rPr>
              <a:t>to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system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spc="-260" dirty="0">
                <a:solidFill>
                  <a:srgbClr val="5B5854"/>
                </a:solidFill>
                <a:latin typeface="Arial MT"/>
                <a:cs typeface="Arial MT"/>
              </a:rPr>
              <a:t>Bad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data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MT"/>
                <a:cs typeface="Arial MT"/>
              </a:rPr>
              <a:t>can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45" dirty="0">
                <a:solidFill>
                  <a:srgbClr val="5B5854"/>
                </a:solidFill>
                <a:latin typeface="Arial MT"/>
                <a:cs typeface="Arial MT"/>
              </a:rPr>
              <a:t>come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from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spc="-120" dirty="0">
                <a:solidFill>
                  <a:srgbClr val="5B5854"/>
                </a:solidFill>
                <a:latin typeface="Arial MT"/>
                <a:cs typeface="Arial MT"/>
              </a:rPr>
              <a:t>Malfunctioning</a:t>
            </a:r>
            <a:r>
              <a:rPr sz="2700" spc="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50" dirty="0">
                <a:solidFill>
                  <a:srgbClr val="5B5854"/>
                </a:solidFill>
                <a:latin typeface="Arial MT"/>
                <a:cs typeface="Arial MT"/>
              </a:rPr>
              <a:t>sensor</a:t>
            </a:r>
            <a:r>
              <a:rPr sz="2700" spc="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65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700" spc="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robot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spc="-204" dirty="0">
                <a:solidFill>
                  <a:srgbClr val="5B5854"/>
                </a:solidFill>
                <a:latin typeface="Arial MT"/>
                <a:cs typeface="Arial MT"/>
              </a:rPr>
              <a:t>Someone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29" dirty="0">
                <a:solidFill>
                  <a:srgbClr val="5B5854"/>
                </a:solidFill>
                <a:latin typeface="Arial MT"/>
                <a:cs typeface="Arial MT"/>
              </a:rPr>
              <a:t>spamming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your</a:t>
            </a:r>
            <a:r>
              <a:rPr sz="27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system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35" dirty="0"/>
              <a:t> </a:t>
            </a:r>
            <a:r>
              <a:rPr sz="4600" spc="-100" dirty="0"/>
              <a:t>Online</a:t>
            </a:r>
            <a:r>
              <a:rPr sz="4600" spc="-65" dirty="0"/>
              <a:t> </a:t>
            </a:r>
            <a:r>
              <a:rPr sz="4600" spc="-285" dirty="0"/>
              <a:t>Learning</a:t>
            </a:r>
            <a:endParaRPr sz="4600"/>
          </a:p>
        </p:txBody>
      </p:sp>
      <p:sp>
        <p:nvSpPr>
          <p:cNvPr id="9" name="object 9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178" y="1908064"/>
            <a:ext cx="8558530" cy="289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85" dirty="0">
                <a:solidFill>
                  <a:srgbClr val="5B5854"/>
                </a:solidFill>
                <a:latin typeface="Arial Black"/>
                <a:cs typeface="Arial Black"/>
              </a:rPr>
              <a:t>Challenges</a:t>
            </a:r>
            <a:r>
              <a:rPr sz="2700" spc="-13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10" dirty="0">
                <a:solidFill>
                  <a:srgbClr val="5B5854"/>
                </a:solidFill>
                <a:latin typeface="Arial Black"/>
                <a:cs typeface="Arial Black"/>
              </a:rPr>
              <a:t>in</a:t>
            </a:r>
            <a:r>
              <a:rPr sz="2700" spc="-13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Black"/>
                <a:cs typeface="Arial Black"/>
              </a:rPr>
              <a:t>online</a:t>
            </a:r>
            <a:r>
              <a:rPr sz="2700" spc="-13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90" dirty="0">
                <a:solidFill>
                  <a:srgbClr val="5B5854"/>
                </a:solidFill>
                <a:latin typeface="Arial Black"/>
                <a:cs typeface="Arial Black"/>
              </a:rPr>
              <a:t>learning</a:t>
            </a:r>
            <a:endParaRPr sz="2700">
              <a:latin typeface="Arial Black"/>
              <a:cs typeface="Arial Black"/>
            </a:endParaRPr>
          </a:p>
          <a:p>
            <a:pPr marL="710565" indent="-562610">
              <a:lnSpc>
                <a:spcPct val="100000"/>
              </a:lnSpc>
              <a:spcBef>
                <a:spcPts val="3210"/>
              </a:spcBef>
              <a:buFont typeface="Tahoma"/>
              <a:buChar char="●"/>
              <a:tabLst>
                <a:tab pos="710565" algn="l"/>
              </a:tabLst>
            </a:pP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Closely</a:t>
            </a:r>
            <a:r>
              <a:rPr sz="2700" spc="-8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monitor</a:t>
            </a:r>
            <a:r>
              <a:rPr sz="2700" spc="-1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system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●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Turn</a:t>
            </a:r>
            <a:r>
              <a:rPr sz="2700" spc="-1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off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5" dirty="0">
                <a:solidFill>
                  <a:srgbClr val="5B5854"/>
                </a:solidFill>
                <a:latin typeface="Arial MT"/>
                <a:cs typeface="Arial MT"/>
              </a:rPr>
              <a:t>learning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if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there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60" dirty="0">
                <a:solidFill>
                  <a:srgbClr val="5B5854"/>
                </a:solidFill>
                <a:latin typeface="Arial MT"/>
                <a:cs typeface="Arial MT"/>
              </a:rPr>
              <a:t>is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60" dirty="0">
                <a:solidFill>
                  <a:srgbClr val="5B5854"/>
                </a:solidFill>
                <a:latin typeface="Arial MT"/>
                <a:cs typeface="Arial MT"/>
              </a:rPr>
              <a:t>a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performance</a:t>
            </a:r>
            <a:r>
              <a:rPr sz="2700" spc="-8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drop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spc="13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700" spc="-16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monitor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input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data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20" dirty="0">
                <a:solidFill>
                  <a:srgbClr val="5B5854"/>
                </a:solidFill>
                <a:latin typeface="Arial MT"/>
                <a:cs typeface="Arial MT"/>
              </a:rPr>
              <a:t>and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95" dirty="0">
                <a:solidFill>
                  <a:srgbClr val="5B5854"/>
                </a:solidFill>
                <a:latin typeface="Arial MT"/>
                <a:cs typeface="Arial MT"/>
              </a:rPr>
              <a:t>remove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anomalies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35" dirty="0"/>
              <a:t> </a:t>
            </a:r>
            <a:r>
              <a:rPr sz="4600" spc="-100" dirty="0"/>
              <a:t>Online</a:t>
            </a:r>
            <a:r>
              <a:rPr sz="4600" spc="-65" dirty="0"/>
              <a:t> </a:t>
            </a:r>
            <a:r>
              <a:rPr sz="4600" spc="-285" dirty="0"/>
              <a:t>Learning</a:t>
            </a:r>
            <a:endParaRPr sz="4600"/>
          </a:p>
        </p:txBody>
      </p:sp>
      <p:sp>
        <p:nvSpPr>
          <p:cNvPr id="9" name="object 9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178" y="1908064"/>
            <a:ext cx="8558530" cy="289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85" dirty="0">
                <a:solidFill>
                  <a:srgbClr val="5B5854"/>
                </a:solidFill>
                <a:latin typeface="Arial Black"/>
                <a:cs typeface="Arial Black"/>
              </a:rPr>
              <a:t>Challenges</a:t>
            </a:r>
            <a:r>
              <a:rPr sz="2700" spc="-13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10" dirty="0">
                <a:solidFill>
                  <a:srgbClr val="5B5854"/>
                </a:solidFill>
                <a:latin typeface="Arial Black"/>
                <a:cs typeface="Arial Black"/>
              </a:rPr>
              <a:t>in</a:t>
            </a:r>
            <a:r>
              <a:rPr sz="2700" spc="-13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Black"/>
                <a:cs typeface="Arial Black"/>
              </a:rPr>
              <a:t>online</a:t>
            </a:r>
            <a:r>
              <a:rPr sz="2700" spc="-130" dirty="0">
                <a:solidFill>
                  <a:srgbClr val="5B5854"/>
                </a:solidFill>
                <a:latin typeface="Arial Black"/>
                <a:cs typeface="Arial Black"/>
              </a:rPr>
              <a:t> </a:t>
            </a:r>
            <a:r>
              <a:rPr sz="2700" spc="-90" dirty="0">
                <a:solidFill>
                  <a:srgbClr val="5B5854"/>
                </a:solidFill>
                <a:latin typeface="Arial Black"/>
                <a:cs typeface="Arial Black"/>
              </a:rPr>
              <a:t>learning</a:t>
            </a:r>
            <a:endParaRPr sz="2700">
              <a:latin typeface="Arial Black"/>
              <a:cs typeface="Arial Black"/>
            </a:endParaRPr>
          </a:p>
          <a:p>
            <a:pPr marL="710565" indent="-562610">
              <a:lnSpc>
                <a:spcPct val="100000"/>
              </a:lnSpc>
              <a:spcBef>
                <a:spcPts val="3210"/>
              </a:spcBef>
              <a:buFont typeface="Tahoma"/>
              <a:buChar char="●"/>
              <a:tabLst>
                <a:tab pos="710565" algn="l"/>
              </a:tabLst>
            </a:pP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Closely</a:t>
            </a:r>
            <a:r>
              <a:rPr sz="2700" spc="-8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monitor</a:t>
            </a:r>
            <a:r>
              <a:rPr sz="2700" spc="-1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system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●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Turn</a:t>
            </a:r>
            <a:r>
              <a:rPr sz="2700" spc="-1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off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5" dirty="0">
                <a:solidFill>
                  <a:srgbClr val="5B5854"/>
                </a:solidFill>
                <a:latin typeface="Arial MT"/>
                <a:cs typeface="Arial MT"/>
              </a:rPr>
              <a:t>learning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if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there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60" dirty="0">
                <a:solidFill>
                  <a:srgbClr val="5B5854"/>
                </a:solidFill>
                <a:latin typeface="Arial MT"/>
                <a:cs typeface="Arial MT"/>
              </a:rPr>
              <a:t>is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60" dirty="0">
                <a:solidFill>
                  <a:srgbClr val="5B5854"/>
                </a:solidFill>
                <a:latin typeface="Arial MT"/>
                <a:cs typeface="Arial MT"/>
              </a:rPr>
              <a:t>a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performance</a:t>
            </a:r>
            <a:r>
              <a:rPr sz="2700" spc="-8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drop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1396365" lvl="1" indent="-549910">
              <a:lnSpc>
                <a:spcPct val="100000"/>
              </a:lnSpc>
              <a:buFont typeface="Tahoma"/>
              <a:buChar char="○"/>
              <a:tabLst>
                <a:tab pos="1396365" algn="l"/>
              </a:tabLst>
            </a:pPr>
            <a:r>
              <a:rPr sz="2700" spc="130" dirty="0">
                <a:solidFill>
                  <a:srgbClr val="5B5854"/>
                </a:solidFill>
                <a:latin typeface="Arial MT"/>
                <a:cs typeface="Arial MT"/>
              </a:rPr>
              <a:t>Or</a:t>
            </a:r>
            <a:r>
              <a:rPr sz="2700" spc="-16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monitor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input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data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20" dirty="0">
                <a:solidFill>
                  <a:srgbClr val="5B5854"/>
                </a:solidFill>
                <a:latin typeface="Arial MT"/>
                <a:cs typeface="Arial MT"/>
              </a:rPr>
              <a:t>and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95" dirty="0">
                <a:solidFill>
                  <a:srgbClr val="5B5854"/>
                </a:solidFill>
                <a:latin typeface="Arial MT"/>
                <a:cs typeface="Arial MT"/>
              </a:rPr>
              <a:t>remove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anomalies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9149" y="2631862"/>
          <a:ext cx="11185525" cy="4476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Sepal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Length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Petal</a:t>
                      </a:r>
                      <a:r>
                        <a:rPr sz="3000" spc="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Length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8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Flower</a:t>
                      </a:r>
                      <a:r>
                        <a:rPr sz="3000" spc="-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1.212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4.1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Iris-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Versicolor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1.545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Iris-</a:t>
                      </a:r>
                      <a:r>
                        <a:rPr sz="3000" spc="-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Setosa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0.122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1.64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Iris-</a:t>
                      </a:r>
                      <a:r>
                        <a:rPr sz="3000" spc="-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Setosa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0.2343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Iris-</a:t>
                      </a:r>
                      <a:r>
                        <a:rPr sz="3000" spc="-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Setosa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Iris-</a:t>
                      </a:r>
                      <a:r>
                        <a:rPr sz="3000" spc="-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Setosa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1.32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...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Iris-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Versicolor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35" dirty="0"/>
              <a:t> </a:t>
            </a:r>
            <a:r>
              <a:rPr sz="4600" spc="-100" dirty="0"/>
              <a:t>Online</a:t>
            </a:r>
            <a:r>
              <a:rPr sz="4600" spc="-65" dirty="0"/>
              <a:t> </a:t>
            </a:r>
            <a:r>
              <a:rPr sz="4600" spc="-285" dirty="0"/>
              <a:t>Learning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777965" y="1908064"/>
            <a:ext cx="8521700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310" indent="-56261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575310" algn="l"/>
              </a:tabLst>
            </a:pPr>
            <a:r>
              <a:rPr sz="2700" spc="-190" dirty="0">
                <a:solidFill>
                  <a:srgbClr val="5B5854"/>
                </a:solidFill>
                <a:latin typeface="Arial MT"/>
                <a:cs typeface="Arial MT"/>
              </a:rPr>
              <a:t>Can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be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0" dirty="0">
                <a:solidFill>
                  <a:srgbClr val="5B5854"/>
                </a:solidFill>
                <a:latin typeface="Arial MT"/>
                <a:cs typeface="Arial MT"/>
              </a:rPr>
              <a:t>implemented</a:t>
            </a:r>
            <a:r>
              <a:rPr sz="27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0" dirty="0">
                <a:solidFill>
                  <a:srgbClr val="5B5854"/>
                </a:solidFill>
                <a:latin typeface="Arial MT"/>
                <a:cs typeface="Arial MT"/>
              </a:rPr>
              <a:t>using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20" dirty="0">
                <a:solidFill>
                  <a:srgbClr val="5B5854"/>
                </a:solidFill>
                <a:latin typeface="Arial MT"/>
                <a:cs typeface="Arial MT"/>
              </a:rPr>
              <a:t>Linear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00" dirty="0">
                <a:solidFill>
                  <a:srgbClr val="5B5854"/>
                </a:solidFill>
                <a:latin typeface="Arial MT"/>
                <a:cs typeface="Arial MT"/>
              </a:rPr>
              <a:t>SVM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classifiers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●"/>
            </a:pPr>
            <a:endParaRPr sz="2700">
              <a:latin typeface="Arial MT"/>
              <a:cs typeface="Arial MT"/>
            </a:endParaRPr>
          </a:p>
          <a:p>
            <a:pPr marL="1261110" lvl="1" indent="-549910">
              <a:lnSpc>
                <a:spcPct val="100000"/>
              </a:lnSpc>
              <a:buFont typeface="Tahoma"/>
              <a:buChar char="○"/>
              <a:tabLst>
                <a:tab pos="1261110" algn="l"/>
              </a:tabLst>
            </a:pPr>
            <a:r>
              <a:rPr sz="2700" spc="-40" dirty="0">
                <a:solidFill>
                  <a:srgbClr val="5B5854"/>
                </a:solidFill>
                <a:latin typeface="Arial MT"/>
                <a:cs typeface="Arial MT"/>
              </a:rPr>
              <a:t>One</a:t>
            </a:r>
            <a:r>
              <a:rPr sz="2700" spc="-1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80" dirty="0">
                <a:solidFill>
                  <a:srgbClr val="5B5854"/>
                </a:solidFill>
                <a:latin typeface="Arial MT"/>
                <a:cs typeface="Arial MT"/>
              </a:rPr>
              <a:t>method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60" dirty="0">
                <a:solidFill>
                  <a:srgbClr val="5B5854"/>
                </a:solidFill>
                <a:latin typeface="Arial MT"/>
                <a:cs typeface="Arial MT"/>
              </a:rPr>
              <a:t>is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70" dirty="0">
                <a:solidFill>
                  <a:srgbClr val="5B5854"/>
                </a:solidFill>
                <a:latin typeface="Arial MT"/>
                <a:cs typeface="Arial MT"/>
              </a:rPr>
              <a:t>Gradient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5" dirty="0">
                <a:solidFill>
                  <a:srgbClr val="5B5854"/>
                </a:solidFill>
                <a:latin typeface="Arial MT"/>
                <a:cs typeface="Arial MT"/>
              </a:rPr>
              <a:t>Descent,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50" dirty="0">
                <a:solidFill>
                  <a:srgbClr val="5B5854"/>
                </a:solidFill>
                <a:latin typeface="Arial MT"/>
                <a:cs typeface="Arial MT"/>
              </a:rPr>
              <a:t>e.g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25" dirty="0">
                <a:solidFill>
                  <a:srgbClr val="5B5854"/>
                </a:solidFill>
                <a:latin typeface="Arial MT"/>
                <a:cs typeface="Arial MT"/>
              </a:rPr>
              <a:t>SGDClassifier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○"/>
            </a:pPr>
            <a:endParaRPr sz="2700">
              <a:latin typeface="Arial MT"/>
              <a:cs typeface="Arial MT"/>
            </a:endParaRPr>
          </a:p>
          <a:p>
            <a:pPr marL="1261110" lvl="1" indent="-549910">
              <a:lnSpc>
                <a:spcPct val="100000"/>
              </a:lnSpc>
              <a:buFont typeface="Tahoma"/>
              <a:buChar char="○"/>
              <a:tabLst>
                <a:tab pos="1261110" algn="l"/>
              </a:tabLst>
            </a:pP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Cost</a:t>
            </a:r>
            <a:r>
              <a:rPr sz="2700" spc="-114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function</a:t>
            </a:r>
            <a:r>
              <a:rPr sz="27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MT"/>
                <a:cs typeface="Arial MT"/>
              </a:rPr>
              <a:t>can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be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written</a:t>
            </a:r>
            <a:r>
              <a:rPr sz="27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75" dirty="0">
                <a:solidFill>
                  <a:srgbClr val="5B5854"/>
                </a:solidFill>
                <a:latin typeface="Arial MT"/>
                <a:cs typeface="Arial MT"/>
              </a:rPr>
              <a:t>as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75" y="5335570"/>
            <a:ext cx="11024224" cy="14069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35" dirty="0"/>
              <a:t> </a:t>
            </a:r>
            <a:r>
              <a:rPr sz="4600" spc="-100" dirty="0"/>
              <a:t>Online</a:t>
            </a:r>
            <a:r>
              <a:rPr sz="4600" spc="-65" dirty="0"/>
              <a:t> </a:t>
            </a:r>
            <a:r>
              <a:rPr sz="4600" spc="-285" dirty="0"/>
              <a:t>Learning</a:t>
            </a:r>
            <a:endParaRPr sz="4600"/>
          </a:p>
        </p:txBody>
      </p:sp>
      <p:sp>
        <p:nvSpPr>
          <p:cNvPr id="9" name="object 9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965" y="1908064"/>
            <a:ext cx="11334115" cy="289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310" indent="-56261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575310" algn="l"/>
              </a:tabLst>
            </a:pPr>
            <a:r>
              <a:rPr sz="2700" spc="-65" dirty="0">
                <a:solidFill>
                  <a:srgbClr val="5B5854"/>
                </a:solidFill>
                <a:latin typeface="Arial MT"/>
                <a:cs typeface="Arial MT"/>
              </a:rPr>
              <a:t>Online</a:t>
            </a:r>
            <a:r>
              <a:rPr sz="27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65" dirty="0">
                <a:solidFill>
                  <a:srgbClr val="5B5854"/>
                </a:solidFill>
                <a:latin typeface="Arial MT"/>
                <a:cs typeface="Arial MT"/>
              </a:rPr>
              <a:t>Learning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35" dirty="0">
                <a:solidFill>
                  <a:srgbClr val="5B5854"/>
                </a:solidFill>
                <a:latin typeface="Arial MT"/>
                <a:cs typeface="Arial MT"/>
              </a:rPr>
              <a:t>can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also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be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0" dirty="0">
                <a:solidFill>
                  <a:srgbClr val="5B5854"/>
                </a:solidFill>
                <a:latin typeface="Arial MT"/>
                <a:cs typeface="Arial MT"/>
              </a:rPr>
              <a:t>implemented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0" dirty="0">
                <a:solidFill>
                  <a:srgbClr val="5B5854"/>
                </a:solidFill>
                <a:latin typeface="Arial MT"/>
                <a:cs typeface="Arial MT"/>
              </a:rPr>
              <a:t>using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5" dirty="0">
                <a:solidFill>
                  <a:srgbClr val="5B5854"/>
                </a:solidFill>
                <a:latin typeface="Arial MT"/>
                <a:cs typeface="Arial MT"/>
              </a:rPr>
              <a:t>Kernelized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35" dirty="0">
                <a:solidFill>
                  <a:srgbClr val="5B5854"/>
                </a:solidFill>
                <a:latin typeface="Arial MT"/>
                <a:cs typeface="Arial MT"/>
              </a:rPr>
              <a:t>SVMs</a:t>
            </a:r>
            <a:endParaRPr sz="2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B5854"/>
              </a:buClr>
              <a:buFont typeface="Tahoma"/>
              <a:buChar char="●"/>
            </a:pPr>
            <a:endParaRPr sz="2700">
              <a:latin typeface="Arial MT"/>
              <a:cs typeface="Arial MT"/>
            </a:endParaRPr>
          </a:p>
          <a:p>
            <a:pPr marL="1261110" lvl="1" indent="-549910">
              <a:lnSpc>
                <a:spcPct val="100000"/>
              </a:lnSpc>
              <a:buFont typeface="Tahoma"/>
              <a:buChar char="○"/>
              <a:tabLst>
                <a:tab pos="1261110" algn="l"/>
              </a:tabLst>
            </a:pP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Currently</a:t>
            </a:r>
            <a:r>
              <a:rPr sz="2700" spc="-1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0" dirty="0">
                <a:solidFill>
                  <a:srgbClr val="5B5854"/>
                </a:solidFill>
                <a:latin typeface="Arial MT"/>
                <a:cs typeface="Arial MT"/>
              </a:rPr>
              <a:t>implemented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in</a:t>
            </a:r>
            <a:r>
              <a:rPr sz="2700" spc="-6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45" dirty="0">
                <a:solidFill>
                  <a:srgbClr val="5B5854"/>
                </a:solidFill>
                <a:latin typeface="Arial MT"/>
                <a:cs typeface="Arial MT"/>
              </a:rPr>
              <a:t>Matlab</a:t>
            </a:r>
            <a:r>
              <a:rPr sz="27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20" dirty="0">
                <a:solidFill>
                  <a:srgbClr val="5B5854"/>
                </a:solidFill>
                <a:latin typeface="Arial MT"/>
                <a:cs typeface="Arial MT"/>
              </a:rPr>
              <a:t>and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330" dirty="0">
                <a:solidFill>
                  <a:srgbClr val="5B5854"/>
                </a:solidFill>
                <a:latin typeface="Arial MT"/>
                <a:cs typeface="Arial MT"/>
              </a:rPr>
              <a:t>CPP</a:t>
            </a:r>
            <a:endParaRPr sz="2700">
              <a:latin typeface="Arial MT"/>
              <a:cs typeface="Arial MT"/>
            </a:endParaRPr>
          </a:p>
          <a:p>
            <a:pPr marL="1261110" marR="5080" lvl="1" indent="-550545">
              <a:lnSpc>
                <a:spcPct val="199100"/>
              </a:lnSpc>
              <a:buFont typeface="Tahoma"/>
              <a:buChar char="○"/>
              <a:tabLst>
                <a:tab pos="1261110" algn="l"/>
              </a:tabLst>
            </a:pPr>
            <a:r>
              <a:rPr sz="2700" spc="-40" dirty="0">
                <a:solidFill>
                  <a:srgbClr val="5B5854"/>
                </a:solidFill>
                <a:latin typeface="Arial MT"/>
                <a:cs typeface="Arial MT"/>
              </a:rPr>
              <a:t>For</a:t>
            </a:r>
            <a:r>
              <a:rPr sz="2700" spc="-150" dirty="0">
                <a:solidFill>
                  <a:srgbClr val="5B5854"/>
                </a:solidFill>
                <a:latin typeface="Arial MT"/>
                <a:cs typeface="Arial MT"/>
              </a:rPr>
              <a:t> large</a:t>
            </a:r>
            <a:r>
              <a:rPr sz="2700" spc="-3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20" dirty="0">
                <a:solidFill>
                  <a:srgbClr val="5B5854"/>
                </a:solidFill>
                <a:latin typeface="Arial MT"/>
                <a:cs typeface="Arial MT"/>
              </a:rPr>
              <a:t>scale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0" dirty="0">
                <a:solidFill>
                  <a:srgbClr val="5B5854"/>
                </a:solidFill>
                <a:latin typeface="Arial MT"/>
                <a:cs typeface="Arial MT"/>
              </a:rPr>
              <a:t>nonlinear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20" dirty="0">
                <a:solidFill>
                  <a:srgbClr val="5B5854"/>
                </a:solidFill>
                <a:latin typeface="Arial MT"/>
                <a:cs typeface="Arial MT"/>
              </a:rPr>
              <a:t>problems,</a:t>
            </a:r>
            <a:r>
              <a:rPr sz="27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60" dirty="0">
                <a:solidFill>
                  <a:srgbClr val="5B5854"/>
                </a:solidFill>
                <a:latin typeface="Arial MT"/>
                <a:cs typeface="Arial MT"/>
              </a:rPr>
              <a:t>we</a:t>
            </a:r>
            <a:r>
              <a:rPr sz="2700" spc="-4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0" dirty="0">
                <a:solidFill>
                  <a:srgbClr val="5B5854"/>
                </a:solidFill>
                <a:latin typeface="Arial MT"/>
                <a:cs typeface="Arial MT"/>
              </a:rPr>
              <a:t>should</a:t>
            </a:r>
            <a:r>
              <a:rPr sz="27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also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0" dirty="0">
                <a:solidFill>
                  <a:srgbClr val="5B5854"/>
                </a:solidFill>
                <a:latin typeface="Arial MT"/>
                <a:cs typeface="Arial MT"/>
              </a:rPr>
              <a:t>consider</a:t>
            </a:r>
            <a:r>
              <a:rPr sz="2700" spc="-4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0" dirty="0">
                <a:solidFill>
                  <a:srgbClr val="5B5854"/>
                </a:solidFill>
                <a:latin typeface="Arial MT"/>
                <a:cs typeface="Arial MT"/>
              </a:rPr>
              <a:t>using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60" dirty="0">
                <a:solidFill>
                  <a:srgbClr val="5B5854"/>
                </a:solidFill>
                <a:latin typeface="Arial MT"/>
                <a:cs typeface="Arial MT"/>
              </a:rPr>
              <a:t>neural </a:t>
            </a:r>
            <a:r>
              <a:rPr sz="2700" spc="-45" dirty="0">
                <a:solidFill>
                  <a:srgbClr val="5B5854"/>
                </a:solidFill>
                <a:latin typeface="Arial MT"/>
                <a:cs typeface="Arial MT"/>
              </a:rPr>
              <a:t>networks</a:t>
            </a:r>
            <a:r>
              <a:rPr sz="2700" spc="-1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95" dirty="0">
                <a:solidFill>
                  <a:srgbClr val="5B5854"/>
                </a:solidFill>
                <a:latin typeface="Arial MT"/>
                <a:cs typeface="Arial MT"/>
              </a:rPr>
              <a:t>which</a:t>
            </a:r>
            <a:r>
              <a:rPr sz="2700" spc="-7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will</a:t>
            </a:r>
            <a:r>
              <a:rPr sz="2700" spc="-6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0" dirty="0">
                <a:solidFill>
                  <a:srgbClr val="5B5854"/>
                </a:solidFill>
                <a:latin typeface="Arial MT"/>
                <a:cs typeface="Arial MT"/>
              </a:rPr>
              <a:t>be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0" dirty="0">
                <a:solidFill>
                  <a:srgbClr val="5B5854"/>
                </a:solidFill>
                <a:latin typeface="Arial MT"/>
                <a:cs typeface="Arial MT"/>
              </a:rPr>
              <a:t>covered</a:t>
            </a:r>
            <a:r>
              <a:rPr sz="2700" spc="-7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in</a:t>
            </a:r>
            <a:r>
              <a:rPr sz="2700" spc="-6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90" dirty="0">
                <a:solidFill>
                  <a:srgbClr val="5B5854"/>
                </a:solidFill>
                <a:latin typeface="Arial MT"/>
                <a:cs typeface="Arial MT"/>
              </a:rPr>
              <a:t>ANN</a:t>
            </a:r>
            <a:r>
              <a:rPr sz="2700" spc="-6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course.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51816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02789" y="5397435"/>
            <a:ext cx="1365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/>
              <a:t>Archives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0675" y="4270175"/>
            <a:ext cx="571499" cy="57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Kernelized</a:t>
            </a:r>
            <a:r>
              <a:rPr spc="-95" dirty="0"/>
              <a:t> </a:t>
            </a:r>
            <a:r>
              <a:rPr spc="-575" dirty="0"/>
              <a:t>SVM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3272976"/>
            <a:ext cx="11988899" cy="47878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0225" y="3771900"/>
            <a:ext cx="2040889" cy="361315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81915" marR="74295" indent="101600">
              <a:lnSpc>
                <a:spcPct val="151000"/>
              </a:lnSpc>
            </a:pP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Linear</a:t>
            </a:r>
            <a:r>
              <a:rPr sz="2400" spc="-1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 </a:t>
            </a:r>
            <a:r>
              <a:rPr sz="2400" spc="-24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641" y="3771900"/>
            <a:ext cx="2040889" cy="361315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72390" indent="-139700">
              <a:lnSpc>
                <a:spcPct val="151000"/>
              </a:lnSpc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7937" y="3771900"/>
            <a:ext cx="2040889" cy="361315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992585"/>
            <a:ext cx="1170178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Dataset,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model?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Regression?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992585"/>
            <a:ext cx="1170178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Dataset,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model?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Regression?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2338934"/>
            <a:ext cx="9239885" cy="4216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Supervised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model?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Regression?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Arial"/>
              <a:buChar char="■"/>
              <a:tabLst>
                <a:tab pos="1385570" algn="l"/>
              </a:tabLst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3000">
              <a:latin typeface="Arial Black"/>
              <a:cs typeface="Arial Black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Multi-class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2338934"/>
            <a:ext cx="9239885" cy="4216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Supervised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model?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Regression?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Arial"/>
              <a:buChar char="■"/>
              <a:tabLst>
                <a:tab pos="1385570" algn="l"/>
              </a:tabLst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3000">
              <a:latin typeface="Arial Black"/>
              <a:cs typeface="Arial Black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Arial"/>
              <a:buChar char="■"/>
              <a:tabLst>
                <a:tab pos="1385570" algn="l"/>
              </a:tabLst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Multi-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2338934"/>
            <a:ext cx="463804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above: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features?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MT"/>
                <a:cs typeface="Arial MT"/>
              </a:rPr>
              <a:t>classes?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2338934"/>
            <a:ext cx="463804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above: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features?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MT"/>
                <a:cs typeface="Arial MT"/>
              </a:rPr>
              <a:t>classes?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7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5" dirty="0"/>
              <a:t>Linear</a:t>
            </a:r>
            <a:r>
              <a:rPr spc="-105" dirty="0"/>
              <a:t> </a:t>
            </a:r>
            <a:r>
              <a:rPr spc="-290" dirty="0"/>
              <a:t>Classification?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7600" y="3911462"/>
            <a:ext cx="9504680" cy="4752340"/>
            <a:chOff x="2387600" y="3911462"/>
            <a:chExt cx="9504680" cy="4752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600" y="5121101"/>
              <a:ext cx="7560474" cy="3542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57499" y="3916224"/>
              <a:ext cx="5930265" cy="2013585"/>
            </a:xfrm>
            <a:custGeom>
              <a:avLst/>
              <a:gdLst/>
              <a:ahLst/>
              <a:cxnLst/>
              <a:rect l="l" t="t" r="r" b="b"/>
              <a:pathLst>
                <a:path w="5930265" h="2013585">
                  <a:moveTo>
                    <a:pt x="1339244" y="2013526"/>
                  </a:moveTo>
                  <a:lnTo>
                    <a:pt x="988299" y="609599"/>
                  </a:lnTo>
                  <a:lnTo>
                    <a:pt x="0" y="609599"/>
                  </a:lnTo>
                  <a:lnTo>
                    <a:pt x="0" y="0"/>
                  </a:lnTo>
                  <a:lnTo>
                    <a:pt x="5929799" y="0"/>
                  </a:lnTo>
                  <a:lnTo>
                    <a:pt x="5929799" y="609599"/>
                  </a:lnTo>
                  <a:lnTo>
                    <a:pt x="2470749" y="609599"/>
                  </a:lnTo>
                  <a:lnTo>
                    <a:pt x="1339244" y="2013526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7499" y="3916224"/>
              <a:ext cx="5930265" cy="2013585"/>
            </a:xfrm>
            <a:custGeom>
              <a:avLst/>
              <a:gdLst/>
              <a:ahLst/>
              <a:cxnLst/>
              <a:rect l="l" t="t" r="r" b="b"/>
              <a:pathLst>
                <a:path w="5930265" h="2013585">
                  <a:moveTo>
                    <a:pt x="0" y="0"/>
                  </a:moveTo>
                  <a:lnTo>
                    <a:pt x="988299" y="0"/>
                  </a:lnTo>
                  <a:lnTo>
                    <a:pt x="2470749" y="0"/>
                  </a:lnTo>
                  <a:lnTo>
                    <a:pt x="5929799" y="0"/>
                  </a:lnTo>
                  <a:lnTo>
                    <a:pt x="5929799" y="355599"/>
                  </a:lnTo>
                  <a:lnTo>
                    <a:pt x="5929799" y="507999"/>
                  </a:lnTo>
                  <a:lnTo>
                    <a:pt x="5929799" y="609599"/>
                  </a:lnTo>
                  <a:lnTo>
                    <a:pt x="2470749" y="609599"/>
                  </a:lnTo>
                  <a:lnTo>
                    <a:pt x="1339244" y="2013526"/>
                  </a:lnTo>
                  <a:lnTo>
                    <a:pt x="988299" y="609599"/>
                  </a:lnTo>
                  <a:lnTo>
                    <a:pt x="0" y="609599"/>
                  </a:lnTo>
                  <a:lnTo>
                    <a:pt x="0" y="507999"/>
                  </a:lnTo>
                  <a:lnTo>
                    <a:pt x="0" y="355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4124" y="1974084"/>
            <a:ext cx="10721340" cy="2473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graph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color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divided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straight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line</a:t>
            </a:r>
            <a:endParaRPr sz="3000">
              <a:latin typeface="Arial Black"/>
              <a:cs typeface="Arial Black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Hence,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5358765">
              <a:lnSpc>
                <a:spcPct val="100000"/>
              </a:lnSpc>
              <a:spcBef>
                <a:spcPts val="3295"/>
              </a:spcBef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Straight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Line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(Linear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Classification)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812159"/>
            <a:ext cx="7723505" cy="55118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Very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powerful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versatile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Capable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performing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1800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1800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1800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1800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Outlier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detection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Well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suited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small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medium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sized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Support</a:t>
            </a:r>
            <a:r>
              <a:rPr spc="-170" dirty="0"/>
              <a:t> </a:t>
            </a:r>
            <a:r>
              <a:rPr spc="-30" dirty="0"/>
              <a:t>Vector</a:t>
            </a:r>
            <a:r>
              <a:rPr spc="-265" dirty="0"/>
              <a:t> </a:t>
            </a:r>
            <a:r>
              <a:rPr spc="-365" dirty="0"/>
              <a:t>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2699" y="2060874"/>
            <a:ext cx="2040889" cy="232410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81915" marR="74295" indent="101600">
              <a:lnSpc>
                <a:spcPct val="151000"/>
              </a:lnSpc>
            </a:pP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Linear</a:t>
            </a:r>
            <a:r>
              <a:rPr sz="2400" spc="-1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 </a:t>
            </a:r>
            <a:r>
              <a:rPr sz="2400" spc="-24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1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72390" indent="-139700">
              <a:lnSpc>
                <a:spcPct val="151000"/>
              </a:lnSpc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04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749" y="5238674"/>
            <a:ext cx="2040889" cy="3376929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45"/>
              </a:spcBef>
            </a:pPr>
            <a:r>
              <a:rPr sz="2400" spc="-254" dirty="0">
                <a:solidFill>
                  <a:srgbClr val="606060"/>
                </a:solidFill>
                <a:latin typeface="Arial Black"/>
                <a:cs typeface="Arial Black"/>
              </a:rPr>
              <a:t>Bad</a:t>
            </a:r>
            <a:r>
              <a:rPr sz="24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endParaRPr sz="2400">
              <a:latin typeface="Arial Black"/>
              <a:cs typeface="Arial Black"/>
            </a:endParaRPr>
          </a:p>
          <a:p>
            <a:pPr marL="165735" marR="161290" indent="404495">
              <a:lnSpc>
                <a:spcPct val="151000"/>
              </a:lnSpc>
            </a:pPr>
            <a:r>
              <a:rPr sz="2400" spc="-290" dirty="0">
                <a:solidFill>
                  <a:srgbClr val="606060"/>
                </a:solidFill>
                <a:latin typeface="Arial Black"/>
                <a:cs typeface="Arial Black"/>
              </a:rPr>
              <a:t>versus </a:t>
            </a:r>
            <a:r>
              <a:rPr sz="2400" spc="-185" dirty="0">
                <a:solidFill>
                  <a:srgbClr val="606060"/>
                </a:solidFill>
                <a:latin typeface="Arial Black"/>
                <a:cs typeface="Arial Black"/>
              </a:rPr>
              <a:t>good-</a:t>
            </a: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endParaRPr sz="2400">
              <a:latin typeface="Arial Black"/>
              <a:cs typeface="Arial Black"/>
            </a:endParaRPr>
          </a:p>
          <a:p>
            <a:pPr marL="81915" marR="74295" indent="-1905" algn="ctr">
              <a:lnSpc>
                <a:spcPct val="151000"/>
              </a:lnSpc>
              <a:spcBef>
                <a:spcPts val="5"/>
              </a:spcBef>
            </a:pP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(Large </a:t>
            </a:r>
            <a:r>
              <a:rPr sz="2400" spc="-35" dirty="0">
                <a:solidFill>
                  <a:srgbClr val="606060"/>
                </a:solidFill>
                <a:latin typeface="Arial Black"/>
                <a:cs typeface="Arial Black"/>
              </a:rPr>
              <a:t>Margin) </a:t>
            </a:r>
            <a:r>
              <a:rPr sz="2400" spc="-24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6399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endParaRPr sz="2400">
              <a:latin typeface="Times New Roman"/>
              <a:cs typeface="Times New Roman"/>
            </a:endParaRPr>
          </a:p>
          <a:p>
            <a:pPr marL="315595" marR="308610" algn="ctr">
              <a:lnSpc>
                <a:spcPct val="151000"/>
              </a:lnSpc>
            </a:pP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Soft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606060"/>
                </a:solidFill>
                <a:latin typeface="Arial MT"/>
                <a:cs typeface="Arial MT"/>
              </a:rPr>
              <a:t>Margin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versus</a:t>
            </a:r>
            <a:endParaRPr sz="2400">
              <a:latin typeface="Arial MT"/>
              <a:cs typeface="Arial MT"/>
            </a:endParaRPr>
          </a:p>
          <a:p>
            <a:pPr marL="215265" marR="207645" algn="ctr">
              <a:lnSpc>
                <a:spcPct val="151000"/>
              </a:lnSpc>
              <a:spcBef>
                <a:spcPts val="5"/>
              </a:spcBef>
            </a:pP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Hard-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margin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7199" y="4384974"/>
            <a:ext cx="3589654" cy="854075"/>
          </a:xfrm>
          <a:custGeom>
            <a:avLst/>
            <a:gdLst/>
            <a:ahLst/>
            <a:cxnLst/>
            <a:rect l="l" t="t" r="r" b="b"/>
            <a:pathLst>
              <a:path w="3589654" h="854075">
                <a:moveTo>
                  <a:pt x="1855799" y="0"/>
                </a:moveTo>
                <a:lnTo>
                  <a:pt x="0" y="853799"/>
                </a:lnTo>
              </a:path>
              <a:path w="3589654" h="854075">
                <a:moveTo>
                  <a:pt x="1855799" y="0"/>
                </a:moveTo>
                <a:lnTo>
                  <a:pt x="3589499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7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60" dirty="0"/>
              <a:t>Large</a:t>
            </a:r>
            <a:r>
              <a:rPr spc="-5" dirty="0"/>
              <a:t> </a:t>
            </a:r>
            <a:r>
              <a:rPr spc="-265" dirty="0"/>
              <a:t>Margin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449" y="2258012"/>
            <a:ext cx="12113895" cy="5519420"/>
            <a:chOff x="445449" y="2258012"/>
            <a:chExt cx="12113895" cy="5519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449" y="4982851"/>
              <a:ext cx="12113875" cy="27941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3249" y="2262775"/>
              <a:ext cx="11998960" cy="1781175"/>
            </a:xfrm>
            <a:custGeom>
              <a:avLst/>
              <a:gdLst/>
              <a:ahLst/>
              <a:cxnLst/>
              <a:rect l="l" t="t" r="r" b="b"/>
              <a:pathLst>
                <a:path w="11998960" h="1781175">
                  <a:moveTo>
                    <a:pt x="4749" y="0"/>
                  </a:moveTo>
                  <a:lnTo>
                    <a:pt x="4749" y="1780999"/>
                  </a:lnTo>
                </a:path>
                <a:path w="11998960" h="1781175">
                  <a:moveTo>
                    <a:pt x="0" y="4749"/>
                  </a:moveTo>
                  <a:lnTo>
                    <a:pt x="11998399" y="4749"/>
                  </a:lnTo>
                </a:path>
                <a:path w="11998960" h="1781175">
                  <a:moveTo>
                    <a:pt x="0" y="1776249"/>
                  </a:moveTo>
                  <a:lnTo>
                    <a:pt x="11998399" y="17762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2762" y="2325310"/>
            <a:ext cx="61747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381000">
              <a:lnSpc>
                <a:spcPct val="100000"/>
              </a:lnSpc>
              <a:spcBef>
                <a:spcPts val="100"/>
              </a:spcBef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Pink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boundaries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are very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close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bad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2149" y="2267524"/>
            <a:ext cx="5805170" cy="177165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85725" marR="127000">
              <a:lnSpc>
                <a:spcPct val="100000"/>
              </a:lnSpc>
              <a:spcBef>
                <a:spcPts val="555"/>
              </a:spcBef>
            </a:pP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Decision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far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away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from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1457" y="8101110"/>
            <a:ext cx="4141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47501" y="3534637"/>
            <a:ext cx="8754110" cy="2833370"/>
            <a:chOff x="3347501" y="3534637"/>
            <a:chExt cx="8754110" cy="2833370"/>
          </a:xfrm>
        </p:grpSpPr>
        <p:sp>
          <p:nvSpPr>
            <p:cNvPr id="10" name="object 10"/>
            <p:cNvSpPr/>
            <p:nvPr/>
          </p:nvSpPr>
          <p:spPr>
            <a:xfrm>
              <a:off x="8155680" y="5302402"/>
              <a:ext cx="947419" cy="12700"/>
            </a:xfrm>
            <a:custGeom>
              <a:avLst/>
              <a:gdLst/>
              <a:ahLst/>
              <a:cxnLst/>
              <a:rect l="l" t="t" r="r" b="b"/>
              <a:pathLst>
                <a:path w="947420" h="12700">
                  <a:moveTo>
                    <a:pt x="0" y="0"/>
                  </a:moveTo>
                  <a:lnTo>
                    <a:pt x="946839" y="12543"/>
                  </a:lnTo>
                </a:path>
              </a:pathLst>
            </a:custGeom>
            <a:ln w="3809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3743" y="5220427"/>
              <a:ext cx="211819" cy="1639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2636" y="5232971"/>
              <a:ext cx="211819" cy="1639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431174" y="4039024"/>
              <a:ext cx="665480" cy="955675"/>
            </a:xfrm>
            <a:custGeom>
              <a:avLst/>
              <a:gdLst/>
              <a:ahLst/>
              <a:cxnLst/>
              <a:rect l="l" t="t" r="r" b="b"/>
              <a:pathLst>
                <a:path w="665479" h="955675">
                  <a:moveTo>
                    <a:pt x="332549" y="955199"/>
                  </a:moveTo>
                  <a:lnTo>
                    <a:pt x="0" y="622649"/>
                  </a:lnTo>
                  <a:lnTo>
                    <a:pt x="166274" y="622649"/>
                  </a:lnTo>
                  <a:lnTo>
                    <a:pt x="166274" y="0"/>
                  </a:lnTo>
                  <a:lnTo>
                    <a:pt x="498824" y="0"/>
                  </a:lnTo>
                  <a:lnTo>
                    <a:pt x="498824" y="622649"/>
                  </a:lnTo>
                  <a:lnTo>
                    <a:pt x="665099" y="622649"/>
                  </a:lnTo>
                  <a:lnTo>
                    <a:pt x="332549" y="9551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4500" y="3539399"/>
              <a:ext cx="7652384" cy="1888489"/>
            </a:xfrm>
            <a:custGeom>
              <a:avLst/>
              <a:gdLst/>
              <a:ahLst/>
              <a:cxnLst/>
              <a:rect l="l" t="t" r="r" b="b"/>
              <a:pathLst>
                <a:path w="7652384" h="1888489">
                  <a:moveTo>
                    <a:pt x="7485499" y="499624"/>
                  </a:moveTo>
                  <a:lnTo>
                    <a:pt x="7485499" y="1122274"/>
                  </a:lnTo>
                  <a:lnTo>
                    <a:pt x="7651774" y="1122274"/>
                  </a:lnTo>
                  <a:lnTo>
                    <a:pt x="7319224" y="1454824"/>
                  </a:lnTo>
                  <a:lnTo>
                    <a:pt x="6986674" y="1122274"/>
                  </a:lnTo>
                  <a:lnTo>
                    <a:pt x="7152949" y="1122274"/>
                  </a:lnTo>
                  <a:lnTo>
                    <a:pt x="7152949" y="499624"/>
                  </a:lnTo>
                  <a:lnTo>
                    <a:pt x="7485499" y="499624"/>
                  </a:lnTo>
                  <a:close/>
                </a:path>
                <a:path w="7652384" h="1888489">
                  <a:moveTo>
                    <a:pt x="0" y="0"/>
                  </a:moveTo>
                  <a:lnTo>
                    <a:pt x="104831" y="1888137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3623" y="542666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8104" y="44031"/>
                  </a:moveTo>
                  <a:lnTo>
                    <a:pt x="0" y="1744"/>
                  </a:lnTo>
                  <a:lnTo>
                    <a:pt x="31416" y="0"/>
                  </a:lnTo>
                  <a:lnTo>
                    <a:pt x="18104" y="44031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33623" y="5426665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1744"/>
                  </a:moveTo>
                  <a:lnTo>
                    <a:pt x="18104" y="44031"/>
                  </a:lnTo>
                  <a:lnTo>
                    <a:pt x="31416" y="0"/>
                  </a:lnTo>
                  <a:lnTo>
                    <a:pt x="0" y="174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67281" y="3606949"/>
              <a:ext cx="847725" cy="2715260"/>
            </a:xfrm>
            <a:custGeom>
              <a:avLst/>
              <a:gdLst/>
              <a:ahLst/>
              <a:cxnLst/>
              <a:rect l="l" t="t" r="r" b="b"/>
              <a:pathLst>
                <a:path w="847725" h="2715260">
                  <a:moveTo>
                    <a:pt x="847567" y="0"/>
                  </a:moveTo>
                  <a:lnTo>
                    <a:pt x="0" y="2714746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2263" y="6317008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2135" y="45949"/>
                  </a:moveTo>
                  <a:lnTo>
                    <a:pt x="0" y="0"/>
                  </a:lnTo>
                  <a:lnTo>
                    <a:pt x="30035" y="9377"/>
                  </a:lnTo>
                  <a:lnTo>
                    <a:pt x="2135" y="45949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2263" y="6317008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0" y="0"/>
                  </a:moveTo>
                  <a:lnTo>
                    <a:pt x="2135" y="45949"/>
                  </a:lnTo>
                  <a:lnTo>
                    <a:pt x="30035" y="937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45013" y="4540972"/>
            <a:ext cx="3517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990000"/>
                </a:solidFill>
                <a:latin typeface="Arial MT"/>
                <a:cs typeface="Arial MT"/>
              </a:rPr>
              <a:t>Widest</a:t>
            </a:r>
            <a:r>
              <a:rPr sz="3000" spc="-1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990000"/>
                </a:solidFill>
                <a:latin typeface="Arial MT"/>
                <a:cs typeface="Arial MT"/>
              </a:rPr>
              <a:t>possible</a:t>
            </a:r>
            <a:r>
              <a:rPr sz="300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990000"/>
                </a:solidFill>
                <a:latin typeface="Arial MT"/>
                <a:cs typeface="Arial MT"/>
              </a:rPr>
              <a:t>street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7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60" dirty="0"/>
              <a:t>Large</a:t>
            </a:r>
            <a:r>
              <a:rPr spc="-5" dirty="0"/>
              <a:t> </a:t>
            </a:r>
            <a:r>
              <a:rPr spc="-265" dirty="0"/>
              <a:t>Margin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449" y="4982851"/>
            <a:ext cx="12113875" cy="27941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8000" y="2267524"/>
            <a:ext cx="6109970" cy="199643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85725" marR="1392555">
              <a:lnSpc>
                <a:spcPct val="100000"/>
              </a:lnSpc>
              <a:spcBef>
                <a:spcPts val="555"/>
              </a:spcBef>
            </a:pP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May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perform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well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new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7350" y="2267524"/>
            <a:ext cx="5880100" cy="199643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85725" marR="593725">
              <a:lnSpc>
                <a:spcPct val="100000"/>
              </a:lnSpc>
              <a:spcBef>
                <a:spcPts val="555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may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not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affect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1394" y="8288059"/>
            <a:ext cx="4141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12487" y="4268837"/>
            <a:ext cx="6779895" cy="747395"/>
            <a:chOff x="3112487" y="4268837"/>
            <a:chExt cx="6779895" cy="747395"/>
          </a:xfrm>
        </p:grpSpPr>
        <p:sp>
          <p:nvSpPr>
            <p:cNvPr id="8" name="object 8"/>
            <p:cNvSpPr/>
            <p:nvPr/>
          </p:nvSpPr>
          <p:spPr>
            <a:xfrm>
              <a:off x="3117250" y="4290249"/>
              <a:ext cx="665480" cy="704215"/>
            </a:xfrm>
            <a:custGeom>
              <a:avLst/>
              <a:gdLst/>
              <a:ahLst/>
              <a:cxnLst/>
              <a:rect l="l" t="t" r="r" b="b"/>
              <a:pathLst>
                <a:path w="665479" h="704214">
                  <a:moveTo>
                    <a:pt x="332549" y="704099"/>
                  </a:moveTo>
                  <a:lnTo>
                    <a:pt x="0" y="371549"/>
                  </a:lnTo>
                  <a:lnTo>
                    <a:pt x="166274" y="371549"/>
                  </a:lnTo>
                  <a:lnTo>
                    <a:pt x="166274" y="0"/>
                  </a:lnTo>
                  <a:lnTo>
                    <a:pt x="498824" y="0"/>
                  </a:lnTo>
                  <a:lnTo>
                    <a:pt x="498824" y="371549"/>
                  </a:lnTo>
                  <a:lnTo>
                    <a:pt x="665099" y="371549"/>
                  </a:lnTo>
                  <a:lnTo>
                    <a:pt x="332549" y="7040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7250" y="4290249"/>
              <a:ext cx="665480" cy="704215"/>
            </a:xfrm>
            <a:custGeom>
              <a:avLst/>
              <a:gdLst/>
              <a:ahLst/>
              <a:cxnLst/>
              <a:rect l="l" t="t" r="r" b="b"/>
              <a:pathLst>
                <a:path w="665479" h="704214">
                  <a:moveTo>
                    <a:pt x="498824" y="0"/>
                  </a:moveTo>
                  <a:lnTo>
                    <a:pt x="498824" y="371549"/>
                  </a:lnTo>
                  <a:lnTo>
                    <a:pt x="665099" y="371549"/>
                  </a:lnTo>
                  <a:lnTo>
                    <a:pt x="332549" y="704099"/>
                  </a:lnTo>
                  <a:lnTo>
                    <a:pt x="0" y="371549"/>
                  </a:lnTo>
                  <a:lnTo>
                    <a:pt x="166274" y="371549"/>
                  </a:lnTo>
                  <a:lnTo>
                    <a:pt x="166274" y="0"/>
                  </a:lnTo>
                  <a:lnTo>
                    <a:pt x="498824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2499" y="4273599"/>
              <a:ext cx="665480" cy="737870"/>
            </a:xfrm>
            <a:custGeom>
              <a:avLst/>
              <a:gdLst/>
              <a:ahLst/>
              <a:cxnLst/>
              <a:rect l="l" t="t" r="r" b="b"/>
              <a:pathLst>
                <a:path w="665479" h="737870">
                  <a:moveTo>
                    <a:pt x="332549" y="737399"/>
                  </a:moveTo>
                  <a:lnTo>
                    <a:pt x="0" y="404849"/>
                  </a:lnTo>
                  <a:lnTo>
                    <a:pt x="166274" y="404849"/>
                  </a:lnTo>
                  <a:lnTo>
                    <a:pt x="166274" y="0"/>
                  </a:lnTo>
                  <a:lnTo>
                    <a:pt x="498824" y="0"/>
                  </a:lnTo>
                  <a:lnTo>
                    <a:pt x="498824" y="404849"/>
                  </a:lnTo>
                  <a:lnTo>
                    <a:pt x="665099" y="404849"/>
                  </a:lnTo>
                  <a:lnTo>
                    <a:pt x="332549" y="7373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22499" y="4273599"/>
              <a:ext cx="665480" cy="737870"/>
            </a:xfrm>
            <a:custGeom>
              <a:avLst/>
              <a:gdLst/>
              <a:ahLst/>
              <a:cxnLst/>
              <a:rect l="l" t="t" r="r" b="b"/>
              <a:pathLst>
                <a:path w="665479" h="737870">
                  <a:moveTo>
                    <a:pt x="498824" y="0"/>
                  </a:moveTo>
                  <a:lnTo>
                    <a:pt x="498824" y="404849"/>
                  </a:lnTo>
                  <a:lnTo>
                    <a:pt x="665099" y="404849"/>
                  </a:lnTo>
                  <a:lnTo>
                    <a:pt x="332549" y="737399"/>
                  </a:lnTo>
                  <a:lnTo>
                    <a:pt x="0" y="404849"/>
                  </a:lnTo>
                  <a:lnTo>
                    <a:pt x="166274" y="404849"/>
                  </a:lnTo>
                  <a:lnTo>
                    <a:pt x="166274" y="0"/>
                  </a:lnTo>
                  <a:lnTo>
                    <a:pt x="498824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7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360" dirty="0"/>
              <a:t>Large</a:t>
            </a:r>
            <a:r>
              <a:rPr spc="-5" dirty="0"/>
              <a:t> </a:t>
            </a:r>
            <a:r>
              <a:rPr spc="-265" dirty="0"/>
              <a:t>Margin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9901" y="4626147"/>
            <a:ext cx="7098973" cy="33560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2167" y="8282861"/>
            <a:ext cx="4141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57927" y="4927367"/>
            <a:ext cx="5558155" cy="3783329"/>
            <a:chOff x="4057927" y="4927367"/>
            <a:chExt cx="5558155" cy="3783329"/>
          </a:xfrm>
        </p:grpSpPr>
        <p:sp>
          <p:nvSpPr>
            <p:cNvPr id="6" name="object 6"/>
            <p:cNvSpPr/>
            <p:nvPr/>
          </p:nvSpPr>
          <p:spPr>
            <a:xfrm>
              <a:off x="4249863" y="5009342"/>
              <a:ext cx="1224915" cy="16510"/>
            </a:xfrm>
            <a:custGeom>
              <a:avLst/>
              <a:gdLst/>
              <a:ahLst/>
              <a:cxnLst/>
              <a:rect l="l" t="t" r="r" b="b"/>
              <a:pathLst>
                <a:path w="1224914" h="16510">
                  <a:moveTo>
                    <a:pt x="0" y="0"/>
                  </a:moveTo>
                  <a:lnTo>
                    <a:pt x="1224339" y="16163"/>
                  </a:lnTo>
                </a:path>
              </a:pathLst>
            </a:custGeom>
            <a:ln w="3809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7927" y="4927367"/>
              <a:ext cx="211817" cy="1639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4322" y="4943531"/>
              <a:ext cx="211817" cy="1639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28260" y="6748177"/>
              <a:ext cx="4268470" cy="1943735"/>
            </a:xfrm>
            <a:custGeom>
              <a:avLst/>
              <a:gdLst/>
              <a:ahLst/>
              <a:cxnLst/>
              <a:rect l="l" t="t" r="r" b="b"/>
              <a:pathLst>
                <a:path w="4268470" h="1943734">
                  <a:moveTo>
                    <a:pt x="0" y="0"/>
                  </a:moveTo>
                  <a:lnTo>
                    <a:pt x="4268364" y="1943296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1067" y="6698103"/>
              <a:ext cx="162992" cy="12587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81603" y="6023110"/>
              <a:ext cx="3015615" cy="2668905"/>
            </a:xfrm>
            <a:custGeom>
              <a:avLst/>
              <a:gdLst/>
              <a:ahLst/>
              <a:cxnLst/>
              <a:rect l="l" t="t" r="r" b="b"/>
              <a:pathLst>
                <a:path w="3015615" h="2668904">
                  <a:moveTo>
                    <a:pt x="0" y="0"/>
                  </a:moveTo>
                  <a:lnTo>
                    <a:pt x="3015021" y="2668363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6484" y="5954438"/>
              <a:ext cx="154650" cy="14820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06979" y="8749259"/>
            <a:ext cx="2577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>
                <a:solidFill>
                  <a:srgbClr val="990000"/>
                </a:solidFill>
                <a:latin typeface="Arial MT"/>
                <a:cs typeface="Arial MT"/>
              </a:rPr>
              <a:t>Support</a:t>
            </a:r>
            <a:r>
              <a:rPr sz="3000" spc="-7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990000"/>
                </a:solidFill>
                <a:latin typeface="Arial MT"/>
                <a:cs typeface="Arial MT"/>
              </a:rPr>
              <a:t>Vectors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9499" y="1745484"/>
            <a:ext cx="10540365" cy="28213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vectors?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located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closest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sets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located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at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edge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street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85"/>
              </a:spcBef>
            </a:pPr>
            <a:endParaRPr sz="3000">
              <a:latin typeface="Arial MT"/>
              <a:cs typeface="Arial MT"/>
            </a:endParaRPr>
          </a:p>
          <a:p>
            <a:pPr marR="590550" algn="ctr">
              <a:lnSpc>
                <a:spcPct val="100000"/>
              </a:lnSpc>
            </a:pPr>
            <a:r>
              <a:rPr sz="3000" spc="-20" dirty="0">
                <a:solidFill>
                  <a:srgbClr val="990000"/>
                </a:solidFill>
                <a:latin typeface="Arial MT"/>
                <a:cs typeface="Arial MT"/>
              </a:rPr>
              <a:t>Widest</a:t>
            </a:r>
            <a:r>
              <a:rPr sz="3000" spc="-1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990000"/>
                </a:solidFill>
                <a:latin typeface="Arial MT"/>
                <a:cs typeface="Arial MT"/>
              </a:rPr>
              <a:t>possible</a:t>
            </a:r>
            <a:r>
              <a:rPr sz="300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990000"/>
                </a:solidFill>
                <a:latin typeface="Arial MT"/>
                <a:cs typeface="Arial MT"/>
              </a:rPr>
              <a:t>street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6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24699" y="3951412"/>
          <a:ext cx="6031865" cy="3197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X1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X2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9499" y="1745484"/>
            <a:ext cx="2943860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Without</a:t>
            </a:r>
            <a:r>
              <a:rPr sz="3000" spc="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8582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classifier,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points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3348957"/>
            <a:ext cx="8728075" cy="473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Xs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np.array([[1,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50],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[5,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20],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[3,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80],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[5,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60]]).astype(np.float64)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ys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np.array([0,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1])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svm_clf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SVC(kernel="linear",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i="1" spc="-10" dirty="0">
                <a:solidFill>
                  <a:srgbClr val="606060"/>
                </a:solidFill>
                <a:latin typeface="Consolas"/>
                <a:cs typeface="Consolas"/>
              </a:rPr>
              <a:t>C=100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svm_clf.fit(Xs,</a:t>
            </a:r>
            <a:r>
              <a:rPr sz="24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ys)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plt.plot(Xs[:,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0][ys==1],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Xs[:,</a:t>
            </a:r>
            <a:r>
              <a:rPr sz="24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1][ys==1],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"bo")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plt.plot(Xs[:,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0][ys==0],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Xs[:,</a:t>
            </a:r>
            <a:r>
              <a:rPr sz="24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1][ys==0],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"ms")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plot_svc_decision_boundary(svm_clf,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6)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plt.xlabel("$x_0$",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fontsize=20)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  <a:tabLst>
                <a:tab pos="3862070" algn="l"/>
              </a:tabLst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plt.ylabel("$x_1$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",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fontsize=20,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rotation=0)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plt.title("Unscaled",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fontsize=16)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plt.axis([0,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6,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90])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85826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classifier,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points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950" y="3248874"/>
            <a:ext cx="7054899" cy="5174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3836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problem?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950" y="3248874"/>
            <a:ext cx="7054899" cy="5174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745484"/>
            <a:ext cx="530923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problem?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X0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ranges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6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while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X1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ranges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20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80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Solution: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3287" y="4242499"/>
            <a:ext cx="6298324" cy="4619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Support</a:t>
            </a:r>
            <a:r>
              <a:rPr spc="-170" dirty="0"/>
              <a:t> </a:t>
            </a:r>
            <a:r>
              <a:rPr spc="-30" dirty="0"/>
              <a:t>Vector</a:t>
            </a:r>
            <a:r>
              <a:rPr spc="-265" dirty="0"/>
              <a:t> </a:t>
            </a:r>
            <a:r>
              <a:rPr spc="-365" dirty="0"/>
              <a:t>Machines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74" y="1605609"/>
            <a:ext cx="6066155" cy="27686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50" dirty="0">
                <a:solidFill>
                  <a:srgbClr val="5B5854"/>
                </a:solidFill>
                <a:latin typeface="Arial MT"/>
                <a:cs typeface="Arial MT"/>
              </a:rPr>
              <a:t>In</a:t>
            </a:r>
            <a:r>
              <a:rPr sz="3000" spc="-1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5B5854"/>
                </a:solidFill>
                <a:latin typeface="Arial MT"/>
                <a:cs typeface="Arial MT"/>
              </a:rPr>
              <a:t>this</a:t>
            </a:r>
            <a:r>
              <a:rPr sz="3000" spc="-13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5B5854"/>
                </a:solidFill>
                <a:latin typeface="Arial MT"/>
                <a:cs typeface="Arial MT"/>
              </a:rPr>
              <a:t>session</a:t>
            </a:r>
            <a:r>
              <a:rPr sz="30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5B5854"/>
                </a:solidFill>
                <a:latin typeface="Arial MT"/>
                <a:cs typeface="Arial MT"/>
              </a:rPr>
              <a:t>we</a:t>
            </a:r>
            <a:r>
              <a:rPr sz="3000" spc="-9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5B5854"/>
                </a:solidFill>
                <a:latin typeface="Arial MT"/>
                <a:cs typeface="Arial MT"/>
              </a:rPr>
              <a:t>will</a:t>
            </a:r>
            <a:r>
              <a:rPr sz="3000" spc="-100" dirty="0">
                <a:solidFill>
                  <a:srgbClr val="5B5854"/>
                </a:solidFill>
                <a:latin typeface="Arial MT"/>
                <a:cs typeface="Arial MT"/>
              </a:rPr>
              <a:t> learn</a:t>
            </a:r>
            <a:r>
              <a:rPr sz="3000" spc="-9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5B5854"/>
                </a:solidFill>
                <a:latin typeface="Arial MT"/>
                <a:cs typeface="Arial MT"/>
              </a:rPr>
              <a:t>about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5B5854"/>
                </a:solidFill>
                <a:latin typeface="Arial MT"/>
                <a:cs typeface="Arial MT"/>
              </a:rPr>
              <a:t>Linear</a:t>
            </a:r>
            <a:r>
              <a:rPr sz="30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5B5854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5B5854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70" dirty="0">
                <a:solidFill>
                  <a:srgbClr val="5B5854"/>
                </a:solidFill>
                <a:latin typeface="Arial MT"/>
                <a:cs typeface="Arial MT"/>
              </a:rPr>
              <a:t>Nonlinear</a:t>
            </a:r>
            <a:r>
              <a:rPr sz="3000" spc="-3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5B5854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5B5854"/>
                </a:solidFill>
                <a:latin typeface="Arial MT"/>
                <a:cs typeface="Arial MT"/>
              </a:rPr>
              <a:t>Classification</a:t>
            </a:r>
            <a:r>
              <a:rPr sz="3000" spc="-1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5B5854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330" dirty="0">
                <a:solidFill>
                  <a:srgbClr val="5B5854"/>
                </a:solidFill>
                <a:latin typeface="Arial MT"/>
                <a:cs typeface="Arial MT"/>
              </a:rPr>
              <a:t>SVM</a:t>
            </a:r>
            <a:r>
              <a:rPr sz="300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5B5854"/>
                </a:solidFill>
                <a:latin typeface="Arial MT"/>
                <a:cs typeface="Arial MT"/>
              </a:rPr>
              <a:t>Regression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6077" y="3504903"/>
            <a:ext cx="923988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4800" spc="-26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48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-445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endParaRPr sz="4800">
              <a:latin typeface="Arial MT"/>
              <a:cs typeface="Arial MT"/>
            </a:endParaRPr>
          </a:p>
          <a:p>
            <a:pPr marL="3457575" marR="3436620" algn="ctr">
              <a:lnSpc>
                <a:spcPct val="150000"/>
              </a:lnSpc>
              <a:spcBef>
                <a:spcPts val="1135"/>
              </a:spcBef>
            </a:pP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Quick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Revision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endParaRPr sz="3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Preparing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Algorithms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End-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to-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End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399" y="2234285"/>
            <a:ext cx="10573385" cy="4826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algorithms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perform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well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input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numerical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attributes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very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scales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most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Transformation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apply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our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ways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make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sure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attributes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same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scale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"/>
              <a:buChar char="○"/>
              <a:tabLst>
                <a:tab pos="928369" algn="l"/>
              </a:tabLst>
            </a:pP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Min-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max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75" dirty="0">
                <a:solidFill>
                  <a:srgbClr val="606060"/>
                </a:solidFill>
                <a:latin typeface="Arial Black"/>
                <a:cs typeface="Arial Black"/>
              </a:rPr>
              <a:t>scaling</a:t>
            </a:r>
            <a:endParaRPr sz="3000">
              <a:latin typeface="Arial Black"/>
              <a:cs typeface="Arial Black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"/>
              <a:buChar char="○"/>
              <a:tabLst>
                <a:tab pos="928369" algn="l"/>
              </a:tabLst>
            </a:pPr>
            <a:r>
              <a:rPr sz="3000" spc="-18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1399" y="1939010"/>
            <a:ext cx="7216775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Min-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max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Scaling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Also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known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Normalization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Normalized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values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range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[0,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1]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7050" y="4588950"/>
            <a:ext cx="4727575" cy="4384675"/>
            <a:chOff x="797050" y="4588950"/>
            <a:chExt cx="4727575" cy="43846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0" y="6885030"/>
              <a:ext cx="4727549" cy="20881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050" y="4588950"/>
              <a:ext cx="4727549" cy="208819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80874" y="6025037"/>
              <a:ext cx="18415" cy="730885"/>
            </a:xfrm>
            <a:custGeom>
              <a:avLst/>
              <a:gdLst/>
              <a:ahLst/>
              <a:cxnLst/>
              <a:rect l="l" t="t" r="r" b="b"/>
              <a:pathLst>
                <a:path w="18414" h="730884">
                  <a:moveTo>
                    <a:pt x="0" y="0"/>
                  </a:moveTo>
                  <a:lnTo>
                    <a:pt x="17824" y="730567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6737" y="6735020"/>
              <a:ext cx="163924" cy="2124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1900" y="5692115"/>
            <a:ext cx="5874999" cy="19791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1399" y="1939010"/>
            <a:ext cx="10316845" cy="319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Min-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max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Scaling</a:t>
            </a:r>
            <a:endParaRPr sz="30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000" dirty="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Also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known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Normalization</a:t>
            </a:r>
            <a:endParaRPr sz="3000" dirty="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Normalized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values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range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[0,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25" dirty="0" smtClean="0">
                <a:solidFill>
                  <a:srgbClr val="606060"/>
                </a:solidFill>
                <a:latin typeface="Arial MT"/>
                <a:cs typeface="Arial MT"/>
              </a:rPr>
              <a:t>]</a:t>
            </a:r>
            <a:endParaRPr sz="3000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3000" dirty="0" smtClean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3000" spc="-85" dirty="0" smtClean="0">
                <a:solidFill>
                  <a:srgbClr val="606060"/>
                </a:solidFill>
                <a:latin typeface="Arial MT"/>
                <a:cs typeface="Arial MT"/>
              </a:rPr>
              <a:t>Original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endParaRPr sz="3000" dirty="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10035" y="5145599"/>
            <a:ext cx="2662555" cy="3422015"/>
            <a:chOff x="7110035" y="5145599"/>
            <a:chExt cx="2662555" cy="3422015"/>
          </a:xfrm>
        </p:grpSpPr>
        <p:sp>
          <p:nvSpPr>
            <p:cNvPr id="11" name="object 11"/>
            <p:cNvSpPr/>
            <p:nvPr/>
          </p:nvSpPr>
          <p:spPr>
            <a:xfrm>
              <a:off x="9160111" y="5164649"/>
              <a:ext cx="593725" cy="687705"/>
            </a:xfrm>
            <a:custGeom>
              <a:avLst/>
              <a:gdLst/>
              <a:ahLst/>
              <a:cxnLst/>
              <a:rect l="l" t="t" r="r" b="b"/>
              <a:pathLst>
                <a:path w="593725" h="687704">
                  <a:moveTo>
                    <a:pt x="593413" y="0"/>
                  </a:moveTo>
                  <a:lnTo>
                    <a:pt x="0" y="687363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8072" y="5791838"/>
              <a:ext cx="198723" cy="2101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43429" y="7115196"/>
              <a:ext cx="1263650" cy="1433830"/>
            </a:xfrm>
            <a:custGeom>
              <a:avLst/>
              <a:gdLst/>
              <a:ahLst/>
              <a:cxnLst/>
              <a:rect l="l" t="t" r="r" b="b"/>
              <a:pathLst>
                <a:path w="1263650" h="1433829">
                  <a:moveTo>
                    <a:pt x="1263619" y="14332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035" y="6966453"/>
              <a:ext cx="199649" cy="20941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08015" y="8606209"/>
            <a:ext cx="2795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Normalized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7050" y="4588950"/>
            <a:ext cx="4727575" cy="4384675"/>
            <a:chOff x="797050" y="4588950"/>
            <a:chExt cx="4727575" cy="438467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050" y="6885030"/>
              <a:ext cx="4727549" cy="208819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050" y="4588950"/>
              <a:ext cx="4727549" cy="208819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80874" y="6025037"/>
              <a:ext cx="18415" cy="730885"/>
            </a:xfrm>
            <a:custGeom>
              <a:avLst/>
              <a:gdLst/>
              <a:ahLst/>
              <a:cxnLst/>
              <a:rect l="l" t="t" r="r" b="b"/>
              <a:pathLst>
                <a:path w="18414" h="730884">
                  <a:moveTo>
                    <a:pt x="0" y="0"/>
                  </a:moveTo>
                  <a:lnTo>
                    <a:pt x="17824" y="730567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6737" y="6735020"/>
              <a:ext cx="163924" cy="21248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5" y="1939010"/>
            <a:ext cx="9564370" cy="404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Min-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max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Scaling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Example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Creating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DataFrame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first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pandas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pd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s1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pd.Series([1,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3,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4,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5,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6],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index=(range(6)))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s2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pd.Series([10,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9,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8,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7,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6,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5],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index=(range(6)))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df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pd.DataFrame(s1,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columns=['s1'])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3875" y="6233715"/>
          <a:ext cx="2908299" cy="85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df['s2']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df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3975" y="5776601"/>
            <a:ext cx="1774175" cy="34185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5" y="1939010"/>
            <a:ext cx="8727440" cy="283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Min-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max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Scaling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Example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Use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Scikit-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Learn</a:t>
            </a:r>
            <a:r>
              <a:rPr sz="2400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minmax_scaling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mlxtend.preprocessing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minmax_scaling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minmax_scaling(df,</a:t>
            </a:r>
            <a:r>
              <a:rPr sz="24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columns=['s1',</a:t>
            </a:r>
            <a:r>
              <a:rPr sz="24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's2'])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6125" y="8225510"/>
            <a:ext cx="12560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3684" y="8225510"/>
            <a:ext cx="4235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Scaled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(In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range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1)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1075" y="4976300"/>
            <a:ext cx="1629938" cy="32766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9975" y="4976312"/>
            <a:ext cx="1700524" cy="327663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399" y="1939010"/>
            <a:ext cx="9250680" cy="358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Learning,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handle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various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types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like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Audio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signals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Pixel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values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include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multiple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2925" y="1872335"/>
            <a:ext cx="10654030" cy="2901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8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scale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values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calculating</a:t>
            </a:r>
            <a:endParaRPr sz="3000">
              <a:latin typeface="Arial MT"/>
              <a:cs typeface="Arial MT"/>
            </a:endParaRPr>
          </a:p>
          <a:p>
            <a:pPr marL="12700" marR="5080" indent="913765">
              <a:lnSpc>
                <a:spcPct val="150000"/>
              </a:lnSpc>
              <a:buFont typeface="Tahoma"/>
              <a:buChar char="○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deviation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away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mean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SAT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scores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~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N(mean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1500,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300)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ACT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scores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~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N(mean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21,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5)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0150" y="5436825"/>
            <a:ext cx="6534599" cy="3377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1399" y="1939010"/>
            <a:ext cx="11343640" cy="427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general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method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calculation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Calculate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distribution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deviation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Subtract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endParaRPr sz="3000">
              <a:latin typeface="Arial MT"/>
              <a:cs typeface="Arial MT"/>
            </a:endParaRPr>
          </a:p>
          <a:p>
            <a:pPr marL="928369" marR="17780" lvl="1" indent="-459105">
              <a:lnSpc>
                <a:spcPct val="15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result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previous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its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standard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deviation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1537" y="6351087"/>
            <a:ext cx="3801724" cy="17461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21719" y="8293385"/>
            <a:ext cx="2952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Standardized</a:t>
            </a:r>
            <a:r>
              <a:rPr sz="3000" spc="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50562" y="7352338"/>
            <a:ext cx="2164715" cy="1111885"/>
            <a:chOff x="2650562" y="7352338"/>
            <a:chExt cx="2164715" cy="1111885"/>
          </a:xfrm>
        </p:grpSpPr>
        <p:sp>
          <p:nvSpPr>
            <p:cNvPr id="12" name="object 12"/>
            <p:cNvSpPr/>
            <p:nvPr/>
          </p:nvSpPr>
          <p:spPr>
            <a:xfrm>
              <a:off x="2669612" y="7449307"/>
              <a:ext cx="1972310" cy="995680"/>
            </a:xfrm>
            <a:custGeom>
              <a:avLst/>
              <a:gdLst/>
              <a:ahLst/>
              <a:cxnLst/>
              <a:rect l="l" t="t" r="r" b="b"/>
              <a:pathLst>
                <a:path w="1972310" h="995679">
                  <a:moveTo>
                    <a:pt x="0" y="995579"/>
                  </a:moveTo>
                  <a:lnTo>
                    <a:pt x="197212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4331" y="7352338"/>
              <a:ext cx="220808" cy="17219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1399" y="1939010"/>
            <a:ext cx="6893559" cy="427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Standardization,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rescaled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35" dirty="0">
                <a:solidFill>
                  <a:srgbClr val="606060"/>
                </a:solidFill>
                <a:latin typeface="Arial MT"/>
                <a:cs typeface="Arial MT"/>
              </a:rPr>
              <a:t>So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properties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normal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distribution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Zero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Unit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524" y="6866436"/>
            <a:ext cx="5707859" cy="11690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170492" y="8293385"/>
            <a:ext cx="8585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06175" y="7629261"/>
            <a:ext cx="7675880" cy="713105"/>
            <a:chOff x="2406175" y="7629261"/>
            <a:chExt cx="7675880" cy="713105"/>
          </a:xfrm>
        </p:grpSpPr>
        <p:sp>
          <p:nvSpPr>
            <p:cNvPr id="12" name="object 12"/>
            <p:cNvSpPr/>
            <p:nvPr/>
          </p:nvSpPr>
          <p:spPr>
            <a:xfrm>
              <a:off x="2425225" y="7747903"/>
              <a:ext cx="1377315" cy="575310"/>
            </a:xfrm>
            <a:custGeom>
              <a:avLst/>
              <a:gdLst/>
              <a:ahLst/>
              <a:cxnLst/>
              <a:rect l="l" t="t" r="r" b="b"/>
              <a:pathLst>
                <a:path w="1377314" h="575309">
                  <a:moveTo>
                    <a:pt x="0" y="574920"/>
                  </a:moveTo>
                  <a:lnTo>
                    <a:pt x="137694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8877" y="7662234"/>
              <a:ext cx="221899" cy="1627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08452" y="7709729"/>
              <a:ext cx="2354580" cy="526415"/>
            </a:xfrm>
            <a:custGeom>
              <a:avLst/>
              <a:gdLst/>
              <a:ahLst/>
              <a:cxnLst/>
              <a:rect l="l" t="t" r="r" b="b"/>
              <a:pathLst>
                <a:path w="2354579" h="526415">
                  <a:moveTo>
                    <a:pt x="2354496" y="52586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659" y="7629261"/>
              <a:ext cx="220560" cy="16093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572944" y="8293385"/>
            <a:ext cx="2977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Deviation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Support</a:t>
            </a:r>
            <a:r>
              <a:rPr spc="-170" dirty="0"/>
              <a:t> </a:t>
            </a:r>
            <a:r>
              <a:rPr spc="-30" dirty="0"/>
              <a:t>Vector</a:t>
            </a:r>
            <a:r>
              <a:rPr spc="-265" dirty="0"/>
              <a:t> </a:t>
            </a:r>
            <a:r>
              <a:rPr spc="-365" dirty="0"/>
              <a:t>Machines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3781" y="4794803"/>
            <a:ext cx="6231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0" dirty="0">
                <a:solidFill>
                  <a:srgbClr val="5B5854"/>
                </a:solidFill>
                <a:latin typeface="Arial MT"/>
                <a:cs typeface="Arial MT"/>
              </a:rPr>
              <a:t>Linear</a:t>
            </a:r>
            <a:r>
              <a:rPr sz="4800" spc="-1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4800" spc="-525" dirty="0">
                <a:solidFill>
                  <a:srgbClr val="5B5854"/>
                </a:solidFill>
                <a:latin typeface="Arial MT"/>
                <a:cs typeface="Arial MT"/>
              </a:rPr>
              <a:t>SVM</a:t>
            </a:r>
            <a:r>
              <a:rPr sz="4800" spc="-1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4800" spc="-210" dirty="0">
                <a:solidFill>
                  <a:srgbClr val="5B5854"/>
                </a:solidFill>
                <a:latin typeface="Arial MT"/>
                <a:cs typeface="Arial MT"/>
              </a:rPr>
              <a:t>Classification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399" y="1939010"/>
            <a:ext cx="7496175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provides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StandardScaler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standardization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399" y="1939010"/>
            <a:ext cx="11575415" cy="427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Which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Black"/>
                <a:cs typeface="Arial Black"/>
              </a:rPr>
              <a:t>One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50" dirty="0">
                <a:solidFill>
                  <a:srgbClr val="606060"/>
                </a:solidFill>
                <a:latin typeface="Arial Black"/>
                <a:cs typeface="Arial Black"/>
              </a:rPr>
              <a:t>Use?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Min-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max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scales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range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[0,1]</a:t>
            </a:r>
            <a:endParaRPr sz="3000">
              <a:latin typeface="Arial MT"/>
              <a:cs typeface="Arial MT"/>
            </a:endParaRPr>
          </a:p>
          <a:p>
            <a:pPr marL="576580" indent="-56388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576580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Standardization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bound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values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specific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range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It </a:t>
            </a: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may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for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algorithms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Example-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Neural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networks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expect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input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ranging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We’ll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cases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proceed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course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Feature</a:t>
            </a:r>
            <a:r>
              <a:rPr spc="25" dirty="0"/>
              <a:t> </a:t>
            </a:r>
            <a:r>
              <a:rPr spc="-440" dirty="0"/>
              <a:t>Scaling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6725" y="9166279"/>
            <a:ext cx="4714875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0768" y="4876503"/>
            <a:ext cx="6579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5" dirty="0">
                <a:solidFill>
                  <a:srgbClr val="606060"/>
                </a:solidFill>
                <a:latin typeface="Arial MT"/>
                <a:cs typeface="Arial MT"/>
              </a:rPr>
              <a:t>Back</a:t>
            </a:r>
            <a:r>
              <a:rPr sz="4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9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4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-160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48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-35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4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-345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3249" y="2901912"/>
          <a:ext cx="11988798" cy="584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39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x1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39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x2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8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Label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36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x1</a:t>
                      </a:r>
                      <a:r>
                        <a:rPr sz="3000" spc="-17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28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(Scaled)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36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x2</a:t>
                      </a:r>
                      <a:r>
                        <a:rPr sz="3000" spc="-17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28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(Scaled)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0.1154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0.9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3000" spc="-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1.5011107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0.3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1.27017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0.9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0.3464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pPr marL="85725" marR="307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4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Mean</a:t>
                      </a:r>
                      <a:r>
                        <a:rPr sz="3000" spc="-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8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(m1)</a:t>
                      </a:r>
                      <a:r>
                        <a:rPr sz="3000" spc="-10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5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= </a:t>
                      </a:r>
                      <a:r>
                        <a:rPr sz="3000" spc="-2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3.5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307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4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Mean</a:t>
                      </a:r>
                      <a:r>
                        <a:rPr sz="3000" spc="-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8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(m2)</a:t>
                      </a:r>
                      <a:r>
                        <a:rPr sz="3000" spc="-10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5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= </a:t>
                      </a:r>
                      <a:r>
                        <a:rPr sz="3000" spc="-2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52.5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(x-</a:t>
                      </a:r>
                      <a:r>
                        <a:rPr sz="3000" spc="-1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m1)/s1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(x-</a:t>
                      </a:r>
                      <a:r>
                        <a:rPr sz="3000" spc="-1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s2)/m2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725">
                        <a:lnSpc>
                          <a:spcPts val="3475"/>
                        </a:lnSpc>
                      </a:pPr>
                      <a:r>
                        <a:rPr sz="3000" spc="-21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Std</a:t>
                      </a:r>
                      <a:r>
                        <a:rPr sz="3000" spc="-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Dev</a:t>
                      </a:r>
                      <a:r>
                        <a:rPr sz="3000" spc="-9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(s1)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475"/>
                        </a:lnSpc>
                      </a:pPr>
                      <a:r>
                        <a:rPr sz="3000" spc="-21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Std</a:t>
                      </a:r>
                      <a:r>
                        <a:rPr sz="3000" spc="-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Dev</a:t>
                      </a:r>
                      <a:r>
                        <a:rPr sz="3000" spc="-9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(s2)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marL="85725">
                        <a:lnSpc>
                          <a:spcPts val="3475"/>
                        </a:lnSpc>
                      </a:pPr>
                      <a:r>
                        <a:rPr sz="30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3000" spc="-1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1.65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475"/>
                        </a:lnSpc>
                      </a:pPr>
                      <a:r>
                        <a:rPr sz="30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3000" spc="-1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21.65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9499" y="1812159"/>
            <a:ext cx="2409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6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7085330" cy="421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3515995">
              <a:lnSpc>
                <a:spcPct val="100000"/>
              </a:lnSpc>
            </a:pPr>
            <a:r>
              <a:rPr sz="3000" dirty="0">
                <a:solidFill>
                  <a:srgbClr val="000060"/>
                </a:solidFill>
                <a:latin typeface="Consolas"/>
                <a:cs typeface="Consolas"/>
              </a:rPr>
              <a:t>X_new</a:t>
            </a:r>
            <a:r>
              <a:rPr sz="3000" spc="-55" dirty="0">
                <a:solidFill>
                  <a:srgbClr val="000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60"/>
                </a:solidFill>
                <a:latin typeface="Consolas"/>
                <a:cs typeface="Consolas"/>
              </a:rPr>
              <a:t>=</a:t>
            </a:r>
            <a:r>
              <a:rPr sz="3000" spc="-50" dirty="0">
                <a:solidFill>
                  <a:srgbClr val="000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000060"/>
                </a:solidFill>
                <a:latin typeface="Consolas"/>
                <a:cs typeface="Consolas"/>
              </a:rPr>
              <a:t>(x-</a:t>
            </a:r>
            <a:r>
              <a:rPr sz="3000" spc="-10" dirty="0">
                <a:solidFill>
                  <a:srgbClr val="000060"/>
                </a:solidFill>
                <a:latin typeface="Consolas"/>
                <a:cs typeface="Consolas"/>
              </a:rPr>
              <a:t>m1)/s1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285"/>
              </a:spcBef>
            </a:pPr>
            <a:endParaRPr sz="3000">
              <a:latin typeface="Consolas"/>
              <a:cs typeface="Consolas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kind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Normalization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Standardization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7085330" cy="421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3515995">
              <a:lnSpc>
                <a:spcPct val="100000"/>
              </a:lnSpc>
            </a:pPr>
            <a:r>
              <a:rPr sz="3000" dirty="0">
                <a:solidFill>
                  <a:srgbClr val="000060"/>
                </a:solidFill>
                <a:latin typeface="Consolas"/>
                <a:cs typeface="Consolas"/>
              </a:rPr>
              <a:t>X_new</a:t>
            </a:r>
            <a:r>
              <a:rPr sz="3000" spc="-55" dirty="0">
                <a:solidFill>
                  <a:srgbClr val="000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60"/>
                </a:solidFill>
                <a:latin typeface="Consolas"/>
                <a:cs typeface="Consolas"/>
              </a:rPr>
              <a:t>=</a:t>
            </a:r>
            <a:r>
              <a:rPr sz="3000" spc="-50" dirty="0">
                <a:solidFill>
                  <a:srgbClr val="000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000060"/>
                </a:solidFill>
                <a:latin typeface="Consolas"/>
                <a:cs typeface="Consolas"/>
              </a:rPr>
              <a:t>(x-</a:t>
            </a:r>
            <a:r>
              <a:rPr sz="3000" spc="-10" dirty="0">
                <a:solidFill>
                  <a:srgbClr val="000060"/>
                </a:solidFill>
                <a:latin typeface="Consolas"/>
                <a:cs typeface="Consolas"/>
              </a:rPr>
              <a:t>m1)/s1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285"/>
              </a:spcBef>
            </a:pPr>
            <a:endParaRPr sz="3000">
              <a:latin typeface="Consolas"/>
              <a:cs typeface="Consolas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kind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Normalization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"/>
              <a:buChar char="○"/>
              <a:tabLst>
                <a:tab pos="928369" algn="l"/>
              </a:tabLst>
            </a:pPr>
            <a:r>
              <a:rPr sz="3000" spc="-18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0" y="5456575"/>
            <a:ext cx="781550" cy="781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11597005" cy="526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3515995">
              <a:lnSpc>
                <a:spcPct val="100000"/>
              </a:lnSpc>
            </a:pPr>
            <a:r>
              <a:rPr sz="3000" dirty="0">
                <a:solidFill>
                  <a:srgbClr val="000060"/>
                </a:solidFill>
                <a:latin typeface="Consolas"/>
                <a:cs typeface="Consolas"/>
              </a:rPr>
              <a:t>X_new</a:t>
            </a:r>
            <a:r>
              <a:rPr sz="3000" spc="-55" dirty="0">
                <a:solidFill>
                  <a:srgbClr val="000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000060"/>
                </a:solidFill>
                <a:latin typeface="Consolas"/>
                <a:cs typeface="Consolas"/>
              </a:rPr>
              <a:t>=</a:t>
            </a:r>
            <a:r>
              <a:rPr sz="3000" spc="-50" dirty="0">
                <a:solidFill>
                  <a:srgbClr val="000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000060"/>
                </a:solidFill>
                <a:latin typeface="Consolas"/>
                <a:cs typeface="Consolas"/>
              </a:rPr>
              <a:t>(x-</a:t>
            </a:r>
            <a:r>
              <a:rPr sz="3000" spc="-10" dirty="0">
                <a:solidFill>
                  <a:srgbClr val="000060"/>
                </a:solidFill>
                <a:latin typeface="Consolas"/>
                <a:cs typeface="Consolas"/>
              </a:rPr>
              <a:t>m1)/s1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285"/>
              </a:spcBef>
            </a:pPr>
            <a:endParaRPr sz="3000">
              <a:latin typeface="Consolas"/>
              <a:cs typeface="Consolas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kind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Normalization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"/>
              <a:buChar char="○"/>
              <a:tabLst>
                <a:tab pos="928369" algn="l"/>
              </a:tabLst>
            </a:pPr>
            <a:r>
              <a:rPr sz="3000" spc="-18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3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420"/>
              </a:spcBef>
              <a:buFont typeface="Tahoma"/>
              <a:buChar char="○"/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module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available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scikit_learn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perform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standardization?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0" y="5456575"/>
            <a:ext cx="781550" cy="781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11597005" cy="5790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351599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X_new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(x-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m1)/s1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285"/>
              </a:spcBef>
            </a:pPr>
            <a:endParaRPr sz="3000">
              <a:latin typeface="Consolas"/>
              <a:cs typeface="Consolas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kind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Normalization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"/>
              <a:buChar char="○"/>
              <a:tabLst>
                <a:tab pos="928369" algn="l"/>
              </a:tabLst>
            </a:pPr>
            <a:r>
              <a:rPr sz="3000" spc="-180" dirty="0">
                <a:solidFill>
                  <a:srgbClr val="606060"/>
                </a:solidFill>
                <a:latin typeface="Arial Black"/>
                <a:cs typeface="Arial Black"/>
              </a:rPr>
              <a:t>Standardization</a:t>
            </a:r>
            <a:endParaRPr sz="3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420"/>
              </a:spcBef>
              <a:buFont typeface="Tahoma"/>
              <a:buChar char="○"/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module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available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scikit_learn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perform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standardization?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Answer: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StandardScalar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100" y="5456575"/>
            <a:ext cx="781550" cy="7815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5004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input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3638758"/>
            <a:ext cx="8728075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sklearn.preprocessing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StandardScaler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scaler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StandardScaler()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X_scaled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scaler.fit_transform(Xs)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print(X_scaled)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[[-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1.50755672</a:t>
            </a:r>
            <a:r>
              <a:rPr sz="24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0.11547005]</a:t>
            </a:r>
            <a:endParaRPr sz="2400">
              <a:latin typeface="Consolas"/>
              <a:cs typeface="Consolas"/>
            </a:endParaRPr>
          </a:p>
          <a:p>
            <a:pPr marL="179705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0.90453403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1.5011107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]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360" y="5810458"/>
            <a:ext cx="203390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[-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0.30151134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0.90453403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1053" y="5810458"/>
            <a:ext cx="203390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1.27017059]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0.34641016]]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11812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Building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model,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points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3896315"/>
          <a:ext cx="10772773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0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svm_clf.fit(X_scaled,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ys)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plt.plot(X_scaled[:,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0][ys==1],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X_scaled[:,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1][ys==1],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"bo")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plt.plot(X_scaled[:,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0][ys==0],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X_scaled[:,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1][ys==0],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"ms")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025" y="4891033"/>
            <a:ext cx="772414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plot_svc_decision_boundary(svm_clf,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2)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plt.ylabel("$x_{1scaled}$",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fontsize=20)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plt.xlabel("$x_{0scaled}$",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fontsize=20)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plt.title("Scaled",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fontsize=16)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plt.axis([-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2])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709" y="9187507"/>
            <a:ext cx="3249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0019" y="3197164"/>
            <a:ext cx="2073910" cy="494030"/>
          </a:xfrm>
          <a:custGeom>
            <a:avLst/>
            <a:gdLst/>
            <a:ahLst/>
            <a:cxnLst/>
            <a:rect l="l" t="t" r="r" b="b"/>
            <a:pathLst>
              <a:path w="2073909" h="494029">
                <a:moveTo>
                  <a:pt x="1999575" y="493499"/>
                </a:moveTo>
                <a:lnTo>
                  <a:pt x="74024" y="493499"/>
                </a:lnTo>
                <a:lnTo>
                  <a:pt x="45211" y="487682"/>
                </a:lnTo>
                <a:lnTo>
                  <a:pt x="21681" y="471818"/>
                </a:lnTo>
                <a:lnTo>
                  <a:pt x="5817" y="448288"/>
                </a:lnTo>
                <a:lnTo>
                  <a:pt x="0" y="419474"/>
                </a:lnTo>
                <a:lnTo>
                  <a:pt x="0" y="74024"/>
                </a:lnTo>
                <a:lnTo>
                  <a:pt x="5817" y="45211"/>
                </a:lnTo>
                <a:lnTo>
                  <a:pt x="21681" y="21681"/>
                </a:lnTo>
                <a:lnTo>
                  <a:pt x="45211" y="5817"/>
                </a:lnTo>
                <a:lnTo>
                  <a:pt x="74024" y="0"/>
                </a:lnTo>
                <a:lnTo>
                  <a:pt x="1999575" y="0"/>
                </a:lnTo>
                <a:lnTo>
                  <a:pt x="2040643" y="12437"/>
                </a:lnTo>
                <a:lnTo>
                  <a:pt x="2067965" y="45696"/>
                </a:lnTo>
                <a:lnTo>
                  <a:pt x="2073600" y="74024"/>
                </a:lnTo>
                <a:lnTo>
                  <a:pt x="2073600" y="419474"/>
                </a:lnTo>
                <a:lnTo>
                  <a:pt x="2067783" y="448288"/>
                </a:lnTo>
                <a:lnTo>
                  <a:pt x="2051918" y="471818"/>
                </a:lnTo>
                <a:lnTo>
                  <a:pt x="2028389" y="487682"/>
                </a:lnTo>
                <a:lnTo>
                  <a:pt x="1999575" y="493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18734" y="3283958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Human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Supervision?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3431" y="2178517"/>
            <a:ext cx="1937999" cy="493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97297" y="1973503"/>
            <a:ext cx="2230755" cy="838200"/>
          </a:xfrm>
          <a:prstGeom prst="rect">
            <a:avLst/>
          </a:prstGeom>
          <a:ln w="9524">
            <a:solidFill>
              <a:srgbClr val="FF99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endParaRPr sz="180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Supervised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8231" y="1972864"/>
            <a:ext cx="10066655" cy="3959860"/>
            <a:chOff x="508231" y="1972864"/>
            <a:chExt cx="10066655" cy="3959860"/>
          </a:xfrm>
        </p:grpSpPr>
        <p:sp>
          <p:nvSpPr>
            <p:cNvPr id="13" name="object 13"/>
            <p:cNvSpPr/>
            <p:nvPr/>
          </p:nvSpPr>
          <p:spPr>
            <a:xfrm>
              <a:off x="6703619" y="2585378"/>
              <a:ext cx="876935" cy="859155"/>
            </a:xfrm>
            <a:custGeom>
              <a:avLst/>
              <a:gdLst/>
              <a:ahLst/>
              <a:cxnLst/>
              <a:rect l="l" t="t" r="r" b="b"/>
              <a:pathLst>
                <a:path w="876934" h="859154">
                  <a:moveTo>
                    <a:pt x="0" y="858536"/>
                  </a:moveTo>
                  <a:lnTo>
                    <a:pt x="876491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025" y="2445340"/>
              <a:ext cx="205654" cy="2040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03619" y="3443914"/>
              <a:ext cx="881380" cy="33020"/>
            </a:xfrm>
            <a:custGeom>
              <a:avLst/>
              <a:gdLst/>
              <a:ahLst/>
              <a:cxnLst/>
              <a:rect l="l" t="t" r="r" b="b"/>
              <a:pathLst>
                <a:path w="881379" h="33020">
                  <a:moveTo>
                    <a:pt x="0" y="0"/>
                  </a:moveTo>
                  <a:lnTo>
                    <a:pt x="881256" y="32638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3496" y="3394616"/>
              <a:ext cx="213212" cy="1638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03509" y="3566831"/>
              <a:ext cx="875665" cy="821055"/>
            </a:xfrm>
            <a:custGeom>
              <a:avLst/>
              <a:gdLst/>
              <a:ahLst/>
              <a:cxnLst/>
              <a:rect l="l" t="t" r="r" b="b"/>
              <a:pathLst>
                <a:path w="875665" h="821054">
                  <a:moveTo>
                    <a:pt x="0" y="0"/>
                  </a:moveTo>
                  <a:lnTo>
                    <a:pt x="875177" y="820998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6580" y="4322883"/>
              <a:ext cx="207256" cy="2022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81430" y="2068734"/>
              <a:ext cx="719455" cy="356870"/>
            </a:xfrm>
            <a:custGeom>
              <a:avLst/>
              <a:gdLst/>
              <a:ahLst/>
              <a:cxnLst/>
              <a:rect l="l" t="t" r="r" b="b"/>
              <a:pathLst>
                <a:path w="719454" h="356869">
                  <a:moveTo>
                    <a:pt x="0" y="356532"/>
                  </a:moveTo>
                  <a:lnTo>
                    <a:pt x="718902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3323" y="1972864"/>
              <a:ext cx="220958" cy="1712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681430" y="2425267"/>
              <a:ext cx="647700" cy="260985"/>
            </a:xfrm>
            <a:custGeom>
              <a:avLst/>
              <a:gdLst/>
              <a:ahLst/>
              <a:cxnLst/>
              <a:rect l="l" t="t" r="r" b="b"/>
              <a:pathLst>
                <a:path w="647700" h="260985">
                  <a:moveTo>
                    <a:pt x="0" y="0"/>
                  </a:moveTo>
                  <a:lnTo>
                    <a:pt x="647165" y="260764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6027" y="2608611"/>
              <a:ext cx="221991" cy="16108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231" y="5029375"/>
              <a:ext cx="2663699" cy="9032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51502" y="5275158"/>
            <a:ext cx="217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99369" y="3197184"/>
            <a:ext cx="6752590" cy="1857375"/>
            <a:chOff x="2999369" y="3197184"/>
            <a:chExt cx="6752590" cy="1857375"/>
          </a:xfrm>
        </p:grpSpPr>
        <p:sp>
          <p:nvSpPr>
            <p:cNvPr id="26" name="object 26"/>
            <p:cNvSpPr/>
            <p:nvPr/>
          </p:nvSpPr>
          <p:spPr>
            <a:xfrm>
              <a:off x="3018419" y="3443915"/>
              <a:ext cx="1611630" cy="1591310"/>
            </a:xfrm>
            <a:custGeom>
              <a:avLst/>
              <a:gdLst/>
              <a:ahLst/>
              <a:cxnLst/>
              <a:rect l="l" t="t" r="r" b="b"/>
              <a:pathLst>
                <a:path w="1611629" h="1591310">
                  <a:moveTo>
                    <a:pt x="0" y="1591199"/>
                  </a:moveTo>
                  <a:lnTo>
                    <a:pt x="1611600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3369" y="3197184"/>
              <a:ext cx="1937999" cy="493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141186" y="3283977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Unsupervised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3368" y="4342570"/>
            <a:ext cx="1937999" cy="4934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083869" y="4429364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Reinforcement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786" y="1740095"/>
            <a:ext cx="1937999" cy="4934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984494" y="1826888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786" y="2602196"/>
            <a:ext cx="1937999" cy="49349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1082274" y="2688990"/>
            <a:ext cx="103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52183" y="7795180"/>
            <a:ext cx="2029460" cy="494030"/>
          </a:xfrm>
          <a:custGeom>
            <a:avLst/>
            <a:gdLst/>
            <a:ahLst/>
            <a:cxnLst/>
            <a:rect l="l" t="t" r="r" b="b"/>
            <a:pathLst>
              <a:path w="2029459" h="494029">
                <a:moveTo>
                  <a:pt x="1955174" y="493499"/>
                </a:moveTo>
                <a:lnTo>
                  <a:pt x="74024" y="493499"/>
                </a:lnTo>
                <a:lnTo>
                  <a:pt x="45211" y="487682"/>
                </a:lnTo>
                <a:lnTo>
                  <a:pt x="21681" y="471818"/>
                </a:lnTo>
                <a:lnTo>
                  <a:pt x="5817" y="448288"/>
                </a:lnTo>
                <a:lnTo>
                  <a:pt x="0" y="419474"/>
                </a:lnTo>
                <a:lnTo>
                  <a:pt x="0" y="74024"/>
                </a:lnTo>
                <a:lnTo>
                  <a:pt x="5817" y="45211"/>
                </a:lnTo>
                <a:lnTo>
                  <a:pt x="21681" y="21681"/>
                </a:lnTo>
                <a:lnTo>
                  <a:pt x="45211" y="5817"/>
                </a:lnTo>
                <a:lnTo>
                  <a:pt x="74024" y="0"/>
                </a:lnTo>
                <a:lnTo>
                  <a:pt x="1955174" y="0"/>
                </a:lnTo>
                <a:lnTo>
                  <a:pt x="1996243" y="12436"/>
                </a:lnTo>
                <a:lnTo>
                  <a:pt x="2023564" y="45696"/>
                </a:lnTo>
                <a:lnTo>
                  <a:pt x="2029199" y="74024"/>
                </a:lnTo>
                <a:lnTo>
                  <a:pt x="2029199" y="419474"/>
                </a:lnTo>
                <a:lnTo>
                  <a:pt x="2023382" y="448288"/>
                </a:lnTo>
                <a:lnTo>
                  <a:pt x="2007518" y="471818"/>
                </a:lnTo>
                <a:lnTo>
                  <a:pt x="1983988" y="487682"/>
                </a:lnTo>
                <a:lnTo>
                  <a:pt x="1955174" y="493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54021" y="7743861"/>
            <a:ext cx="10255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937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they 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generalize?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93233" y="5483778"/>
            <a:ext cx="3910965" cy="2577465"/>
            <a:chOff x="2793233" y="5483778"/>
            <a:chExt cx="3910965" cy="2577465"/>
          </a:xfrm>
        </p:grpSpPr>
        <p:sp>
          <p:nvSpPr>
            <p:cNvPr id="38" name="object 38"/>
            <p:cNvSpPr/>
            <p:nvPr/>
          </p:nvSpPr>
          <p:spPr>
            <a:xfrm>
              <a:off x="2812283" y="5502828"/>
              <a:ext cx="1840230" cy="2539365"/>
            </a:xfrm>
            <a:custGeom>
              <a:avLst/>
              <a:gdLst/>
              <a:ahLst/>
              <a:cxnLst/>
              <a:rect l="l" t="t" r="r" b="b"/>
              <a:pathLst>
                <a:path w="1840229" h="2539365">
                  <a:moveTo>
                    <a:pt x="298797" y="0"/>
                  </a:moveTo>
                  <a:lnTo>
                    <a:pt x="1839897" y="480299"/>
                  </a:lnTo>
                </a:path>
                <a:path w="1840229" h="2539365">
                  <a:moveTo>
                    <a:pt x="0" y="692301"/>
                  </a:moveTo>
                  <a:lnTo>
                    <a:pt x="1839900" y="2539102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30019" y="5718167"/>
              <a:ext cx="2073910" cy="494030"/>
            </a:xfrm>
            <a:custGeom>
              <a:avLst/>
              <a:gdLst/>
              <a:ahLst/>
              <a:cxnLst/>
              <a:rect l="l" t="t" r="r" b="b"/>
              <a:pathLst>
                <a:path w="2073909" h="494029">
                  <a:moveTo>
                    <a:pt x="1999575" y="493499"/>
                  </a:moveTo>
                  <a:lnTo>
                    <a:pt x="74024" y="493499"/>
                  </a:lnTo>
                  <a:lnTo>
                    <a:pt x="45211" y="487682"/>
                  </a:lnTo>
                  <a:lnTo>
                    <a:pt x="21681" y="471818"/>
                  </a:lnTo>
                  <a:lnTo>
                    <a:pt x="5817" y="448288"/>
                  </a:lnTo>
                  <a:lnTo>
                    <a:pt x="0" y="419474"/>
                  </a:lnTo>
                  <a:lnTo>
                    <a:pt x="0" y="74024"/>
                  </a:lnTo>
                  <a:lnTo>
                    <a:pt x="5817" y="45211"/>
                  </a:lnTo>
                  <a:lnTo>
                    <a:pt x="21681" y="21681"/>
                  </a:lnTo>
                  <a:lnTo>
                    <a:pt x="45211" y="5817"/>
                  </a:lnTo>
                  <a:lnTo>
                    <a:pt x="74024" y="0"/>
                  </a:lnTo>
                  <a:lnTo>
                    <a:pt x="1999575" y="0"/>
                  </a:lnTo>
                  <a:lnTo>
                    <a:pt x="2040643" y="12437"/>
                  </a:lnTo>
                  <a:lnTo>
                    <a:pt x="2067965" y="45697"/>
                  </a:lnTo>
                  <a:lnTo>
                    <a:pt x="2073600" y="74024"/>
                  </a:lnTo>
                  <a:lnTo>
                    <a:pt x="2073600" y="419474"/>
                  </a:lnTo>
                  <a:lnTo>
                    <a:pt x="2067783" y="448288"/>
                  </a:lnTo>
                  <a:lnTo>
                    <a:pt x="2051918" y="471818"/>
                  </a:lnTo>
                  <a:lnTo>
                    <a:pt x="2028389" y="487682"/>
                  </a:lnTo>
                  <a:lnTo>
                    <a:pt x="1999575" y="4934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699480" y="5804961"/>
            <a:ext cx="193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Learn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Incrementally?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15" dirty="0"/>
              <a:t> </a:t>
            </a:r>
            <a:r>
              <a:rPr spc="-310" dirty="0"/>
              <a:t>is</a:t>
            </a:r>
            <a:r>
              <a:rPr spc="-35" dirty="0"/>
              <a:t> </a:t>
            </a:r>
            <a:r>
              <a:rPr spc="-290" dirty="0"/>
              <a:t>Classification?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365" dirty="0"/>
              <a:t>Example</a:t>
            </a:r>
            <a:r>
              <a:rPr spc="-5" dirty="0"/>
              <a:t> </a:t>
            </a:r>
            <a:r>
              <a:rPr spc="-33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84194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scaled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337" y="3008700"/>
            <a:ext cx="6956225" cy="4749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52762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Unscaled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vs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Scaled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comparison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3237" y="2784612"/>
          <a:ext cx="11988798" cy="584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7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X0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X1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8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Label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4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X0</a:t>
                      </a:r>
                      <a:r>
                        <a:rPr sz="3000" spc="-16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28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(Scaled)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4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X1</a:t>
                      </a:r>
                      <a:r>
                        <a:rPr sz="3000" spc="-16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28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(Scaled)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0.1154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0.9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3000" spc="-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1.5011107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0.3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1.27017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60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0.9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0.3464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760">
                <a:tc>
                  <a:txBody>
                    <a:bodyPr/>
                    <a:lstStyle/>
                    <a:p>
                      <a:pPr marL="85725" marR="307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4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Mean</a:t>
                      </a:r>
                      <a:r>
                        <a:rPr sz="3000" spc="-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8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(m1)</a:t>
                      </a:r>
                      <a:r>
                        <a:rPr sz="3000" spc="-10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5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= </a:t>
                      </a:r>
                      <a:r>
                        <a:rPr sz="3000" spc="-2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3.5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 marR="30734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4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Mean</a:t>
                      </a:r>
                      <a:r>
                        <a:rPr sz="3000" spc="-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8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(m2)</a:t>
                      </a:r>
                      <a:r>
                        <a:rPr sz="3000" spc="-10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5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= </a:t>
                      </a:r>
                      <a:r>
                        <a:rPr sz="3000" spc="-2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52.5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(x-</a:t>
                      </a:r>
                      <a:r>
                        <a:rPr sz="3000" spc="-1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m1)/s1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(x-</a:t>
                      </a:r>
                      <a:r>
                        <a:rPr sz="3000" spc="-1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m2)/s2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725">
                        <a:lnSpc>
                          <a:spcPts val="3475"/>
                        </a:lnSpc>
                      </a:pPr>
                      <a:r>
                        <a:rPr sz="3000" spc="-21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Std</a:t>
                      </a:r>
                      <a:r>
                        <a:rPr sz="3000" spc="-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Dev</a:t>
                      </a:r>
                      <a:r>
                        <a:rPr sz="3000" spc="-9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(s1)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475"/>
                        </a:lnSpc>
                      </a:pPr>
                      <a:r>
                        <a:rPr sz="3000" spc="-21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Std</a:t>
                      </a:r>
                      <a:r>
                        <a:rPr sz="3000" spc="-5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Dev</a:t>
                      </a:r>
                      <a:r>
                        <a:rPr sz="3000" spc="-9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(s2)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marL="85725">
                        <a:lnSpc>
                          <a:spcPts val="3475"/>
                        </a:lnSpc>
                      </a:pPr>
                      <a:r>
                        <a:rPr sz="30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3000" spc="-1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1.65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475"/>
                        </a:lnSpc>
                      </a:pPr>
                      <a:r>
                        <a:rPr sz="300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sz="3000" spc="-10" dirty="0">
                          <a:solidFill>
                            <a:srgbClr val="000060"/>
                          </a:solidFill>
                          <a:latin typeface="Arial MT"/>
                          <a:cs typeface="Arial MT"/>
                        </a:rPr>
                        <a:t> 21.65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12159"/>
            <a:ext cx="3364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Unscaled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vs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Scaled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2775" y="3299600"/>
            <a:ext cx="5428615" cy="3905250"/>
            <a:chOff x="642775" y="3299600"/>
            <a:chExt cx="5428615" cy="3905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775" y="3299600"/>
              <a:ext cx="5323524" cy="39047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79632" y="4787785"/>
              <a:ext cx="9525" cy="160020"/>
            </a:xfrm>
            <a:custGeom>
              <a:avLst/>
              <a:gdLst/>
              <a:ahLst/>
              <a:cxnLst/>
              <a:rect l="l" t="t" r="r" b="b"/>
              <a:pathLst>
                <a:path w="9525" h="160020">
                  <a:moveTo>
                    <a:pt x="9334" y="0"/>
                  </a:moveTo>
                  <a:lnTo>
                    <a:pt x="0" y="159777"/>
                  </a:lnTo>
                </a:path>
              </a:pathLst>
            </a:custGeom>
            <a:ln w="3809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6142" y="4615178"/>
              <a:ext cx="125730" cy="176530"/>
            </a:xfrm>
            <a:custGeom>
              <a:avLst/>
              <a:gdLst/>
              <a:ahLst/>
              <a:cxnLst/>
              <a:rect l="l" t="t" r="r" b="b"/>
              <a:pathLst>
                <a:path w="125729" h="176529">
                  <a:moveTo>
                    <a:pt x="125647" y="176277"/>
                  </a:moveTo>
                  <a:lnTo>
                    <a:pt x="0" y="168936"/>
                  </a:lnTo>
                  <a:lnTo>
                    <a:pt x="72908" y="0"/>
                  </a:lnTo>
                  <a:lnTo>
                    <a:pt x="125647" y="176277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26142" y="4615178"/>
              <a:ext cx="125730" cy="176530"/>
            </a:xfrm>
            <a:custGeom>
              <a:avLst/>
              <a:gdLst/>
              <a:ahLst/>
              <a:cxnLst/>
              <a:rect l="l" t="t" r="r" b="b"/>
              <a:pathLst>
                <a:path w="125729" h="176529">
                  <a:moveTo>
                    <a:pt x="125647" y="176277"/>
                  </a:moveTo>
                  <a:lnTo>
                    <a:pt x="72908" y="0"/>
                  </a:lnTo>
                  <a:lnTo>
                    <a:pt x="0" y="168936"/>
                  </a:lnTo>
                  <a:lnTo>
                    <a:pt x="125647" y="176277"/>
                  </a:lnTo>
                  <a:close/>
                </a:path>
              </a:pathLst>
            </a:custGeom>
            <a:ln w="3809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16808" y="4943893"/>
              <a:ext cx="125730" cy="176530"/>
            </a:xfrm>
            <a:custGeom>
              <a:avLst/>
              <a:gdLst/>
              <a:ahLst/>
              <a:cxnLst/>
              <a:rect l="l" t="t" r="r" b="b"/>
              <a:pathLst>
                <a:path w="125729" h="176529">
                  <a:moveTo>
                    <a:pt x="52739" y="176277"/>
                  </a:moveTo>
                  <a:lnTo>
                    <a:pt x="0" y="0"/>
                  </a:lnTo>
                  <a:lnTo>
                    <a:pt x="125647" y="7340"/>
                  </a:lnTo>
                  <a:lnTo>
                    <a:pt x="52739" y="176277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16808" y="4943893"/>
              <a:ext cx="125730" cy="176530"/>
            </a:xfrm>
            <a:custGeom>
              <a:avLst/>
              <a:gdLst/>
              <a:ahLst/>
              <a:cxnLst/>
              <a:rect l="l" t="t" r="r" b="b"/>
              <a:pathLst>
                <a:path w="125729" h="176529">
                  <a:moveTo>
                    <a:pt x="0" y="0"/>
                  </a:moveTo>
                  <a:lnTo>
                    <a:pt x="52739" y="176277"/>
                  </a:lnTo>
                  <a:lnTo>
                    <a:pt x="125647" y="734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058375" y="3348675"/>
            <a:ext cx="5575300" cy="3806825"/>
            <a:chOff x="7058375" y="3348675"/>
            <a:chExt cx="5575300" cy="380682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8375" y="3348675"/>
              <a:ext cx="5574774" cy="38066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78579" y="4316852"/>
              <a:ext cx="288925" cy="735965"/>
            </a:xfrm>
            <a:custGeom>
              <a:avLst/>
              <a:gdLst/>
              <a:ahLst/>
              <a:cxnLst/>
              <a:rect l="l" t="t" r="r" b="b"/>
              <a:pathLst>
                <a:path w="288925" h="735964">
                  <a:moveTo>
                    <a:pt x="288690" y="0"/>
                  </a:moveTo>
                  <a:lnTo>
                    <a:pt x="0" y="735694"/>
                  </a:lnTo>
                </a:path>
              </a:pathLst>
            </a:custGeom>
            <a:ln w="3809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9637" y="4136849"/>
              <a:ext cx="159840" cy="2220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6370" y="5010509"/>
              <a:ext cx="159840" cy="22204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332244" y="3322863"/>
            <a:ext cx="550545" cy="3517900"/>
          </a:xfrm>
          <a:prstGeom prst="rect">
            <a:avLst/>
          </a:prstGeom>
        </p:spPr>
        <p:txBody>
          <a:bodyPr vert="vert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000" spc="-20" dirty="0">
                <a:solidFill>
                  <a:srgbClr val="990000"/>
                </a:solidFill>
                <a:latin typeface="Arial MT"/>
                <a:cs typeface="Arial MT"/>
              </a:rPr>
              <a:t>Widest</a:t>
            </a:r>
            <a:r>
              <a:rPr sz="3000" spc="-1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990000"/>
                </a:solidFill>
                <a:latin typeface="Arial MT"/>
                <a:cs typeface="Arial MT"/>
              </a:rPr>
              <a:t>possible</a:t>
            </a:r>
            <a:r>
              <a:rPr sz="300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990000"/>
                </a:solidFill>
                <a:latin typeface="Arial MT"/>
                <a:cs typeface="Arial MT"/>
              </a:rPr>
              <a:t>street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745484"/>
            <a:ext cx="10261600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Unscaled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vs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Scaled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sensitive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part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preparation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Normalization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Standardization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Scaled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produce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better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result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649" y="5143075"/>
            <a:ext cx="5323524" cy="3904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400" y="5192150"/>
            <a:ext cx="5574774" cy="38066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6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2699" y="2060874"/>
            <a:ext cx="2040889" cy="232410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81915" marR="74295" indent="101600">
              <a:lnSpc>
                <a:spcPct val="151000"/>
              </a:lnSpc>
            </a:pP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Linear</a:t>
            </a:r>
            <a:r>
              <a:rPr sz="2400" spc="-1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 </a:t>
            </a:r>
            <a:r>
              <a:rPr sz="2400" spc="-24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1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72390" indent="-139700">
              <a:lnSpc>
                <a:spcPct val="151000"/>
              </a:lnSpc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04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749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145"/>
              </a:spcBef>
            </a:pP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Bad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  <a:p>
            <a:pPr marL="121920" marR="114935" indent="504190">
              <a:lnSpc>
                <a:spcPct val="151000"/>
              </a:lnSpc>
            </a:pP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versus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good-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model </a:t>
            </a:r>
            <a:r>
              <a:rPr sz="2400" spc="-150" dirty="0">
                <a:solidFill>
                  <a:srgbClr val="606060"/>
                </a:solidFill>
                <a:latin typeface="Arial MT"/>
                <a:cs typeface="Arial MT"/>
              </a:rPr>
              <a:t>(Large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Margin- </a:t>
            </a: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Standardized)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6399" y="5238674"/>
            <a:ext cx="2040889" cy="3376929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endParaRPr sz="2400">
              <a:latin typeface="Times New Roman"/>
              <a:cs typeface="Times New Roman"/>
            </a:endParaRPr>
          </a:p>
          <a:p>
            <a:pPr marL="190500" marR="184150" algn="ctr">
              <a:lnSpc>
                <a:spcPct val="151000"/>
              </a:lnSpc>
            </a:pPr>
            <a:r>
              <a:rPr sz="2400" spc="-210" dirty="0">
                <a:solidFill>
                  <a:srgbClr val="606060"/>
                </a:solidFill>
                <a:latin typeface="Arial Black"/>
                <a:cs typeface="Arial Black"/>
              </a:rPr>
              <a:t>Soft</a:t>
            </a:r>
            <a:r>
              <a:rPr sz="2400" spc="-12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Margin </a:t>
            </a:r>
            <a:r>
              <a:rPr sz="2400" spc="-290" dirty="0">
                <a:solidFill>
                  <a:srgbClr val="606060"/>
                </a:solidFill>
                <a:latin typeface="Arial Black"/>
                <a:cs typeface="Arial Black"/>
              </a:rPr>
              <a:t>versus</a:t>
            </a:r>
            <a:endParaRPr sz="2400">
              <a:latin typeface="Arial Black"/>
              <a:cs typeface="Arial Black"/>
            </a:endParaRPr>
          </a:p>
          <a:p>
            <a:pPr marL="81915" marR="74295" algn="ctr">
              <a:lnSpc>
                <a:spcPct val="151000"/>
              </a:lnSpc>
              <a:spcBef>
                <a:spcPts val="5"/>
              </a:spcBef>
            </a:pPr>
            <a:r>
              <a:rPr sz="2400" spc="-150" dirty="0">
                <a:solidFill>
                  <a:srgbClr val="606060"/>
                </a:solidFill>
                <a:latin typeface="Arial Black"/>
                <a:cs typeface="Arial Black"/>
              </a:rPr>
              <a:t>Hard-</a:t>
            </a:r>
            <a:r>
              <a:rPr sz="2400" spc="-120" dirty="0">
                <a:solidFill>
                  <a:srgbClr val="606060"/>
                </a:solidFill>
                <a:latin typeface="Arial Black"/>
                <a:cs typeface="Arial Black"/>
              </a:rPr>
              <a:t>margin </a:t>
            </a:r>
            <a:r>
              <a:rPr sz="2400" spc="-24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7199" y="4384974"/>
            <a:ext cx="3589654" cy="854075"/>
          </a:xfrm>
          <a:custGeom>
            <a:avLst/>
            <a:gdLst/>
            <a:ahLst/>
            <a:cxnLst/>
            <a:rect l="l" t="t" r="r" b="b"/>
            <a:pathLst>
              <a:path w="3589654" h="854075">
                <a:moveTo>
                  <a:pt x="1855799" y="0"/>
                </a:moveTo>
                <a:lnTo>
                  <a:pt x="0" y="853799"/>
                </a:lnTo>
              </a:path>
              <a:path w="3589654" h="854075">
                <a:moveTo>
                  <a:pt x="1855799" y="0"/>
                </a:moveTo>
                <a:lnTo>
                  <a:pt x="3589499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114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75" dirty="0"/>
              <a:t>Hard</a:t>
            </a:r>
            <a:r>
              <a:rPr spc="-85" dirty="0"/>
              <a:t> </a:t>
            </a:r>
            <a:r>
              <a:rPr spc="-265" dirty="0"/>
              <a:t>Margin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745484"/>
            <a:ext cx="8392160" cy="3692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Hard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Classification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Strictly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impose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Off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street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particular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side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Issues: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Works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only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separable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Quite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sensitive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outliers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114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75" dirty="0"/>
              <a:t>Hard</a:t>
            </a:r>
            <a:r>
              <a:rPr spc="-85" dirty="0"/>
              <a:t> </a:t>
            </a:r>
            <a:r>
              <a:rPr spc="-265"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745484"/>
            <a:ext cx="967676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Hard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Margin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3125" y="3071800"/>
            <a:ext cx="9878695" cy="4507865"/>
            <a:chOff x="1353125" y="3071800"/>
            <a:chExt cx="9878695" cy="4507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125" y="3071800"/>
              <a:ext cx="9878149" cy="4507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0474" y="4470400"/>
              <a:ext cx="3597074" cy="9420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04187" y="8118760"/>
            <a:ext cx="40182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75" dirty="0">
                <a:solidFill>
                  <a:srgbClr val="666666"/>
                </a:solidFill>
                <a:latin typeface="Arial MT"/>
                <a:cs typeface="Arial MT"/>
              </a:rPr>
              <a:t>See</a:t>
            </a:r>
            <a:r>
              <a:rPr sz="30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66666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66666"/>
                </a:solidFill>
                <a:latin typeface="Arial MT"/>
                <a:cs typeface="Arial MT"/>
              </a:rPr>
              <a:t>code</a:t>
            </a:r>
            <a:r>
              <a:rPr sz="3000" spc="-7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66666"/>
                </a:solidFill>
                <a:latin typeface="Arial MT"/>
                <a:cs typeface="Arial MT"/>
              </a:rPr>
              <a:t>in</a:t>
            </a:r>
            <a:r>
              <a:rPr sz="3000" spc="-1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66666"/>
                </a:solidFill>
                <a:latin typeface="Arial MT"/>
                <a:cs typeface="Arial MT"/>
              </a:rPr>
              <a:t>notebook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114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75" dirty="0"/>
              <a:t>Hard</a:t>
            </a:r>
            <a:r>
              <a:rPr spc="-85" dirty="0"/>
              <a:t> </a:t>
            </a:r>
            <a:r>
              <a:rPr spc="-265"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745484"/>
            <a:ext cx="967676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Hard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Margin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125" y="3071800"/>
            <a:ext cx="9878149" cy="4507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4187" y="8118760"/>
            <a:ext cx="40182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75" dirty="0">
                <a:solidFill>
                  <a:srgbClr val="666666"/>
                </a:solidFill>
                <a:latin typeface="Arial MT"/>
                <a:cs typeface="Arial MT"/>
              </a:rPr>
              <a:t>See</a:t>
            </a:r>
            <a:r>
              <a:rPr sz="30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66666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66666"/>
                </a:solidFill>
                <a:latin typeface="Arial MT"/>
                <a:cs typeface="Arial MT"/>
              </a:rPr>
              <a:t>code</a:t>
            </a:r>
            <a:r>
              <a:rPr sz="3000" spc="-7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66666"/>
                </a:solidFill>
                <a:latin typeface="Arial MT"/>
                <a:cs typeface="Arial MT"/>
              </a:rPr>
              <a:t>in</a:t>
            </a:r>
            <a:r>
              <a:rPr sz="3000" spc="-1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66666"/>
                </a:solidFill>
                <a:latin typeface="Arial MT"/>
                <a:cs typeface="Arial MT"/>
              </a:rPr>
              <a:t>notebook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114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75" dirty="0"/>
              <a:t>Hard</a:t>
            </a:r>
            <a:r>
              <a:rPr spc="-85" dirty="0"/>
              <a:t> </a:t>
            </a:r>
            <a:r>
              <a:rPr spc="-265"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745484"/>
            <a:ext cx="967676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Hard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Margin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49" y="3292674"/>
            <a:ext cx="9709107" cy="4507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4187" y="8118760"/>
            <a:ext cx="40182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75" dirty="0">
                <a:solidFill>
                  <a:srgbClr val="666666"/>
                </a:solidFill>
                <a:latin typeface="Arial MT"/>
                <a:cs typeface="Arial MT"/>
              </a:rPr>
              <a:t>See</a:t>
            </a:r>
            <a:r>
              <a:rPr sz="30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66666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66666"/>
                </a:solidFill>
                <a:latin typeface="Arial MT"/>
                <a:cs typeface="Arial MT"/>
              </a:rPr>
              <a:t>code</a:t>
            </a:r>
            <a:r>
              <a:rPr sz="3000" spc="-7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66666"/>
                </a:solidFill>
                <a:latin typeface="Arial MT"/>
                <a:cs typeface="Arial MT"/>
              </a:rPr>
              <a:t>in</a:t>
            </a:r>
            <a:r>
              <a:rPr sz="3000" spc="-1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66666"/>
                </a:solidFill>
                <a:latin typeface="Arial MT"/>
                <a:cs typeface="Arial MT"/>
              </a:rPr>
              <a:t>notebook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275" y="3511974"/>
            <a:ext cx="2857499" cy="2857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67575" y="4076024"/>
            <a:ext cx="2375535" cy="1169670"/>
            <a:chOff x="1467575" y="4076024"/>
            <a:chExt cx="2375535" cy="1169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575" y="4076024"/>
              <a:ext cx="1245762" cy="1169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3337" y="4190312"/>
              <a:ext cx="955675" cy="470534"/>
            </a:xfrm>
            <a:custGeom>
              <a:avLst/>
              <a:gdLst/>
              <a:ahLst/>
              <a:cxnLst/>
              <a:rect l="l" t="t" r="r" b="b"/>
              <a:pathLst>
                <a:path w="955675" h="470535">
                  <a:moveTo>
                    <a:pt x="0" y="470262"/>
                  </a:moveTo>
                  <a:lnTo>
                    <a:pt x="955591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091" y="4094918"/>
              <a:ext cx="221020" cy="170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13337" y="4660574"/>
              <a:ext cx="944880" cy="324485"/>
            </a:xfrm>
            <a:custGeom>
              <a:avLst/>
              <a:gdLst/>
              <a:ahLst/>
              <a:cxnLst/>
              <a:rect l="l" t="t" r="r" b="b"/>
              <a:pathLst>
                <a:path w="944879" h="324485">
                  <a:moveTo>
                    <a:pt x="0" y="0"/>
                  </a:moveTo>
                  <a:lnTo>
                    <a:pt x="944499" y="324434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342" y="4906442"/>
              <a:ext cx="222067" cy="1571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974" y="3833710"/>
            <a:ext cx="95631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01299" y="2932775"/>
            <a:ext cx="67310" cy="4391025"/>
          </a:xfrm>
          <a:custGeom>
            <a:avLst/>
            <a:gdLst/>
            <a:ahLst/>
            <a:cxnLst/>
            <a:rect l="l" t="t" r="r" b="b"/>
            <a:pathLst>
              <a:path w="67310" h="4391025">
                <a:moveTo>
                  <a:pt x="0" y="0"/>
                </a:moveTo>
                <a:lnTo>
                  <a:pt x="66899" y="4390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15" dirty="0"/>
              <a:t> </a:t>
            </a:r>
            <a:r>
              <a:rPr spc="-310" dirty="0"/>
              <a:t>is</a:t>
            </a:r>
            <a:r>
              <a:rPr spc="-35" dirty="0"/>
              <a:t> </a:t>
            </a:r>
            <a:r>
              <a:rPr spc="-290" dirty="0"/>
              <a:t>Classification?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68432" y="1734797"/>
            <a:ext cx="7256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Identifying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something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belongs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114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75" dirty="0"/>
              <a:t>Hard</a:t>
            </a:r>
            <a:r>
              <a:rPr spc="-85" dirty="0"/>
              <a:t> </a:t>
            </a:r>
            <a:r>
              <a:rPr spc="-265"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745484"/>
            <a:ext cx="967676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Hard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Margin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Answer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Yes,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but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problem?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49" y="3745150"/>
            <a:ext cx="9709107" cy="4507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25450" y="4962391"/>
            <a:ext cx="10299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CC0000"/>
                </a:solidFill>
                <a:latin typeface="Consolas"/>
                <a:cs typeface="Consolas"/>
              </a:rPr>
              <a:t>Yes</a:t>
            </a:r>
            <a:endParaRPr sz="48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92662" y="8554485"/>
            <a:ext cx="40182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75" dirty="0">
                <a:solidFill>
                  <a:srgbClr val="666666"/>
                </a:solidFill>
                <a:latin typeface="Arial MT"/>
                <a:cs typeface="Arial MT"/>
              </a:rPr>
              <a:t>See</a:t>
            </a:r>
            <a:r>
              <a:rPr sz="30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66666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66666"/>
                </a:solidFill>
                <a:latin typeface="Arial MT"/>
                <a:cs typeface="Arial MT"/>
              </a:rPr>
              <a:t>code</a:t>
            </a:r>
            <a:r>
              <a:rPr sz="3000" spc="-7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66666"/>
                </a:solidFill>
                <a:latin typeface="Arial MT"/>
                <a:cs typeface="Arial MT"/>
              </a:rPr>
              <a:t>in</a:t>
            </a:r>
            <a:r>
              <a:rPr sz="3000" spc="-1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66666"/>
                </a:solidFill>
                <a:latin typeface="Arial MT"/>
                <a:cs typeface="Arial MT"/>
              </a:rPr>
              <a:t>notebook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2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114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75" dirty="0"/>
              <a:t>Hard</a:t>
            </a:r>
            <a:r>
              <a:rPr spc="-85" dirty="0"/>
              <a:t> </a:t>
            </a:r>
            <a:r>
              <a:rPr spc="-265" dirty="0"/>
              <a:t>Margin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49" y="4118574"/>
            <a:ext cx="9709107" cy="450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25450" y="4962391"/>
            <a:ext cx="10299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CC0000"/>
                </a:solidFill>
                <a:latin typeface="Consolas"/>
                <a:cs typeface="Consolas"/>
              </a:rPr>
              <a:t>Yes</a:t>
            </a:r>
            <a:endParaRPr sz="48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1025" y="1745484"/>
            <a:ext cx="967676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Hard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Margin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Answer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Yes,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but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problem?</a:t>
            </a:r>
            <a:endParaRPr sz="3000">
              <a:latin typeface="Arial MT"/>
              <a:cs typeface="Arial MT"/>
            </a:endParaRPr>
          </a:p>
          <a:p>
            <a:pPr marL="32131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Outlier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745484"/>
            <a:ext cx="727964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Soft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keeping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balance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endParaRPr sz="3000">
              <a:latin typeface="Arial MT"/>
              <a:cs typeface="Arial MT"/>
            </a:endParaRPr>
          </a:p>
          <a:p>
            <a:pPr marL="1383665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Keeping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street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endParaRPr sz="3000">
              <a:latin typeface="Arial MT"/>
              <a:cs typeface="Arial MT"/>
            </a:endParaRPr>
          </a:p>
          <a:p>
            <a:pPr marL="1383665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Limiting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violations</a:t>
            </a:r>
            <a:endParaRPr sz="3000">
              <a:latin typeface="Arial MT"/>
              <a:cs typeface="Arial MT"/>
            </a:endParaRPr>
          </a:p>
          <a:p>
            <a:pPr marL="1383665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Regulated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‘C’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parameter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275" y="5109125"/>
            <a:ext cx="5142350" cy="3674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99" y="1745484"/>
            <a:ext cx="10296525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balance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regulated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‘c’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parameter</a:t>
            </a:r>
            <a:endParaRPr sz="3000">
              <a:latin typeface="Arial MT"/>
              <a:cs typeface="Arial MT"/>
            </a:endParaRPr>
          </a:p>
          <a:p>
            <a:pPr marL="928369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‘c’: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Narrower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street,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lower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violations</a:t>
            </a:r>
            <a:endParaRPr sz="3000">
              <a:latin typeface="Arial MT"/>
              <a:cs typeface="Arial MT"/>
            </a:endParaRPr>
          </a:p>
          <a:p>
            <a:pPr marL="928369" lvl="1" indent="-459105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Smaller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‘c’: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Wider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street,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margin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violations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4350" y="5360908"/>
            <a:ext cx="6896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svm_clf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SVC(kernel="linear",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i="1" spc="-10" dirty="0">
                <a:solidFill>
                  <a:srgbClr val="606060"/>
                </a:solidFill>
                <a:latin typeface="Consolas"/>
                <a:cs typeface="Consolas"/>
              </a:rPr>
              <a:t>C=100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8574" y="5864976"/>
            <a:ext cx="2050414" cy="1045210"/>
            <a:chOff x="4888574" y="5864976"/>
            <a:chExt cx="2050414" cy="1045210"/>
          </a:xfrm>
        </p:grpSpPr>
        <p:sp>
          <p:nvSpPr>
            <p:cNvPr id="6" name="object 6"/>
            <p:cNvSpPr/>
            <p:nvPr/>
          </p:nvSpPr>
          <p:spPr>
            <a:xfrm>
              <a:off x="4907624" y="5961404"/>
              <a:ext cx="1857375" cy="929640"/>
            </a:xfrm>
            <a:custGeom>
              <a:avLst/>
              <a:gdLst/>
              <a:ahLst/>
              <a:cxnLst/>
              <a:rect l="l" t="t" r="r" b="b"/>
              <a:pathLst>
                <a:path w="1857375" h="929640">
                  <a:moveTo>
                    <a:pt x="0" y="929395"/>
                  </a:moveTo>
                  <a:lnTo>
                    <a:pt x="185716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7581" y="5864976"/>
              <a:ext cx="220884" cy="17175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9440895" y="5913197"/>
            <a:ext cx="521970" cy="1060450"/>
            <a:chOff x="9440895" y="5913197"/>
            <a:chExt cx="521970" cy="1060450"/>
          </a:xfrm>
        </p:grpSpPr>
        <p:sp>
          <p:nvSpPr>
            <p:cNvPr id="9" name="object 9"/>
            <p:cNvSpPr/>
            <p:nvPr/>
          </p:nvSpPr>
          <p:spPr>
            <a:xfrm>
              <a:off x="9533893" y="6088537"/>
              <a:ext cx="409575" cy="866140"/>
            </a:xfrm>
            <a:custGeom>
              <a:avLst/>
              <a:gdLst/>
              <a:ahLst/>
              <a:cxnLst/>
              <a:rect l="l" t="t" r="r" b="b"/>
              <a:pathLst>
                <a:path w="409575" h="866140">
                  <a:moveTo>
                    <a:pt x="409531" y="865561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0895" y="5913197"/>
              <a:ext cx="168932" cy="22130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512224" y="6855557"/>
            <a:ext cx="420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SVM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Linear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classification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16324" y="6855557"/>
            <a:ext cx="387413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‘C’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parameter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to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regulate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street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and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margin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violations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12159"/>
            <a:ext cx="10040620" cy="622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Steps: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Load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set: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fitting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sample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illustration: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3000">
              <a:latin typeface="Arial MT"/>
              <a:cs typeface="Arial MT"/>
            </a:endParaRPr>
          </a:p>
          <a:p>
            <a:pPr marL="3279775">
              <a:lnSpc>
                <a:spcPct val="100000"/>
              </a:lnSpc>
            </a:pPr>
            <a:r>
              <a:rPr sz="3000" spc="-200" dirty="0">
                <a:solidFill>
                  <a:srgbClr val="990000"/>
                </a:solidFill>
                <a:latin typeface="Arial MT"/>
                <a:cs typeface="Arial MT"/>
              </a:rPr>
              <a:t>Something</a:t>
            </a:r>
            <a:r>
              <a:rPr sz="30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990000"/>
                </a:solidFill>
                <a:latin typeface="Arial MT"/>
                <a:cs typeface="Arial MT"/>
              </a:rPr>
              <a:t>missing</a:t>
            </a:r>
            <a:r>
              <a:rPr sz="30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990000"/>
                </a:solidFill>
                <a:latin typeface="Arial MT"/>
                <a:cs typeface="Arial MT"/>
              </a:rPr>
              <a:t>in</a:t>
            </a:r>
            <a:r>
              <a:rPr sz="3000" spc="-2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990000"/>
                </a:solidFill>
                <a:latin typeface="Arial MT"/>
                <a:cs typeface="Arial MT"/>
              </a:rPr>
              <a:t>steps?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12159"/>
            <a:ext cx="10040620" cy="622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Steps: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Load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60" dirty="0">
                <a:solidFill>
                  <a:srgbClr val="990000"/>
                </a:solidFill>
                <a:latin typeface="Arial MT"/>
                <a:cs typeface="Arial MT"/>
              </a:rPr>
              <a:t>Feature</a:t>
            </a:r>
            <a:r>
              <a:rPr sz="3000" spc="-5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99000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3000" spc="-1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99000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set: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fitting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sample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illustration: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3000">
              <a:latin typeface="Arial MT"/>
              <a:cs typeface="Arial MT"/>
            </a:endParaRPr>
          </a:p>
          <a:p>
            <a:pPr marL="3279775">
              <a:lnSpc>
                <a:spcPct val="100000"/>
              </a:lnSpc>
            </a:pPr>
            <a:r>
              <a:rPr sz="3000" spc="-200" dirty="0">
                <a:solidFill>
                  <a:srgbClr val="990000"/>
                </a:solidFill>
                <a:latin typeface="Arial MT"/>
                <a:cs typeface="Arial MT"/>
              </a:rPr>
              <a:t>Something</a:t>
            </a:r>
            <a:r>
              <a:rPr sz="3000" spc="-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990000"/>
                </a:solidFill>
                <a:latin typeface="Arial MT"/>
                <a:cs typeface="Arial MT"/>
              </a:rPr>
              <a:t>missing</a:t>
            </a:r>
            <a:r>
              <a:rPr sz="30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990000"/>
                </a:solidFill>
                <a:latin typeface="Arial MT"/>
                <a:cs typeface="Arial MT"/>
              </a:rPr>
              <a:t>in</a:t>
            </a:r>
            <a:r>
              <a:rPr sz="3000" spc="-2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990000"/>
                </a:solidFill>
                <a:latin typeface="Arial MT"/>
                <a:cs typeface="Arial MT"/>
              </a:rPr>
              <a:t>steps?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6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12159"/>
            <a:ext cx="8408670" cy="205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Steps: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926465" algn="l"/>
              </a:tabLst>
            </a:pP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Load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IRIS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data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038933"/>
            <a:ext cx="5381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datasets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1975" y="5492015"/>
          <a:ext cx="8842375" cy="102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0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sklearn.pipeline</a:t>
                      </a:r>
                      <a:r>
                        <a:rPr sz="2400" spc="-204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400" spc="-2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Pipeline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sklearn.preprocessing</a:t>
                      </a:r>
                      <a:r>
                        <a:rPr sz="2400" spc="-14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400" spc="-14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StandardScaler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sklearn.svm</a:t>
                      </a:r>
                      <a:r>
                        <a:rPr sz="2400" spc="-16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400" spc="-15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LinearSVC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1025" y="6848682"/>
            <a:ext cx="521398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iris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datasets.load_iris()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iris["data"][:,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(2,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3)]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4068" y="7210633"/>
            <a:ext cx="455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petal</a:t>
            </a:r>
            <a:r>
              <a:rPr sz="2400" b="1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length,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petal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width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025" y="7572583"/>
            <a:ext cx="11070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0095" algn="l"/>
              </a:tabLst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(iris["target"]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==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2).astype(np.float64)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#</a:t>
            </a:r>
            <a:r>
              <a:rPr sz="2400" spc="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Iris-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Virginica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12159"/>
            <a:ext cx="1004062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Steps: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Load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60" dirty="0">
                <a:solidFill>
                  <a:srgbClr val="990000"/>
                </a:solidFill>
                <a:latin typeface="Arial MT"/>
                <a:cs typeface="Arial MT"/>
              </a:rPr>
              <a:t>Feature</a:t>
            </a:r>
            <a:r>
              <a:rPr sz="3000" spc="-5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99000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3000" spc="-1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99000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990000"/>
                </a:solidFill>
                <a:latin typeface="Arial MT"/>
                <a:cs typeface="Arial MT"/>
              </a:rPr>
              <a:t>Model</a:t>
            </a:r>
            <a:r>
              <a:rPr sz="3000" spc="-11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99000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990000"/>
                </a:solidFill>
                <a:latin typeface="Arial MT"/>
                <a:cs typeface="Arial MT"/>
              </a:rPr>
              <a:t>Linear</a:t>
            </a:r>
            <a:r>
              <a:rPr sz="3000" spc="-7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99000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990000"/>
                </a:solidFill>
                <a:latin typeface="Arial MT"/>
                <a:cs typeface="Arial MT"/>
              </a:rPr>
              <a:t>with</a:t>
            </a:r>
            <a:r>
              <a:rPr sz="3000" spc="-7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990000"/>
                </a:solidFill>
                <a:latin typeface="Arial MT"/>
                <a:cs typeface="Arial MT"/>
              </a:rPr>
              <a:t>training</a:t>
            </a:r>
            <a:r>
              <a:rPr sz="3000" spc="-7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990000"/>
                </a:solidFill>
                <a:latin typeface="Arial MT"/>
                <a:cs typeface="Arial MT"/>
              </a:rPr>
              <a:t>set:</a:t>
            </a:r>
            <a:r>
              <a:rPr sz="3000" spc="-5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990000"/>
                </a:solidFill>
                <a:latin typeface="Arial MT"/>
                <a:cs typeface="Arial MT"/>
              </a:rPr>
              <a:t>fitting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975" y="6314907"/>
            <a:ext cx="1107059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scaler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StandardScaler()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svm_clf2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LinearSVC(C=1,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loss="hinge")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scaled_svm_clf2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Pipeline((("scaler",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scaler),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("linear_svc",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svm_clf2),</a:t>
            </a:r>
            <a:r>
              <a:rPr sz="24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))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scaled_svm_clf2.fit(X,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12159"/>
            <a:ext cx="1004062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Steps: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Load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set: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fitting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926465" algn="l"/>
              </a:tabLst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Test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using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sample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data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6959858"/>
            <a:ext cx="6887209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scaled_svm_clf1.predict([[5.5,</a:t>
            </a:r>
            <a:r>
              <a:rPr sz="24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1.7]])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1.])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124" y="2040759"/>
            <a:ext cx="6436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emails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spam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spam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006" y="3555831"/>
            <a:ext cx="7464800" cy="3827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650" y="7804260"/>
            <a:ext cx="5718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12159"/>
            <a:ext cx="9468485" cy="414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Illustration: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along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Convert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unscaled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parameters</a:t>
            </a:r>
            <a:endParaRPr sz="3000">
              <a:latin typeface="Arial MT"/>
              <a:cs typeface="Arial MT"/>
            </a:endParaRPr>
          </a:p>
          <a:p>
            <a:pPr marL="1840864" lvl="2" indent="-458470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840864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calculated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Find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graph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Example</a:t>
            </a:r>
            <a:r>
              <a:rPr spc="-5" dirty="0"/>
              <a:t> </a:t>
            </a:r>
            <a:r>
              <a:rPr spc="-160" dirty="0"/>
              <a:t>1:</a:t>
            </a:r>
            <a:r>
              <a:rPr spc="-50" dirty="0"/>
              <a:t> </a:t>
            </a:r>
            <a:r>
              <a:rPr spc="-330" dirty="0"/>
              <a:t>SVM</a:t>
            </a:r>
            <a:r>
              <a:rPr spc="-5" dirty="0"/>
              <a:t> </a:t>
            </a:r>
            <a:r>
              <a:rPr spc="-140" dirty="0"/>
              <a:t>Classification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295" dirty="0"/>
              <a:t>IRIS</a:t>
            </a:r>
            <a:r>
              <a:rPr spc="-5" dirty="0"/>
              <a:t> </a:t>
            </a:r>
            <a:r>
              <a:rPr spc="-195" dirty="0"/>
              <a:t>data</a:t>
            </a:r>
            <a:r>
              <a:rPr spc="-15" dirty="0"/>
              <a:t> </a:t>
            </a:r>
            <a:r>
              <a:rPr spc="-220" dirty="0"/>
              <a:t>using</a:t>
            </a:r>
            <a:r>
              <a:rPr spc="-5" dirty="0"/>
              <a:t> </a:t>
            </a:r>
            <a:r>
              <a:rPr dirty="0"/>
              <a:t>c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0" dirty="0"/>
              <a:t>1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pc="-50" dirty="0"/>
          </a:p>
          <a:p>
            <a:pPr marL="12700">
              <a:lnSpc>
                <a:spcPct val="100000"/>
              </a:lnSpc>
            </a:pPr>
            <a:r>
              <a:rPr spc="-10" dirty="0"/>
              <a:t>Illustration:</a:t>
            </a: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pc="-55" dirty="0"/>
              <a:t>Plot</a:t>
            </a:r>
            <a:r>
              <a:rPr spc="-165" dirty="0"/>
              <a:t> </a:t>
            </a:r>
            <a:r>
              <a:rPr spc="-25" dirty="0"/>
              <a:t>the</a:t>
            </a:r>
            <a:r>
              <a:rPr spc="-120" dirty="0"/>
              <a:t> </a:t>
            </a:r>
            <a:r>
              <a:rPr spc="-135" dirty="0"/>
              <a:t>decision</a:t>
            </a:r>
            <a:r>
              <a:rPr spc="-70" dirty="0"/>
              <a:t> </a:t>
            </a:r>
            <a:r>
              <a:rPr spc="-140" dirty="0"/>
              <a:t>boundary</a:t>
            </a:r>
            <a:r>
              <a:rPr spc="-70" dirty="0"/>
              <a:t> </a:t>
            </a:r>
            <a:r>
              <a:rPr spc="-200" dirty="0"/>
              <a:t>along</a:t>
            </a:r>
            <a:r>
              <a:rPr spc="-10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spc="-25" dirty="0"/>
              <a:t>the</a:t>
            </a:r>
            <a:r>
              <a:rPr spc="-85" dirty="0"/>
              <a:t> </a:t>
            </a:r>
            <a:r>
              <a:rPr spc="-95" dirty="0"/>
              <a:t>training</a:t>
            </a:r>
            <a:r>
              <a:rPr spc="-80" dirty="0"/>
              <a:t> </a:t>
            </a:r>
            <a:r>
              <a:rPr spc="-90" dirty="0"/>
              <a:t>data</a:t>
            </a: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Convert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unscaled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parameters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2024" y="6306515"/>
          <a:ext cx="11519535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5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svm_clf1.decision_function([-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scaler.mean_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scaler.scale_])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w2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svm_clf1.coef_[0]</a:t>
                      </a:r>
                      <a:r>
                        <a:rPr sz="2400" spc="-16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2400" spc="-16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scaler.scale_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074" y="5853433"/>
            <a:ext cx="672020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Convert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unscaled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parameters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svm_clf1.intercept_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np.array([b2])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svm_clf1.coef_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np.array([w2])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Example</a:t>
            </a:r>
            <a:r>
              <a:rPr spc="-5" dirty="0"/>
              <a:t> </a:t>
            </a:r>
            <a:r>
              <a:rPr spc="-160" dirty="0"/>
              <a:t>1:</a:t>
            </a:r>
            <a:r>
              <a:rPr spc="-50" dirty="0"/>
              <a:t> </a:t>
            </a:r>
            <a:r>
              <a:rPr spc="-330" dirty="0"/>
              <a:t>SVM</a:t>
            </a:r>
            <a:r>
              <a:rPr spc="-5" dirty="0"/>
              <a:t> </a:t>
            </a:r>
            <a:r>
              <a:rPr spc="-140" dirty="0"/>
              <a:t>Classification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295" dirty="0"/>
              <a:t>IRIS</a:t>
            </a:r>
            <a:r>
              <a:rPr spc="-5" dirty="0"/>
              <a:t> </a:t>
            </a:r>
            <a:r>
              <a:rPr spc="-195" dirty="0"/>
              <a:t>data</a:t>
            </a:r>
            <a:r>
              <a:rPr spc="-15" dirty="0"/>
              <a:t> </a:t>
            </a:r>
            <a:r>
              <a:rPr spc="-220" dirty="0"/>
              <a:t>using</a:t>
            </a:r>
            <a:r>
              <a:rPr spc="-5" dirty="0"/>
              <a:t> </a:t>
            </a:r>
            <a:r>
              <a:rPr dirty="0"/>
              <a:t>c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0" dirty="0"/>
              <a:t>1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pc="-50" dirty="0"/>
          </a:p>
          <a:p>
            <a:pPr marL="12700">
              <a:lnSpc>
                <a:spcPct val="100000"/>
              </a:lnSpc>
            </a:pPr>
            <a:r>
              <a:rPr spc="-10" dirty="0"/>
              <a:t>Illustration:</a:t>
            </a: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pc="-55" dirty="0"/>
              <a:t>Plot</a:t>
            </a:r>
            <a:r>
              <a:rPr spc="-165" dirty="0"/>
              <a:t> </a:t>
            </a:r>
            <a:r>
              <a:rPr spc="-25" dirty="0"/>
              <a:t>the</a:t>
            </a:r>
            <a:r>
              <a:rPr spc="-120" dirty="0"/>
              <a:t> </a:t>
            </a:r>
            <a:r>
              <a:rPr spc="-135" dirty="0"/>
              <a:t>decision</a:t>
            </a:r>
            <a:r>
              <a:rPr spc="-70" dirty="0"/>
              <a:t> </a:t>
            </a:r>
            <a:r>
              <a:rPr spc="-140" dirty="0"/>
              <a:t>boundary</a:t>
            </a:r>
            <a:r>
              <a:rPr spc="-70" dirty="0"/>
              <a:t> </a:t>
            </a:r>
            <a:r>
              <a:rPr spc="-200" dirty="0"/>
              <a:t>along</a:t>
            </a:r>
            <a:r>
              <a:rPr spc="-10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spc="-25" dirty="0"/>
              <a:t>the</a:t>
            </a:r>
            <a:r>
              <a:rPr spc="-85" dirty="0"/>
              <a:t> </a:t>
            </a:r>
            <a:r>
              <a:rPr spc="-95" dirty="0"/>
              <a:t>training</a:t>
            </a:r>
            <a:r>
              <a:rPr spc="-80" dirty="0"/>
              <a:t> </a:t>
            </a:r>
            <a:r>
              <a:rPr spc="-90" dirty="0"/>
              <a:t>data</a:t>
            </a: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Find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support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74" y="6071383"/>
            <a:ext cx="10902315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Find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support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vectors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(LinearSVC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does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do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this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automatically)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support_vectors_idx2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(t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(X.dot(w2)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b2)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&lt;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1).ravel()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svm_clf1.support_vectors_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X[support_vectors_idx2]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Example</a:t>
            </a:r>
            <a:r>
              <a:rPr spc="-5" dirty="0"/>
              <a:t> </a:t>
            </a:r>
            <a:r>
              <a:rPr spc="-160" dirty="0"/>
              <a:t>1:</a:t>
            </a:r>
            <a:r>
              <a:rPr spc="-50" dirty="0"/>
              <a:t> </a:t>
            </a:r>
            <a:r>
              <a:rPr spc="-330" dirty="0"/>
              <a:t>SVM</a:t>
            </a:r>
            <a:r>
              <a:rPr spc="-5" dirty="0"/>
              <a:t> </a:t>
            </a:r>
            <a:r>
              <a:rPr spc="-140" dirty="0"/>
              <a:t>Classification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295" dirty="0"/>
              <a:t>IRIS</a:t>
            </a:r>
            <a:r>
              <a:rPr spc="-5" dirty="0"/>
              <a:t> </a:t>
            </a:r>
            <a:r>
              <a:rPr spc="-195" dirty="0"/>
              <a:t>data</a:t>
            </a:r>
            <a:r>
              <a:rPr spc="-15" dirty="0"/>
              <a:t> </a:t>
            </a:r>
            <a:r>
              <a:rPr spc="-220" dirty="0"/>
              <a:t>using</a:t>
            </a:r>
            <a:r>
              <a:rPr spc="-5" dirty="0"/>
              <a:t> </a:t>
            </a:r>
            <a:r>
              <a:rPr dirty="0"/>
              <a:t>c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0" dirty="0"/>
              <a:t>1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pc="-50" dirty="0"/>
          </a:p>
          <a:p>
            <a:pPr marL="12700">
              <a:lnSpc>
                <a:spcPct val="100000"/>
              </a:lnSpc>
            </a:pPr>
            <a:r>
              <a:rPr spc="-10" dirty="0"/>
              <a:t>Illustration:</a:t>
            </a: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pc="-55" dirty="0"/>
              <a:t>Plot</a:t>
            </a:r>
            <a:r>
              <a:rPr spc="-165" dirty="0"/>
              <a:t> </a:t>
            </a:r>
            <a:r>
              <a:rPr spc="-25" dirty="0"/>
              <a:t>the</a:t>
            </a:r>
            <a:r>
              <a:rPr spc="-120" dirty="0"/>
              <a:t> </a:t>
            </a:r>
            <a:r>
              <a:rPr spc="-135" dirty="0"/>
              <a:t>decision</a:t>
            </a:r>
            <a:r>
              <a:rPr spc="-70" dirty="0"/>
              <a:t> </a:t>
            </a:r>
            <a:r>
              <a:rPr spc="-140" dirty="0"/>
              <a:t>boundary</a:t>
            </a:r>
            <a:r>
              <a:rPr spc="-70" dirty="0"/>
              <a:t> </a:t>
            </a:r>
            <a:r>
              <a:rPr spc="-200" dirty="0"/>
              <a:t>along</a:t>
            </a:r>
            <a:r>
              <a:rPr spc="-10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spc="-25" dirty="0"/>
              <a:t>the</a:t>
            </a:r>
            <a:r>
              <a:rPr spc="-85" dirty="0"/>
              <a:t> </a:t>
            </a:r>
            <a:r>
              <a:rPr spc="-95" dirty="0"/>
              <a:t>training</a:t>
            </a:r>
            <a:r>
              <a:rPr spc="-80" dirty="0"/>
              <a:t> </a:t>
            </a:r>
            <a:r>
              <a:rPr spc="-90" dirty="0"/>
              <a:t>data</a:t>
            </a: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2024" y="5800566"/>
          <a:ext cx="9679305" cy="2474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plt.plot(X[:,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0][y==1],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X[:,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1][y==1],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"g^")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plt.plot(X[:,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0][y==0],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X[:,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1][y==0],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"bs")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R="44450" algn="ctr">
                        <a:lnSpc>
                          <a:spcPts val="271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3820">
                        <a:lnSpc>
                          <a:spcPts val="271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plot_svc_decision_boundary(svm_clf2,</a:t>
                      </a:r>
                      <a:r>
                        <a:rPr sz="2400" spc="-3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71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3820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plt.xlabel("Petal</a:t>
                      </a:r>
                      <a:r>
                        <a:rPr sz="2400" spc="-229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length",</a:t>
                      </a:r>
                      <a:r>
                        <a:rPr sz="2400" spc="-229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fontsize=14)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3820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plt.title("$C</a:t>
                      </a:r>
                      <a:r>
                        <a:rPr sz="2400" spc="-1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400" spc="-1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{}$".format(svm_clf2.C),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fontsize=16)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3820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plt.axis([4,</a:t>
                      </a:r>
                      <a:r>
                        <a:rPr sz="2400" spc="-1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6,</a:t>
                      </a:r>
                      <a:r>
                        <a:rPr sz="2400" spc="-1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0.8,</a:t>
                      </a:r>
                      <a:r>
                        <a:rPr sz="2400" spc="-1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2.8])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3820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plt.show()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Example</a:t>
            </a:r>
            <a:r>
              <a:rPr spc="-5" dirty="0"/>
              <a:t> </a:t>
            </a:r>
            <a:r>
              <a:rPr spc="-160" dirty="0"/>
              <a:t>1:</a:t>
            </a:r>
            <a:r>
              <a:rPr spc="-50" dirty="0"/>
              <a:t> </a:t>
            </a:r>
            <a:r>
              <a:rPr spc="-330" dirty="0"/>
              <a:t>SVM</a:t>
            </a:r>
            <a:r>
              <a:rPr spc="-5" dirty="0"/>
              <a:t> </a:t>
            </a:r>
            <a:r>
              <a:rPr spc="-140" dirty="0"/>
              <a:t>Classification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295" dirty="0"/>
              <a:t>IRIS</a:t>
            </a:r>
            <a:r>
              <a:rPr spc="-5" dirty="0"/>
              <a:t> </a:t>
            </a:r>
            <a:r>
              <a:rPr spc="-195" dirty="0"/>
              <a:t>data</a:t>
            </a:r>
            <a:r>
              <a:rPr spc="-15" dirty="0"/>
              <a:t> </a:t>
            </a:r>
            <a:r>
              <a:rPr spc="-220" dirty="0"/>
              <a:t>using</a:t>
            </a:r>
            <a:r>
              <a:rPr spc="-5" dirty="0"/>
              <a:t> </a:t>
            </a:r>
            <a:r>
              <a:rPr dirty="0"/>
              <a:t>c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0" dirty="0"/>
              <a:t>1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pc="-50" dirty="0"/>
          </a:p>
          <a:p>
            <a:pPr marL="12700">
              <a:lnSpc>
                <a:spcPct val="100000"/>
              </a:lnSpc>
            </a:pPr>
            <a:r>
              <a:rPr spc="-10" dirty="0"/>
              <a:t>Illustration:</a:t>
            </a: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pc="-55" dirty="0"/>
              <a:t>Plot</a:t>
            </a:r>
            <a:r>
              <a:rPr spc="-165" dirty="0"/>
              <a:t> </a:t>
            </a:r>
            <a:r>
              <a:rPr spc="-25" dirty="0"/>
              <a:t>the</a:t>
            </a:r>
            <a:r>
              <a:rPr spc="-120" dirty="0"/>
              <a:t> </a:t>
            </a:r>
            <a:r>
              <a:rPr spc="-135" dirty="0"/>
              <a:t>decision</a:t>
            </a:r>
            <a:r>
              <a:rPr spc="-70" dirty="0"/>
              <a:t> </a:t>
            </a:r>
            <a:r>
              <a:rPr spc="-140" dirty="0"/>
              <a:t>boundary</a:t>
            </a:r>
            <a:r>
              <a:rPr spc="-70" dirty="0"/>
              <a:t> </a:t>
            </a:r>
            <a:r>
              <a:rPr spc="-200" dirty="0"/>
              <a:t>along</a:t>
            </a:r>
            <a:r>
              <a:rPr spc="-10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spc="-25" dirty="0"/>
              <a:t>the</a:t>
            </a:r>
            <a:r>
              <a:rPr spc="-85" dirty="0"/>
              <a:t> </a:t>
            </a:r>
            <a:r>
              <a:rPr spc="-95" dirty="0"/>
              <a:t>training</a:t>
            </a:r>
            <a:r>
              <a:rPr spc="-80" dirty="0"/>
              <a:t> </a:t>
            </a:r>
            <a:r>
              <a:rPr spc="-90" dirty="0"/>
              <a:t>data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5100" y="4359574"/>
            <a:ext cx="6294599" cy="4498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12159"/>
            <a:ext cx="10111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repeat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same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100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compare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=1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3039408"/>
            <a:ext cx="11988899" cy="39187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745484"/>
            <a:ext cx="7690484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here?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(kernel=’linear’,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C=1)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SGDClassifier(loss=’hinge’,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alpha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1/(m*c))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LinearSVC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105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</a:t>
            </a:r>
            <a:r>
              <a:rPr spc="-5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spc="-215" dirty="0"/>
              <a:t>Soft</a:t>
            </a:r>
            <a:r>
              <a:rPr spc="-50" dirty="0"/>
              <a:t> </a:t>
            </a:r>
            <a:r>
              <a:rPr spc="-265" dirty="0"/>
              <a:t>Margin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745484"/>
            <a:ext cx="7690484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here?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(kernel=’linear’,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C=1)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SGDClassifier(loss=’hinge’,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alpha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1/(m*c))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926465" algn="l"/>
              </a:tabLst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Black"/>
                <a:cs typeface="Arial Black"/>
              </a:rPr>
              <a:t>LinearSVC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2699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207645" indent="98425">
              <a:lnSpc>
                <a:spcPct val="151000"/>
              </a:lnSpc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121" y="2060874"/>
            <a:ext cx="2040889" cy="232410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307340" marR="300355" algn="ctr">
              <a:lnSpc>
                <a:spcPct val="151000"/>
              </a:lnSpc>
              <a:spcBef>
                <a:spcPts val="106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Nonlinear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04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749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363220" marR="356870" algn="ctr">
              <a:lnSpc>
                <a:spcPct val="151000"/>
              </a:lnSpc>
              <a:spcBef>
                <a:spcPts val="850"/>
              </a:spcBef>
            </a:pP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Bad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model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versus</a:t>
            </a:r>
            <a:endParaRPr sz="2400">
              <a:latin typeface="Arial MT"/>
              <a:cs typeface="Arial MT"/>
            </a:endParaRPr>
          </a:p>
          <a:p>
            <a:pPr marL="121920" marR="114935" algn="ctr">
              <a:lnSpc>
                <a:spcPct val="151000"/>
              </a:lnSpc>
              <a:spcBef>
                <a:spcPts val="5"/>
              </a:spcBef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good-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model </a:t>
            </a:r>
            <a:r>
              <a:rPr sz="2400" spc="-150" dirty="0">
                <a:solidFill>
                  <a:srgbClr val="606060"/>
                </a:solidFill>
                <a:latin typeface="Arial MT"/>
                <a:cs typeface="Arial MT"/>
              </a:rPr>
              <a:t>(Large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Margin)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6399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endParaRPr sz="2400">
              <a:latin typeface="Times New Roman"/>
              <a:cs typeface="Times New Roman"/>
            </a:endParaRPr>
          </a:p>
          <a:p>
            <a:pPr marL="315595" marR="308610" algn="ctr">
              <a:lnSpc>
                <a:spcPct val="151000"/>
              </a:lnSpc>
            </a:pP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Soft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30" dirty="0">
                <a:solidFill>
                  <a:srgbClr val="606060"/>
                </a:solidFill>
                <a:latin typeface="Arial MT"/>
                <a:cs typeface="Arial MT"/>
              </a:rPr>
              <a:t>Margin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versus</a:t>
            </a:r>
            <a:endParaRPr sz="2400">
              <a:latin typeface="Arial MT"/>
              <a:cs typeface="Arial MT"/>
            </a:endParaRPr>
          </a:p>
          <a:p>
            <a:pPr marL="215265" marR="207645" algn="ctr">
              <a:lnSpc>
                <a:spcPct val="151000"/>
              </a:lnSpc>
              <a:spcBef>
                <a:spcPts val="5"/>
              </a:spcBef>
            </a:pP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Hard-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margin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7199" y="4384974"/>
            <a:ext cx="3589654" cy="854075"/>
          </a:xfrm>
          <a:custGeom>
            <a:avLst/>
            <a:gdLst/>
            <a:ahLst/>
            <a:cxnLst/>
            <a:rect l="l" t="t" r="r" b="b"/>
            <a:pathLst>
              <a:path w="3589654" h="854075">
                <a:moveTo>
                  <a:pt x="1855799" y="0"/>
                </a:moveTo>
                <a:lnTo>
                  <a:pt x="0" y="853799"/>
                </a:lnTo>
              </a:path>
              <a:path w="3589654" h="854075">
                <a:moveTo>
                  <a:pt x="1855799" y="0"/>
                </a:moveTo>
                <a:lnTo>
                  <a:pt x="3589499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Linear</a:t>
            </a:r>
            <a:r>
              <a:rPr spc="-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2699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endParaRPr sz="2400">
              <a:latin typeface="Times New Roman"/>
              <a:cs typeface="Times New Roman"/>
            </a:endParaRPr>
          </a:p>
          <a:p>
            <a:pPr marL="215265" marR="207645" indent="98425">
              <a:lnSpc>
                <a:spcPct val="151000"/>
              </a:lnSpc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121" y="2060874"/>
            <a:ext cx="2040889" cy="232410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307340" marR="300355" algn="ctr">
              <a:lnSpc>
                <a:spcPct val="151000"/>
              </a:lnSpc>
              <a:spcBef>
                <a:spcPts val="106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Nonlinear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SVM</a:t>
            </a:r>
            <a:endParaRPr sz="2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17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0421" y="2060874"/>
            <a:ext cx="2040889" cy="2324100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463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39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9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2049" y="525482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203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3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endParaRPr sz="2400">
              <a:latin typeface="Arial MT"/>
              <a:cs typeface="Arial MT"/>
            </a:endParaRPr>
          </a:p>
          <a:p>
            <a:pPr marL="66675" marR="62865" indent="3175" algn="ctr">
              <a:lnSpc>
                <a:spcPct val="151000"/>
              </a:lnSpc>
            </a:pP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Polynomial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24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Scaler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0424" y="5238674"/>
            <a:ext cx="2040889" cy="3376929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SVC</a:t>
            </a:r>
            <a:r>
              <a:rPr sz="2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35" dirty="0">
                <a:solidFill>
                  <a:srgbClr val="606060"/>
                </a:solidFill>
                <a:latin typeface="Arial MT"/>
                <a:cs typeface="Arial MT"/>
              </a:rPr>
              <a:t>RBF</a:t>
            </a:r>
            <a:endParaRPr sz="2400">
              <a:latin typeface="Arial MT"/>
              <a:cs typeface="Arial MT"/>
            </a:endParaRPr>
          </a:p>
          <a:p>
            <a:pPr marL="66675" marR="62865" indent="3175" algn="ctr">
              <a:lnSpc>
                <a:spcPct val="151000"/>
              </a:lnSpc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+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24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Scaler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2421" y="4384974"/>
            <a:ext cx="2738755" cy="870585"/>
          </a:xfrm>
          <a:custGeom>
            <a:avLst/>
            <a:gdLst/>
            <a:ahLst/>
            <a:cxnLst/>
            <a:rect l="l" t="t" r="r" b="b"/>
            <a:pathLst>
              <a:path w="2738754" h="870585">
                <a:moveTo>
                  <a:pt x="0" y="0"/>
                </a:moveTo>
                <a:lnTo>
                  <a:pt x="259799" y="869999"/>
                </a:lnTo>
              </a:path>
              <a:path w="2738754" h="870585">
                <a:moveTo>
                  <a:pt x="0" y="0"/>
                </a:moveTo>
                <a:lnTo>
                  <a:pt x="2738399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0575" y="5238674"/>
            <a:ext cx="2040889" cy="3376929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78740" marR="74930" algn="ctr">
              <a:lnSpc>
                <a:spcPct val="151000"/>
              </a:lnSpc>
              <a:spcBef>
                <a:spcPts val="850"/>
              </a:spcBef>
            </a:pPr>
            <a:r>
              <a:rPr sz="2400" spc="-100" dirty="0">
                <a:solidFill>
                  <a:srgbClr val="606060"/>
                </a:solidFill>
                <a:latin typeface="Arial Black"/>
                <a:cs typeface="Arial Black"/>
              </a:rPr>
              <a:t>Polynomial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2400" spc="-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Black"/>
                <a:cs typeface="Arial Black"/>
              </a:rPr>
              <a:t>+ </a:t>
            </a:r>
            <a:r>
              <a:rPr sz="2400" spc="-245" dirty="0">
                <a:solidFill>
                  <a:srgbClr val="606060"/>
                </a:solidFill>
                <a:latin typeface="Arial Black"/>
                <a:cs typeface="Arial Black"/>
              </a:rPr>
              <a:t>StandardScal </a:t>
            </a:r>
            <a:r>
              <a:rPr sz="2400" spc="-145" dirty="0">
                <a:solidFill>
                  <a:srgbClr val="606060"/>
                </a:solidFill>
                <a:latin typeface="Arial Black"/>
                <a:cs typeface="Arial Black"/>
              </a:rPr>
              <a:t>er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Black"/>
                <a:cs typeface="Arial Black"/>
              </a:rPr>
              <a:t>+ </a:t>
            </a:r>
            <a:r>
              <a:rPr sz="2400" spc="-75" dirty="0">
                <a:solidFill>
                  <a:srgbClr val="606060"/>
                </a:solidFill>
                <a:latin typeface="Arial Black"/>
                <a:cs typeface="Arial Black"/>
              </a:rPr>
              <a:t>LinearSVC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1020" y="4384974"/>
            <a:ext cx="2141855" cy="854075"/>
          </a:xfrm>
          <a:custGeom>
            <a:avLst/>
            <a:gdLst/>
            <a:ahLst/>
            <a:cxnLst/>
            <a:rect l="l" t="t" r="r" b="b"/>
            <a:pathLst>
              <a:path w="2141854" h="854075">
                <a:moveTo>
                  <a:pt x="2141399" y="0"/>
                </a:moveTo>
                <a:lnTo>
                  <a:pt x="0" y="853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124" y="2040759"/>
            <a:ext cx="6436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emails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spam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spam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006" y="3555831"/>
            <a:ext cx="7464800" cy="38277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650" y="7804260"/>
            <a:ext cx="7570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this?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Ans: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99" y="2318684"/>
            <a:ext cx="1113663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cannot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separable</a:t>
            </a:r>
            <a:endParaRPr sz="3000">
              <a:latin typeface="Arial MT"/>
              <a:cs typeface="Arial MT"/>
            </a:endParaRPr>
          </a:p>
          <a:p>
            <a:pPr marL="1385570" lvl="1" indent="-459105">
              <a:lnSpc>
                <a:spcPct val="100000"/>
              </a:lnSpc>
              <a:spcBef>
                <a:spcPts val="525"/>
              </a:spcBef>
              <a:buFont typeface="Arial"/>
              <a:buChar char="○"/>
              <a:tabLst>
                <a:tab pos="1385570" algn="l"/>
              </a:tabLst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Approach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Add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5" dirty="0">
                <a:solidFill>
                  <a:srgbClr val="606060"/>
                </a:solidFill>
                <a:latin typeface="Arial Black"/>
                <a:cs typeface="Arial Black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endParaRPr sz="3000">
              <a:latin typeface="Arial Black"/>
              <a:cs typeface="Arial Black"/>
            </a:endParaRPr>
          </a:p>
          <a:p>
            <a:pPr marL="1842770" lvl="2" indent="-458470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842770" algn="l"/>
              </a:tabLst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result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separable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318684"/>
            <a:ext cx="976312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Approach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Add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5" dirty="0">
                <a:solidFill>
                  <a:srgbClr val="606060"/>
                </a:solidFill>
                <a:latin typeface="Arial Black"/>
                <a:cs typeface="Arial Black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endParaRPr sz="3000">
              <a:latin typeface="Arial Black"/>
              <a:cs typeface="Arial Black"/>
            </a:endParaRPr>
          </a:p>
          <a:p>
            <a:pPr marL="1840864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840864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separable?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299" y="3717775"/>
            <a:ext cx="5814299" cy="4776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318684"/>
            <a:ext cx="976312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Approach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Add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5" dirty="0">
                <a:solidFill>
                  <a:srgbClr val="606060"/>
                </a:solidFill>
                <a:latin typeface="Arial Black"/>
                <a:cs typeface="Arial Black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endParaRPr sz="3000">
              <a:latin typeface="Arial Black"/>
              <a:cs typeface="Arial Black"/>
            </a:endParaRPr>
          </a:p>
          <a:p>
            <a:pPr marL="13836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1383665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separable?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No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299" y="3717775"/>
            <a:ext cx="5814299" cy="4776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759284"/>
            <a:ext cx="1158875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Approach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Add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5" dirty="0">
                <a:solidFill>
                  <a:srgbClr val="606060"/>
                </a:solidFill>
                <a:latin typeface="Arial Black"/>
                <a:cs typeface="Arial Black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endParaRPr sz="3000">
              <a:latin typeface="Arial Black"/>
              <a:cs typeface="Arial Black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transform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add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squared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16299" y="3432312"/>
          <a:ext cx="9529445" cy="544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Original</a:t>
                      </a:r>
                      <a:r>
                        <a:rPr sz="2400" b="1" spc="-9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X0</a:t>
                      </a:r>
                      <a:r>
                        <a:rPr sz="2400" b="1" spc="-9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(X1)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Label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X0_new</a:t>
                      </a:r>
                      <a:r>
                        <a:rPr sz="2400" b="1" spc="-6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(X2</a:t>
                      </a:r>
                      <a:r>
                        <a:rPr sz="2400" b="1" spc="-6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400" b="1" spc="-6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X1^2)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976312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Approach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Add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5" dirty="0">
                <a:solidFill>
                  <a:srgbClr val="606060"/>
                </a:solidFill>
                <a:latin typeface="Arial Black"/>
                <a:cs typeface="Arial Black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along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old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437" y="3270275"/>
            <a:ext cx="7044024" cy="5268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976312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Approach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Add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5" dirty="0">
                <a:solidFill>
                  <a:srgbClr val="606060"/>
                </a:solidFill>
                <a:latin typeface="Arial Black"/>
                <a:cs typeface="Arial Black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separable?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437" y="3270275"/>
            <a:ext cx="7044024" cy="5268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6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976312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Approach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Add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5" dirty="0">
                <a:solidFill>
                  <a:srgbClr val="606060"/>
                </a:solidFill>
                <a:latin typeface="Arial Black"/>
                <a:cs typeface="Arial Black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Question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separable?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65" dirty="0">
                <a:solidFill>
                  <a:srgbClr val="606060"/>
                </a:solidFill>
                <a:latin typeface="Arial MT"/>
                <a:cs typeface="Arial MT"/>
              </a:rPr>
              <a:t>YES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437" y="3270275"/>
            <a:ext cx="7044024" cy="5268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26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912284"/>
            <a:ext cx="10197465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Approach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Add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5" dirty="0">
                <a:solidFill>
                  <a:srgbClr val="606060"/>
                </a:solidFill>
                <a:latin typeface="Arial Black"/>
                <a:cs typeface="Arial Black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polynomial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840864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840864" algn="l"/>
              </a:tabLst>
            </a:pP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generator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provided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sklearn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library</a:t>
            </a:r>
            <a:endParaRPr sz="3000">
              <a:latin typeface="Arial MT"/>
              <a:cs typeface="Arial MT"/>
            </a:endParaRPr>
          </a:p>
          <a:p>
            <a:pPr marL="1840864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840864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1840864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840864" algn="l"/>
              </a:tabLst>
            </a:pP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Single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endParaRPr sz="3000">
              <a:latin typeface="Arial MT"/>
              <a:cs typeface="Arial MT"/>
            </a:endParaRPr>
          </a:p>
          <a:p>
            <a:pPr marL="1840864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840864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Nonlinear</a:t>
            </a:r>
            <a:r>
              <a:rPr spc="-120" dirty="0"/>
              <a:t> </a:t>
            </a:r>
            <a:r>
              <a:rPr spc="-550" dirty="0"/>
              <a:t>SVM</a:t>
            </a:r>
            <a:r>
              <a:rPr spc="-10" dirty="0"/>
              <a:t> </a:t>
            </a:r>
            <a:r>
              <a:rPr spc="-229" dirty="0"/>
              <a:t>Classification:</a:t>
            </a:r>
            <a:r>
              <a:rPr spc="-65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649" y="1978959"/>
            <a:ext cx="3180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MOONS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2024" y="3269615"/>
          <a:ext cx="10683240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2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sklearn.datasets</a:t>
                      </a:r>
                      <a:r>
                        <a:rPr sz="2400" spc="-204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400" spc="-2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make_moons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X,</a:t>
                      </a:r>
                      <a:r>
                        <a:rPr sz="2400" spc="-4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400" spc="-10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make_moons(n_samples=5,</a:t>
                      </a:r>
                      <a:r>
                        <a:rPr sz="2400" spc="-10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noise=0.15,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random_state=42)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2024" y="5803265"/>
          <a:ext cx="4658360" cy="247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Result: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[[-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0.92892087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0.20526752]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 gridSpan="2">
                  <a:txBody>
                    <a:bodyPr/>
                    <a:lstStyle/>
                    <a:p>
                      <a:pPr marL="198755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1.86247597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0.48137792]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 gridSpan="2">
                  <a:txBody>
                    <a:bodyPr/>
                    <a:lstStyle/>
                    <a:p>
                      <a:pPr marL="198755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0.30164443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0.42607949]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75565" algn="r">
                        <a:lnSpc>
                          <a:spcPts val="271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1.05888696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0.1393777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75565" algn="r">
                        <a:lnSpc>
                          <a:spcPts val="271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1.01197477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71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0.52392748]]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4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229675" y="4397948"/>
            <a:ext cx="873125" cy="368935"/>
            <a:chOff x="4229675" y="4397948"/>
            <a:chExt cx="873125" cy="368935"/>
          </a:xfrm>
        </p:grpSpPr>
        <p:sp>
          <p:nvSpPr>
            <p:cNvPr id="7" name="object 7"/>
            <p:cNvSpPr/>
            <p:nvPr/>
          </p:nvSpPr>
          <p:spPr>
            <a:xfrm>
              <a:off x="4248725" y="4480630"/>
              <a:ext cx="674370" cy="267335"/>
            </a:xfrm>
            <a:custGeom>
              <a:avLst/>
              <a:gdLst/>
              <a:ahLst/>
              <a:cxnLst/>
              <a:rect l="l" t="t" r="r" b="b"/>
              <a:pathLst>
                <a:path w="674370" h="267335">
                  <a:moveTo>
                    <a:pt x="0" y="266869"/>
                  </a:moveTo>
                  <a:lnTo>
                    <a:pt x="674244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0759" y="4397948"/>
              <a:ext cx="222026" cy="16024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597718" y="4119073"/>
            <a:ext cx="164465" cy="665480"/>
            <a:chOff x="9597718" y="4119073"/>
            <a:chExt cx="164465" cy="665480"/>
          </a:xfrm>
        </p:grpSpPr>
        <p:sp>
          <p:nvSpPr>
            <p:cNvPr id="10" name="object 10"/>
            <p:cNvSpPr/>
            <p:nvPr/>
          </p:nvSpPr>
          <p:spPr>
            <a:xfrm>
              <a:off x="9679700" y="4311024"/>
              <a:ext cx="0" cy="473709"/>
            </a:xfrm>
            <a:custGeom>
              <a:avLst/>
              <a:gdLst/>
              <a:ahLst/>
              <a:cxnLst/>
              <a:rect l="l" t="t" r="r" b="b"/>
              <a:pathLst>
                <a:path h="473710">
                  <a:moveTo>
                    <a:pt x="0" y="4733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7718" y="4119073"/>
              <a:ext cx="163962" cy="21100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045624" y="4721958"/>
            <a:ext cx="236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No.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samples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0" dirty="0"/>
              <a:t>SVM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78574" y="4918233"/>
            <a:ext cx="695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seed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8891</Words>
  <Application>Microsoft Office PowerPoint</Application>
  <PresentationFormat>Custom</PresentationFormat>
  <Paragraphs>2082</Paragraphs>
  <Slides>224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224</vt:i4>
      </vt:variant>
    </vt:vector>
  </HeadingPairs>
  <TitlesOfParts>
    <vt:vector size="232" baseType="lpstr">
      <vt:lpstr>Arial</vt:lpstr>
      <vt:lpstr>Arial Black</vt:lpstr>
      <vt:lpstr>Arial MT</vt:lpstr>
      <vt:lpstr>Cambria</vt:lpstr>
      <vt:lpstr>Consolas</vt:lpstr>
      <vt:lpstr>Tahoma</vt:lpstr>
      <vt:lpstr>Times New Roman</vt:lpstr>
      <vt:lpstr>Office Theme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What is Classification?</vt:lpstr>
      <vt:lpstr>What is Classification?</vt:lpstr>
      <vt:lpstr>Examples of Classification</vt:lpstr>
      <vt:lpstr>Examples of Classification</vt:lpstr>
      <vt:lpstr>Examples of Classification</vt:lpstr>
      <vt:lpstr>Examples of Classification</vt:lpstr>
      <vt:lpstr>Examples of Classification</vt:lpstr>
      <vt:lpstr>Examples of Classification</vt:lpstr>
      <vt:lpstr>Examples of Classification</vt:lpstr>
      <vt:lpstr>Recap of 5 and Not 5 Classification Problem</vt:lpstr>
      <vt:lpstr>Recap of 5 and Not 5 Classification Problem</vt:lpstr>
      <vt:lpstr>Recap of 5 and Not 5 Classification Problem</vt:lpstr>
      <vt:lpstr>Recap of 5 and Not 5 Classification Problem</vt:lpstr>
      <vt:lpstr>What is Linear Classification?</vt:lpstr>
      <vt:lpstr>What is Linear Classification?</vt:lpstr>
      <vt:lpstr>What is Linear Classification?</vt:lpstr>
      <vt:lpstr>What is Linear Classification?</vt:lpstr>
      <vt:lpstr>What is Linear Classification?</vt:lpstr>
      <vt:lpstr>What is Linear Classification?</vt:lpstr>
      <vt:lpstr>What is Linear Classification?</vt:lpstr>
      <vt:lpstr>What is Linear Classification?</vt:lpstr>
      <vt:lpstr>What is Linear Classification?</vt:lpstr>
      <vt:lpstr>What is Linear Classification?</vt:lpstr>
      <vt:lpstr>What is Linear Classification?</vt:lpstr>
      <vt:lpstr>Linear SVM Classification</vt:lpstr>
      <vt:lpstr>Linear SVM Classification - Large Margin</vt:lpstr>
      <vt:lpstr>Linear SVM Classification - Large Margin</vt:lpstr>
      <vt:lpstr>Linear SVM Classification - Large Margin</vt:lpstr>
      <vt:lpstr>Switch to Notebook</vt:lpstr>
      <vt:lpstr>Linear SVM Classification - Example 1</vt:lpstr>
      <vt:lpstr>Linear SVM Classification - Example 1</vt:lpstr>
      <vt:lpstr>Linear SVM Classification - Example 1</vt:lpstr>
      <vt:lpstr>Linear SVM Classification - Example 1</vt:lpstr>
      <vt:lpstr>Linear SVM Classification - Example 1</vt:lpstr>
      <vt:lpstr>Feature Scaling</vt:lpstr>
      <vt:lpstr>Feature Scaling</vt:lpstr>
      <vt:lpstr>Feature Scaling</vt:lpstr>
      <vt:lpstr>Feature Scaling</vt:lpstr>
      <vt:lpstr>Feature Scaling</vt:lpstr>
      <vt:lpstr>Feature Scaling</vt:lpstr>
      <vt:lpstr>Feature Scaling</vt:lpstr>
      <vt:lpstr>Feature Scaling</vt:lpstr>
      <vt:lpstr>Feature Scaling</vt:lpstr>
      <vt:lpstr>Feature Scaling</vt:lpstr>
      <vt:lpstr>Feature Scaling</vt:lpstr>
      <vt:lpstr>Feature Scaling</vt:lpstr>
      <vt:lpstr>Feature Scaling</vt:lpstr>
      <vt:lpstr>Linear SVM Classification - Example 2</vt:lpstr>
      <vt:lpstr>Linear SVM Classification - Example 2</vt:lpstr>
      <vt:lpstr>Linear SVM Classification - Example 2</vt:lpstr>
      <vt:lpstr>Linear SVM Classification - Example 2</vt:lpstr>
      <vt:lpstr>Linear SVM Classification - Example 2</vt:lpstr>
      <vt:lpstr>Linear SVM Classification - Example 2</vt:lpstr>
      <vt:lpstr>Linear SVM Classification - Example 2</vt:lpstr>
      <vt:lpstr>Linear SVM Classification - Example 2</vt:lpstr>
      <vt:lpstr>Linear SVM Classification</vt:lpstr>
      <vt:lpstr>Linear SVM Classification</vt:lpstr>
      <vt:lpstr>Linear SVM Classification</vt:lpstr>
      <vt:lpstr>Switch to Notebook</vt:lpstr>
      <vt:lpstr>Linear SVM Classification</vt:lpstr>
      <vt:lpstr>Linear SVM Classification - Hard Margin</vt:lpstr>
      <vt:lpstr>Linear SVM Classification - Hard Margin</vt:lpstr>
      <vt:lpstr>Linear SVM Classification - Hard Margin</vt:lpstr>
      <vt:lpstr>Linear SVM Classification - Hard Margin</vt:lpstr>
      <vt:lpstr>Linear SVM Classification - Hard Margin</vt:lpstr>
      <vt:lpstr>Linear SVM Classification - Hard Margin</vt:lpstr>
      <vt:lpstr>Linear SVM Classification - Soft Margin</vt:lpstr>
      <vt:lpstr>Linear SVM Classification - Soft Margin</vt:lpstr>
      <vt:lpstr>Linear SVM Classification - Soft Margin</vt:lpstr>
      <vt:lpstr>Linear SVM Classification - Soft Margin</vt:lpstr>
      <vt:lpstr>Switch to Notebook</vt:lpstr>
      <vt:lpstr>Linear SVM Classification - Soft Margin</vt:lpstr>
      <vt:lpstr>Linear SVM Classification - Soft Margin</vt:lpstr>
      <vt:lpstr>Linear SVM Classification - Soft Margin</vt:lpstr>
      <vt:lpstr>Linear SVM Classification - Soft Margin</vt:lpstr>
      <vt:lpstr>Linear SVM Classification - Soft Margin</vt:lpstr>
      <vt:lpstr>Linear SVM Classification - Soft Margin</vt:lpstr>
      <vt:lpstr>Linear SVM Classification - Soft Margin</vt:lpstr>
      <vt:lpstr>Linear SVM Classification - Soft Margin</vt:lpstr>
      <vt:lpstr>Linear SVM Classification - Soft Margin</vt:lpstr>
      <vt:lpstr>Linear SVM Classification - Soft Margin</vt:lpstr>
      <vt:lpstr>Linear SVM Classification - Soft Margin</vt:lpstr>
      <vt:lpstr>Linear SVM Classification</vt:lpstr>
      <vt:lpstr>Linear SVM Classification</vt:lpstr>
      <vt:lpstr>Nonlinear SVM Classification</vt:lpstr>
      <vt:lpstr>Nonlinear SVM Classification</vt:lpstr>
      <vt:lpstr>Nonlinear SVM Classification</vt:lpstr>
      <vt:lpstr>Nonlinear SVM Classification</vt:lpstr>
      <vt:lpstr>Nonlinear SVM Classification</vt:lpstr>
      <vt:lpstr>Nonlinear SVM Classification</vt:lpstr>
      <vt:lpstr>Nonlinear SVM Classification</vt:lpstr>
      <vt:lpstr>Switch to Notebook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Nonlinear SVM Classification: Example</vt:lpstr>
      <vt:lpstr>Switch to Notebook</vt:lpstr>
      <vt:lpstr>Linear SVM Classification</vt:lpstr>
      <vt:lpstr>Nonlinear SVM Classification</vt:lpstr>
      <vt:lpstr>Nonlinear SVM Classification</vt:lpstr>
      <vt:lpstr>Nonlinear SVM Classification</vt:lpstr>
      <vt:lpstr>Nonlinear SVM Classification</vt:lpstr>
      <vt:lpstr>Nonlinear SVM Classification</vt:lpstr>
      <vt:lpstr>Switch to Notebook</vt:lpstr>
      <vt:lpstr>Nonlinear SVM Classification</vt:lpstr>
      <vt:lpstr>Nonlinear SVM Classification - SVC RBF</vt:lpstr>
      <vt:lpstr>Nonlinear SVM Classification - SVC RBF</vt:lpstr>
      <vt:lpstr>Nonlinear SVM Classification - SVC RBF</vt:lpstr>
      <vt:lpstr>Nonlinear SVM Classification - SVC RBF</vt:lpstr>
      <vt:lpstr>Nonlinear SVM Classification - SVC RBF</vt:lpstr>
      <vt:lpstr>Nonlinear SVM Classification - SVC RBF</vt:lpstr>
      <vt:lpstr>Nonlinear SVM Classification - SVC RBF</vt:lpstr>
      <vt:lpstr>Nonlinear SVM Classification - SVC RBF</vt:lpstr>
      <vt:lpstr>Switch to Notebook</vt:lpstr>
      <vt:lpstr>Nonlinear SVM Classification - SVC RBF</vt:lpstr>
      <vt:lpstr>Nonlinear SVM Classification - SVC RBF</vt:lpstr>
      <vt:lpstr>Nonlinear SVM Classification</vt:lpstr>
      <vt:lpstr>Nonlinear SVM Classification - SVC RBF</vt:lpstr>
      <vt:lpstr>Nonlinear SVM Classification - SVC RBF</vt:lpstr>
      <vt:lpstr>Nonlinear SVM Classification - SVC RBF</vt:lpstr>
      <vt:lpstr>Nonlinear SVM Classification - SVC RBF</vt:lpstr>
      <vt:lpstr>Nonlinear SVM Classification - SVC RBF</vt:lpstr>
      <vt:lpstr>Nonlinear SVM Classification - SVC RBF</vt:lpstr>
      <vt:lpstr>Switch to Notebook</vt:lpstr>
      <vt:lpstr>Computational Complexity</vt:lpstr>
      <vt:lpstr>Computational Complexity</vt:lpstr>
      <vt:lpstr>Computational Complexity</vt:lpstr>
      <vt:lpstr>SVM Classification - Comparison</vt:lpstr>
      <vt:lpstr>Linear SVM Classification</vt:lpstr>
      <vt:lpstr>Linear SVM Classification</vt:lpstr>
      <vt:lpstr>SVM Regression</vt:lpstr>
      <vt:lpstr>SVM Regression - Linear</vt:lpstr>
      <vt:lpstr>SVM Regression - Linear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Regression - Example</vt:lpstr>
      <vt:lpstr>Linear SVM Classification</vt:lpstr>
      <vt:lpstr>SVM Nonlinear Regression</vt:lpstr>
      <vt:lpstr>SVM Nonlinear Regression</vt:lpstr>
      <vt:lpstr>SVM Nonlinear Regression - Example 1</vt:lpstr>
      <vt:lpstr>SVM Nonlinear Regression - Example 1</vt:lpstr>
      <vt:lpstr>SVM Nonlinear Regression - Example 1</vt:lpstr>
      <vt:lpstr>SVM Nonlinear Regression - Example 1</vt:lpstr>
      <vt:lpstr>SVM Nonlinear Regression - Example 1</vt:lpstr>
      <vt:lpstr>SVM Nonlinear Regression - Example 1</vt:lpstr>
      <vt:lpstr>SVM Nonlinear Regression - Example 1</vt:lpstr>
      <vt:lpstr>SVM Nonlinear Regression - Example 1</vt:lpstr>
      <vt:lpstr>SVM Nonlinear Regression - Example 1</vt:lpstr>
      <vt:lpstr>SVM Nonlinear Regression - Comparison</vt:lpstr>
      <vt:lpstr>SVM Summary</vt:lpstr>
      <vt:lpstr>How do SVMs work?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Linear SVM - Decision Functions</vt:lpstr>
      <vt:lpstr>Dual Problem</vt:lpstr>
      <vt:lpstr>Dual Problem</vt:lpstr>
      <vt:lpstr>Dual Problem</vt:lpstr>
      <vt:lpstr>Dual Problem</vt:lpstr>
      <vt:lpstr>Dual Problem</vt:lpstr>
      <vt:lpstr>Kernelized SVM</vt:lpstr>
      <vt:lpstr>Kernelized SVM</vt:lpstr>
      <vt:lpstr>Kernelized SVM</vt:lpstr>
      <vt:lpstr>Kernelized SVM</vt:lpstr>
      <vt:lpstr>Kernelized SVM</vt:lpstr>
      <vt:lpstr>Kernelized SVM</vt:lpstr>
      <vt:lpstr>Kernelized SVM</vt:lpstr>
      <vt:lpstr>Online SVMs</vt:lpstr>
      <vt:lpstr>Machine Learning - Online Learning</vt:lpstr>
      <vt:lpstr>Machine Learning - Online Learning</vt:lpstr>
      <vt:lpstr>Machine Learning - Online Learning</vt:lpstr>
      <vt:lpstr>Machine Learning - Online Learning</vt:lpstr>
      <vt:lpstr>Machine Learning - Online Learning</vt:lpstr>
      <vt:lpstr>Machine Learning - Online Learning</vt:lpstr>
      <vt:lpstr>Machine Learning - Online Learning</vt:lpstr>
      <vt:lpstr>Machine Learning - Online Learning</vt:lpstr>
      <vt:lpstr>Machine Learning - Online Learning</vt:lpstr>
      <vt:lpstr>Archives</vt:lpstr>
      <vt:lpstr>Kernelized SVM</vt:lpstr>
      <vt:lpstr>Linear SVM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cp:lastModifiedBy>CDAC</cp:lastModifiedBy>
  <cp:revision>1</cp:revision>
  <dcterms:created xsi:type="dcterms:W3CDTF">2025-05-05T10:24:40Z</dcterms:created>
  <dcterms:modified xsi:type="dcterms:W3CDTF">2025-05-05T10:27:51Z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2025-05-05T00:00:00Z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2025-05-05T00:00:00Z</vt:filetime>
  </property>
</Properties>
</file>