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3004800" cy="9753600"/>
  <p:notesSz cx="13004800" cy="9753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96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5300" y="561664"/>
            <a:ext cx="5269230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60606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6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5B5854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0606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55" dirty="0"/>
              <a:t>Machine</a:t>
            </a:r>
            <a:r>
              <a:rPr spc="-95" dirty="0"/>
              <a:t> </a:t>
            </a:r>
            <a:r>
              <a:rPr spc="-185" dirty="0"/>
              <a:t>Learning</a:t>
            </a:r>
            <a:r>
              <a:rPr spc="-95" dirty="0"/>
              <a:t> </a:t>
            </a:r>
            <a:r>
              <a:rPr spc="-160" dirty="0"/>
              <a:t>-</a:t>
            </a:r>
            <a:r>
              <a:rPr spc="-90" dirty="0"/>
              <a:t> </a:t>
            </a:r>
            <a:r>
              <a:rPr spc="-125" dirty="0"/>
              <a:t>Unsupervised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60606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5B5854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0606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55" dirty="0"/>
              <a:t>Machine</a:t>
            </a:r>
            <a:r>
              <a:rPr spc="-95" dirty="0"/>
              <a:t> </a:t>
            </a:r>
            <a:r>
              <a:rPr spc="-185" dirty="0"/>
              <a:t>Learning</a:t>
            </a:r>
            <a:r>
              <a:rPr spc="-95" dirty="0"/>
              <a:t> </a:t>
            </a:r>
            <a:r>
              <a:rPr spc="-160" dirty="0"/>
              <a:t>-</a:t>
            </a:r>
            <a:r>
              <a:rPr spc="-90" dirty="0"/>
              <a:t> </a:t>
            </a:r>
            <a:r>
              <a:rPr spc="-125" dirty="0"/>
              <a:t>Unsupervised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60606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0606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55" dirty="0"/>
              <a:t>Machine</a:t>
            </a:r>
            <a:r>
              <a:rPr spc="-95" dirty="0"/>
              <a:t> </a:t>
            </a:r>
            <a:r>
              <a:rPr spc="-185" dirty="0"/>
              <a:t>Learning</a:t>
            </a:r>
            <a:r>
              <a:rPr spc="-95" dirty="0"/>
              <a:t> </a:t>
            </a:r>
            <a:r>
              <a:rPr spc="-160" dirty="0"/>
              <a:t>-</a:t>
            </a:r>
            <a:r>
              <a:rPr spc="-90" dirty="0"/>
              <a:t> </a:t>
            </a:r>
            <a:r>
              <a:rPr spc="-125" dirty="0"/>
              <a:t>Unsupervised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60606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0606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55" dirty="0"/>
              <a:t>Machine</a:t>
            </a:r>
            <a:r>
              <a:rPr spc="-95" dirty="0"/>
              <a:t> </a:t>
            </a:r>
            <a:r>
              <a:rPr spc="-185" dirty="0"/>
              <a:t>Learning</a:t>
            </a:r>
            <a:r>
              <a:rPr spc="-95" dirty="0"/>
              <a:t> </a:t>
            </a:r>
            <a:r>
              <a:rPr spc="-160" dirty="0"/>
              <a:t>-</a:t>
            </a:r>
            <a:r>
              <a:rPr spc="-90" dirty="0"/>
              <a:t> </a:t>
            </a:r>
            <a:r>
              <a:rPr spc="-125" dirty="0"/>
              <a:t>Unsupervised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0606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55" dirty="0"/>
              <a:t>Machine</a:t>
            </a:r>
            <a:r>
              <a:rPr spc="-95" dirty="0"/>
              <a:t> </a:t>
            </a:r>
            <a:r>
              <a:rPr spc="-185" dirty="0"/>
              <a:t>Learning</a:t>
            </a:r>
            <a:r>
              <a:rPr spc="-95" dirty="0"/>
              <a:t> </a:t>
            </a:r>
            <a:r>
              <a:rPr spc="-160" dirty="0"/>
              <a:t>-</a:t>
            </a:r>
            <a:r>
              <a:rPr spc="-90" dirty="0"/>
              <a:t> </a:t>
            </a:r>
            <a:r>
              <a:rPr spc="-125" dirty="0"/>
              <a:t>Unsupervised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08000" y="15494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08000" y="9245596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08000" y="5080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239474" y="9339262"/>
            <a:ext cx="2257424" cy="3714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5300" y="561664"/>
            <a:ext cx="5269230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60606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5928" y="3433403"/>
            <a:ext cx="11872942" cy="3115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5B5854"/>
                </a:solidFill>
                <a:latin typeface="Consolas"/>
                <a:cs typeface="Consola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66725" y="9166279"/>
            <a:ext cx="6160770" cy="655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06060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55" dirty="0"/>
              <a:t>Machine</a:t>
            </a:r>
            <a:r>
              <a:rPr spc="-95" dirty="0"/>
              <a:t> </a:t>
            </a:r>
            <a:r>
              <a:rPr spc="-185" dirty="0"/>
              <a:t>Learning</a:t>
            </a:r>
            <a:r>
              <a:rPr spc="-95" dirty="0"/>
              <a:t> </a:t>
            </a:r>
            <a:r>
              <a:rPr spc="-160" dirty="0"/>
              <a:t>-</a:t>
            </a:r>
            <a:r>
              <a:rPr spc="-90" dirty="0"/>
              <a:t> </a:t>
            </a:r>
            <a:r>
              <a:rPr spc="-125" dirty="0"/>
              <a:t>Unsupervised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modules/clustering.html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scikit-learn.org/stable/tutorial/machine_learning_map/index.html" TargetMode="Externa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hyperlink" Target="http://tech.nitoyon.com/en/blog/2013/11/07/k-means/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8000" y="51816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18390" y="5397435"/>
            <a:ext cx="35299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14" dirty="0"/>
              <a:t>Unsupervised</a:t>
            </a:r>
            <a:r>
              <a:rPr sz="3000" spc="-30" dirty="0"/>
              <a:t> </a:t>
            </a:r>
            <a:r>
              <a:rPr sz="3000" spc="-135" dirty="0"/>
              <a:t>Learning</a:t>
            </a:r>
            <a:endParaRPr sz="30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0675" y="4270175"/>
            <a:ext cx="571499" cy="571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Clustering</a:t>
            </a:r>
            <a:r>
              <a:rPr spc="-260" dirty="0"/>
              <a:t> </a:t>
            </a:r>
            <a:r>
              <a:rPr dirty="0"/>
              <a:t>-</a:t>
            </a:r>
            <a:r>
              <a:rPr spc="-320" dirty="0"/>
              <a:t> </a:t>
            </a:r>
            <a:r>
              <a:rPr spc="-125" dirty="0"/>
              <a:t>KMeans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3400" y="2452686"/>
            <a:ext cx="6857999" cy="48482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55" dirty="0"/>
              <a:t>Machine</a:t>
            </a:r>
            <a:r>
              <a:rPr spc="-95" dirty="0"/>
              <a:t> </a:t>
            </a:r>
            <a:r>
              <a:rPr spc="-185" dirty="0"/>
              <a:t>Learning</a:t>
            </a:r>
            <a:r>
              <a:rPr spc="-95" dirty="0"/>
              <a:t> </a:t>
            </a:r>
            <a:r>
              <a:rPr spc="-160" dirty="0"/>
              <a:t>-</a:t>
            </a:r>
            <a:r>
              <a:rPr spc="-90" dirty="0"/>
              <a:t> </a:t>
            </a:r>
            <a:r>
              <a:rPr spc="-125" dirty="0"/>
              <a:t>Unsupervised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Clustering</a:t>
            </a:r>
            <a:r>
              <a:rPr spc="-260" dirty="0"/>
              <a:t> </a:t>
            </a:r>
            <a:r>
              <a:rPr dirty="0"/>
              <a:t>-</a:t>
            </a:r>
            <a:r>
              <a:rPr spc="-320" dirty="0"/>
              <a:t> </a:t>
            </a:r>
            <a:r>
              <a:rPr spc="-125" dirty="0"/>
              <a:t>KMeans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3400" y="2452686"/>
            <a:ext cx="6857999" cy="48482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55" dirty="0"/>
              <a:t>Machine</a:t>
            </a:r>
            <a:r>
              <a:rPr spc="-95" dirty="0"/>
              <a:t> </a:t>
            </a:r>
            <a:r>
              <a:rPr spc="-185" dirty="0"/>
              <a:t>Learning</a:t>
            </a:r>
            <a:r>
              <a:rPr spc="-95" dirty="0"/>
              <a:t> </a:t>
            </a:r>
            <a:r>
              <a:rPr spc="-160" dirty="0"/>
              <a:t>-</a:t>
            </a:r>
            <a:r>
              <a:rPr spc="-90" dirty="0"/>
              <a:t> </a:t>
            </a:r>
            <a:r>
              <a:rPr spc="-125" dirty="0"/>
              <a:t>Unsupervised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Clustering</a:t>
            </a:r>
            <a:r>
              <a:rPr spc="-260" dirty="0"/>
              <a:t> </a:t>
            </a:r>
            <a:r>
              <a:rPr dirty="0"/>
              <a:t>-</a:t>
            </a:r>
            <a:r>
              <a:rPr spc="-320" dirty="0"/>
              <a:t> </a:t>
            </a:r>
            <a:r>
              <a:rPr spc="-125" dirty="0"/>
              <a:t>KMeans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3400" y="2452686"/>
            <a:ext cx="6857999" cy="48482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55" dirty="0"/>
              <a:t>Machine</a:t>
            </a:r>
            <a:r>
              <a:rPr spc="-95" dirty="0"/>
              <a:t> </a:t>
            </a:r>
            <a:r>
              <a:rPr spc="-185" dirty="0"/>
              <a:t>Learning</a:t>
            </a:r>
            <a:r>
              <a:rPr spc="-95" dirty="0"/>
              <a:t> </a:t>
            </a:r>
            <a:r>
              <a:rPr spc="-160" dirty="0"/>
              <a:t>-</a:t>
            </a:r>
            <a:r>
              <a:rPr spc="-90" dirty="0"/>
              <a:t> </a:t>
            </a:r>
            <a:r>
              <a:rPr spc="-125" dirty="0"/>
              <a:t>Unsupervised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Clustering</a:t>
            </a:r>
            <a:r>
              <a:rPr spc="-260" dirty="0"/>
              <a:t> </a:t>
            </a:r>
            <a:r>
              <a:rPr dirty="0"/>
              <a:t>-</a:t>
            </a:r>
            <a:r>
              <a:rPr spc="-320" dirty="0"/>
              <a:t> </a:t>
            </a:r>
            <a:r>
              <a:rPr spc="-125" dirty="0"/>
              <a:t>KMeans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3450" y="2452686"/>
            <a:ext cx="6857999" cy="48482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55" dirty="0"/>
              <a:t>Machine</a:t>
            </a:r>
            <a:r>
              <a:rPr spc="-95" dirty="0"/>
              <a:t> </a:t>
            </a:r>
            <a:r>
              <a:rPr spc="-185" dirty="0"/>
              <a:t>Learning</a:t>
            </a:r>
            <a:r>
              <a:rPr spc="-95" dirty="0"/>
              <a:t> </a:t>
            </a:r>
            <a:r>
              <a:rPr spc="-160" dirty="0"/>
              <a:t>-</a:t>
            </a:r>
            <a:r>
              <a:rPr spc="-90" dirty="0"/>
              <a:t> </a:t>
            </a:r>
            <a:r>
              <a:rPr spc="-125" dirty="0"/>
              <a:t>Unsupervised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Clustering</a:t>
            </a:r>
            <a:r>
              <a:rPr spc="-260" dirty="0"/>
              <a:t> </a:t>
            </a:r>
            <a:r>
              <a:rPr dirty="0"/>
              <a:t>-</a:t>
            </a:r>
            <a:r>
              <a:rPr spc="-320" dirty="0"/>
              <a:t> </a:t>
            </a:r>
            <a:r>
              <a:rPr spc="-125" dirty="0"/>
              <a:t>KMeans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3400" y="2452686"/>
            <a:ext cx="6857999" cy="48482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55" dirty="0"/>
              <a:t>Machine</a:t>
            </a:r>
            <a:r>
              <a:rPr spc="-95" dirty="0"/>
              <a:t> </a:t>
            </a:r>
            <a:r>
              <a:rPr spc="-185" dirty="0"/>
              <a:t>Learning</a:t>
            </a:r>
            <a:r>
              <a:rPr spc="-95" dirty="0"/>
              <a:t> </a:t>
            </a:r>
            <a:r>
              <a:rPr spc="-160" dirty="0"/>
              <a:t>-</a:t>
            </a:r>
            <a:r>
              <a:rPr spc="-90" dirty="0"/>
              <a:t> </a:t>
            </a:r>
            <a:r>
              <a:rPr spc="-125" dirty="0"/>
              <a:t>Unsupervised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Clustering</a:t>
            </a:r>
            <a:r>
              <a:rPr spc="-260" dirty="0"/>
              <a:t> </a:t>
            </a:r>
            <a:r>
              <a:rPr dirty="0"/>
              <a:t>-</a:t>
            </a:r>
            <a:r>
              <a:rPr spc="-320" dirty="0"/>
              <a:t> </a:t>
            </a:r>
            <a:r>
              <a:rPr spc="-125" dirty="0"/>
              <a:t>KMeans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3400" y="2452699"/>
            <a:ext cx="6857999" cy="48482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55" dirty="0"/>
              <a:t>Machine</a:t>
            </a:r>
            <a:r>
              <a:rPr spc="-95" dirty="0"/>
              <a:t> </a:t>
            </a:r>
            <a:r>
              <a:rPr spc="-185" dirty="0"/>
              <a:t>Learning</a:t>
            </a:r>
            <a:r>
              <a:rPr spc="-95" dirty="0"/>
              <a:t> </a:t>
            </a:r>
            <a:r>
              <a:rPr spc="-160" dirty="0"/>
              <a:t>-</a:t>
            </a:r>
            <a:r>
              <a:rPr spc="-90" dirty="0"/>
              <a:t> </a:t>
            </a:r>
            <a:r>
              <a:rPr spc="-125" dirty="0"/>
              <a:t>Unsupervised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Clustering</a:t>
            </a:r>
            <a:r>
              <a:rPr spc="-260" dirty="0"/>
              <a:t> </a:t>
            </a:r>
            <a:r>
              <a:rPr dirty="0"/>
              <a:t>-</a:t>
            </a:r>
            <a:r>
              <a:rPr spc="-320" dirty="0"/>
              <a:t> </a:t>
            </a:r>
            <a:r>
              <a:rPr spc="-125" dirty="0"/>
              <a:t>KMeans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3400" y="2452686"/>
            <a:ext cx="6857999" cy="48482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55" dirty="0"/>
              <a:t>Machine</a:t>
            </a:r>
            <a:r>
              <a:rPr spc="-95" dirty="0"/>
              <a:t> </a:t>
            </a:r>
            <a:r>
              <a:rPr spc="-185" dirty="0"/>
              <a:t>Learning</a:t>
            </a:r>
            <a:r>
              <a:rPr spc="-95" dirty="0"/>
              <a:t> </a:t>
            </a:r>
            <a:r>
              <a:rPr spc="-160" dirty="0"/>
              <a:t>-</a:t>
            </a:r>
            <a:r>
              <a:rPr spc="-90" dirty="0"/>
              <a:t> </a:t>
            </a:r>
            <a:r>
              <a:rPr spc="-125" dirty="0"/>
              <a:t>Unsupervised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Clustering</a:t>
            </a:r>
            <a:r>
              <a:rPr spc="-260" dirty="0"/>
              <a:t> </a:t>
            </a:r>
            <a:r>
              <a:rPr dirty="0"/>
              <a:t>-</a:t>
            </a:r>
            <a:r>
              <a:rPr spc="-320" dirty="0"/>
              <a:t> </a:t>
            </a:r>
            <a:r>
              <a:rPr spc="-125" dirty="0"/>
              <a:t>KMeans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3400" y="2452686"/>
            <a:ext cx="6857999" cy="48482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55" dirty="0"/>
              <a:t>Machine</a:t>
            </a:r>
            <a:r>
              <a:rPr spc="-95" dirty="0"/>
              <a:t> </a:t>
            </a:r>
            <a:r>
              <a:rPr spc="-185" dirty="0"/>
              <a:t>Learning</a:t>
            </a:r>
            <a:r>
              <a:rPr spc="-95" dirty="0"/>
              <a:t> </a:t>
            </a:r>
            <a:r>
              <a:rPr spc="-160" dirty="0"/>
              <a:t>-</a:t>
            </a:r>
            <a:r>
              <a:rPr spc="-90" dirty="0"/>
              <a:t> </a:t>
            </a:r>
            <a:r>
              <a:rPr spc="-125" dirty="0"/>
              <a:t>Unsupervised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Clustering</a:t>
            </a:r>
            <a:r>
              <a:rPr spc="-260" dirty="0"/>
              <a:t> </a:t>
            </a:r>
            <a:r>
              <a:rPr dirty="0"/>
              <a:t>-</a:t>
            </a:r>
            <a:r>
              <a:rPr spc="-320" dirty="0"/>
              <a:t> </a:t>
            </a:r>
            <a:r>
              <a:rPr spc="-125" dirty="0"/>
              <a:t>KMeans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55" dirty="0"/>
              <a:t>Machine</a:t>
            </a:r>
            <a:r>
              <a:rPr spc="-95" dirty="0"/>
              <a:t> </a:t>
            </a:r>
            <a:r>
              <a:rPr spc="-185" dirty="0"/>
              <a:t>Learning</a:t>
            </a:r>
            <a:r>
              <a:rPr spc="-95" dirty="0"/>
              <a:t> </a:t>
            </a:r>
            <a:r>
              <a:rPr spc="-160" dirty="0"/>
              <a:t>-</a:t>
            </a:r>
            <a:r>
              <a:rPr spc="-90" dirty="0"/>
              <a:t> </a:t>
            </a:r>
            <a:r>
              <a:rPr spc="-125" dirty="0"/>
              <a:t>Unsupervised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8725" y="1605827"/>
            <a:ext cx="6886575" cy="5567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4210">
              <a:lnSpc>
                <a:spcPct val="100000"/>
              </a:lnSpc>
              <a:spcBef>
                <a:spcPts val="100"/>
              </a:spcBef>
            </a:pPr>
            <a:r>
              <a:rPr sz="3400" spc="-50" dirty="0">
                <a:solidFill>
                  <a:srgbClr val="606060"/>
                </a:solidFill>
                <a:latin typeface="Tahoma"/>
                <a:cs typeface="Tahoma"/>
              </a:rPr>
              <a:t>Let</a:t>
            </a:r>
            <a:r>
              <a:rPr sz="3400" spc="-200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190" dirty="0">
                <a:solidFill>
                  <a:srgbClr val="606060"/>
                </a:solidFill>
                <a:latin typeface="Tahoma"/>
                <a:cs typeface="Tahoma"/>
              </a:rPr>
              <a:t>see</a:t>
            </a:r>
            <a:r>
              <a:rPr sz="3400" spc="-12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Tahoma"/>
                <a:cs typeface="Tahoma"/>
              </a:rPr>
              <a:t>clusters</a:t>
            </a:r>
            <a:endParaRPr sz="3400">
              <a:latin typeface="Tahoma"/>
              <a:cs typeface="Tahoma"/>
            </a:endParaRPr>
          </a:p>
          <a:p>
            <a:pPr marL="12700" marR="3686175">
              <a:lnSpc>
                <a:spcPts val="2850"/>
              </a:lnSpc>
              <a:spcBef>
                <a:spcPts val="2590"/>
              </a:spcBef>
            </a:pPr>
            <a:r>
              <a:rPr sz="2400" dirty="0">
                <a:latin typeface="Consolas"/>
                <a:cs typeface="Consolas"/>
              </a:rPr>
              <a:t>import</a:t>
            </a:r>
            <a:r>
              <a:rPr sz="2400" spc="-9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pandas</a:t>
            </a:r>
            <a:r>
              <a:rPr sz="2400" spc="-8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as</a:t>
            </a:r>
            <a:r>
              <a:rPr sz="2400" spc="-85" dirty="0">
                <a:latin typeface="Consolas"/>
                <a:cs typeface="Consolas"/>
              </a:rPr>
              <a:t> </a:t>
            </a:r>
            <a:r>
              <a:rPr sz="2400" spc="-25" dirty="0">
                <a:latin typeface="Consolas"/>
                <a:cs typeface="Consolas"/>
              </a:rPr>
              <a:t>pd </a:t>
            </a:r>
            <a:r>
              <a:rPr sz="2400" dirty="0">
                <a:latin typeface="Consolas"/>
                <a:cs typeface="Consolas"/>
              </a:rPr>
              <a:t>pointsdf</a:t>
            </a:r>
            <a:r>
              <a:rPr sz="2400" spc="-150" dirty="0">
                <a:latin typeface="Consolas"/>
                <a:cs typeface="Consolas"/>
              </a:rPr>
              <a:t> </a:t>
            </a:r>
            <a:r>
              <a:rPr sz="2400" spc="-50" dirty="0">
                <a:latin typeface="Consolas"/>
                <a:cs typeface="Consolas"/>
              </a:rPr>
              <a:t>=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760"/>
              </a:lnSpc>
            </a:pPr>
            <a:r>
              <a:rPr sz="2400" spc="-10" dirty="0">
                <a:latin typeface="Consolas"/>
                <a:cs typeface="Consolas"/>
              </a:rPr>
              <a:t>pd.read_csv("/cxldata/mltut/points.csv");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latin typeface="Consolas"/>
                <a:cs typeface="Consolas"/>
              </a:rPr>
              <a:t>import</a:t>
            </a:r>
            <a:r>
              <a:rPr sz="2400" spc="-8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numpy</a:t>
            </a:r>
            <a:r>
              <a:rPr sz="2400" spc="-8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as</a:t>
            </a:r>
            <a:r>
              <a:rPr sz="2400" spc="-80" dirty="0">
                <a:latin typeface="Consolas"/>
                <a:cs typeface="Consolas"/>
              </a:rPr>
              <a:t> </a:t>
            </a:r>
            <a:r>
              <a:rPr sz="2400" spc="-25" dirty="0">
                <a:latin typeface="Consolas"/>
                <a:cs typeface="Consolas"/>
              </a:rPr>
              <a:t>np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latin typeface="Consolas"/>
                <a:cs typeface="Consolas"/>
              </a:rPr>
              <a:t>points</a:t>
            </a:r>
            <a:r>
              <a:rPr sz="2400" spc="-6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=</a:t>
            </a:r>
            <a:r>
              <a:rPr sz="2400" spc="-65" dirty="0">
                <a:latin typeface="Consolas"/>
                <a:cs typeface="Consolas"/>
              </a:rPr>
              <a:t> </a:t>
            </a:r>
            <a:r>
              <a:rPr sz="2400" spc="-10" dirty="0">
                <a:latin typeface="Consolas"/>
                <a:cs typeface="Consolas"/>
              </a:rPr>
              <a:t>np.array(pointsdf)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2400">
              <a:latin typeface="Consolas"/>
              <a:cs typeface="Consolas"/>
            </a:endParaRPr>
          </a:p>
          <a:p>
            <a:pPr marL="12700" marR="3853179">
              <a:lnSpc>
                <a:spcPts val="2850"/>
              </a:lnSpc>
              <a:tabLst>
                <a:tab pos="681355" algn="l"/>
              </a:tabLst>
            </a:pPr>
            <a:r>
              <a:rPr sz="2400" dirty="0">
                <a:latin typeface="Consolas"/>
                <a:cs typeface="Consolas"/>
              </a:rPr>
              <a:t>xs</a:t>
            </a:r>
            <a:r>
              <a:rPr sz="2400" spc="-7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=</a:t>
            </a:r>
            <a:r>
              <a:rPr sz="2400" spc="-7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points[:,</a:t>
            </a:r>
            <a:r>
              <a:rPr sz="2400" spc="-70" dirty="0">
                <a:latin typeface="Consolas"/>
                <a:cs typeface="Consolas"/>
              </a:rPr>
              <a:t> </a:t>
            </a:r>
            <a:r>
              <a:rPr sz="2400" spc="-25" dirty="0">
                <a:latin typeface="Consolas"/>
                <a:cs typeface="Consolas"/>
              </a:rPr>
              <a:t>0] ys</a:t>
            </a:r>
            <a:r>
              <a:rPr sz="2400" dirty="0">
                <a:latin typeface="Consolas"/>
                <a:cs typeface="Consolas"/>
              </a:rPr>
              <a:t>	=</a:t>
            </a:r>
            <a:r>
              <a:rPr sz="2400" spc="-9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points[:,</a:t>
            </a:r>
            <a:r>
              <a:rPr sz="2400" spc="-90" dirty="0">
                <a:latin typeface="Consolas"/>
                <a:cs typeface="Consolas"/>
              </a:rPr>
              <a:t> </a:t>
            </a:r>
            <a:r>
              <a:rPr sz="2400" spc="-25" dirty="0">
                <a:latin typeface="Consolas"/>
                <a:cs typeface="Consolas"/>
              </a:rPr>
              <a:t>1]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Consolas"/>
              <a:cs typeface="Consolas"/>
            </a:endParaRPr>
          </a:p>
          <a:p>
            <a:pPr marL="12700" marR="1678305">
              <a:lnSpc>
                <a:spcPts val="2850"/>
              </a:lnSpc>
            </a:pPr>
            <a:r>
              <a:rPr sz="2400" dirty="0">
                <a:latin typeface="Consolas"/>
                <a:cs typeface="Consolas"/>
              </a:rPr>
              <a:t>import</a:t>
            </a:r>
            <a:r>
              <a:rPr sz="2400" spc="-15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matplotlib.pyplot</a:t>
            </a:r>
            <a:r>
              <a:rPr sz="2400" spc="-15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as</a:t>
            </a:r>
            <a:r>
              <a:rPr sz="2400" spc="-155" dirty="0">
                <a:latin typeface="Consolas"/>
                <a:cs typeface="Consolas"/>
              </a:rPr>
              <a:t> </a:t>
            </a:r>
            <a:r>
              <a:rPr sz="2400" spc="-25" dirty="0">
                <a:latin typeface="Consolas"/>
                <a:cs typeface="Consolas"/>
              </a:rPr>
              <a:t>plt </a:t>
            </a:r>
            <a:r>
              <a:rPr sz="2400" dirty="0">
                <a:latin typeface="Consolas"/>
                <a:cs typeface="Consolas"/>
              </a:rPr>
              <a:t>plt.scatter(xs,</a:t>
            </a:r>
            <a:r>
              <a:rPr sz="2400" spc="-275" dirty="0">
                <a:latin typeface="Consolas"/>
                <a:cs typeface="Consolas"/>
              </a:rPr>
              <a:t> </a:t>
            </a:r>
            <a:r>
              <a:rPr sz="2400" spc="-25" dirty="0">
                <a:latin typeface="Consolas"/>
                <a:cs typeface="Consolas"/>
              </a:rPr>
              <a:t>ys)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760"/>
              </a:lnSpc>
            </a:pPr>
            <a:r>
              <a:rPr sz="2400" spc="-10" dirty="0">
                <a:latin typeface="Consolas"/>
                <a:cs typeface="Consolas"/>
              </a:rPr>
              <a:t>plt.show()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0683" y="1605827"/>
            <a:ext cx="27578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50" dirty="0">
                <a:solidFill>
                  <a:srgbClr val="606060"/>
                </a:solidFill>
                <a:latin typeface="Tahoma"/>
                <a:cs typeface="Tahoma"/>
              </a:rPr>
              <a:t>Let</a:t>
            </a:r>
            <a:r>
              <a:rPr sz="3400" spc="-200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190" dirty="0">
                <a:solidFill>
                  <a:srgbClr val="606060"/>
                </a:solidFill>
                <a:latin typeface="Tahoma"/>
                <a:cs typeface="Tahoma"/>
              </a:rPr>
              <a:t>see</a:t>
            </a:r>
            <a:r>
              <a:rPr sz="3400" spc="-12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90" dirty="0">
                <a:solidFill>
                  <a:srgbClr val="606060"/>
                </a:solidFill>
                <a:latin typeface="Tahoma"/>
                <a:cs typeface="Tahoma"/>
              </a:rPr>
              <a:t>clusters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Clustering</a:t>
            </a:r>
            <a:r>
              <a:rPr spc="-260" dirty="0"/>
              <a:t> </a:t>
            </a:r>
            <a:r>
              <a:rPr dirty="0"/>
              <a:t>-</a:t>
            </a:r>
            <a:r>
              <a:rPr spc="-320" dirty="0"/>
              <a:t> </a:t>
            </a:r>
            <a:r>
              <a:rPr spc="-125" dirty="0"/>
              <a:t>KMeans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05700" y="2582125"/>
            <a:ext cx="7593499" cy="51164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55" dirty="0"/>
              <a:t>Machine</a:t>
            </a:r>
            <a:r>
              <a:rPr spc="-95" dirty="0"/>
              <a:t> </a:t>
            </a:r>
            <a:r>
              <a:rPr spc="-185" dirty="0"/>
              <a:t>Learning</a:t>
            </a:r>
            <a:r>
              <a:rPr spc="-95" dirty="0"/>
              <a:t> </a:t>
            </a:r>
            <a:r>
              <a:rPr spc="-160" dirty="0"/>
              <a:t>-</a:t>
            </a:r>
            <a:r>
              <a:rPr spc="-90" dirty="0"/>
              <a:t> </a:t>
            </a:r>
            <a:r>
              <a:rPr spc="-125" dirty="0"/>
              <a:t>Unsupervised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8000" y="15494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9245596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000" y="5080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5300" y="596997"/>
            <a:ext cx="606171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95" dirty="0"/>
              <a:t>Machine</a:t>
            </a:r>
            <a:r>
              <a:rPr sz="4600" spc="-135" dirty="0"/>
              <a:t> </a:t>
            </a:r>
            <a:r>
              <a:rPr sz="4600" spc="-229" dirty="0"/>
              <a:t>Learning</a:t>
            </a:r>
            <a:r>
              <a:rPr sz="4600" spc="-140" dirty="0"/>
              <a:t> </a:t>
            </a:r>
            <a:r>
              <a:rPr sz="4600" spc="-210" dirty="0"/>
              <a:t>-</a:t>
            </a:r>
            <a:r>
              <a:rPr sz="4600" spc="-135" dirty="0"/>
              <a:t> </a:t>
            </a:r>
            <a:r>
              <a:rPr sz="4600" spc="-160" dirty="0"/>
              <a:t>Types</a:t>
            </a:r>
            <a:endParaRPr sz="4600"/>
          </a:p>
        </p:txBody>
      </p:sp>
      <p:sp>
        <p:nvSpPr>
          <p:cNvPr id="8" name="object 8"/>
          <p:cNvSpPr/>
          <p:nvPr/>
        </p:nvSpPr>
        <p:spPr>
          <a:xfrm>
            <a:off x="4630019" y="3197164"/>
            <a:ext cx="2073910" cy="494030"/>
          </a:xfrm>
          <a:custGeom>
            <a:avLst/>
            <a:gdLst/>
            <a:ahLst/>
            <a:cxnLst/>
            <a:rect l="l" t="t" r="r" b="b"/>
            <a:pathLst>
              <a:path w="2073909" h="494029">
                <a:moveTo>
                  <a:pt x="1999575" y="493499"/>
                </a:moveTo>
                <a:lnTo>
                  <a:pt x="74024" y="493499"/>
                </a:lnTo>
                <a:lnTo>
                  <a:pt x="45211" y="487682"/>
                </a:lnTo>
                <a:lnTo>
                  <a:pt x="21681" y="471818"/>
                </a:lnTo>
                <a:lnTo>
                  <a:pt x="5817" y="448288"/>
                </a:lnTo>
                <a:lnTo>
                  <a:pt x="0" y="419474"/>
                </a:lnTo>
                <a:lnTo>
                  <a:pt x="0" y="74024"/>
                </a:lnTo>
                <a:lnTo>
                  <a:pt x="5817" y="45211"/>
                </a:lnTo>
                <a:lnTo>
                  <a:pt x="21681" y="21681"/>
                </a:lnTo>
                <a:lnTo>
                  <a:pt x="45211" y="5817"/>
                </a:lnTo>
                <a:lnTo>
                  <a:pt x="74024" y="0"/>
                </a:lnTo>
                <a:lnTo>
                  <a:pt x="1999575" y="0"/>
                </a:lnTo>
                <a:lnTo>
                  <a:pt x="2040643" y="12437"/>
                </a:lnTo>
                <a:lnTo>
                  <a:pt x="2067965" y="45696"/>
                </a:lnTo>
                <a:lnTo>
                  <a:pt x="2073600" y="74024"/>
                </a:lnTo>
                <a:lnTo>
                  <a:pt x="2073600" y="419474"/>
                </a:lnTo>
                <a:lnTo>
                  <a:pt x="2067783" y="448288"/>
                </a:lnTo>
                <a:lnTo>
                  <a:pt x="2051918" y="471818"/>
                </a:lnTo>
                <a:lnTo>
                  <a:pt x="2028389" y="487682"/>
                </a:lnTo>
                <a:lnTo>
                  <a:pt x="1999575" y="493499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18734" y="3283958"/>
            <a:ext cx="1896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solidFill>
                  <a:srgbClr val="FFFFFF"/>
                </a:solidFill>
                <a:latin typeface="Tahoma"/>
                <a:cs typeface="Tahoma"/>
              </a:rPr>
              <a:t>Human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Tahoma"/>
                <a:cs typeface="Tahoma"/>
              </a:rPr>
              <a:t>Supervision?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3431" y="2178517"/>
            <a:ext cx="1937999" cy="4934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200952" y="2265310"/>
            <a:ext cx="1021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FFFFFF"/>
                </a:solidFill>
                <a:latin typeface="Tahoma"/>
                <a:cs typeface="Tahoma"/>
              </a:rPr>
              <a:t>Supervised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08231" y="1972864"/>
            <a:ext cx="10066655" cy="3959860"/>
            <a:chOff x="508231" y="1972864"/>
            <a:chExt cx="10066655" cy="3959860"/>
          </a:xfrm>
        </p:grpSpPr>
        <p:sp>
          <p:nvSpPr>
            <p:cNvPr id="13" name="object 13"/>
            <p:cNvSpPr/>
            <p:nvPr/>
          </p:nvSpPr>
          <p:spPr>
            <a:xfrm>
              <a:off x="6703619" y="2585378"/>
              <a:ext cx="876935" cy="859155"/>
            </a:xfrm>
            <a:custGeom>
              <a:avLst/>
              <a:gdLst/>
              <a:ahLst/>
              <a:cxnLst/>
              <a:rect l="l" t="t" r="r" b="b"/>
              <a:pathLst>
                <a:path w="876934" h="859154">
                  <a:moveTo>
                    <a:pt x="0" y="858536"/>
                  </a:moveTo>
                  <a:lnTo>
                    <a:pt x="876491" y="0"/>
                  </a:lnTo>
                </a:path>
              </a:pathLst>
            </a:custGeom>
            <a:ln w="38099">
              <a:solidFill>
                <a:srgbClr val="6F6A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7025" y="2445340"/>
              <a:ext cx="205654" cy="20404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703619" y="3443914"/>
              <a:ext cx="881380" cy="33020"/>
            </a:xfrm>
            <a:custGeom>
              <a:avLst/>
              <a:gdLst/>
              <a:ahLst/>
              <a:cxnLst/>
              <a:rect l="l" t="t" r="r" b="b"/>
              <a:pathLst>
                <a:path w="881379" h="33020">
                  <a:moveTo>
                    <a:pt x="0" y="0"/>
                  </a:moveTo>
                  <a:lnTo>
                    <a:pt x="881256" y="32638"/>
                  </a:lnTo>
                </a:path>
              </a:pathLst>
            </a:custGeom>
            <a:ln w="38099">
              <a:solidFill>
                <a:srgbClr val="6F6A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63496" y="3394616"/>
              <a:ext cx="213212" cy="16387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703509" y="3566831"/>
              <a:ext cx="875665" cy="821055"/>
            </a:xfrm>
            <a:custGeom>
              <a:avLst/>
              <a:gdLst/>
              <a:ahLst/>
              <a:cxnLst/>
              <a:rect l="l" t="t" r="r" b="b"/>
              <a:pathLst>
                <a:path w="875665" h="821054">
                  <a:moveTo>
                    <a:pt x="0" y="0"/>
                  </a:moveTo>
                  <a:lnTo>
                    <a:pt x="875177" y="820998"/>
                  </a:lnTo>
                </a:path>
              </a:pathLst>
            </a:custGeom>
            <a:ln w="38099">
              <a:solidFill>
                <a:srgbClr val="6F6A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16580" y="4322883"/>
              <a:ext cx="207256" cy="20229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681430" y="2068734"/>
              <a:ext cx="719455" cy="356870"/>
            </a:xfrm>
            <a:custGeom>
              <a:avLst/>
              <a:gdLst/>
              <a:ahLst/>
              <a:cxnLst/>
              <a:rect l="l" t="t" r="r" b="b"/>
              <a:pathLst>
                <a:path w="719454" h="356869">
                  <a:moveTo>
                    <a:pt x="0" y="356532"/>
                  </a:moveTo>
                  <a:lnTo>
                    <a:pt x="718902" y="0"/>
                  </a:lnTo>
                </a:path>
              </a:pathLst>
            </a:custGeom>
            <a:ln w="38099">
              <a:solidFill>
                <a:srgbClr val="6F6A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53323" y="1972864"/>
              <a:ext cx="220958" cy="17129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9681430" y="2425267"/>
              <a:ext cx="647700" cy="260985"/>
            </a:xfrm>
            <a:custGeom>
              <a:avLst/>
              <a:gdLst/>
              <a:ahLst/>
              <a:cxnLst/>
              <a:rect l="l" t="t" r="r" b="b"/>
              <a:pathLst>
                <a:path w="647700" h="260985">
                  <a:moveTo>
                    <a:pt x="0" y="0"/>
                  </a:moveTo>
                  <a:lnTo>
                    <a:pt x="647165" y="260764"/>
                  </a:lnTo>
                </a:path>
              </a:pathLst>
            </a:custGeom>
            <a:ln w="38099">
              <a:solidFill>
                <a:srgbClr val="6F6A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86027" y="2608611"/>
              <a:ext cx="221991" cy="16108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8231" y="5029375"/>
              <a:ext cx="2663699" cy="90329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751502" y="5275158"/>
            <a:ext cx="2175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solidFill>
                  <a:srgbClr val="FFFFFF"/>
                </a:solidFill>
                <a:latin typeface="Tahoma"/>
                <a:cs typeface="Tahoma"/>
              </a:rPr>
              <a:t>Machine</a:t>
            </a:r>
            <a:r>
              <a:rPr sz="2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Tahoma"/>
                <a:cs typeface="Tahoma"/>
              </a:rPr>
              <a:t>Learning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999369" y="3197184"/>
            <a:ext cx="6752590" cy="1857375"/>
            <a:chOff x="2999369" y="3197184"/>
            <a:chExt cx="6752590" cy="1857375"/>
          </a:xfrm>
        </p:grpSpPr>
        <p:sp>
          <p:nvSpPr>
            <p:cNvPr id="26" name="object 26"/>
            <p:cNvSpPr/>
            <p:nvPr/>
          </p:nvSpPr>
          <p:spPr>
            <a:xfrm>
              <a:off x="3018419" y="3443915"/>
              <a:ext cx="1611630" cy="1591310"/>
            </a:xfrm>
            <a:custGeom>
              <a:avLst/>
              <a:gdLst/>
              <a:ahLst/>
              <a:cxnLst/>
              <a:rect l="l" t="t" r="r" b="b"/>
              <a:pathLst>
                <a:path w="1611629" h="1591310">
                  <a:moveTo>
                    <a:pt x="0" y="1591199"/>
                  </a:moveTo>
                  <a:lnTo>
                    <a:pt x="1611600" y="0"/>
                  </a:lnTo>
                </a:path>
              </a:pathLst>
            </a:custGeom>
            <a:ln w="38099">
              <a:solidFill>
                <a:srgbClr val="6F6A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3369" y="3197184"/>
              <a:ext cx="1937999" cy="49349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7667235" y="3030425"/>
            <a:ext cx="2230755" cy="838200"/>
          </a:xfrm>
          <a:prstGeom prst="rect">
            <a:avLst/>
          </a:prstGeom>
          <a:ln w="9524">
            <a:solidFill>
              <a:srgbClr val="FF9900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800">
              <a:latin typeface="Times New Roman"/>
              <a:cs typeface="Times New Roman"/>
            </a:endParaRPr>
          </a:p>
          <a:p>
            <a:pPr marL="486409">
              <a:lnSpc>
                <a:spcPct val="100000"/>
              </a:lnSpc>
            </a:pP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Unsupervised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3368" y="4342570"/>
            <a:ext cx="1937999" cy="493499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8083869" y="4429364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FFFFF"/>
                </a:solidFill>
                <a:latin typeface="Tahoma"/>
                <a:cs typeface="Tahoma"/>
              </a:rPr>
              <a:t>Reinforcement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1786" y="1740095"/>
            <a:ext cx="1937999" cy="493499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10984494" y="1826888"/>
            <a:ext cx="1233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FFFFFF"/>
                </a:solidFill>
                <a:latin typeface="Tahoma"/>
                <a:cs typeface="Tahoma"/>
              </a:rPr>
              <a:t>Classification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1786" y="2602196"/>
            <a:ext cx="1937999" cy="493499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11082274" y="2688990"/>
            <a:ext cx="1037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FFFFFF"/>
                </a:solidFill>
                <a:latin typeface="Tahoma"/>
                <a:cs typeface="Tahoma"/>
              </a:rPr>
              <a:t>Regression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4652183" y="7795180"/>
            <a:ext cx="2029460" cy="494030"/>
          </a:xfrm>
          <a:custGeom>
            <a:avLst/>
            <a:gdLst/>
            <a:ahLst/>
            <a:cxnLst/>
            <a:rect l="l" t="t" r="r" b="b"/>
            <a:pathLst>
              <a:path w="2029459" h="494029">
                <a:moveTo>
                  <a:pt x="1955174" y="493499"/>
                </a:moveTo>
                <a:lnTo>
                  <a:pt x="74024" y="493499"/>
                </a:lnTo>
                <a:lnTo>
                  <a:pt x="45211" y="487682"/>
                </a:lnTo>
                <a:lnTo>
                  <a:pt x="21681" y="471818"/>
                </a:lnTo>
                <a:lnTo>
                  <a:pt x="5817" y="448288"/>
                </a:lnTo>
                <a:lnTo>
                  <a:pt x="0" y="419474"/>
                </a:lnTo>
                <a:lnTo>
                  <a:pt x="0" y="74024"/>
                </a:lnTo>
                <a:lnTo>
                  <a:pt x="5817" y="45211"/>
                </a:lnTo>
                <a:lnTo>
                  <a:pt x="21681" y="21681"/>
                </a:lnTo>
                <a:lnTo>
                  <a:pt x="45211" y="5817"/>
                </a:lnTo>
                <a:lnTo>
                  <a:pt x="74024" y="0"/>
                </a:lnTo>
                <a:lnTo>
                  <a:pt x="1955174" y="0"/>
                </a:lnTo>
                <a:lnTo>
                  <a:pt x="1996243" y="12436"/>
                </a:lnTo>
                <a:lnTo>
                  <a:pt x="2023564" y="45696"/>
                </a:lnTo>
                <a:lnTo>
                  <a:pt x="2029199" y="74024"/>
                </a:lnTo>
                <a:lnTo>
                  <a:pt x="2029199" y="419474"/>
                </a:lnTo>
                <a:lnTo>
                  <a:pt x="2023382" y="448288"/>
                </a:lnTo>
                <a:lnTo>
                  <a:pt x="2007518" y="471818"/>
                </a:lnTo>
                <a:lnTo>
                  <a:pt x="1983988" y="487682"/>
                </a:lnTo>
                <a:lnTo>
                  <a:pt x="1955174" y="493499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5154021" y="7743861"/>
            <a:ext cx="102552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3937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How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they </a:t>
            </a:r>
            <a:r>
              <a:rPr sz="1800" spc="-105" dirty="0">
                <a:solidFill>
                  <a:srgbClr val="FFFFFF"/>
                </a:solidFill>
                <a:latin typeface="Tahoma"/>
                <a:cs typeface="Tahoma"/>
              </a:rPr>
              <a:t>generalize?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2793233" y="5483778"/>
            <a:ext cx="3910965" cy="2577465"/>
            <a:chOff x="2793233" y="5483778"/>
            <a:chExt cx="3910965" cy="2577465"/>
          </a:xfrm>
        </p:grpSpPr>
        <p:sp>
          <p:nvSpPr>
            <p:cNvPr id="38" name="object 38"/>
            <p:cNvSpPr/>
            <p:nvPr/>
          </p:nvSpPr>
          <p:spPr>
            <a:xfrm>
              <a:off x="2812283" y="5502828"/>
              <a:ext cx="1840230" cy="2539365"/>
            </a:xfrm>
            <a:custGeom>
              <a:avLst/>
              <a:gdLst/>
              <a:ahLst/>
              <a:cxnLst/>
              <a:rect l="l" t="t" r="r" b="b"/>
              <a:pathLst>
                <a:path w="1840229" h="2539365">
                  <a:moveTo>
                    <a:pt x="298797" y="0"/>
                  </a:moveTo>
                  <a:lnTo>
                    <a:pt x="1839897" y="480299"/>
                  </a:lnTo>
                </a:path>
                <a:path w="1840229" h="2539365">
                  <a:moveTo>
                    <a:pt x="0" y="692301"/>
                  </a:moveTo>
                  <a:lnTo>
                    <a:pt x="1839900" y="2539102"/>
                  </a:lnTo>
                </a:path>
              </a:pathLst>
            </a:custGeom>
            <a:ln w="38099">
              <a:solidFill>
                <a:srgbClr val="6F6A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30019" y="5718167"/>
              <a:ext cx="2073910" cy="494030"/>
            </a:xfrm>
            <a:custGeom>
              <a:avLst/>
              <a:gdLst/>
              <a:ahLst/>
              <a:cxnLst/>
              <a:rect l="l" t="t" r="r" b="b"/>
              <a:pathLst>
                <a:path w="2073909" h="494029">
                  <a:moveTo>
                    <a:pt x="1999575" y="493499"/>
                  </a:moveTo>
                  <a:lnTo>
                    <a:pt x="74024" y="493499"/>
                  </a:lnTo>
                  <a:lnTo>
                    <a:pt x="45211" y="487682"/>
                  </a:lnTo>
                  <a:lnTo>
                    <a:pt x="21681" y="471818"/>
                  </a:lnTo>
                  <a:lnTo>
                    <a:pt x="5817" y="448288"/>
                  </a:lnTo>
                  <a:lnTo>
                    <a:pt x="0" y="419474"/>
                  </a:lnTo>
                  <a:lnTo>
                    <a:pt x="0" y="74024"/>
                  </a:lnTo>
                  <a:lnTo>
                    <a:pt x="5817" y="45211"/>
                  </a:lnTo>
                  <a:lnTo>
                    <a:pt x="21681" y="21681"/>
                  </a:lnTo>
                  <a:lnTo>
                    <a:pt x="45211" y="5817"/>
                  </a:lnTo>
                  <a:lnTo>
                    <a:pt x="74024" y="0"/>
                  </a:lnTo>
                  <a:lnTo>
                    <a:pt x="1999575" y="0"/>
                  </a:lnTo>
                  <a:lnTo>
                    <a:pt x="2040643" y="12437"/>
                  </a:lnTo>
                  <a:lnTo>
                    <a:pt x="2067965" y="45697"/>
                  </a:lnTo>
                  <a:lnTo>
                    <a:pt x="2073600" y="74024"/>
                  </a:lnTo>
                  <a:lnTo>
                    <a:pt x="2073600" y="419474"/>
                  </a:lnTo>
                  <a:lnTo>
                    <a:pt x="2067783" y="448288"/>
                  </a:lnTo>
                  <a:lnTo>
                    <a:pt x="2051918" y="471818"/>
                  </a:lnTo>
                  <a:lnTo>
                    <a:pt x="2028389" y="487682"/>
                  </a:lnTo>
                  <a:lnTo>
                    <a:pt x="1999575" y="493499"/>
                  </a:lnTo>
                  <a:close/>
                </a:path>
              </a:pathLst>
            </a:custGeom>
            <a:solidFill>
              <a:srgbClr val="8E7B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699480" y="5804961"/>
            <a:ext cx="1934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FFFFFF"/>
                </a:solidFill>
                <a:latin typeface="Tahoma"/>
                <a:cs typeface="Tahoma"/>
              </a:rPr>
              <a:t>Learn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Tahoma"/>
                <a:cs typeface="Tahoma"/>
              </a:rPr>
              <a:t>Incrementally?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66709" y="9166299"/>
            <a:ext cx="3249930" cy="6553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3600" spc="-155" dirty="0">
                <a:solidFill>
                  <a:srgbClr val="606060"/>
                </a:solidFill>
                <a:latin typeface="Tahoma"/>
                <a:cs typeface="Tahoma"/>
              </a:rPr>
              <a:t>Machine</a:t>
            </a:r>
            <a:r>
              <a:rPr sz="3600" spc="-9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600" spc="-170" dirty="0">
                <a:solidFill>
                  <a:srgbClr val="606060"/>
                </a:solidFill>
                <a:latin typeface="Tahoma"/>
                <a:cs typeface="Tahoma"/>
              </a:rPr>
              <a:t>Learning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58725" y="1605827"/>
            <a:ext cx="6256655" cy="375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6870">
              <a:lnSpc>
                <a:spcPct val="100000"/>
              </a:lnSpc>
              <a:spcBef>
                <a:spcPts val="100"/>
              </a:spcBef>
            </a:pPr>
            <a:r>
              <a:rPr sz="3400" spc="-110" dirty="0">
                <a:solidFill>
                  <a:srgbClr val="606060"/>
                </a:solidFill>
                <a:latin typeface="Tahoma"/>
                <a:cs typeface="Tahoma"/>
              </a:rPr>
              <a:t>Start</a:t>
            </a:r>
            <a:r>
              <a:rPr sz="3400" spc="-120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235" dirty="0">
                <a:solidFill>
                  <a:srgbClr val="606060"/>
                </a:solidFill>
                <a:latin typeface="Tahoma"/>
                <a:cs typeface="Tahoma"/>
              </a:rPr>
              <a:t>using</a:t>
            </a:r>
            <a:r>
              <a:rPr sz="3400" spc="-114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95" dirty="0">
                <a:solidFill>
                  <a:srgbClr val="606060"/>
                </a:solidFill>
                <a:latin typeface="Tahoma"/>
                <a:cs typeface="Tahoma"/>
              </a:rPr>
              <a:t>KMeans</a:t>
            </a:r>
            <a:endParaRPr sz="3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70"/>
              </a:spcBef>
            </a:pPr>
            <a:r>
              <a:rPr sz="2400" dirty="0">
                <a:latin typeface="Consolas"/>
                <a:cs typeface="Consolas"/>
              </a:rPr>
              <a:t>from</a:t>
            </a:r>
            <a:r>
              <a:rPr sz="2400" spc="-15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sklearn.cluster</a:t>
            </a:r>
            <a:r>
              <a:rPr sz="2400" spc="-15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import</a:t>
            </a:r>
            <a:r>
              <a:rPr sz="2400" spc="-155" dirty="0">
                <a:latin typeface="Consolas"/>
                <a:cs typeface="Consolas"/>
              </a:rPr>
              <a:t> </a:t>
            </a:r>
            <a:r>
              <a:rPr sz="2400" spc="-10" dirty="0">
                <a:latin typeface="Consolas"/>
                <a:cs typeface="Consolas"/>
              </a:rPr>
              <a:t>KMeans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2400">
              <a:latin typeface="Consolas"/>
              <a:cs typeface="Consolas"/>
            </a:endParaRPr>
          </a:p>
          <a:p>
            <a:pPr marL="12700" marR="1383030">
              <a:lnSpc>
                <a:spcPts val="2850"/>
              </a:lnSpc>
            </a:pPr>
            <a:r>
              <a:rPr sz="2400" b="1" dirty="0">
                <a:latin typeface="Consolas"/>
                <a:cs typeface="Consolas"/>
              </a:rPr>
              <a:t>model</a:t>
            </a:r>
            <a:r>
              <a:rPr sz="2400" b="1" spc="-80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=</a:t>
            </a:r>
            <a:r>
              <a:rPr sz="2400" b="1" spc="-80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KMeans(</a:t>
            </a:r>
            <a:r>
              <a:rPr sz="2400" b="1" spc="-80" dirty="0">
                <a:latin typeface="Consolas"/>
                <a:cs typeface="Consolas"/>
              </a:rPr>
              <a:t> </a:t>
            </a:r>
            <a:r>
              <a:rPr sz="2400" b="1" spc="-10" dirty="0">
                <a:latin typeface="Consolas"/>
                <a:cs typeface="Consolas"/>
              </a:rPr>
              <a:t>n_clusters=3) model.fit(points)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730"/>
              </a:spcBef>
            </a:pPr>
            <a:r>
              <a:rPr sz="2400" b="1" dirty="0">
                <a:latin typeface="Consolas"/>
                <a:cs typeface="Consolas"/>
              </a:rPr>
              <a:t>clusters</a:t>
            </a:r>
            <a:r>
              <a:rPr sz="2400" b="1" spc="-8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=</a:t>
            </a:r>
            <a:r>
              <a:rPr sz="2400" b="1" spc="-80" dirty="0">
                <a:latin typeface="Consolas"/>
                <a:cs typeface="Consolas"/>
              </a:rPr>
              <a:t> </a:t>
            </a:r>
            <a:r>
              <a:rPr sz="2400" b="1" spc="-10" dirty="0">
                <a:latin typeface="Consolas"/>
                <a:cs typeface="Consolas"/>
              </a:rPr>
              <a:t>model.fit_predict(points)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onsolas"/>
                <a:cs typeface="Consolas"/>
              </a:rPr>
              <a:t>clusters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55" dirty="0"/>
              <a:t>Machine</a:t>
            </a:r>
            <a:r>
              <a:rPr spc="-95" dirty="0"/>
              <a:t> </a:t>
            </a:r>
            <a:r>
              <a:rPr spc="-185" dirty="0"/>
              <a:t>Learning</a:t>
            </a:r>
            <a:r>
              <a:rPr spc="-95" dirty="0"/>
              <a:t> </a:t>
            </a:r>
            <a:r>
              <a:rPr spc="-160" dirty="0"/>
              <a:t>-</a:t>
            </a:r>
            <a:r>
              <a:rPr spc="-90" dirty="0"/>
              <a:t> </a:t>
            </a:r>
            <a:r>
              <a:rPr spc="-125" dirty="0"/>
              <a:t>Unsupervised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Clustering</a:t>
            </a:r>
            <a:r>
              <a:rPr spc="-260" dirty="0"/>
              <a:t> </a:t>
            </a:r>
            <a:r>
              <a:rPr dirty="0"/>
              <a:t>-</a:t>
            </a:r>
            <a:r>
              <a:rPr spc="-320" dirty="0"/>
              <a:t> </a:t>
            </a:r>
            <a:r>
              <a:rPr spc="-125" dirty="0"/>
              <a:t>KMeans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Clustering</a:t>
            </a:r>
            <a:r>
              <a:rPr spc="-260" dirty="0"/>
              <a:t> </a:t>
            </a:r>
            <a:r>
              <a:rPr dirty="0"/>
              <a:t>-</a:t>
            </a:r>
            <a:r>
              <a:rPr spc="-320" dirty="0"/>
              <a:t> </a:t>
            </a:r>
            <a:r>
              <a:rPr spc="-125" dirty="0"/>
              <a:t>KMeans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55" dirty="0"/>
              <a:t>Machine</a:t>
            </a:r>
            <a:r>
              <a:rPr spc="-95" dirty="0"/>
              <a:t> </a:t>
            </a:r>
            <a:r>
              <a:rPr spc="-185" dirty="0"/>
              <a:t>Learning</a:t>
            </a:r>
            <a:r>
              <a:rPr spc="-95" dirty="0"/>
              <a:t> </a:t>
            </a:r>
            <a:r>
              <a:rPr spc="-160" dirty="0"/>
              <a:t>-</a:t>
            </a:r>
            <a:r>
              <a:rPr spc="-90" dirty="0"/>
              <a:t> </a:t>
            </a:r>
            <a:r>
              <a:rPr spc="-125" dirty="0"/>
              <a:t>Unsupervised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8725" y="1605827"/>
            <a:ext cx="6256655" cy="5205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96870">
              <a:lnSpc>
                <a:spcPct val="100000"/>
              </a:lnSpc>
              <a:spcBef>
                <a:spcPts val="100"/>
              </a:spcBef>
            </a:pPr>
            <a:r>
              <a:rPr sz="3400" spc="-110" dirty="0">
                <a:solidFill>
                  <a:srgbClr val="606060"/>
                </a:solidFill>
                <a:latin typeface="Tahoma"/>
                <a:cs typeface="Tahoma"/>
              </a:rPr>
              <a:t>Start</a:t>
            </a:r>
            <a:r>
              <a:rPr sz="3400" spc="-120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235" dirty="0">
                <a:solidFill>
                  <a:srgbClr val="606060"/>
                </a:solidFill>
                <a:latin typeface="Tahoma"/>
                <a:cs typeface="Tahoma"/>
              </a:rPr>
              <a:t>using</a:t>
            </a:r>
            <a:r>
              <a:rPr sz="3400" spc="-114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95" dirty="0">
                <a:solidFill>
                  <a:srgbClr val="606060"/>
                </a:solidFill>
                <a:latin typeface="Tahoma"/>
                <a:cs typeface="Tahoma"/>
              </a:rPr>
              <a:t>KMeans</a:t>
            </a:r>
            <a:endParaRPr sz="3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470"/>
              </a:spcBef>
            </a:pPr>
            <a:r>
              <a:rPr sz="2400" dirty="0">
                <a:latin typeface="Consolas"/>
                <a:cs typeface="Consolas"/>
              </a:rPr>
              <a:t>from</a:t>
            </a:r>
            <a:r>
              <a:rPr sz="2400" spc="-15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sklearn.cluster</a:t>
            </a:r>
            <a:r>
              <a:rPr sz="2400" spc="-15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import</a:t>
            </a:r>
            <a:r>
              <a:rPr sz="2400" spc="-155" dirty="0">
                <a:latin typeface="Consolas"/>
                <a:cs typeface="Consolas"/>
              </a:rPr>
              <a:t> </a:t>
            </a:r>
            <a:r>
              <a:rPr sz="2400" spc="-10" dirty="0">
                <a:latin typeface="Consolas"/>
                <a:cs typeface="Consolas"/>
              </a:rPr>
              <a:t>KMeans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2400">
              <a:latin typeface="Consolas"/>
              <a:cs typeface="Consolas"/>
            </a:endParaRPr>
          </a:p>
          <a:p>
            <a:pPr marL="12700" marR="1383030">
              <a:lnSpc>
                <a:spcPts val="2850"/>
              </a:lnSpc>
            </a:pPr>
            <a:r>
              <a:rPr sz="2400" b="1" dirty="0">
                <a:latin typeface="Consolas"/>
                <a:cs typeface="Consolas"/>
              </a:rPr>
              <a:t>model</a:t>
            </a:r>
            <a:r>
              <a:rPr sz="2400" b="1" spc="-80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=</a:t>
            </a:r>
            <a:r>
              <a:rPr sz="2400" b="1" spc="-80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KMeans(</a:t>
            </a:r>
            <a:r>
              <a:rPr sz="2400" b="1" spc="-80" dirty="0">
                <a:latin typeface="Consolas"/>
                <a:cs typeface="Consolas"/>
              </a:rPr>
              <a:t> </a:t>
            </a:r>
            <a:r>
              <a:rPr sz="2400" b="1" spc="-10" dirty="0">
                <a:latin typeface="Consolas"/>
                <a:cs typeface="Consolas"/>
              </a:rPr>
              <a:t>n_clusters=3) model.fit(points)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2730"/>
              </a:spcBef>
            </a:pPr>
            <a:r>
              <a:rPr sz="2400" b="1" dirty="0">
                <a:latin typeface="Consolas"/>
                <a:cs typeface="Consolas"/>
              </a:rPr>
              <a:t>clusters</a:t>
            </a:r>
            <a:r>
              <a:rPr sz="2400" b="1" spc="-85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=</a:t>
            </a:r>
            <a:r>
              <a:rPr sz="2400" b="1" spc="-80" dirty="0">
                <a:latin typeface="Consolas"/>
                <a:cs typeface="Consolas"/>
              </a:rPr>
              <a:t> </a:t>
            </a:r>
            <a:r>
              <a:rPr sz="2400" b="1" spc="-10" dirty="0">
                <a:latin typeface="Consolas"/>
                <a:cs typeface="Consolas"/>
              </a:rPr>
              <a:t>model.fit_predict(points)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Consolas"/>
                <a:cs typeface="Consolas"/>
              </a:rPr>
              <a:t>clusters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latin typeface="Consolas"/>
                <a:cs typeface="Consolas"/>
              </a:rPr>
              <a:t>new_points</a:t>
            </a:r>
            <a:r>
              <a:rPr sz="2400" spc="-5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=</a:t>
            </a:r>
            <a:r>
              <a:rPr sz="2400" spc="-50" dirty="0">
                <a:latin typeface="Consolas"/>
                <a:cs typeface="Consolas"/>
              </a:rPr>
              <a:t> </a:t>
            </a:r>
            <a:r>
              <a:rPr sz="2400" spc="-25" dirty="0">
                <a:latin typeface="Consolas"/>
                <a:cs typeface="Consolas"/>
              </a:rPr>
              <a:t>[[4,3],[4,1],[-</a:t>
            </a:r>
            <a:r>
              <a:rPr sz="2400" spc="-10" dirty="0">
                <a:latin typeface="Consolas"/>
                <a:cs typeface="Consolas"/>
              </a:rPr>
              <a:t>5,1]]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b="1" dirty="0">
                <a:latin typeface="Consolas"/>
                <a:cs typeface="Consolas"/>
              </a:rPr>
              <a:t>j</a:t>
            </a:r>
            <a:r>
              <a:rPr sz="2400" b="1" spc="-20" dirty="0">
                <a:latin typeface="Consolas"/>
                <a:cs typeface="Consolas"/>
              </a:rPr>
              <a:t> </a:t>
            </a:r>
            <a:r>
              <a:rPr sz="2400" b="1" dirty="0">
                <a:latin typeface="Consolas"/>
                <a:cs typeface="Consolas"/>
              </a:rPr>
              <a:t>=</a:t>
            </a:r>
            <a:r>
              <a:rPr sz="2400" b="1" spc="-20" dirty="0">
                <a:latin typeface="Consolas"/>
                <a:cs typeface="Consolas"/>
              </a:rPr>
              <a:t> </a:t>
            </a:r>
            <a:r>
              <a:rPr sz="2400" b="1" spc="-10" dirty="0">
                <a:latin typeface="Consolas"/>
                <a:cs typeface="Consolas"/>
              </a:rPr>
              <a:t>model.predict(new_points)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spc="-10" dirty="0">
                <a:latin typeface="Consolas"/>
                <a:cs typeface="Consolas"/>
              </a:rPr>
              <a:t>print(j)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3933" y="1605827"/>
            <a:ext cx="384746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15" dirty="0">
                <a:solidFill>
                  <a:srgbClr val="606060"/>
                </a:solidFill>
                <a:latin typeface="Tahoma"/>
                <a:cs typeface="Tahoma"/>
              </a:rPr>
              <a:t>Evaluating</a:t>
            </a:r>
            <a:r>
              <a:rPr sz="3400" spc="-8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340" dirty="0">
                <a:solidFill>
                  <a:srgbClr val="606060"/>
                </a:solidFill>
                <a:latin typeface="Tahoma"/>
                <a:cs typeface="Tahoma"/>
              </a:rPr>
              <a:t>a</a:t>
            </a:r>
            <a:r>
              <a:rPr sz="3400" spc="-80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120" dirty="0">
                <a:solidFill>
                  <a:srgbClr val="606060"/>
                </a:solidFill>
                <a:latin typeface="Tahoma"/>
                <a:cs typeface="Tahoma"/>
              </a:rPr>
              <a:t>clustering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55" dirty="0"/>
              <a:t>Machine</a:t>
            </a:r>
            <a:r>
              <a:rPr spc="-95" dirty="0"/>
              <a:t> </a:t>
            </a:r>
            <a:r>
              <a:rPr spc="-185" dirty="0"/>
              <a:t>Learning</a:t>
            </a:r>
            <a:r>
              <a:rPr spc="-95" dirty="0"/>
              <a:t> </a:t>
            </a:r>
            <a:r>
              <a:rPr spc="-160" dirty="0"/>
              <a:t>-</a:t>
            </a:r>
            <a:r>
              <a:rPr spc="-90" dirty="0"/>
              <a:t> </a:t>
            </a:r>
            <a:r>
              <a:rPr spc="-125" dirty="0"/>
              <a:t>Unsupervised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Clustering</a:t>
            </a:r>
            <a:r>
              <a:rPr spc="-260" dirty="0"/>
              <a:t> </a:t>
            </a:r>
            <a:r>
              <a:rPr dirty="0"/>
              <a:t>-</a:t>
            </a:r>
            <a:r>
              <a:rPr spc="-320" dirty="0"/>
              <a:t> </a:t>
            </a:r>
            <a:r>
              <a:rPr spc="-125" dirty="0"/>
              <a:t>KMeans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73025" y="3224008"/>
            <a:ext cx="45199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nsolas"/>
                <a:cs typeface="Consolas"/>
              </a:rPr>
              <a:t>Find</a:t>
            </a:r>
            <a:r>
              <a:rPr sz="2400" spc="-8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inertia</a:t>
            </a:r>
            <a:r>
              <a:rPr sz="2400" spc="-8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or</a:t>
            </a:r>
            <a:r>
              <a:rPr sz="2400" spc="-80" dirty="0">
                <a:latin typeface="Consolas"/>
                <a:cs typeface="Consolas"/>
              </a:rPr>
              <a:t> </a:t>
            </a:r>
            <a:r>
              <a:rPr sz="2400" spc="-10" dirty="0">
                <a:latin typeface="Consolas"/>
                <a:cs typeface="Consolas"/>
              </a:rPr>
              <a:t>withness</a:t>
            </a:r>
            <a:r>
              <a:rPr sz="2400" spc="-10" dirty="0">
                <a:latin typeface="Arial MT"/>
                <a:cs typeface="Arial MT"/>
              </a:rPr>
              <a:t>…</a:t>
            </a:r>
            <a:r>
              <a:rPr sz="2400" spc="-10" dirty="0">
                <a:latin typeface="Consolas"/>
                <a:cs typeface="Consolas"/>
              </a:rPr>
              <a:t>.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61664"/>
            <a:ext cx="52692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Clustering</a:t>
            </a:r>
            <a:r>
              <a:rPr spc="-260" dirty="0"/>
              <a:t> </a:t>
            </a:r>
            <a:r>
              <a:rPr dirty="0"/>
              <a:t>-</a:t>
            </a:r>
            <a:r>
              <a:rPr spc="-320" dirty="0"/>
              <a:t> </a:t>
            </a:r>
            <a:r>
              <a:rPr spc="-125" dirty="0"/>
              <a:t>KMeans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55" dirty="0"/>
              <a:t>Machine</a:t>
            </a:r>
            <a:r>
              <a:rPr spc="-95" dirty="0"/>
              <a:t> </a:t>
            </a:r>
            <a:r>
              <a:rPr spc="-185" dirty="0"/>
              <a:t>Learning</a:t>
            </a:r>
            <a:r>
              <a:rPr spc="-95" dirty="0"/>
              <a:t> </a:t>
            </a:r>
            <a:r>
              <a:rPr spc="-160" dirty="0"/>
              <a:t>-</a:t>
            </a:r>
            <a:r>
              <a:rPr spc="-90" dirty="0"/>
              <a:t> </a:t>
            </a:r>
            <a:r>
              <a:rPr spc="-125" dirty="0"/>
              <a:t>Unsupervised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05275" y="1303765"/>
            <a:ext cx="8894445" cy="7578090"/>
          </a:xfrm>
          <a:prstGeom prst="rect">
            <a:avLst/>
          </a:prstGeom>
        </p:spPr>
        <p:txBody>
          <a:bodyPr vert="horz" wrap="square" lIns="0" tIns="314325" rIns="0" bIns="0" rtlCol="0">
            <a:spAutoFit/>
          </a:bodyPr>
          <a:lstStyle/>
          <a:p>
            <a:pPr marL="949960" algn="ctr">
              <a:lnSpc>
                <a:spcPct val="100000"/>
              </a:lnSpc>
              <a:spcBef>
                <a:spcPts val="2475"/>
              </a:spcBef>
            </a:pPr>
            <a:r>
              <a:rPr sz="3400" spc="-215" dirty="0">
                <a:solidFill>
                  <a:srgbClr val="606060"/>
                </a:solidFill>
                <a:latin typeface="Tahoma"/>
                <a:cs typeface="Tahoma"/>
              </a:rPr>
              <a:t>Evaluating</a:t>
            </a:r>
            <a:r>
              <a:rPr sz="3400" spc="-8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340" dirty="0">
                <a:solidFill>
                  <a:srgbClr val="606060"/>
                </a:solidFill>
                <a:latin typeface="Tahoma"/>
                <a:cs typeface="Tahoma"/>
              </a:rPr>
              <a:t>a</a:t>
            </a:r>
            <a:r>
              <a:rPr sz="3400" spc="-80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35" dirty="0">
                <a:solidFill>
                  <a:srgbClr val="606060"/>
                </a:solidFill>
                <a:latin typeface="Tahoma"/>
                <a:cs typeface="Tahoma"/>
              </a:rPr>
              <a:t>clustering</a:t>
            </a:r>
            <a:endParaRPr sz="3400">
              <a:latin typeface="Tahoma"/>
              <a:cs typeface="Tahoma"/>
            </a:endParaRPr>
          </a:p>
          <a:p>
            <a:pPr marL="12700" marR="6028690">
              <a:lnSpc>
                <a:spcPts val="2850"/>
              </a:lnSpc>
              <a:spcBef>
                <a:spcPts val="1800"/>
              </a:spcBef>
            </a:pPr>
            <a:r>
              <a:rPr sz="2400" dirty="0">
                <a:latin typeface="Consolas"/>
                <a:cs typeface="Consolas"/>
              </a:rPr>
              <a:t>ks</a:t>
            </a:r>
            <a:r>
              <a:rPr sz="2400" spc="-7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=</a:t>
            </a:r>
            <a:r>
              <a:rPr sz="2400" spc="-6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range(1,</a:t>
            </a:r>
            <a:r>
              <a:rPr sz="2400" spc="-70" dirty="0">
                <a:latin typeface="Consolas"/>
                <a:cs typeface="Consolas"/>
              </a:rPr>
              <a:t> </a:t>
            </a:r>
            <a:r>
              <a:rPr sz="2400" spc="-25" dirty="0">
                <a:latin typeface="Consolas"/>
                <a:cs typeface="Consolas"/>
              </a:rPr>
              <a:t>10) </a:t>
            </a:r>
            <a:r>
              <a:rPr sz="2400" dirty="0">
                <a:latin typeface="Consolas"/>
                <a:cs typeface="Consolas"/>
              </a:rPr>
              <a:t>inertias</a:t>
            </a:r>
            <a:r>
              <a:rPr sz="2400" spc="-8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=</a:t>
            </a:r>
            <a:r>
              <a:rPr sz="2400" spc="-80" dirty="0">
                <a:latin typeface="Consolas"/>
                <a:cs typeface="Consolas"/>
              </a:rPr>
              <a:t> </a:t>
            </a:r>
            <a:r>
              <a:rPr sz="2400" spc="-25" dirty="0">
                <a:latin typeface="Consolas"/>
                <a:cs typeface="Consolas"/>
              </a:rPr>
              <a:t>[]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745"/>
              </a:lnSpc>
            </a:pPr>
            <a:r>
              <a:rPr sz="2400" dirty="0">
                <a:latin typeface="Consolas"/>
                <a:cs typeface="Consolas"/>
              </a:rPr>
              <a:t>for</a:t>
            </a:r>
            <a:r>
              <a:rPr sz="2400" spc="-4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k</a:t>
            </a:r>
            <a:r>
              <a:rPr sz="2400" spc="-3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in</a:t>
            </a:r>
            <a:r>
              <a:rPr sz="2400" spc="-35" dirty="0">
                <a:latin typeface="Consolas"/>
                <a:cs typeface="Consolas"/>
              </a:rPr>
              <a:t> </a:t>
            </a:r>
            <a:r>
              <a:rPr sz="2400" spc="-25" dirty="0">
                <a:latin typeface="Consolas"/>
                <a:cs typeface="Consolas"/>
              </a:rPr>
              <a:t>ks:</a:t>
            </a:r>
            <a:endParaRPr sz="2400">
              <a:latin typeface="Consolas"/>
              <a:cs typeface="Consolas"/>
            </a:endParaRPr>
          </a:p>
          <a:p>
            <a:pPr marL="681990" marR="5080">
              <a:lnSpc>
                <a:spcPts val="2850"/>
              </a:lnSpc>
              <a:spcBef>
                <a:spcPts val="105"/>
              </a:spcBef>
            </a:pPr>
            <a:r>
              <a:rPr sz="2400" dirty="0">
                <a:latin typeface="Consolas"/>
                <a:cs typeface="Consolas"/>
              </a:rPr>
              <a:t>#</a:t>
            </a:r>
            <a:r>
              <a:rPr sz="2400" spc="-8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Create</a:t>
            </a:r>
            <a:r>
              <a:rPr sz="2400" spc="-8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a</a:t>
            </a:r>
            <a:r>
              <a:rPr sz="2400" spc="-8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KMeans</a:t>
            </a:r>
            <a:r>
              <a:rPr sz="2400" spc="-8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instance</a:t>
            </a:r>
            <a:r>
              <a:rPr sz="2400" spc="-8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with</a:t>
            </a:r>
            <a:r>
              <a:rPr sz="2400" spc="-8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k</a:t>
            </a:r>
            <a:r>
              <a:rPr sz="2400" spc="-8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clusters:</a:t>
            </a:r>
            <a:r>
              <a:rPr sz="2400" spc="-85" dirty="0">
                <a:latin typeface="Consolas"/>
                <a:cs typeface="Consolas"/>
              </a:rPr>
              <a:t> </a:t>
            </a:r>
            <a:r>
              <a:rPr sz="2400" spc="-10" dirty="0">
                <a:latin typeface="Consolas"/>
                <a:cs typeface="Consolas"/>
              </a:rPr>
              <a:t>model </a:t>
            </a:r>
            <a:r>
              <a:rPr sz="2400" dirty="0">
                <a:latin typeface="Consolas"/>
                <a:cs typeface="Consolas"/>
              </a:rPr>
              <a:t>model</a:t>
            </a:r>
            <a:r>
              <a:rPr sz="2400" spc="-5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=</a:t>
            </a:r>
            <a:r>
              <a:rPr sz="2400" spc="-55" dirty="0">
                <a:latin typeface="Consolas"/>
                <a:cs typeface="Consolas"/>
              </a:rPr>
              <a:t> </a:t>
            </a:r>
            <a:r>
              <a:rPr sz="2400" spc="-10" dirty="0">
                <a:latin typeface="Consolas"/>
                <a:cs typeface="Consolas"/>
              </a:rPr>
              <a:t>KMeans(n_clusters=k)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Consolas"/>
              <a:cs typeface="Consolas"/>
            </a:endParaRPr>
          </a:p>
          <a:p>
            <a:pPr marL="681990" marR="4523105">
              <a:lnSpc>
                <a:spcPts val="2850"/>
              </a:lnSpc>
            </a:pPr>
            <a:r>
              <a:rPr sz="2400" dirty="0">
                <a:latin typeface="Consolas"/>
                <a:cs typeface="Consolas"/>
              </a:rPr>
              <a:t>#</a:t>
            </a:r>
            <a:r>
              <a:rPr sz="2400" spc="-5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Fit</a:t>
            </a:r>
            <a:r>
              <a:rPr sz="2400" spc="-5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model</a:t>
            </a:r>
            <a:r>
              <a:rPr sz="2400" spc="-5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to</a:t>
            </a:r>
            <a:r>
              <a:rPr sz="2400" spc="-50" dirty="0">
                <a:latin typeface="Consolas"/>
                <a:cs typeface="Consolas"/>
              </a:rPr>
              <a:t> </a:t>
            </a:r>
            <a:r>
              <a:rPr sz="2400" spc="-10" dirty="0">
                <a:latin typeface="Consolas"/>
                <a:cs typeface="Consolas"/>
              </a:rPr>
              <a:t>samples model.fit(samples)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Consolas"/>
              <a:cs typeface="Consolas"/>
            </a:endParaRPr>
          </a:p>
          <a:p>
            <a:pPr marL="681990" marR="841375">
              <a:lnSpc>
                <a:spcPts val="2850"/>
              </a:lnSpc>
            </a:pPr>
            <a:r>
              <a:rPr sz="2400" dirty="0">
                <a:latin typeface="Consolas"/>
                <a:cs typeface="Consolas"/>
              </a:rPr>
              <a:t>#</a:t>
            </a:r>
            <a:r>
              <a:rPr sz="2400" spc="-6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Append</a:t>
            </a:r>
            <a:r>
              <a:rPr sz="2400" spc="-6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the</a:t>
            </a:r>
            <a:r>
              <a:rPr sz="2400" spc="-6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inertia</a:t>
            </a:r>
            <a:r>
              <a:rPr sz="2400" spc="-6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to</a:t>
            </a:r>
            <a:r>
              <a:rPr sz="2400" spc="-6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the</a:t>
            </a:r>
            <a:r>
              <a:rPr sz="2400" spc="-6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list</a:t>
            </a:r>
            <a:r>
              <a:rPr sz="2400" spc="-6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of</a:t>
            </a:r>
            <a:r>
              <a:rPr sz="2400" spc="-65" dirty="0">
                <a:latin typeface="Consolas"/>
                <a:cs typeface="Consolas"/>
              </a:rPr>
              <a:t> </a:t>
            </a:r>
            <a:r>
              <a:rPr sz="2400" spc="-10" dirty="0">
                <a:latin typeface="Consolas"/>
                <a:cs typeface="Consolas"/>
              </a:rPr>
              <a:t>inertias inertias.append(model.inertia_)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Consolas"/>
              <a:cs typeface="Consolas"/>
            </a:endParaRPr>
          </a:p>
          <a:p>
            <a:pPr marL="12700" marR="4188460">
              <a:lnSpc>
                <a:spcPts val="2850"/>
              </a:lnSpc>
            </a:pPr>
            <a:r>
              <a:rPr sz="2400" dirty="0">
                <a:latin typeface="Consolas"/>
                <a:cs typeface="Consolas"/>
              </a:rPr>
              <a:t>#</a:t>
            </a:r>
            <a:r>
              <a:rPr sz="2400" spc="-4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Plot</a:t>
            </a:r>
            <a:r>
              <a:rPr sz="2400" spc="-4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ks</a:t>
            </a:r>
            <a:r>
              <a:rPr sz="2400" spc="-4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vs</a:t>
            </a:r>
            <a:r>
              <a:rPr sz="2400" spc="-40" dirty="0">
                <a:latin typeface="Consolas"/>
                <a:cs typeface="Consolas"/>
              </a:rPr>
              <a:t> </a:t>
            </a:r>
            <a:r>
              <a:rPr sz="2400" spc="-10" dirty="0">
                <a:latin typeface="Consolas"/>
                <a:cs typeface="Consolas"/>
              </a:rPr>
              <a:t>inertias </a:t>
            </a:r>
            <a:r>
              <a:rPr sz="2400" dirty="0">
                <a:latin typeface="Consolas"/>
                <a:cs typeface="Consolas"/>
              </a:rPr>
              <a:t>plt.plot(ks,</a:t>
            </a:r>
            <a:r>
              <a:rPr sz="2400" spc="-18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inertias,</a:t>
            </a:r>
            <a:r>
              <a:rPr sz="2400" spc="-185" dirty="0">
                <a:latin typeface="Consolas"/>
                <a:cs typeface="Consolas"/>
              </a:rPr>
              <a:t> </a:t>
            </a:r>
            <a:r>
              <a:rPr sz="2400" spc="-25" dirty="0">
                <a:latin typeface="Consolas"/>
                <a:cs typeface="Consolas"/>
              </a:rPr>
              <a:t>'-o')</a:t>
            </a:r>
            <a:endParaRPr sz="2400">
              <a:latin typeface="Consolas"/>
              <a:cs typeface="Consolas"/>
            </a:endParaRPr>
          </a:p>
          <a:p>
            <a:pPr marL="12700" marR="3016885">
              <a:lnSpc>
                <a:spcPts val="2850"/>
              </a:lnSpc>
            </a:pPr>
            <a:r>
              <a:rPr sz="2400" dirty="0">
                <a:latin typeface="Consolas"/>
                <a:cs typeface="Consolas"/>
              </a:rPr>
              <a:t>plt.xlabel('number</a:t>
            </a:r>
            <a:r>
              <a:rPr sz="2400" spc="-18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of</a:t>
            </a:r>
            <a:r>
              <a:rPr sz="2400" spc="-17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clusters,</a:t>
            </a:r>
            <a:r>
              <a:rPr sz="2400" spc="-175" dirty="0">
                <a:latin typeface="Consolas"/>
                <a:cs typeface="Consolas"/>
              </a:rPr>
              <a:t> </a:t>
            </a:r>
            <a:r>
              <a:rPr sz="2400" spc="-25" dirty="0">
                <a:latin typeface="Consolas"/>
                <a:cs typeface="Consolas"/>
              </a:rPr>
              <a:t>k') </a:t>
            </a:r>
            <a:r>
              <a:rPr sz="2400" spc="-10" dirty="0">
                <a:latin typeface="Consolas"/>
                <a:cs typeface="Consolas"/>
              </a:rPr>
              <a:t>plt.ylabel('inertia') plt.xticks(ks)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760"/>
              </a:lnSpc>
            </a:pPr>
            <a:r>
              <a:rPr sz="2400" spc="-10" dirty="0">
                <a:latin typeface="Consolas"/>
                <a:cs typeface="Consolas"/>
              </a:rPr>
              <a:t>plt.show()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03933" y="1605827"/>
            <a:ext cx="384746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15" dirty="0">
                <a:solidFill>
                  <a:srgbClr val="606060"/>
                </a:solidFill>
                <a:latin typeface="Tahoma"/>
                <a:cs typeface="Tahoma"/>
              </a:rPr>
              <a:t>Evaluating</a:t>
            </a:r>
            <a:r>
              <a:rPr sz="3400" spc="-8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340" dirty="0">
                <a:solidFill>
                  <a:srgbClr val="606060"/>
                </a:solidFill>
                <a:latin typeface="Tahoma"/>
                <a:cs typeface="Tahoma"/>
              </a:rPr>
              <a:t>a</a:t>
            </a:r>
            <a:r>
              <a:rPr sz="3400" spc="-80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120" dirty="0">
                <a:solidFill>
                  <a:srgbClr val="606060"/>
                </a:solidFill>
                <a:latin typeface="Tahoma"/>
                <a:cs typeface="Tahoma"/>
              </a:rPr>
              <a:t>clustering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Clustering</a:t>
            </a:r>
            <a:r>
              <a:rPr spc="-260" dirty="0"/>
              <a:t> </a:t>
            </a:r>
            <a:r>
              <a:rPr dirty="0"/>
              <a:t>-</a:t>
            </a:r>
            <a:r>
              <a:rPr spc="-320" dirty="0"/>
              <a:t> </a:t>
            </a:r>
            <a:r>
              <a:rPr spc="-125" dirty="0"/>
              <a:t>KMeans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000075" y="2516500"/>
            <a:ext cx="9004935" cy="6018530"/>
            <a:chOff x="2000075" y="2516500"/>
            <a:chExt cx="9004935" cy="60185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00075" y="2516500"/>
              <a:ext cx="9004749" cy="60182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298024" y="6490699"/>
              <a:ext cx="3315970" cy="1596390"/>
            </a:xfrm>
            <a:custGeom>
              <a:avLst/>
              <a:gdLst/>
              <a:ahLst/>
              <a:cxnLst/>
              <a:rect l="l" t="t" r="r" b="b"/>
              <a:pathLst>
                <a:path w="3315970" h="1596390">
                  <a:moveTo>
                    <a:pt x="2719124" y="0"/>
                  </a:moveTo>
                  <a:lnTo>
                    <a:pt x="3315524" y="0"/>
                  </a:lnTo>
                  <a:lnTo>
                    <a:pt x="3315524" y="614099"/>
                  </a:lnTo>
                  <a:lnTo>
                    <a:pt x="2719124" y="614099"/>
                  </a:lnTo>
                  <a:lnTo>
                    <a:pt x="2719124" y="0"/>
                  </a:lnTo>
                  <a:close/>
                </a:path>
                <a:path w="3315970" h="1596390">
                  <a:moveTo>
                    <a:pt x="0" y="1596374"/>
                  </a:moveTo>
                  <a:lnTo>
                    <a:pt x="2667561" y="331460"/>
                  </a:lnTo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958845" y="6803641"/>
              <a:ext cx="46355" cy="33020"/>
            </a:xfrm>
            <a:custGeom>
              <a:avLst/>
              <a:gdLst/>
              <a:ahLst/>
              <a:cxnLst/>
              <a:rect l="l" t="t" r="r" b="b"/>
              <a:pathLst>
                <a:path w="46354" h="33020">
                  <a:moveTo>
                    <a:pt x="13481" y="32734"/>
                  </a:moveTo>
                  <a:lnTo>
                    <a:pt x="0" y="4303"/>
                  </a:lnTo>
                  <a:lnTo>
                    <a:pt x="45797" y="0"/>
                  </a:lnTo>
                  <a:lnTo>
                    <a:pt x="13481" y="32734"/>
                  </a:lnTo>
                  <a:close/>
                </a:path>
              </a:pathLst>
            </a:custGeom>
            <a:solidFill>
              <a:srgbClr val="5B58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58845" y="6803641"/>
              <a:ext cx="46355" cy="33020"/>
            </a:xfrm>
            <a:custGeom>
              <a:avLst/>
              <a:gdLst/>
              <a:ahLst/>
              <a:cxnLst/>
              <a:rect l="l" t="t" r="r" b="b"/>
              <a:pathLst>
                <a:path w="46354" h="33020">
                  <a:moveTo>
                    <a:pt x="13481" y="32734"/>
                  </a:moveTo>
                  <a:lnTo>
                    <a:pt x="45797" y="0"/>
                  </a:lnTo>
                  <a:lnTo>
                    <a:pt x="0" y="4303"/>
                  </a:lnTo>
                  <a:lnTo>
                    <a:pt x="13481" y="32734"/>
                  </a:lnTo>
                  <a:close/>
                </a:path>
              </a:pathLst>
            </a:custGeom>
            <a:ln w="9524">
              <a:solidFill>
                <a:srgbClr val="5B585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8800" y="8144860"/>
            <a:ext cx="10572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10" dirty="0">
                <a:solidFill>
                  <a:srgbClr val="606060"/>
                </a:solidFill>
                <a:latin typeface="Tahoma"/>
                <a:cs typeface="Tahoma"/>
              </a:rPr>
              <a:t>Elbow.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55" dirty="0"/>
              <a:t>Machine</a:t>
            </a:r>
            <a:r>
              <a:rPr spc="-95" dirty="0"/>
              <a:t> </a:t>
            </a:r>
            <a:r>
              <a:rPr spc="-185" dirty="0"/>
              <a:t>Learning</a:t>
            </a:r>
            <a:r>
              <a:rPr spc="-95" dirty="0"/>
              <a:t> </a:t>
            </a:r>
            <a:r>
              <a:rPr spc="-160" dirty="0"/>
              <a:t>-</a:t>
            </a:r>
            <a:r>
              <a:rPr spc="-90" dirty="0"/>
              <a:t> </a:t>
            </a:r>
            <a:r>
              <a:rPr spc="-125" dirty="0"/>
              <a:t>Unsupervised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Clustering</a:t>
            </a:r>
            <a:r>
              <a:rPr spc="-260" dirty="0"/>
              <a:t> </a:t>
            </a:r>
            <a:r>
              <a:rPr dirty="0"/>
              <a:t>-</a:t>
            </a:r>
            <a:r>
              <a:rPr spc="-320" dirty="0"/>
              <a:t> </a:t>
            </a:r>
            <a:r>
              <a:rPr spc="-125" dirty="0"/>
              <a:t>KMeans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55" dirty="0"/>
              <a:t>Machine</a:t>
            </a:r>
            <a:r>
              <a:rPr spc="-95" dirty="0"/>
              <a:t> </a:t>
            </a:r>
            <a:r>
              <a:rPr spc="-185" dirty="0"/>
              <a:t>Learning</a:t>
            </a:r>
            <a:r>
              <a:rPr spc="-95" dirty="0"/>
              <a:t> </a:t>
            </a:r>
            <a:r>
              <a:rPr spc="-160" dirty="0"/>
              <a:t>-</a:t>
            </a:r>
            <a:r>
              <a:rPr spc="-90" dirty="0"/>
              <a:t> </a:t>
            </a:r>
            <a:r>
              <a:rPr spc="-125" dirty="0"/>
              <a:t>Unsupervised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19825" y="1605827"/>
            <a:ext cx="10735310" cy="652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7520" algn="ctr">
              <a:lnSpc>
                <a:spcPct val="100000"/>
              </a:lnSpc>
              <a:spcBef>
                <a:spcPts val="100"/>
              </a:spcBef>
            </a:pPr>
            <a:r>
              <a:rPr sz="3400" spc="-215" dirty="0">
                <a:solidFill>
                  <a:srgbClr val="606060"/>
                </a:solidFill>
                <a:latin typeface="Tahoma"/>
                <a:cs typeface="Tahoma"/>
              </a:rPr>
              <a:t>Evaluating</a:t>
            </a:r>
            <a:r>
              <a:rPr sz="3400" spc="-110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340" dirty="0">
                <a:solidFill>
                  <a:srgbClr val="606060"/>
                </a:solidFill>
                <a:latin typeface="Tahoma"/>
                <a:cs typeface="Tahoma"/>
              </a:rPr>
              <a:t>a</a:t>
            </a:r>
            <a:r>
              <a:rPr sz="3400" spc="-110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140" dirty="0">
                <a:solidFill>
                  <a:srgbClr val="606060"/>
                </a:solidFill>
                <a:latin typeface="Tahoma"/>
                <a:cs typeface="Tahoma"/>
              </a:rPr>
              <a:t>clustering</a:t>
            </a:r>
            <a:r>
              <a:rPr sz="3400" spc="-10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150" dirty="0">
                <a:solidFill>
                  <a:srgbClr val="606060"/>
                </a:solidFill>
                <a:latin typeface="Tahoma"/>
                <a:cs typeface="Tahoma"/>
              </a:rPr>
              <a:t>-</a:t>
            </a:r>
            <a:r>
              <a:rPr sz="3400" spc="-110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70" dirty="0">
                <a:solidFill>
                  <a:srgbClr val="606060"/>
                </a:solidFill>
                <a:latin typeface="Tahoma"/>
                <a:cs typeface="Tahoma"/>
              </a:rPr>
              <a:t>cross</a:t>
            </a:r>
            <a:r>
              <a:rPr sz="3400" spc="-10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25" dirty="0">
                <a:solidFill>
                  <a:srgbClr val="606060"/>
                </a:solidFill>
                <a:latin typeface="Tahoma"/>
                <a:cs typeface="Tahoma"/>
              </a:rPr>
              <a:t>tab</a:t>
            </a:r>
            <a:endParaRPr sz="34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3400">
              <a:latin typeface="Tahoma"/>
              <a:cs typeface="Tahoma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latin typeface="Consolas"/>
                <a:cs typeface="Consolas"/>
              </a:rPr>
              <a:t>varieties</a:t>
            </a:r>
            <a:r>
              <a:rPr sz="2400" spc="-10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=</a:t>
            </a:r>
            <a:r>
              <a:rPr sz="2400" spc="-10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data[:,</a:t>
            </a:r>
            <a:r>
              <a:rPr sz="2400" spc="-105" dirty="0">
                <a:latin typeface="Consolas"/>
                <a:cs typeface="Consolas"/>
              </a:rPr>
              <a:t> </a:t>
            </a:r>
            <a:r>
              <a:rPr sz="2400" spc="-25" dirty="0">
                <a:latin typeface="Consolas"/>
                <a:cs typeface="Consolas"/>
              </a:rPr>
              <a:t>7]</a:t>
            </a:r>
            <a:endParaRPr sz="2400">
              <a:latin typeface="Consolas"/>
              <a:cs typeface="Consolas"/>
            </a:endParaRPr>
          </a:p>
          <a:p>
            <a:pPr marL="12700" marR="3016885">
              <a:lnSpc>
                <a:spcPts val="2850"/>
              </a:lnSpc>
              <a:spcBef>
                <a:spcPts val="105"/>
              </a:spcBef>
            </a:pPr>
            <a:r>
              <a:rPr sz="2400" dirty="0">
                <a:latin typeface="Consolas"/>
                <a:cs typeface="Consolas"/>
              </a:rPr>
              <a:t>#</a:t>
            </a:r>
            <a:r>
              <a:rPr sz="2400" spc="-8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Create</a:t>
            </a:r>
            <a:r>
              <a:rPr sz="2400" spc="-7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a</a:t>
            </a:r>
            <a:r>
              <a:rPr sz="2400" spc="-7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KMeans</a:t>
            </a:r>
            <a:r>
              <a:rPr sz="2400" spc="-7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model</a:t>
            </a:r>
            <a:r>
              <a:rPr sz="2400" spc="-7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with</a:t>
            </a:r>
            <a:r>
              <a:rPr sz="2400" spc="-7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3</a:t>
            </a:r>
            <a:r>
              <a:rPr sz="2400" spc="-7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clusters:</a:t>
            </a:r>
            <a:r>
              <a:rPr sz="2400" spc="-75" dirty="0">
                <a:latin typeface="Consolas"/>
                <a:cs typeface="Consolas"/>
              </a:rPr>
              <a:t> </a:t>
            </a:r>
            <a:r>
              <a:rPr sz="2400" spc="-10" dirty="0">
                <a:latin typeface="Consolas"/>
                <a:cs typeface="Consolas"/>
              </a:rPr>
              <a:t>model </a:t>
            </a:r>
            <a:r>
              <a:rPr sz="2400" dirty="0">
                <a:latin typeface="Consolas"/>
                <a:cs typeface="Consolas"/>
              </a:rPr>
              <a:t>model</a:t>
            </a:r>
            <a:r>
              <a:rPr sz="2400" spc="-5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=</a:t>
            </a:r>
            <a:r>
              <a:rPr sz="2400" spc="-55" dirty="0">
                <a:latin typeface="Consolas"/>
                <a:cs typeface="Consolas"/>
              </a:rPr>
              <a:t> </a:t>
            </a:r>
            <a:r>
              <a:rPr sz="2400" spc="-10" dirty="0">
                <a:latin typeface="Consolas"/>
                <a:cs typeface="Consolas"/>
              </a:rPr>
              <a:t>KMeans(n_clusters=3)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Consolas"/>
              <a:cs typeface="Consolas"/>
            </a:endParaRPr>
          </a:p>
          <a:p>
            <a:pPr marL="12700" marR="5080">
              <a:lnSpc>
                <a:spcPts val="2850"/>
              </a:lnSpc>
            </a:pPr>
            <a:r>
              <a:rPr sz="2400" dirty="0">
                <a:latin typeface="Consolas"/>
                <a:cs typeface="Consolas"/>
              </a:rPr>
              <a:t>#</a:t>
            </a:r>
            <a:r>
              <a:rPr sz="2400" spc="-9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Use</a:t>
            </a:r>
            <a:r>
              <a:rPr sz="2400" spc="-9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fit_predict</a:t>
            </a:r>
            <a:r>
              <a:rPr sz="2400" spc="-8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to</a:t>
            </a:r>
            <a:r>
              <a:rPr sz="2400" spc="-9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fit</a:t>
            </a:r>
            <a:r>
              <a:rPr sz="2400" spc="-8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model</a:t>
            </a:r>
            <a:r>
              <a:rPr sz="2400" spc="-9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and</a:t>
            </a:r>
            <a:r>
              <a:rPr sz="2400" spc="-8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obtain</a:t>
            </a:r>
            <a:r>
              <a:rPr sz="2400" spc="-9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cluster</a:t>
            </a:r>
            <a:r>
              <a:rPr sz="2400" spc="-8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labels:</a:t>
            </a:r>
            <a:r>
              <a:rPr sz="2400" spc="-90" dirty="0">
                <a:latin typeface="Consolas"/>
                <a:cs typeface="Consolas"/>
              </a:rPr>
              <a:t> </a:t>
            </a:r>
            <a:r>
              <a:rPr sz="2400" spc="-10" dirty="0">
                <a:latin typeface="Consolas"/>
                <a:cs typeface="Consolas"/>
              </a:rPr>
              <a:t>labels </a:t>
            </a:r>
            <a:r>
              <a:rPr sz="2400" dirty="0">
                <a:latin typeface="Consolas"/>
                <a:cs typeface="Consolas"/>
              </a:rPr>
              <a:t>labels</a:t>
            </a:r>
            <a:r>
              <a:rPr sz="2400" spc="-6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=</a:t>
            </a:r>
            <a:r>
              <a:rPr sz="2400" spc="-65" dirty="0">
                <a:latin typeface="Consolas"/>
                <a:cs typeface="Consolas"/>
              </a:rPr>
              <a:t> </a:t>
            </a:r>
            <a:r>
              <a:rPr sz="2400" spc="-10" dirty="0">
                <a:latin typeface="Consolas"/>
                <a:cs typeface="Consolas"/>
              </a:rPr>
              <a:t>model.fit_predict(samples)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Consolas"/>
              <a:cs typeface="Consolas"/>
            </a:endParaRPr>
          </a:p>
          <a:p>
            <a:pPr marL="12700" marR="506730">
              <a:lnSpc>
                <a:spcPts val="2850"/>
              </a:lnSpc>
            </a:pPr>
            <a:r>
              <a:rPr sz="2400" dirty="0">
                <a:latin typeface="Consolas"/>
                <a:cs typeface="Consolas"/>
              </a:rPr>
              <a:t>#</a:t>
            </a:r>
            <a:r>
              <a:rPr sz="2400" spc="-9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Create</a:t>
            </a:r>
            <a:r>
              <a:rPr sz="2400" spc="-9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a</a:t>
            </a:r>
            <a:r>
              <a:rPr sz="2400" spc="-9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DataFrame</a:t>
            </a:r>
            <a:r>
              <a:rPr sz="2400" spc="-9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with</a:t>
            </a:r>
            <a:r>
              <a:rPr sz="2400" spc="-9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labels</a:t>
            </a:r>
            <a:r>
              <a:rPr sz="2400" spc="-9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and</a:t>
            </a:r>
            <a:r>
              <a:rPr sz="2400" spc="-9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varieties</a:t>
            </a:r>
            <a:r>
              <a:rPr sz="2400" spc="-9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as</a:t>
            </a:r>
            <a:r>
              <a:rPr sz="2400" spc="-8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columns:</a:t>
            </a:r>
            <a:r>
              <a:rPr sz="2400" spc="-90" dirty="0">
                <a:latin typeface="Consolas"/>
                <a:cs typeface="Consolas"/>
              </a:rPr>
              <a:t> </a:t>
            </a:r>
            <a:r>
              <a:rPr sz="2400" spc="-25" dirty="0">
                <a:latin typeface="Consolas"/>
                <a:cs typeface="Consolas"/>
              </a:rPr>
              <a:t>df </a:t>
            </a:r>
            <a:r>
              <a:rPr sz="2400" dirty="0">
                <a:latin typeface="Consolas"/>
                <a:cs typeface="Consolas"/>
              </a:rPr>
              <a:t>df</a:t>
            </a:r>
            <a:r>
              <a:rPr sz="2400" spc="-12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=</a:t>
            </a:r>
            <a:r>
              <a:rPr sz="2400" spc="-120" dirty="0">
                <a:latin typeface="Consolas"/>
                <a:cs typeface="Consolas"/>
              </a:rPr>
              <a:t> </a:t>
            </a:r>
            <a:r>
              <a:rPr sz="2400" spc="-10" dirty="0">
                <a:latin typeface="Consolas"/>
                <a:cs typeface="Consolas"/>
              </a:rPr>
              <a:t>pd.DataFrame({'labels':</a:t>
            </a:r>
            <a:r>
              <a:rPr sz="2400" spc="-114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labels,</a:t>
            </a:r>
            <a:r>
              <a:rPr sz="2400" spc="-12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'varieties':</a:t>
            </a:r>
            <a:r>
              <a:rPr sz="2400" spc="-120" dirty="0">
                <a:latin typeface="Consolas"/>
                <a:cs typeface="Consolas"/>
              </a:rPr>
              <a:t> </a:t>
            </a:r>
            <a:r>
              <a:rPr sz="2400" spc="-10" dirty="0">
                <a:latin typeface="Consolas"/>
                <a:cs typeface="Consolas"/>
              </a:rPr>
              <a:t>varieties})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  <a:spcBef>
                <a:spcPts val="2730"/>
              </a:spcBef>
            </a:pPr>
            <a:r>
              <a:rPr sz="2400" dirty="0">
                <a:latin typeface="Consolas"/>
                <a:cs typeface="Consolas"/>
              </a:rPr>
              <a:t>#</a:t>
            </a:r>
            <a:r>
              <a:rPr sz="2400" spc="-10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Create</a:t>
            </a:r>
            <a:r>
              <a:rPr sz="2400" spc="-9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crosstab:</a:t>
            </a:r>
            <a:r>
              <a:rPr sz="2400" spc="-100" dirty="0">
                <a:latin typeface="Consolas"/>
                <a:cs typeface="Consolas"/>
              </a:rPr>
              <a:t> </a:t>
            </a:r>
            <a:r>
              <a:rPr sz="2400" spc="-25" dirty="0">
                <a:latin typeface="Consolas"/>
                <a:cs typeface="Consolas"/>
              </a:rPr>
              <a:t>ct</a:t>
            </a:r>
            <a:endParaRPr sz="2400">
              <a:latin typeface="Consolas"/>
              <a:cs typeface="Consolas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latin typeface="Consolas"/>
                <a:cs typeface="Consolas"/>
              </a:rPr>
              <a:t>ct</a:t>
            </a:r>
            <a:r>
              <a:rPr sz="2400" spc="-90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=</a:t>
            </a:r>
            <a:r>
              <a:rPr sz="2400" spc="-85" dirty="0">
                <a:latin typeface="Consolas"/>
                <a:cs typeface="Consolas"/>
              </a:rPr>
              <a:t> </a:t>
            </a:r>
            <a:r>
              <a:rPr sz="2400" spc="-10" dirty="0">
                <a:latin typeface="Consolas"/>
                <a:cs typeface="Consolas"/>
              </a:rPr>
              <a:t>pd.crosstab(df['labels'],</a:t>
            </a:r>
            <a:r>
              <a:rPr sz="2400" spc="-90" dirty="0">
                <a:latin typeface="Consolas"/>
                <a:cs typeface="Consolas"/>
              </a:rPr>
              <a:t> </a:t>
            </a:r>
            <a:r>
              <a:rPr sz="2400" spc="-10" dirty="0">
                <a:latin typeface="Consolas"/>
                <a:cs typeface="Consolas"/>
              </a:rPr>
              <a:t>df['varieties'])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2400">
              <a:latin typeface="Consolas"/>
              <a:cs typeface="Consolas"/>
            </a:endParaRPr>
          </a:p>
          <a:p>
            <a:pPr marL="12700" marR="8706485">
              <a:lnSpc>
                <a:spcPts val="2850"/>
              </a:lnSpc>
            </a:pPr>
            <a:r>
              <a:rPr sz="2400" dirty="0">
                <a:latin typeface="Consolas"/>
                <a:cs typeface="Consolas"/>
              </a:rPr>
              <a:t>#</a:t>
            </a:r>
            <a:r>
              <a:rPr sz="2400" spc="-75" dirty="0">
                <a:latin typeface="Consolas"/>
                <a:cs typeface="Consolas"/>
              </a:rPr>
              <a:t> </a:t>
            </a:r>
            <a:r>
              <a:rPr sz="2400" dirty="0">
                <a:latin typeface="Consolas"/>
                <a:cs typeface="Consolas"/>
              </a:rPr>
              <a:t>Display</a:t>
            </a:r>
            <a:r>
              <a:rPr sz="2400" spc="-75" dirty="0">
                <a:latin typeface="Consolas"/>
                <a:cs typeface="Consolas"/>
              </a:rPr>
              <a:t> </a:t>
            </a:r>
            <a:r>
              <a:rPr sz="2400" spc="-25" dirty="0">
                <a:latin typeface="Consolas"/>
                <a:cs typeface="Consolas"/>
              </a:rPr>
              <a:t>ct </a:t>
            </a:r>
            <a:r>
              <a:rPr sz="2400" spc="-10" dirty="0">
                <a:latin typeface="Consolas"/>
                <a:cs typeface="Consolas"/>
              </a:rPr>
              <a:t>print(ct)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Clustering</a:t>
            </a:r>
            <a:r>
              <a:rPr spc="-260" dirty="0"/>
              <a:t> </a:t>
            </a:r>
            <a:r>
              <a:rPr dirty="0"/>
              <a:t>-</a:t>
            </a:r>
            <a:r>
              <a:rPr spc="-320" dirty="0"/>
              <a:t> </a:t>
            </a:r>
            <a:r>
              <a:rPr spc="-125" dirty="0"/>
              <a:t>KMeans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40721" y="1605827"/>
            <a:ext cx="836866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15" dirty="0">
                <a:solidFill>
                  <a:srgbClr val="606060"/>
                </a:solidFill>
                <a:latin typeface="Tahoma"/>
                <a:cs typeface="Tahoma"/>
              </a:rPr>
              <a:t>Evaluating</a:t>
            </a:r>
            <a:r>
              <a:rPr sz="3400" spc="-114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340" dirty="0">
                <a:solidFill>
                  <a:srgbClr val="606060"/>
                </a:solidFill>
                <a:latin typeface="Tahoma"/>
                <a:cs typeface="Tahoma"/>
              </a:rPr>
              <a:t>a</a:t>
            </a:r>
            <a:r>
              <a:rPr sz="3400" spc="-110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140" dirty="0">
                <a:solidFill>
                  <a:srgbClr val="606060"/>
                </a:solidFill>
                <a:latin typeface="Tahoma"/>
                <a:cs typeface="Tahoma"/>
              </a:rPr>
              <a:t>clustering</a:t>
            </a:r>
            <a:r>
              <a:rPr sz="3400" spc="-114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150" dirty="0">
                <a:solidFill>
                  <a:srgbClr val="606060"/>
                </a:solidFill>
                <a:latin typeface="Tahoma"/>
                <a:cs typeface="Tahoma"/>
              </a:rPr>
              <a:t>-</a:t>
            </a:r>
            <a:r>
              <a:rPr sz="3400" spc="-110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70" dirty="0">
                <a:solidFill>
                  <a:srgbClr val="606060"/>
                </a:solidFill>
                <a:latin typeface="Tahoma"/>
                <a:cs typeface="Tahoma"/>
              </a:rPr>
              <a:t>cross</a:t>
            </a:r>
            <a:r>
              <a:rPr sz="3400" spc="-114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180" dirty="0">
                <a:solidFill>
                  <a:srgbClr val="606060"/>
                </a:solidFill>
                <a:latin typeface="Tahoma"/>
                <a:cs typeface="Tahoma"/>
              </a:rPr>
              <a:t>tab</a:t>
            </a:r>
            <a:r>
              <a:rPr sz="3400" spc="-110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150" dirty="0">
                <a:solidFill>
                  <a:srgbClr val="606060"/>
                </a:solidFill>
                <a:latin typeface="Tahoma"/>
                <a:cs typeface="Tahoma"/>
              </a:rPr>
              <a:t>-</a:t>
            </a:r>
            <a:r>
              <a:rPr sz="3400" spc="-114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170" dirty="0">
                <a:solidFill>
                  <a:srgbClr val="606060"/>
                </a:solidFill>
                <a:latin typeface="Tahoma"/>
                <a:cs typeface="Tahoma"/>
              </a:rPr>
              <a:t>just</a:t>
            </a:r>
            <a:r>
              <a:rPr sz="3400" spc="-110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dirty="0">
                <a:solidFill>
                  <a:srgbClr val="606060"/>
                </a:solidFill>
                <a:latin typeface="Tahoma"/>
                <a:cs typeface="Tahoma"/>
              </a:rPr>
              <a:t>to</a:t>
            </a:r>
            <a:r>
              <a:rPr sz="3400" spc="-114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25" dirty="0">
                <a:solidFill>
                  <a:srgbClr val="606060"/>
                </a:solidFill>
                <a:latin typeface="Tahoma"/>
                <a:cs typeface="Tahoma"/>
              </a:rPr>
              <a:t>show</a:t>
            </a:r>
            <a:endParaRPr sz="3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9525" y="2516500"/>
            <a:ext cx="7005849" cy="653177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55" dirty="0"/>
              <a:t>Machine</a:t>
            </a:r>
            <a:r>
              <a:rPr spc="-95" dirty="0"/>
              <a:t> </a:t>
            </a:r>
            <a:r>
              <a:rPr spc="-185" dirty="0"/>
              <a:t>Learning</a:t>
            </a:r>
            <a:r>
              <a:rPr spc="-95" dirty="0"/>
              <a:t> </a:t>
            </a:r>
            <a:r>
              <a:rPr spc="-160" dirty="0"/>
              <a:t>-</a:t>
            </a:r>
            <a:r>
              <a:rPr spc="-90" dirty="0"/>
              <a:t> </a:t>
            </a:r>
            <a:r>
              <a:rPr spc="-125" dirty="0"/>
              <a:t>Unsupervised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Clustering</a:t>
            </a:r>
            <a:r>
              <a:rPr spc="-260" dirty="0"/>
              <a:t> </a:t>
            </a:r>
            <a:r>
              <a:rPr dirty="0"/>
              <a:t>-</a:t>
            </a:r>
            <a:r>
              <a:rPr spc="-320" dirty="0"/>
              <a:t> </a:t>
            </a:r>
            <a:r>
              <a:rPr spc="-125" dirty="0"/>
              <a:t>KMeans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55" dirty="0"/>
              <a:t>Machine</a:t>
            </a:r>
            <a:r>
              <a:rPr spc="-95" dirty="0"/>
              <a:t> </a:t>
            </a:r>
            <a:r>
              <a:rPr spc="-185" dirty="0"/>
              <a:t>Learning</a:t>
            </a:r>
            <a:r>
              <a:rPr spc="-95" dirty="0"/>
              <a:t> </a:t>
            </a:r>
            <a:r>
              <a:rPr spc="-160" dirty="0"/>
              <a:t>-</a:t>
            </a:r>
            <a:r>
              <a:rPr spc="-90" dirty="0"/>
              <a:t> </a:t>
            </a:r>
            <a:r>
              <a:rPr spc="-125" dirty="0"/>
              <a:t>Unsupervised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23275" y="3539591"/>
            <a:ext cx="9025890" cy="1490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90" dirty="0">
                <a:solidFill>
                  <a:srgbClr val="5B5854"/>
                </a:solidFill>
                <a:latin typeface="Tahoma"/>
                <a:cs typeface="Tahoma"/>
              </a:rPr>
              <a:t>Scale</a:t>
            </a:r>
            <a:r>
              <a:rPr sz="4800" spc="-175" dirty="0">
                <a:solidFill>
                  <a:srgbClr val="5B5854"/>
                </a:solidFill>
                <a:latin typeface="Tahoma"/>
                <a:cs typeface="Tahoma"/>
              </a:rPr>
              <a:t> </a:t>
            </a:r>
            <a:r>
              <a:rPr sz="4800" spc="-180" dirty="0">
                <a:solidFill>
                  <a:srgbClr val="5B5854"/>
                </a:solidFill>
                <a:latin typeface="Tahoma"/>
                <a:cs typeface="Tahoma"/>
              </a:rPr>
              <a:t>the</a:t>
            </a:r>
            <a:r>
              <a:rPr sz="4800" spc="-195" dirty="0">
                <a:solidFill>
                  <a:srgbClr val="5B5854"/>
                </a:solidFill>
                <a:latin typeface="Tahoma"/>
                <a:cs typeface="Tahoma"/>
              </a:rPr>
              <a:t> </a:t>
            </a:r>
            <a:r>
              <a:rPr sz="4800" spc="-225" dirty="0">
                <a:solidFill>
                  <a:srgbClr val="5B5854"/>
                </a:solidFill>
                <a:latin typeface="Tahoma"/>
                <a:cs typeface="Tahoma"/>
              </a:rPr>
              <a:t>features</a:t>
            </a:r>
            <a:r>
              <a:rPr sz="4800" spc="-175" dirty="0">
                <a:solidFill>
                  <a:srgbClr val="5B5854"/>
                </a:solidFill>
                <a:latin typeface="Tahoma"/>
                <a:cs typeface="Tahoma"/>
              </a:rPr>
              <a:t> </a:t>
            </a:r>
            <a:r>
              <a:rPr sz="4800" dirty="0">
                <a:solidFill>
                  <a:srgbClr val="5B5854"/>
                </a:solidFill>
                <a:latin typeface="Tahoma"/>
                <a:cs typeface="Tahoma"/>
              </a:rPr>
              <a:t>for</a:t>
            </a:r>
            <a:r>
              <a:rPr sz="4800" spc="-235" dirty="0">
                <a:solidFill>
                  <a:srgbClr val="5B5854"/>
                </a:solidFill>
                <a:latin typeface="Tahoma"/>
                <a:cs typeface="Tahoma"/>
              </a:rPr>
              <a:t> </a:t>
            </a:r>
            <a:r>
              <a:rPr sz="4800" spc="-30" dirty="0">
                <a:solidFill>
                  <a:srgbClr val="5B5854"/>
                </a:solidFill>
                <a:latin typeface="Tahoma"/>
                <a:cs typeface="Tahoma"/>
              </a:rPr>
              <a:t>KMeans.</a:t>
            </a:r>
            <a:endParaRPr sz="4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4800" spc="-125" dirty="0">
                <a:solidFill>
                  <a:srgbClr val="5B5854"/>
                </a:solidFill>
                <a:latin typeface="Tahoma"/>
                <a:cs typeface="Tahoma"/>
              </a:rPr>
              <a:t>Redo</a:t>
            </a:r>
            <a:r>
              <a:rPr sz="4800" spc="-235" dirty="0">
                <a:solidFill>
                  <a:srgbClr val="5B5854"/>
                </a:solidFill>
                <a:latin typeface="Tahoma"/>
                <a:cs typeface="Tahoma"/>
              </a:rPr>
              <a:t> </a:t>
            </a:r>
            <a:r>
              <a:rPr sz="4800" spc="-160" dirty="0">
                <a:solidFill>
                  <a:srgbClr val="5B5854"/>
                </a:solidFill>
                <a:latin typeface="Tahoma"/>
                <a:cs typeface="Tahoma"/>
              </a:rPr>
              <a:t>previous</a:t>
            </a:r>
            <a:r>
              <a:rPr sz="4800" spc="-200" dirty="0">
                <a:solidFill>
                  <a:srgbClr val="5B5854"/>
                </a:solidFill>
                <a:latin typeface="Tahoma"/>
                <a:cs typeface="Tahoma"/>
              </a:rPr>
              <a:t> </a:t>
            </a:r>
            <a:r>
              <a:rPr sz="4800" spc="-235" dirty="0">
                <a:solidFill>
                  <a:srgbClr val="5B5854"/>
                </a:solidFill>
                <a:latin typeface="Tahoma"/>
                <a:cs typeface="Tahoma"/>
              </a:rPr>
              <a:t>example</a:t>
            </a:r>
            <a:r>
              <a:rPr sz="4800" spc="-175" dirty="0">
                <a:solidFill>
                  <a:srgbClr val="5B5854"/>
                </a:solidFill>
                <a:latin typeface="Tahoma"/>
                <a:cs typeface="Tahoma"/>
              </a:rPr>
              <a:t> </a:t>
            </a:r>
            <a:r>
              <a:rPr sz="4800" spc="-85" dirty="0">
                <a:solidFill>
                  <a:srgbClr val="5B5854"/>
                </a:solidFill>
                <a:latin typeface="Tahoma"/>
                <a:cs typeface="Tahoma"/>
              </a:rPr>
              <a:t>with</a:t>
            </a:r>
            <a:r>
              <a:rPr sz="4800" spc="-204" dirty="0">
                <a:solidFill>
                  <a:srgbClr val="5B5854"/>
                </a:solidFill>
                <a:latin typeface="Tahoma"/>
                <a:cs typeface="Tahoma"/>
              </a:rPr>
              <a:t> </a:t>
            </a:r>
            <a:r>
              <a:rPr sz="4800" spc="-325" dirty="0">
                <a:solidFill>
                  <a:srgbClr val="5B5854"/>
                </a:solidFill>
                <a:latin typeface="Tahoma"/>
                <a:cs typeface="Tahoma"/>
              </a:rPr>
              <a:t>Scaling.</a:t>
            </a:r>
            <a:endParaRPr sz="4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8000" y="15494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9245596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000" y="5080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5300" y="596997"/>
            <a:ext cx="1003173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95" dirty="0"/>
              <a:t>Machine</a:t>
            </a:r>
            <a:r>
              <a:rPr sz="4600" spc="-140" dirty="0"/>
              <a:t> </a:t>
            </a:r>
            <a:r>
              <a:rPr sz="4600" spc="-229" dirty="0"/>
              <a:t>Learning</a:t>
            </a:r>
            <a:r>
              <a:rPr sz="4600" spc="-140" dirty="0"/>
              <a:t> </a:t>
            </a:r>
            <a:r>
              <a:rPr sz="4600" spc="-210" dirty="0"/>
              <a:t>-</a:t>
            </a:r>
            <a:r>
              <a:rPr sz="4600" spc="-135" dirty="0"/>
              <a:t> </a:t>
            </a:r>
            <a:r>
              <a:rPr sz="4600" spc="-165" dirty="0"/>
              <a:t>Unsupervised</a:t>
            </a:r>
            <a:r>
              <a:rPr sz="4600" spc="-140" dirty="0"/>
              <a:t> </a:t>
            </a:r>
            <a:r>
              <a:rPr sz="4600" spc="-195" dirty="0"/>
              <a:t>Learning</a:t>
            </a:r>
            <a:endParaRPr sz="46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8017" y="2619263"/>
            <a:ext cx="4821618" cy="488398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28667" y="1753034"/>
            <a:ext cx="11015980" cy="2467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235" dirty="0">
                <a:solidFill>
                  <a:srgbClr val="606060"/>
                </a:solidFill>
                <a:latin typeface="Arial Black"/>
                <a:cs typeface="Arial Black"/>
              </a:rPr>
              <a:t>Hierarchical</a:t>
            </a:r>
            <a:r>
              <a:rPr sz="2700" spc="-13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700" spc="-220" dirty="0">
                <a:solidFill>
                  <a:srgbClr val="606060"/>
                </a:solidFill>
                <a:latin typeface="Arial Black"/>
                <a:cs typeface="Arial Black"/>
              </a:rPr>
              <a:t>Clustering</a:t>
            </a:r>
            <a:r>
              <a:rPr sz="2700" spc="-13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700" dirty="0">
                <a:solidFill>
                  <a:srgbClr val="606060"/>
                </a:solidFill>
                <a:latin typeface="Arial Black"/>
                <a:cs typeface="Arial Black"/>
              </a:rPr>
              <a:t>-</a:t>
            </a:r>
            <a:r>
              <a:rPr sz="2700" spc="-12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700" spc="-200" dirty="0">
                <a:solidFill>
                  <a:srgbClr val="606060"/>
                </a:solidFill>
                <a:latin typeface="Arial Black"/>
                <a:cs typeface="Arial Black"/>
              </a:rPr>
              <a:t>Bring</a:t>
            </a:r>
            <a:r>
              <a:rPr sz="2700" spc="-13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700" spc="-225" dirty="0">
                <a:solidFill>
                  <a:srgbClr val="606060"/>
                </a:solidFill>
                <a:latin typeface="Arial Black"/>
                <a:cs typeface="Arial Black"/>
              </a:rPr>
              <a:t>similar</a:t>
            </a:r>
            <a:r>
              <a:rPr sz="2700" spc="-120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700" spc="-265" dirty="0">
                <a:solidFill>
                  <a:srgbClr val="606060"/>
                </a:solidFill>
                <a:latin typeface="Arial Black"/>
                <a:cs typeface="Arial Black"/>
              </a:rPr>
              <a:t>elements</a:t>
            </a:r>
            <a:r>
              <a:rPr sz="2700" spc="-125" dirty="0">
                <a:solidFill>
                  <a:srgbClr val="606060"/>
                </a:solidFill>
                <a:latin typeface="Arial Black"/>
                <a:cs typeface="Arial Black"/>
              </a:rPr>
              <a:t> </a:t>
            </a:r>
            <a:r>
              <a:rPr sz="2700" spc="-65" dirty="0">
                <a:solidFill>
                  <a:srgbClr val="606060"/>
                </a:solidFill>
                <a:latin typeface="Arial Black"/>
                <a:cs typeface="Arial Black"/>
              </a:rPr>
              <a:t>together</a:t>
            </a:r>
            <a:endParaRPr sz="27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2490"/>
              </a:spcBef>
            </a:pPr>
            <a:endParaRPr sz="2700">
              <a:latin typeface="Arial Black"/>
              <a:cs typeface="Arial Black"/>
            </a:endParaRPr>
          </a:p>
          <a:p>
            <a:pPr marL="5605780" indent="-476884">
              <a:lnSpc>
                <a:spcPct val="100000"/>
              </a:lnSpc>
              <a:buChar char="•"/>
              <a:tabLst>
                <a:tab pos="5605780" algn="l"/>
              </a:tabLst>
            </a:pPr>
            <a:r>
              <a:rPr sz="2700" spc="-254" dirty="0">
                <a:solidFill>
                  <a:srgbClr val="606060"/>
                </a:solidFill>
                <a:latin typeface="Tahoma"/>
                <a:cs typeface="Tahoma"/>
              </a:rPr>
              <a:t>In</a:t>
            </a:r>
            <a:r>
              <a:rPr sz="2700" spc="-100" dirty="0">
                <a:solidFill>
                  <a:srgbClr val="606060"/>
                </a:solidFill>
                <a:latin typeface="Tahoma"/>
                <a:cs typeface="Tahoma"/>
              </a:rPr>
              <a:t> the</a:t>
            </a:r>
            <a:r>
              <a:rPr sz="2700" spc="-114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2700" spc="-65" dirty="0">
                <a:solidFill>
                  <a:srgbClr val="606060"/>
                </a:solidFill>
                <a:latin typeface="Tahoma"/>
                <a:cs typeface="Tahoma"/>
              </a:rPr>
              <a:t>form</a:t>
            </a:r>
            <a:r>
              <a:rPr sz="2700" spc="-14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2700" spc="-55" dirty="0">
                <a:solidFill>
                  <a:srgbClr val="606060"/>
                </a:solidFill>
                <a:latin typeface="Tahoma"/>
                <a:cs typeface="Tahoma"/>
              </a:rPr>
              <a:t>of</a:t>
            </a:r>
            <a:r>
              <a:rPr sz="2700" spc="-12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2700" spc="-270" dirty="0">
                <a:solidFill>
                  <a:srgbClr val="606060"/>
                </a:solidFill>
                <a:latin typeface="Tahoma"/>
                <a:cs typeface="Tahoma"/>
              </a:rPr>
              <a:t>a</a:t>
            </a:r>
            <a:r>
              <a:rPr sz="2700" spc="-100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2700" spc="-20" dirty="0">
                <a:solidFill>
                  <a:srgbClr val="606060"/>
                </a:solidFill>
                <a:latin typeface="Tahoma"/>
                <a:cs typeface="Tahoma"/>
              </a:rPr>
              <a:t>tree</a:t>
            </a:r>
            <a:endParaRPr sz="2700">
              <a:latin typeface="Tahoma"/>
              <a:cs typeface="Tahoma"/>
            </a:endParaRPr>
          </a:p>
          <a:p>
            <a:pPr marL="5605780" indent="-476884">
              <a:lnSpc>
                <a:spcPct val="100000"/>
              </a:lnSpc>
              <a:spcBef>
                <a:spcPts val="3209"/>
              </a:spcBef>
              <a:buChar char="•"/>
              <a:tabLst>
                <a:tab pos="5605780" algn="l"/>
              </a:tabLst>
            </a:pPr>
            <a:r>
              <a:rPr sz="2700" dirty="0">
                <a:solidFill>
                  <a:srgbClr val="606060"/>
                </a:solidFill>
                <a:latin typeface="Tahoma"/>
                <a:cs typeface="Tahoma"/>
              </a:rPr>
              <a:t>Nodes</a:t>
            </a:r>
            <a:r>
              <a:rPr sz="2700" spc="-190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2700" spc="-40" dirty="0">
                <a:solidFill>
                  <a:srgbClr val="606060"/>
                </a:solidFill>
                <a:latin typeface="Tahoma"/>
                <a:cs typeface="Tahoma"/>
              </a:rPr>
              <a:t>closer</a:t>
            </a:r>
            <a:r>
              <a:rPr sz="2700" spc="-13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606060"/>
                </a:solidFill>
                <a:latin typeface="Tahoma"/>
                <a:cs typeface="Tahoma"/>
              </a:rPr>
              <a:t>to</a:t>
            </a:r>
            <a:r>
              <a:rPr sz="2700" spc="-130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2700" spc="-160" dirty="0">
                <a:solidFill>
                  <a:srgbClr val="606060"/>
                </a:solidFill>
                <a:latin typeface="Tahoma"/>
                <a:cs typeface="Tahoma"/>
              </a:rPr>
              <a:t>each</a:t>
            </a:r>
            <a:r>
              <a:rPr sz="2700" spc="-100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2700" spc="-25" dirty="0">
                <a:solidFill>
                  <a:srgbClr val="606060"/>
                </a:solidFill>
                <a:latin typeface="Tahoma"/>
                <a:cs typeface="Tahoma"/>
              </a:rPr>
              <a:t>other</a:t>
            </a:r>
            <a:r>
              <a:rPr sz="2700" spc="-13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2700" spc="-100" dirty="0">
                <a:solidFill>
                  <a:srgbClr val="606060"/>
                </a:solidFill>
                <a:latin typeface="Tahoma"/>
                <a:cs typeface="Tahoma"/>
              </a:rPr>
              <a:t>are</a:t>
            </a:r>
            <a:r>
              <a:rPr sz="2700" spc="-110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2700" spc="-75" dirty="0">
                <a:solidFill>
                  <a:srgbClr val="606060"/>
                </a:solidFill>
                <a:latin typeface="Tahoma"/>
                <a:cs typeface="Tahoma"/>
              </a:rPr>
              <a:t>similar</a:t>
            </a:r>
            <a:endParaRPr sz="27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6709" y="9166299"/>
            <a:ext cx="3249930" cy="6553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3600" spc="-155" dirty="0">
                <a:solidFill>
                  <a:srgbClr val="606060"/>
                </a:solidFill>
                <a:latin typeface="Tahoma"/>
                <a:cs typeface="Tahoma"/>
              </a:rPr>
              <a:t>Machine</a:t>
            </a:r>
            <a:r>
              <a:rPr sz="3600" spc="-9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600" spc="-170" dirty="0">
                <a:solidFill>
                  <a:srgbClr val="606060"/>
                </a:solidFill>
                <a:latin typeface="Tahoma"/>
                <a:cs typeface="Tahoma"/>
              </a:rPr>
              <a:t>Learning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61664"/>
            <a:ext cx="59436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Heirarchical</a:t>
            </a:r>
            <a:r>
              <a:rPr spc="-200" dirty="0"/>
              <a:t> </a:t>
            </a:r>
            <a:r>
              <a:rPr spc="-110" dirty="0"/>
              <a:t>Clustering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55" dirty="0"/>
              <a:t>Machine</a:t>
            </a:r>
            <a:r>
              <a:rPr spc="-95" dirty="0"/>
              <a:t> </a:t>
            </a:r>
            <a:r>
              <a:rPr spc="-185" dirty="0"/>
              <a:t>Learning</a:t>
            </a:r>
            <a:r>
              <a:rPr spc="-95" dirty="0"/>
              <a:t> </a:t>
            </a:r>
            <a:r>
              <a:rPr spc="-160" dirty="0"/>
              <a:t>-</a:t>
            </a:r>
            <a:r>
              <a:rPr spc="-90" dirty="0"/>
              <a:t> </a:t>
            </a:r>
            <a:r>
              <a:rPr spc="-125" dirty="0"/>
              <a:t>Unsupervised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6131" rIns="0" bIns="0" rtlCol="0">
            <a:spAutoFit/>
          </a:bodyPr>
          <a:lstStyle/>
          <a:p>
            <a:pPr marL="431800" marR="1050925">
              <a:lnSpc>
                <a:spcPct val="100000"/>
              </a:lnSpc>
              <a:spcBef>
                <a:spcPts val="100"/>
              </a:spcBef>
            </a:pPr>
            <a:r>
              <a:rPr dirty="0"/>
              <a:t>model</a:t>
            </a:r>
            <a:r>
              <a:rPr spc="-65" dirty="0"/>
              <a:t> </a:t>
            </a:r>
            <a:r>
              <a:rPr dirty="0"/>
              <a:t>=</a:t>
            </a:r>
            <a:r>
              <a:rPr spc="-65" dirty="0"/>
              <a:t> </a:t>
            </a:r>
            <a:r>
              <a:rPr spc="-10" dirty="0"/>
              <a:t>AgglomerativeClustering(n_clusters=3) </a:t>
            </a:r>
            <a:r>
              <a:rPr dirty="0"/>
              <a:t>model</a:t>
            </a:r>
            <a:r>
              <a:rPr spc="-65" dirty="0"/>
              <a:t> </a:t>
            </a:r>
            <a:r>
              <a:rPr dirty="0"/>
              <a:t>=</a:t>
            </a:r>
            <a:r>
              <a:rPr spc="-65" dirty="0"/>
              <a:t> </a:t>
            </a:r>
            <a:r>
              <a:rPr spc="-10" dirty="0"/>
              <a:t>model.fit(X)</a:t>
            </a:r>
          </a:p>
          <a:p>
            <a:pPr marL="431800" marR="5080">
              <a:lnSpc>
                <a:spcPct val="100000"/>
              </a:lnSpc>
            </a:pPr>
            <a:r>
              <a:rPr dirty="0"/>
              <a:t>plt.title('Auto</a:t>
            </a:r>
            <a:r>
              <a:rPr spc="-204" dirty="0"/>
              <a:t> </a:t>
            </a:r>
            <a:r>
              <a:rPr dirty="0"/>
              <a:t>MPG</a:t>
            </a:r>
            <a:r>
              <a:rPr spc="-200" dirty="0"/>
              <a:t> </a:t>
            </a:r>
            <a:r>
              <a:rPr dirty="0"/>
              <a:t>Clustering</a:t>
            </a:r>
            <a:r>
              <a:rPr spc="-200" dirty="0"/>
              <a:t> </a:t>
            </a:r>
            <a:r>
              <a:rPr spc="-10" dirty="0"/>
              <a:t>Dendrogram') plot_dendrogram(model,</a:t>
            </a:r>
            <a:r>
              <a:rPr spc="-225" dirty="0"/>
              <a:t> </a:t>
            </a:r>
            <a:r>
              <a:rPr dirty="0"/>
              <a:t>labels=y,</a:t>
            </a:r>
            <a:r>
              <a:rPr spc="-225" dirty="0"/>
              <a:t> </a:t>
            </a:r>
            <a:r>
              <a:rPr spc="-10" dirty="0"/>
              <a:t>leaf_rotation=90) plt.show()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8000" y="15494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9245596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000" y="5080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5300" y="596997"/>
            <a:ext cx="1003173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95" dirty="0"/>
              <a:t>Machine</a:t>
            </a:r>
            <a:r>
              <a:rPr sz="4600" spc="-140" dirty="0"/>
              <a:t> </a:t>
            </a:r>
            <a:r>
              <a:rPr sz="4600" spc="-229" dirty="0"/>
              <a:t>Learning</a:t>
            </a:r>
            <a:r>
              <a:rPr sz="4600" spc="-140" dirty="0"/>
              <a:t> </a:t>
            </a:r>
            <a:r>
              <a:rPr sz="4600" spc="-210" dirty="0"/>
              <a:t>-</a:t>
            </a:r>
            <a:r>
              <a:rPr sz="4600" spc="-135" dirty="0"/>
              <a:t> </a:t>
            </a:r>
            <a:r>
              <a:rPr sz="4600" spc="-165" dirty="0"/>
              <a:t>Unsupervised</a:t>
            </a:r>
            <a:r>
              <a:rPr sz="4600" spc="-140" dirty="0"/>
              <a:t> </a:t>
            </a:r>
            <a:r>
              <a:rPr sz="4600" spc="-195" dirty="0"/>
              <a:t>Learning</a:t>
            </a:r>
            <a:endParaRPr sz="4600"/>
          </a:p>
        </p:txBody>
      </p:sp>
      <p:sp>
        <p:nvSpPr>
          <p:cNvPr id="8" name="object 8"/>
          <p:cNvSpPr txBox="1"/>
          <p:nvPr/>
        </p:nvSpPr>
        <p:spPr>
          <a:xfrm>
            <a:off x="764419" y="2060726"/>
            <a:ext cx="6638925" cy="846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5310" indent="-562610">
              <a:lnSpc>
                <a:spcPts val="3235"/>
              </a:lnSpc>
              <a:spcBef>
                <a:spcPts val="100"/>
              </a:spcBef>
              <a:buFont typeface="Arial MT"/>
              <a:buChar char="●"/>
              <a:tabLst>
                <a:tab pos="575310" algn="l"/>
              </a:tabLst>
            </a:pPr>
            <a:r>
              <a:rPr sz="2700" spc="-85" dirty="0">
                <a:solidFill>
                  <a:srgbClr val="606060"/>
                </a:solidFill>
                <a:latin typeface="Tahoma"/>
                <a:cs typeface="Tahoma"/>
              </a:rPr>
              <a:t>The </a:t>
            </a:r>
            <a:r>
              <a:rPr sz="2700" spc="-125" dirty="0">
                <a:solidFill>
                  <a:srgbClr val="606060"/>
                </a:solidFill>
                <a:latin typeface="Tahoma"/>
                <a:cs typeface="Tahoma"/>
              </a:rPr>
              <a:t>training</a:t>
            </a:r>
            <a:r>
              <a:rPr sz="2700" spc="-8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2700" spc="-180" dirty="0">
                <a:solidFill>
                  <a:srgbClr val="606060"/>
                </a:solidFill>
                <a:latin typeface="Tahoma"/>
                <a:cs typeface="Tahoma"/>
              </a:rPr>
              <a:t>data</a:t>
            </a:r>
            <a:r>
              <a:rPr sz="2700" spc="-8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2700" spc="-95" dirty="0">
                <a:solidFill>
                  <a:srgbClr val="606060"/>
                </a:solidFill>
                <a:latin typeface="Tahoma"/>
                <a:cs typeface="Tahoma"/>
              </a:rPr>
              <a:t>is</a:t>
            </a:r>
            <a:r>
              <a:rPr sz="2700" spc="-8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2700" spc="-10" dirty="0">
                <a:solidFill>
                  <a:srgbClr val="606060"/>
                </a:solidFill>
                <a:latin typeface="Tahoma"/>
                <a:cs typeface="Tahoma"/>
              </a:rPr>
              <a:t>unlabeled</a:t>
            </a:r>
            <a:endParaRPr sz="2700">
              <a:latin typeface="Tahoma"/>
              <a:cs typeface="Tahoma"/>
            </a:endParaRPr>
          </a:p>
          <a:p>
            <a:pPr marL="575310" indent="-562610">
              <a:lnSpc>
                <a:spcPts val="3229"/>
              </a:lnSpc>
              <a:buFont typeface="Arial MT"/>
              <a:buChar char="●"/>
              <a:tabLst>
                <a:tab pos="575310" algn="l"/>
              </a:tabLst>
            </a:pPr>
            <a:r>
              <a:rPr sz="2700" spc="-85" dirty="0">
                <a:solidFill>
                  <a:srgbClr val="606060"/>
                </a:solidFill>
                <a:latin typeface="Tahoma"/>
                <a:cs typeface="Tahoma"/>
              </a:rPr>
              <a:t>The</a:t>
            </a:r>
            <a:r>
              <a:rPr sz="2700" spc="-100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2700" spc="-150" dirty="0">
                <a:solidFill>
                  <a:srgbClr val="606060"/>
                </a:solidFill>
                <a:latin typeface="Tahoma"/>
                <a:cs typeface="Tahoma"/>
              </a:rPr>
              <a:t>system</a:t>
            </a:r>
            <a:r>
              <a:rPr sz="2700" spc="-100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2700" spc="-50" dirty="0">
                <a:solidFill>
                  <a:srgbClr val="606060"/>
                </a:solidFill>
                <a:latin typeface="Tahoma"/>
                <a:cs typeface="Tahoma"/>
              </a:rPr>
              <a:t>tries</a:t>
            </a:r>
            <a:r>
              <a:rPr sz="2700" spc="-9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2700" dirty="0">
                <a:solidFill>
                  <a:srgbClr val="606060"/>
                </a:solidFill>
                <a:latin typeface="Tahoma"/>
                <a:cs typeface="Tahoma"/>
              </a:rPr>
              <a:t>to</a:t>
            </a:r>
            <a:r>
              <a:rPr sz="2700" spc="-100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2700" spc="-95" dirty="0">
                <a:solidFill>
                  <a:srgbClr val="606060"/>
                </a:solidFill>
                <a:latin typeface="Tahoma"/>
                <a:cs typeface="Tahoma"/>
              </a:rPr>
              <a:t>learn </a:t>
            </a:r>
            <a:r>
              <a:rPr sz="2700" spc="-50" dirty="0">
                <a:solidFill>
                  <a:srgbClr val="606060"/>
                </a:solidFill>
                <a:latin typeface="Tahoma"/>
                <a:cs typeface="Tahoma"/>
              </a:rPr>
              <a:t>without</a:t>
            </a:r>
            <a:r>
              <a:rPr sz="2700" spc="-100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2700" spc="-270" dirty="0">
                <a:solidFill>
                  <a:srgbClr val="606060"/>
                </a:solidFill>
                <a:latin typeface="Tahoma"/>
                <a:cs typeface="Tahoma"/>
              </a:rPr>
              <a:t>a</a:t>
            </a:r>
            <a:r>
              <a:rPr sz="2700" spc="-9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2700" spc="-75" dirty="0">
                <a:solidFill>
                  <a:srgbClr val="606060"/>
                </a:solidFill>
                <a:latin typeface="Tahoma"/>
                <a:cs typeface="Tahoma"/>
              </a:rPr>
              <a:t>teacher</a:t>
            </a:r>
            <a:endParaRPr sz="2700">
              <a:latin typeface="Tahoma"/>
              <a:cs typeface="Tahoma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30346" y="3871232"/>
            <a:ext cx="8344249" cy="396931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66709" y="9166299"/>
            <a:ext cx="3249930" cy="6553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3600" spc="-155" dirty="0">
                <a:solidFill>
                  <a:srgbClr val="606060"/>
                </a:solidFill>
                <a:latin typeface="Tahoma"/>
                <a:cs typeface="Tahoma"/>
              </a:rPr>
              <a:t>Machine</a:t>
            </a:r>
            <a:r>
              <a:rPr sz="3600" spc="-9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600" spc="-170" dirty="0">
                <a:solidFill>
                  <a:srgbClr val="606060"/>
                </a:solidFill>
                <a:latin typeface="Tahoma"/>
                <a:cs typeface="Tahoma"/>
              </a:rPr>
              <a:t>Learning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61664"/>
            <a:ext cx="59436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Heirarchical</a:t>
            </a:r>
            <a:r>
              <a:rPr spc="-200" dirty="0"/>
              <a:t> </a:t>
            </a:r>
            <a:r>
              <a:rPr spc="-110" dirty="0"/>
              <a:t>Clustering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55" dirty="0"/>
              <a:t>Machine</a:t>
            </a:r>
            <a:r>
              <a:rPr spc="-95" dirty="0"/>
              <a:t> </a:t>
            </a:r>
            <a:r>
              <a:rPr spc="-185" dirty="0"/>
              <a:t>Learning</a:t>
            </a:r>
            <a:r>
              <a:rPr spc="-95" dirty="0"/>
              <a:t> </a:t>
            </a:r>
            <a:r>
              <a:rPr spc="-160" dirty="0"/>
              <a:t>-</a:t>
            </a:r>
            <a:r>
              <a:rPr spc="-90" dirty="0"/>
              <a:t> </a:t>
            </a:r>
            <a:r>
              <a:rPr spc="-125" dirty="0"/>
              <a:t>Unsupervised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6131" rIns="0" bIns="0" rtlCol="0">
            <a:spAutoFit/>
          </a:bodyPr>
          <a:lstStyle/>
          <a:p>
            <a:pPr marL="431800" marR="1041400">
              <a:lnSpc>
                <a:spcPct val="100000"/>
              </a:lnSpc>
              <a:spcBef>
                <a:spcPts val="100"/>
              </a:spcBef>
            </a:pPr>
            <a:r>
              <a:rPr dirty="0"/>
              <a:t>model</a:t>
            </a:r>
            <a:r>
              <a:rPr spc="-65" dirty="0"/>
              <a:t> </a:t>
            </a:r>
            <a:r>
              <a:rPr dirty="0"/>
              <a:t>=</a:t>
            </a:r>
            <a:r>
              <a:rPr spc="-50" dirty="0"/>
              <a:t> </a:t>
            </a:r>
            <a:r>
              <a:rPr b="1" spc="-10" dirty="0">
                <a:latin typeface="Consolas"/>
                <a:cs typeface="Consolas"/>
              </a:rPr>
              <a:t>AgglomerativeClustering</a:t>
            </a:r>
            <a:r>
              <a:rPr spc="-10" dirty="0"/>
              <a:t>(n_clusters=3) </a:t>
            </a:r>
            <a:r>
              <a:rPr dirty="0"/>
              <a:t>model</a:t>
            </a:r>
            <a:r>
              <a:rPr spc="-65" dirty="0"/>
              <a:t> </a:t>
            </a:r>
            <a:r>
              <a:rPr dirty="0"/>
              <a:t>=</a:t>
            </a:r>
            <a:r>
              <a:rPr spc="-65" dirty="0"/>
              <a:t> </a:t>
            </a:r>
            <a:r>
              <a:rPr spc="-10" dirty="0"/>
              <a:t>model.fit(X)</a:t>
            </a:r>
          </a:p>
          <a:p>
            <a:pPr marL="431800" marR="5080">
              <a:lnSpc>
                <a:spcPct val="100000"/>
              </a:lnSpc>
            </a:pPr>
            <a:r>
              <a:rPr dirty="0"/>
              <a:t>plt.title('Auto</a:t>
            </a:r>
            <a:r>
              <a:rPr spc="-204" dirty="0"/>
              <a:t> </a:t>
            </a:r>
            <a:r>
              <a:rPr dirty="0"/>
              <a:t>MPG</a:t>
            </a:r>
            <a:r>
              <a:rPr spc="-200" dirty="0"/>
              <a:t> </a:t>
            </a:r>
            <a:r>
              <a:rPr dirty="0"/>
              <a:t>Clustering</a:t>
            </a:r>
            <a:r>
              <a:rPr spc="-200" dirty="0"/>
              <a:t> </a:t>
            </a:r>
            <a:r>
              <a:rPr spc="-10" dirty="0"/>
              <a:t>Dendrogram') plot_dendrogram(model,</a:t>
            </a:r>
            <a:r>
              <a:rPr spc="-225" dirty="0"/>
              <a:t> </a:t>
            </a:r>
            <a:r>
              <a:rPr dirty="0"/>
              <a:t>labels=y,</a:t>
            </a:r>
            <a:r>
              <a:rPr spc="-225" dirty="0"/>
              <a:t> </a:t>
            </a:r>
            <a:r>
              <a:rPr spc="-10" dirty="0"/>
              <a:t>leaf_rotation=90) plt.show()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5300" y="561664"/>
            <a:ext cx="59436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Heirarchical</a:t>
            </a:r>
            <a:r>
              <a:rPr spc="-200" dirty="0"/>
              <a:t> </a:t>
            </a:r>
            <a:r>
              <a:rPr spc="-110" dirty="0"/>
              <a:t>Clustering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7025" y="1588175"/>
            <a:ext cx="6770749" cy="74987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55" dirty="0"/>
              <a:t>Machine</a:t>
            </a:r>
            <a:r>
              <a:rPr spc="-95" dirty="0"/>
              <a:t> </a:t>
            </a:r>
            <a:r>
              <a:rPr spc="-185" dirty="0"/>
              <a:t>Learning</a:t>
            </a:r>
            <a:r>
              <a:rPr spc="-95" dirty="0"/>
              <a:t> </a:t>
            </a:r>
            <a:r>
              <a:rPr spc="-160" dirty="0"/>
              <a:t>-</a:t>
            </a:r>
            <a:r>
              <a:rPr spc="-90" dirty="0"/>
              <a:t> </a:t>
            </a:r>
            <a:r>
              <a:rPr spc="-125" dirty="0"/>
              <a:t>Unsupervised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Clustering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55" dirty="0"/>
              <a:t>Machine</a:t>
            </a:r>
            <a:r>
              <a:rPr spc="-95" dirty="0"/>
              <a:t> </a:t>
            </a:r>
            <a:r>
              <a:rPr spc="-185" dirty="0"/>
              <a:t>Learning</a:t>
            </a:r>
            <a:r>
              <a:rPr spc="-95" dirty="0"/>
              <a:t> </a:t>
            </a:r>
            <a:r>
              <a:rPr spc="-160" dirty="0"/>
              <a:t>-</a:t>
            </a:r>
            <a:r>
              <a:rPr spc="-90" dirty="0"/>
              <a:t> </a:t>
            </a:r>
            <a:r>
              <a:rPr spc="-125" dirty="0"/>
              <a:t>Unsupervised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4075" y="4526005"/>
            <a:ext cx="118529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340" dirty="0">
                <a:solidFill>
                  <a:srgbClr val="5B5854"/>
                </a:solidFill>
                <a:latin typeface="Tahoma"/>
                <a:cs typeface="Tahoma"/>
              </a:rPr>
              <a:t>See:</a:t>
            </a:r>
            <a:r>
              <a:rPr sz="4000" spc="-25" dirty="0">
                <a:solidFill>
                  <a:srgbClr val="5B5854"/>
                </a:solidFill>
                <a:latin typeface="Tahoma"/>
                <a:cs typeface="Tahoma"/>
              </a:rPr>
              <a:t> </a:t>
            </a:r>
            <a:r>
              <a:rPr sz="4000" u="heavy" spc="-18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ahoma"/>
                <a:cs typeface="Tahoma"/>
                <a:hlinkClick r:id="rId2"/>
              </a:rPr>
              <a:t>https://scikit-learn.org/stable/modules/clustering.html</a:t>
            </a:r>
            <a:endParaRPr sz="40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ML</a:t>
            </a:r>
            <a:r>
              <a:rPr spc="-185" dirty="0"/>
              <a:t> </a:t>
            </a:r>
            <a:r>
              <a:rPr spc="-75" dirty="0"/>
              <a:t>Conclusion</a:t>
            </a:r>
          </a:p>
        </p:txBody>
      </p:sp>
      <p:pic>
        <p:nvPicPr>
          <p:cNvPr id="3" name="object 3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3725" y="1708499"/>
            <a:ext cx="11297347" cy="704354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55" dirty="0"/>
              <a:t>Machine</a:t>
            </a:r>
            <a:r>
              <a:rPr spc="-95" dirty="0"/>
              <a:t> </a:t>
            </a:r>
            <a:r>
              <a:rPr spc="-185" dirty="0"/>
              <a:t>Learning</a:t>
            </a:r>
            <a:r>
              <a:rPr spc="-95" dirty="0"/>
              <a:t> </a:t>
            </a:r>
            <a:r>
              <a:rPr spc="-160" dirty="0"/>
              <a:t>-</a:t>
            </a:r>
            <a:r>
              <a:rPr spc="-90" dirty="0"/>
              <a:t> </a:t>
            </a:r>
            <a:r>
              <a:rPr spc="-125" dirty="0"/>
              <a:t>Unsupervised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8000" y="51816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18390" y="5397435"/>
            <a:ext cx="352996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14" dirty="0"/>
              <a:t>Unsupervised</a:t>
            </a:r>
            <a:r>
              <a:rPr sz="3000" spc="-30" dirty="0"/>
              <a:t> </a:t>
            </a:r>
            <a:r>
              <a:rPr sz="3000" spc="-135" dirty="0"/>
              <a:t>Learning</a:t>
            </a:r>
            <a:endParaRPr sz="30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0675" y="4270175"/>
            <a:ext cx="571499" cy="5714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8000" y="15494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08000" y="9245596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761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8000" y="508000"/>
            <a:ext cx="11989435" cy="0"/>
          </a:xfrm>
          <a:custGeom>
            <a:avLst/>
            <a:gdLst/>
            <a:ahLst/>
            <a:cxnLst/>
            <a:rect l="l" t="t" r="r" b="b"/>
            <a:pathLst>
              <a:path w="11989435">
                <a:moveTo>
                  <a:pt x="0" y="0"/>
                </a:moveTo>
                <a:lnTo>
                  <a:pt x="11988809" y="0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44444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95300" y="596997"/>
            <a:ext cx="6061710" cy="726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600" spc="-195" dirty="0"/>
              <a:t>Machine</a:t>
            </a:r>
            <a:r>
              <a:rPr sz="4600" spc="-135" dirty="0"/>
              <a:t> </a:t>
            </a:r>
            <a:r>
              <a:rPr sz="4600" spc="-229" dirty="0"/>
              <a:t>Learning</a:t>
            </a:r>
            <a:r>
              <a:rPr sz="4600" spc="-140" dirty="0"/>
              <a:t> </a:t>
            </a:r>
            <a:r>
              <a:rPr sz="4600" spc="-210" dirty="0"/>
              <a:t>-</a:t>
            </a:r>
            <a:r>
              <a:rPr sz="4600" spc="-135" dirty="0"/>
              <a:t> </a:t>
            </a:r>
            <a:r>
              <a:rPr sz="4600" spc="-160" dirty="0"/>
              <a:t>Types</a:t>
            </a:r>
            <a:endParaRPr sz="4600"/>
          </a:p>
        </p:txBody>
      </p:sp>
      <p:sp>
        <p:nvSpPr>
          <p:cNvPr id="8" name="object 8"/>
          <p:cNvSpPr/>
          <p:nvPr/>
        </p:nvSpPr>
        <p:spPr>
          <a:xfrm>
            <a:off x="4630019" y="3197164"/>
            <a:ext cx="2073910" cy="494030"/>
          </a:xfrm>
          <a:custGeom>
            <a:avLst/>
            <a:gdLst/>
            <a:ahLst/>
            <a:cxnLst/>
            <a:rect l="l" t="t" r="r" b="b"/>
            <a:pathLst>
              <a:path w="2073909" h="494029">
                <a:moveTo>
                  <a:pt x="1999575" y="493499"/>
                </a:moveTo>
                <a:lnTo>
                  <a:pt x="74024" y="493499"/>
                </a:lnTo>
                <a:lnTo>
                  <a:pt x="45211" y="487682"/>
                </a:lnTo>
                <a:lnTo>
                  <a:pt x="21681" y="471818"/>
                </a:lnTo>
                <a:lnTo>
                  <a:pt x="5817" y="448288"/>
                </a:lnTo>
                <a:lnTo>
                  <a:pt x="0" y="419474"/>
                </a:lnTo>
                <a:lnTo>
                  <a:pt x="0" y="74024"/>
                </a:lnTo>
                <a:lnTo>
                  <a:pt x="5817" y="45211"/>
                </a:lnTo>
                <a:lnTo>
                  <a:pt x="21681" y="21681"/>
                </a:lnTo>
                <a:lnTo>
                  <a:pt x="45211" y="5817"/>
                </a:lnTo>
                <a:lnTo>
                  <a:pt x="74024" y="0"/>
                </a:lnTo>
                <a:lnTo>
                  <a:pt x="1999575" y="0"/>
                </a:lnTo>
                <a:lnTo>
                  <a:pt x="2040643" y="12437"/>
                </a:lnTo>
                <a:lnTo>
                  <a:pt x="2067965" y="45696"/>
                </a:lnTo>
                <a:lnTo>
                  <a:pt x="2073600" y="74024"/>
                </a:lnTo>
                <a:lnTo>
                  <a:pt x="2073600" y="419474"/>
                </a:lnTo>
                <a:lnTo>
                  <a:pt x="2067783" y="448288"/>
                </a:lnTo>
                <a:lnTo>
                  <a:pt x="2051918" y="471818"/>
                </a:lnTo>
                <a:lnTo>
                  <a:pt x="2028389" y="487682"/>
                </a:lnTo>
                <a:lnTo>
                  <a:pt x="1999575" y="493499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718734" y="3283958"/>
            <a:ext cx="18961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0" dirty="0">
                <a:solidFill>
                  <a:srgbClr val="FFFFFF"/>
                </a:solidFill>
                <a:latin typeface="Tahoma"/>
                <a:cs typeface="Tahoma"/>
              </a:rPr>
              <a:t>Human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Tahoma"/>
                <a:cs typeface="Tahoma"/>
              </a:rPr>
              <a:t>Supervision?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43431" y="2178517"/>
            <a:ext cx="1937999" cy="4934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8200952" y="2265310"/>
            <a:ext cx="10217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85" dirty="0">
                <a:solidFill>
                  <a:srgbClr val="FFFFFF"/>
                </a:solidFill>
                <a:latin typeface="Tahoma"/>
                <a:cs typeface="Tahoma"/>
              </a:rPr>
              <a:t>Supervised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08231" y="1972864"/>
            <a:ext cx="10089515" cy="3959860"/>
            <a:chOff x="508231" y="1972864"/>
            <a:chExt cx="10089515" cy="3959860"/>
          </a:xfrm>
        </p:grpSpPr>
        <p:sp>
          <p:nvSpPr>
            <p:cNvPr id="13" name="object 13"/>
            <p:cNvSpPr/>
            <p:nvPr/>
          </p:nvSpPr>
          <p:spPr>
            <a:xfrm>
              <a:off x="6703619" y="2585378"/>
              <a:ext cx="876935" cy="859155"/>
            </a:xfrm>
            <a:custGeom>
              <a:avLst/>
              <a:gdLst/>
              <a:ahLst/>
              <a:cxnLst/>
              <a:rect l="l" t="t" r="r" b="b"/>
              <a:pathLst>
                <a:path w="876934" h="859154">
                  <a:moveTo>
                    <a:pt x="0" y="858536"/>
                  </a:moveTo>
                  <a:lnTo>
                    <a:pt x="876491" y="0"/>
                  </a:lnTo>
                </a:path>
              </a:pathLst>
            </a:custGeom>
            <a:ln w="38099">
              <a:solidFill>
                <a:srgbClr val="6F6A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17025" y="2445340"/>
              <a:ext cx="205654" cy="20404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703619" y="3443914"/>
              <a:ext cx="881380" cy="33020"/>
            </a:xfrm>
            <a:custGeom>
              <a:avLst/>
              <a:gdLst/>
              <a:ahLst/>
              <a:cxnLst/>
              <a:rect l="l" t="t" r="r" b="b"/>
              <a:pathLst>
                <a:path w="881379" h="33020">
                  <a:moveTo>
                    <a:pt x="0" y="0"/>
                  </a:moveTo>
                  <a:lnTo>
                    <a:pt x="881256" y="32638"/>
                  </a:lnTo>
                </a:path>
              </a:pathLst>
            </a:custGeom>
            <a:ln w="38099">
              <a:solidFill>
                <a:srgbClr val="6F6A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63496" y="3394616"/>
              <a:ext cx="213212" cy="163875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703509" y="3566831"/>
              <a:ext cx="875665" cy="821055"/>
            </a:xfrm>
            <a:custGeom>
              <a:avLst/>
              <a:gdLst/>
              <a:ahLst/>
              <a:cxnLst/>
              <a:rect l="l" t="t" r="r" b="b"/>
              <a:pathLst>
                <a:path w="875665" h="821054">
                  <a:moveTo>
                    <a:pt x="0" y="0"/>
                  </a:moveTo>
                  <a:lnTo>
                    <a:pt x="875177" y="820998"/>
                  </a:lnTo>
                </a:path>
              </a:pathLst>
            </a:custGeom>
            <a:ln w="38099">
              <a:solidFill>
                <a:srgbClr val="6F6A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16580" y="4322883"/>
              <a:ext cx="207256" cy="20229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9681430" y="2068734"/>
              <a:ext cx="719455" cy="356870"/>
            </a:xfrm>
            <a:custGeom>
              <a:avLst/>
              <a:gdLst/>
              <a:ahLst/>
              <a:cxnLst/>
              <a:rect l="l" t="t" r="r" b="b"/>
              <a:pathLst>
                <a:path w="719454" h="356869">
                  <a:moveTo>
                    <a:pt x="0" y="356532"/>
                  </a:moveTo>
                  <a:lnTo>
                    <a:pt x="718902" y="0"/>
                  </a:lnTo>
                </a:path>
              </a:pathLst>
            </a:custGeom>
            <a:ln w="38099">
              <a:solidFill>
                <a:srgbClr val="6F6A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353323" y="1972864"/>
              <a:ext cx="220958" cy="17129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9681430" y="2425267"/>
              <a:ext cx="647700" cy="260985"/>
            </a:xfrm>
            <a:custGeom>
              <a:avLst/>
              <a:gdLst/>
              <a:ahLst/>
              <a:cxnLst/>
              <a:rect l="l" t="t" r="r" b="b"/>
              <a:pathLst>
                <a:path w="647700" h="260985">
                  <a:moveTo>
                    <a:pt x="0" y="0"/>
                  </a:moveTo>
                  <a:lnTo>
                    <a:pt x="647165" y="260764"/>
                  </a:lnTo>
                </a:path>
              </a:pathLst>
            </a:custGeom>
            <a:ln w="38099">
              <a:solidFill>
                <a:srgbClr val="6F6A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286027" y="2608611"/>
              <a:ext cx="221991" cy="16108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9751368" y="3443933"/>
              <a:ext cx="662305" cy="200660"/>
            </a:xfrm>
            <a:custGeom>
              <a:avLst/>
              <a:gdLst/>
              <a:ahLst/>
              <a:cxnLst/>
              <a:rect l="l" t="t" r="r" b="b"/>
              <a:pathLst>
                <a:path w="662304" h="200660">
                  <a:moveTo>
                    <a:pt x="0" y="0"/>
                  </a:moveTo>
                  <a:lnTo>
                    <a:pt x="661736" y="200662"/>
                  </a:lnTo>
                </a:path>
              </a:pathLst>
            </a:custGeom>
            <a:ln w="38099">
              <a:solidFill>
                <a:srgbClr val="6F6A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375793" y="3565323"/>
              <a:ext cx="221823" cy="15854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8231" y="5029375"/>
              <a:ext cx="2663699" cy="90329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751502" y="5275158"/>
            <a:ext cx="2175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solidFill>
                  <a:srgbClr val="FFFFFF"/>
                </a:solidFill>
                <a:latin typeface="Tahoma"/>
                <a:cs typeface="Tahoma"/>
              </a:rPr>
              <a:t>Machine</a:t>
            </a:r>
            <a:r>
              <a:rPr sz="2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00" spc="-110" dirty="0">
                <a:solidFill>
                  <a:srgbClr val="FFFFFF"/>
                </a:solidFill>
                <a:latin typeface="Tahoma"/>
                <a:cs typeface="Tahoma"/>
              </a:rPr>
              <a:t>Learning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2999369" y="3197184"/>
            <a:ext cx="6752590" cy="1857375"/>
            <a:chOff x="2999369" y="3197184"/>
            <a:chExt cx="6752590" cy="1857375"/>
          </a:xfrm>
        </p:grpSpPr>
        <p:sp>
          <p:nvSpPr>
            <p:cNvPr id="28" name="object 28"/>
            <p:cNvSpPr/>
            <p:nvPr/>
          </p:nvSpPr>
          <p:spPr>
            <a:xfrm>
              <a:off x="3018419" y="3443915"/>
              <a:ext cx="1611630" cy="1591310"/>
            </a:xfrm>
            <a:custGeom>
              <a:avLst/>
              <a:gdLst/>
              <a:ahLst/>
              <a:cxnLst/>
              <a:rect l="l" t="t" r="r" b="b"/>
              <a:pathLst>
                <a:path w="1611629" h="1591310">
                  <a:moveTo>
                    <a:pt x="0" y="1591199"/>
                  </a:moveTo>
                  <a:lnTo>
                    <a:pt x="1611600" y="0"/>
                  </a:lnTo>
                </a:path>
              </a:pathLst>
            </a:custGeom>
            <a:ln w="38099">
              <a:solidFill>
                <a:srgbClr val="6F6A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3369" y="3197184"/>
              <a:ext cx="1937999" cy="49349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8141186" y="3283977"/>
            <a:ext cx="1280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5" dirty="0">
                <a:solidFill>
                  <a:srgbClr val="FFFFFF"/>
                </a:solidFill>
                <a:latin typeface="Tahoma"/>
                <a:cs typeface="Tahoma"/>
              </a:rPr>
              <a:t>Unsupervised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3368" y="4342570"/>
            <a:ext cx="1937999" cy="493499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8083869" y="4429364"/>
            <a:ext cx="1397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60" dirty="0">
                <a:solidFill>
                  <a:srgbClr val="FFFFFF"/>
                </a:solidFill>
                <a:latin typeface="Tahoma"/>
                <a:cs typeface="Tahoma"/>
              </a:rPr>
              <a:t>Reinforcement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1786" y="1740095"/>
            <a:ext cx="1937999" cy="493499"/>
          </a:xfrm>
          <a:prstGeom prst="rect">
            <a:avLst/>
          </a:prstGeom>
        </p:spPr>
      </p:pic>
      <p:sp>
        <p:nvSpPr>
          <p:cNvPr id="34" name="object 34"/>
          <p:cNvSpPr txBox="1"/>
          <p:nvPr/>
        </p:nvSpPr>
        <p:spPr>
          <a:xfrm>
            <a:off x="10984494" y="1826888"/>
            <a:ext cx="1233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5" dirty="0">
                <a:solidFill>
                  <a:srgbClr val="FFFFFF"/>
                </a:solidFill>
                <a:latin typeface="Tahoma"/>
                <a:cs typeface="Tahoma"/>
              </a:rPr>
              <a:t>Classification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35" name="object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1786" y="2602196"/>
            <a:ext cx="1937999" cy="493499"/>
          </a:xfrm>
          <a:prstGeom prst="rect">
            <a:avLst/>
          </a:prstGeom>
        </p:spPr>
      </p:pic>
      <p:sp>
        <p:nvSpPr>
          <p:cNvPr id="36" name="object 36"/>
          <p:cNvSpPr txBox="1"/>
          <p:nvPr/>
        </p:nvSpPr>
        <p:spPr>
          <a:xfrm>
            <a:off x="11082274" y="2688990"/>
            <a:ext cx="10375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0" dirty="0">
                <a:solidFill>
                  <a:srgbClr val="FFFFFF"/>
                </a:solidFill>
                <a:latin typeface="Tahoma"/>
                <a:cs typeface="Tahoma"/>
              </a:rPr>
              <a:t>Regression</a:t>
            </a:r>
            <a:endParaRPr sz="1800">
              <a:latin typeface="Tahoma"/>
              <a:cs typeface="Tahoma"/>
            </a:endParaRPr>
          </a:p>
        </p:txBody>
      </p:sp>
      <p:pic>
        <p:nvPicPr>
          <p:cNvPr id="37" name="object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31786" y="3464319"/>
            <a:ext cx="1937999" cy="493499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10452195" y="3337173"/>
            <a:ext cx="2230755" cy="838200"/>
          </a:xfrm>
          <a:prstGeom prst="rect">
            <a:avLst/>
          </a:prstGeom>
          <a:ln w="9524">
            <a:solidFill>
              <a:srgbClr val="FF9900"/>
            </a:solidFill>
          </a:ln>
        </p:spPr>
        <p:txBody>
          <a:bodyPr vert="horz" wrap="square" lIns="0" tIns="226695" rIns="0" bIns="0" rtlCol="0">
            <a:spAutoFit/>
          </a:bodyPr>
          <a:lstStyle/>
          <a:p>
            <a:pPr marL="671830">
              <a:lnSpc>
                <a:spcPct val="100000"/>
              </a:lnSpc>
              <a:spcBef>
                <a:spcPts val="1785"/>
              </a:spcBef>
            </a:pPr>
            <a:r>
              <a:rPr sz="1800" spc="-10" dirty="0">
                <a:solidFill>
                  <a:srgbClr val="FFFFFF"/>
                </a:solidFill>
                <a:latin typeface="Tahoma"/>
                <a:cs typeface="Tahoma"/>
              </a:rPr>
              <a:t>Clustering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652183" y="7795180"/>
            <a:ext cx="2029460" cy="494030"/>
          </a:xfrm>
          <a:custGeom>
            <a:avLst/>
            <a:gdLst/>
            <a:ahLst/>
            <a:cxnLst/>
            <a:rect l="l" t="t" r="r" b="b"/>
            <a:pathLst>
              <a:path w="2029459" h="494029">
                <a:moveTo>
                  <a:pt x="1955174" y="493499"/>
                </a:moveTo>
                <a:lnTo>
                  <a:pt x="74024" y="493499"/>
                </a:lnTo>
                <a:lnTo>
                  <a:pt x="45211" y="487682"/>
                </a:lnTo>
                <a:lnTo>
                  <a:pt x="21681" y="471818"/>
                </a:lnTo>
                <a:lnTo>
                  <a:pt x="5817" y="448288"/>
                </a:lnTo>
                <a:lnTo>
                  <a:pt x="0" y="419474"/>
                </a:lnTo>
                <a:lnTo>
                  <a:pt x="0" y="74024"/>
                </a:lnTo>
                <a:lnTo>
                  <a:pt x="5817" y="45211"/>
                </a:lnTo>
                <a:lnTo>
                  <a:pt x="21681" y="21681"/>
                </a:lnTo>
                <a:lnTo>
                  <a:pt x="45211" y="5817"/>
                </a:lnTo>
                <a:lnTo>
                  <a:pt x="74024" y="0"/>
                </a:lnTo>
                <a:lnTo>
                  <a:pt x="1955174" y="0"/>
                </a:lnTo>
                <a:lnTo>
                  <a:pt x="1996243" y="12436"/>
                </a:lnTo>
                <a:lnTo>
                  <a:pt x="2023564" y="45696"/>
                </a:lnTo>
                <a:lnTo>
                  <a:pt x="2029199" y="74024"/>
                </a:lnTo>
                <a:lnTo>
                  <a:pt x="2029199" y="419474"/>
                </a:lnTo>
                <a:lnTo>
                  <a:pt x="2023382" y="448288"/>
                </a:lnTo>
                <a:lnTo>
                  <a:pt x="2007518" y="471818"/>
                </a:lnTo>
                <a:lnTo>
                  <a:pt x="1983988" y="487682"/>
                </a:lnTo>
                <a:lnTo>
                  <a:pt x="1955174" y="493499"/>
                </a:lnTo>
                <a:close/>
              </a:path>
            </a:pathLst>
          </a:custGeom>
          <a:solidFill>
            <a:srgbClr val="8E7B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5154021" y="7743861"/>
            <a:ext cx="1025525" cy="5759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indent="39370">
              <a:lnSpc>
                <a:spcPct val="100699"/>
              </a:lnSpc>
              <a:spcBef>
                <a:spcPts val="85"/>
              </a:spcBef>
            </a:pPr>
            <a:r>
              <a:rPr sz="1800" dirty="0">
                <a:solidFill>
                  <a:srgbClr val="FFFFFF"/>
                </a:solidFill>
                <a:latin typeface="Tahoma"/>
                <a:cs typeface="Tahoma"/>
              </a:rPr>
              <a:t>How</a:t>
            </a:r>
            <a:r>
              <a:rPr sz="18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ahoma"/>
                <a:cs typeface="Tahoma"/>
              </a:rPr>
              <a:t>they </a:t>
            </a:r>
            <a:r>
              <a:rPr sz="1800" spc="-105" dirty="0">
                <a:solidFill>
                  <a:srgbClr val="FFFFFF"/>
                </a:solidFill>
                <a:latin typeface="Tahoma"/>
                <a:cs typeface="Tahoma"/>
              </a:rPr>
              <a:t>generalize?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2793233" y="5483778"/>
            <a:ext cx="3910965" cy="2577465"/>
            <a:chOff x="2793233" y="5483778"/>
            <a:chExt cx="3910965" cy="2577465"/>
          </a:xfrm>
        </p:grpSpPr>
        <p:sp>
          <p:nvSpPr>
            <p:cNvPr id="42" name="object 42"/>
            <p:cNvSpPr/>
            <p:nvPr/>
          </p:nvSpPr>
          <p:spPr>
            <a:xfrm>
              <a:off x="2812283" y="5502828"/>
              <a:ext cx="1840230" cy="2539365"/>
            </a:xfrm>
            <a:custGeom>
              <a:avLst/>
              <a:gdLst/>
              <a:ahLst/>
              <a:cxnLst/>
              <a:rect l="l" t="t" r="r" b="b"/>
              <a:pathLst>
                <a:path w="1840229" h="2539365">
                  <a:moveTo>
                    <a:pt x="298797" y="0"/>
                  </a:moveTo>
                  <a:lnTo>
                    <a:pt x="1839897" y="480299"/>
                  </a:lnTo>
                </a:path>
                <a:path w="1840229" h="2539365">
                  <a:moveTo>
                    <a:pt x="0" y="692301"/>
                  </a:moveTo>
                  <a:lnTo>
                    <a:pt x="1839900" y="2539102"/>
                  </a:lnTo>
                </a:path>
              </a:pathLst>
            </a:custGeom>
            <a:ln w="38099">
              <a:solidFill>
                <a:srgbClr val="6F6A5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630019" y="5718167"/>
              <a:ext cx="2073910" cy="494030"/>
            </a:xfrm>
            <a:custGeom>
              <a:avLst/>
              <a:gdLst/>
              <a:ahLst/>
              <a:cxnLst/>
              <a:rect l="l" t="t" r="r" b="b"/>
              <a:pathLst>
                <a:path w="2073909" h="494029">
                  <a:moveTo>
                    <a:pt x="1999575" y="493499"/>
                  </a:moveTo>
                  <a:lnTo>
                    <a:pt x="74024" y="493499"/>
                  </a:lnTo>
                  <a:lnTo>
                    <a:pt x="45211" y="487682"/>
                  </a:lnTo>
                  <a:lnTo>
                    <a:pt x="21681" y="471818"/>
                  </a:lnTo>
                  <a:lnTo>
                    <a:pt x="5817" y="448288"/>
                  </a:lnTo>
                  <a:lnTo>
                    <a:pt x="0" y="419474"/>
                  </a:lnTo>
                  <a:lnTo>
                    <a:pt x="0" y="74024"/>
                  </a:lnTo>
                  <a:lnTo>
                    <a:pt x="5817" y="45211"/>
                  </a:lnTo>
                  <a:lnTo>
                    <a:pt x="21681" y="21681"/>
                  </a:lnTo>
                  <a:lnTo>
                    <a:pt x="45211" y="5817"/>
                  </a:lnTo>
                  <a:lnTo>
                    <a:pt x="74024" y="0"/>
                  </a:lnTo>
                  <a:lnTo>
                    <a:pt x="1999575" y="0"/>
                  </a:lnTo>
                  <a:lnTo>
                    <a:pt x="2040643" y="12437"/>
                  </a:lnTo>
                  <a:lnTo>
                    <a:pt x="2067965" y="45697"/>
                  </a:lnTo>
                  <a:lnTo>
                    <a:pt x="2073600" y="74024"/>
                  </a:lnTo>
                  <a:lnTo>
                    <a:pt x="2073600" y="419474"/>
                  </a:lnTo>
                  <a:lnTo>
                    <a:pt x="2067783" y="448288"/>
                  </a:lnTo>
                  <a:lnTo>
                    <a:pt x="2051918" y="471818"/>
                  </a:lnTo>
                  <a:lnTo>
                    <a:pt x="2028389" y="487682"/>
                  </a:lnTo>
                  <a:lnTo>
                    <a:pt x="1999575" y="493499"/>
                  </a:lnTo>
                  <a:close/>
                </a:path>
              </a:pathLst>
            </a:custGeom>
            <a:solidFill>
              <a:srgbClr val="8E7BC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4699480" y="5804961"/>
            <a:ext cx="19348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75" dirty="0">
                <a:solidFill>
                  <a:srgbClr val="FFFFFF"/>
                </a:solidFill>
                <a:latin typeface="Tahoma"/>
                <a:cs typeface="Tahoma"/>
              </a:rPr>
              <a:t>Learn</a:t>
            </a:r>
            <a:r>
              <a:rPr sz="1800" spc="-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800" spc="-95" dirty="0">
                <a:solidFill>
                  <a:srgbClr val="FFFFFF"/>
                </a:solidFill>
                <a:latin typeface="Tahoma"/>
                <a:cs typeface="Tahoma"/>
              </a:rPr>
              <a:t>Incrementally?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66709" y="9166299"/>
            <a:ext cx="3249930" cy="65532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3600" spc="-155" dirty="0">
                <a:solidFill>
                  <a:srgbClr val="606060"/>
                </a:solidFill>
                <a:latin typeface="Tahoma"/>
                <a:cs typeface="Tahoma"/>
              </a:rPr>
              <a:t>Machine</a:t>
            </a:r>
            <a:r>
              <a:rPr sz="3600" spc="-9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600" spc="-170" dirty="0">
                <a:solidFill>
                  <a:srgbClr val="606060"/>
                </a:solidFill>
                <a:latin typeface="Tahoma"/>
                <a:cs typeface="Tahoma"/>
              </a:rPr>
              <a:t>Learning</a:t>
            </a:r>
            <a:endParaRPr sz="3600">
              <a:latin typeface="Tahoma"/>
              <a:cs typeface="Tahom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5620" indent="-488950">
              <a:lnSpc>
                <a:spcPts val="4065"/>
              </a:lnSpc>
              <a:spcBef>
                <a:spcPts val="100"/>
              </a:spcBef>
              <a:buFont typeface="Arial MT"/>
              <a:buChar char="●"/>
              <a:tabLst>
                <a:tab pos="516255" algn="l"/>
              </a:tabLst>
            </a:pPr>
            <a:r>
              <a:rPr sz="3400" spc="-145" dirty="0">
                <a:solidFill>
                  <a:srgbClr val="606060"/>
                </a:solidFill>
                <a:latin typeface="Tahoma"/>
                <a:cs typeface="Tahoma"/>
              </a:rPr>
              <a:t>Initialize</a:t>
            </a:r>
            <a:r>
              <a:rPr sz="3400" spc="-10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125" dirty="0">
                <a:solidFill>
                  <a:srgbClr val="606060"/>
                </a:solidFill>
                <a:latin typeface="Tahoma"/>
                <a:cs typeface="Tahoma"/>
              </a:rPr>
              <a:t>the</a:t>
            </a:r>
            <a:r>
              <a:rPr sz="3400" spc="-10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80" dirty="0">
                <a:solidFill>
                  <a:srgbClr val="606060"/>
                </a:solidFill>
                <a:latin typeface="Tahoma"/>
                <a:cs typeface="Tahoma"/>
              </a:rPr>
              <a:t>centroids</a:t>
            </a:r>
            <a:r>
              <a:rPr sz="3400" spc="-10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Tahoma"/>
                <a:cs typeface="Tahoma"/>
              </a:rPr>
              <a:t>randomly</a:t>
            </a:r>
            <a:endParaRPr sz="3400">
              <a:latin typeface="Tahoma"/>
              <a:cs typeface="Tahoma"/>
            </a:endParaRPr>
          </a:p>
          <a:p>
            <a:pPr marL="515620" indent="-488950">
              <a:lnSpc>
                <a:spcPts val="4050"/>
              </a:lnSpc>
              <a:buFont typeface="Arial MT"/>
              <a:buChar char="●"/>
              <a:tabLst>
                <a:tab pos="516255" algn="l"/>
              </a:tabLst>
            </a:pPr>
            <a:r>
              <a:rPr sz="3400" dirty="0">
                <a:solidFill>
                  <a:srgbClr val="606060"/>
                </a:solidFill>
                <a:latin typeface="Tahoma"/>
                <a:cs typeface="Tahoma"/>
              </a:rPr>
              <a:t>For</a:t>
            </a:r>
            <a:r>
              <a:rPr sz="3400" spc="-17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220" dirty="0">
                <a:solidFill>
                  <a:srgbClr val="606060"/>
                </a:solidFill>
                <a:latin typeface="Tahoma"/>
                <a:cs typeface="Tahoma"/>
              </a:rPr>
              <a:t>each</a:t>
            </a:r>
            <a:r>
              <a:rPr sz="3400" spc="-12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95" dirty="0">
                <a:solidFill>
                  <a:srgbClr val="606060"/>
                </a:solidFill>
                <a:latin typeface="Tahoma"/>
                <a:cs typeface="Tahoma"/>
              </a:rPr>
              <a:t>of</a:t>
            </a:r>
            <a:r>
              <a:rPr sz="3400" spc="-14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30" dirty="0">
                <a:solidFill>
                  <a:srgbClr val="606060"/>
                </a:solidFill>
                <a:latin typeface="Tahoma"/>
                <a:cs typeface="Tahoma"/>
              </a:rPr>
              <a:t>instance</a:t>
            </a:r>
            <a:endParaRPr sz="3400">
              <a:latin typeface="Tahoma"/>
              <a:cs typeface="Tahoma"/>
            </a:endParaRPr>
          </a:p>
          <a:p>
            <a:pPr marL="972819" lvl="1" indent="-488950">
              <a:lnSpc>
                <a:spcPts val="4050"/>
              </a:lnSpc>
              <a:buFont typeface="Arial MT"/>
              <a:buChar char="○"/>
              <a:tabLst>
                <a:tab pos="973455" algn="l"/>
              </a:tabLst>
            </a:pPr>
            <a:r>
              <a:rPr sz="3400" spc="-75" dirty="0">
                <a:solidFill>
                  <a:srgbClr val="606060"/>
                </a:solidFill>
                <a:latin typeface="Tahoma"/>
                <a:cs typeface="Tahoma"/>
              </a:rPr>
              <a:t>Pick</a:t>
            </a:r>
            <a:r>
              <a:rPr sz="3400" spc="-190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340" dirty="0">
                <a:solidFill>
                  <a:srgbClr val="606060"/>
                </a:solidFill>
                <a:latin typeface="Tahoma"/>
                <a:cs typeface="Tahoma"/>
              </a:rPr>
              <a:t>a</a:t>
            </a:r>
            <a:r>
              <a:rPr sz="3400" spc="-12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55" dirty="0">
                <a:solidFill>
                  <a:srgbClr val="606060"/>
                </a:solidFill>
                <a:latin typeface="Tahoma"/>
                <a:cs typeface="Tahoma"/>
              </a:rPr>
              <a:t>centroid</a:t>
            </a:r>
            <a:r>
              <a:rPr sz="3400" spc="-140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80" dirty="0">
                <a:solidFill>
                  <a:srgbClr val="606060"/>
                </a:solidFill>
                <a:latin typeface="Tahoma"/>
                <a:cs typeface="Tahoma"/>
              </a:rPr>
              <a:t>from</a:t>
            </a:r>
            <a:r>
              <a:rPr sz="3400" spc="-140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120" dirty="0">
                <a:solidFill>
                  <a:srgbClr val="606060"/>
                </a:solidFill>
                <a:latin typeface="Tahoma"/>
                <a:cs typeface="Tahoma"/>
              </a:rPr>
              <a:t>which</a:t>
            </a:r>
            <a:r>
              <a:rPr sz="3400" spc="-14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125" dirty="0">
                <a:solidFill>
                  <a:srgbClr val="606060"/>
                </a:solidFill>
                <a:latin typeface="Tahoma"/>
                <a:cs typeface="Tahoma"/>
              </a:rPr>
              <a:t>the</a:t>
            </a:r>
            <a:r>
              <a:rPr sz="3400" spc="-140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160" dirty="0">
                <a:solidFill>
                  <a:srgbClr val="606060"/>
                </a:solidFill>
                <a:latin typeface="Tahoma"/>
                <a:cs typeface="Tahoma"/>
              </a:rPr>
              <a:t>instance</a:t>
            </a:r>
            <a:r>
              <a:rPr sz="3400" spc="-12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120" dirty="0">
                <a:solidFill>
                  <a:srgbClr val="606060"/>
                </a:solidFill>
                <a:latin typeface="Tahoma"/>
                <a:cs typeface="Tahoma"/>
              </a:rPr>
              <a:t>is</a:t>
            </a:r>
            <a:r>
              <a:rPr sz="3400" spc="-140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185" dirty="0">
                <a:solidFill>
                  <a:srgbClr val="606060"/>
                </a:solidFill>
                <a:latin typeface="Tahoma"/>
                <a:cs typeface="Tahoma"/>
              </a:rPr>
              <a:t>at</a:t>
            </a:r>
            <a:r>
              <a:rPr sz="3400" spc="-12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90" dirty="0">
                <a:solidFill>
                  <a:srgbClr val="606060"/>
                </a:solidFill>
                <a:latin typeface="Tahoma"/>
                <a:cs typeface="Tahoma"/>
              </a:rPr>
              <a:t>shortest</a:t>
            </a:r>
            <a:r>
              <a:rPr sz="3400" spc="-140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105" dirty="0">
                <a:solidFill>
                  <a:srgbClr val="606060"/>
                </a:solidFill>
                <a:latin typeface="Tahoma"/>
                <a:cs typeface="Tahoma"/>
              </a:rPr>
              <a:t>distance</a:t>
            </a:r>
            <a:endParaRPr sz="3400">
              <a:latin typeface="Tahoma"/>
              <a:cs typeface="Tahoma"/>
            </a:endParaRPr>
          </a:p>
          <a:p>
            <a:pPr marL="972819" lvl="1" indent="-488950">
              <a:lnSpc>
                <a:spcPts val="4050"/>
              </a:lnSpc>
              <a:buFont typeface="Arial MT"/>
              <a:buChar char="○"/>
              <a:tabLst>
                <a:tab pos="973455" algn="l"/>
              </a:tabLst>
            </a:pPr>
            <a:r>
              <a:rPr sz="3400" spc="-170" dirty="0">
                <a:solidFill>
                  <a:srgbClr val="606060"/>
                </a:solidFill>
                <a:latin typeface="Tahoma"/>
                <a:cs typeface="Tahoma"/>
              </a:rPr>
              <a:t>Assigns</a:t>
            </a:r>
            <a:r>
              <a:rPr sz="3400" spc="-110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125" dirty="0">
                <a:solidFill>
                  <a:srgbClr val="606060"/>
                </a:solidFill>
                <a:latin typeface="Tahoma"/>
                <a:cs typeface="Tahoma"/>
              </a:rPr>
              <a:t>the</a:t>
            </a:r>
            <a:r>
              <a:rPr sz="3400" spc="-110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160" dirty="0">
                <a:solidFill>
                  <a:srgbClr val="606060"/>
                </a:solidFill>
                <a:latin typeface="Tahoma"/>
                <a:cs typeface="Tahoma"/>
              </a:rPr>
              <a:t>instance</a:t>
            </a:r>
            <a:r>
              <a:rPr sz="3400" spc="-10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125" dirty="0">
                <a:solidFill>
                  <a:srgbClr val="606060"/>
                </a:solidFill>
                <a:latin typeface="Tahoma"/>
                <a:cs typeface="Tahoma"/>
              </a:rPr>
              <a:t>the</a:t>
            </a:r>
            <a:r>
              <a:rPr sz="3400" spc="-110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Tahoma"/>
                <a:cs typeface="Tahoma"/>
              </a:rPr>
              <a:t>group</a:t>
            </a:r>
            <a:endParaRPr sz="3400">
              <a:latin typeface="Tahoma"/>
              <a:cs typeface="Tahoma"/>
            </a:endParaRPr>
          </a:p>
          <a:p>
            <a:pPr marL="972819" lvl="1" indent="-488950">
              <a:lnSpc>
                <a:spcPts val="4050"/>
              </a:lnSpc>
              <a:buFont typeface="Arial MT"/>
              <a:buChar char="○"/>
              <a:tabLst>
                <a:tab pos="973455" algn="l"/>
              </a:tabLst>
            </a:pPr>
            <a:r>
              <a:rPr sz="3400" spc="-145" dirty="0">
                <a:solidFill>
                  <a:srgbClr val="606060"/>
                </a:solidFill>
                <a:latin typeface="Tahoma"/>
                <a:cs typeface="Tahoma"/>
              </a:rPr>
              <a:t>Recalculate</a:t>
            </a:r>
            <a:r>
              <a:rPr sz="3400" spc="-9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150" dirty="0">
                <a:solidFill>
                  <a:srgbClr val="606060"/>
                </a:solidFill>
                <a:latin typeface="Tahoma"/>
                <a:cs typeface="Tahoma"/>
              </a:rPr>
              <a:t>that</a:t>
            </a:r>
            <a:r>
              <a:rPr sz="3400" spc="-90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Tahoma"/>
                <a:cs typeface="Tahoma"/>
              </a:rPr>
              <a:t>centroid</a:t>
            </a:r>
            <a:endParaRPr sz="3400">
              <a:latin typeface="Tahoma"/>
              <a:cs typeface="Tahoma"/>
            </a:endParaRPr>
          </a:p>
          <a:p>
            <a:pPr marL="515620" indent="-488950">
              <a:lnSpc>
                <a:spcPts val="4065"/>
              </a:lnSpc>
              <a:buFont typeface="Arial MT"/>
              <a:buChar char="●"/>
              <a:tabLst>
                <a:tab pos="516255" algn="l"/>
              </a:tabLst>
            </a:pPr>
            <a:r>
              <a:rPr sz="3400" spc="-55" dirty="0">
                <a:solidFill>
                  <a:srgbClr val="606060"/>
                </a:solidFill>
                <a:latin typeface="Tahoma"/>
                <a:cs typeface="Tahoma"/>
              </a:rPr>
              <a:t>Keep</a:t>
            </a:r>
            <a:r>
              <a:rPr sz="3400" spc="-170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130" dirty="0">
                <a:solidFill>
                  <a:srgbClr val="606060"/>
                </a:solidFill>
                <a:latin typeface="Tahoma"/>
                <a:cs typeface="Tahoma"/>
              </a:rPr>
              <a:t>repeat</a:t>
            </a:r>
            <a:r>
              <a:rPr sz="3400" spc="-13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125" dirty="0">
                <a:solidFill>
                  <a:srgbClr val="606060"/>
                </a:solidFill>
                <a:latin typeface="Tahoma"/>
                <a:cs typeface="Tahoma"/>
              </a:rPr>
              <a:t>the</a:t>
            </a:r>
            <a:r>
              <a:rPr sz="3400" spc="-13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150" dirty="0">
                <a:solidFill>
                  <a:srgbClr val="606060"/>
                </a:solidFill>
                <a:latin typeface="Tahoma"/>
                <a:cs typeface="Tahoma"/>
              </a:rPr>
              <a:t>step</a:t>
            </a:r>
            <a:r>
              <a:rPr sz="3400" spc="-12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175" dirty="0">
                <a:solidFill>
                  <a:srgbClr val="606060"/>
                </a:solidFill>
                <a:latin typeface="Tahoma"/>
                <a:cs typeface="Tahoma"/>
              </a:rPr>
              <a:t>2</a:t>
            </a:r>
            <a:r>
              <a:rPr sz="3400" spc="-12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100" dirty="0">
                <a:solidFill>
                  <a:srgbClr val="606060"/>
                </a:solidFill>
                <a:latin typeface="Tahoma"/>
                <a:cs typeface="Tahoma"/>
              </a:rPr>
              <a:t>until</a:t>
            </a:r>
            <a:r>
              <a:rPr sz="3400" spc="-13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55" dirty="0">
                <a:solidFill>
                  <a:srgbClr val="606060"/>
                </a:solidFill>
                <a:latin typeface="Tahoma"/>
                <a:cs typeface="Tahoma"/>
              </a:rPr>
              <a:t>no</a:t>
            </a:r>
            <a:r>
              <a:rPr sz="3400" spc="-13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180" dirty="0">
                <a:solidFill>
                  <a:srgbClr val="606060"/>
                </a:solidFill>
                <a:latin typeface="Tahoma"/>
                <a:cs typeface="Tahoma"/>
              </a:rPr>
              <a:t>instances</a:t>
            </a:r>
            <a:r>
              <a:rPr sz="3400" spc="-12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254" dirty="0">
                <a:solidFill>
                  <a:srgbClr val="606060"/>
                </a:solidFill>
                <a:latin typeface="Tahoma"/>
                <a:cs typeface="Tahoma"/>
              </a:rPr>
              <a:t>changes</a:t>
            </a:r>
            <a:r>
              <a:rPr sz="3400" spc="-125" dirty="0">
                <a:solidFill>
                  <a:srgbClr val="606060"/>
                </a:solidFill>
                <a:latin typeface="Tahoma"/>
                <a:cs typeface="Tahoma"/>
              </a:rPr>
              <a:t> the</a:t>
            </a:r>
            <a:r>
              <a:rPr sz="3400" spc="-130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10" dirty="0">
                <a:solidFill>
                  <a:srgbClr val="606060"/>
                </a:solidFill>
                <a:latin typeface="Tahoma"/>
                <a:cs typeface="Tahoma"/>
              </a:rPr>
              <a:t>group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55" dirty="0"/>
              <a:t>Machine</a:t>
            </a:r>
            <a:r>
              <a:rPr spc="-95" dirty="0"/>
              <a:t> </a:t>
            </a:r>
            <a:r>
              <a:rPr spc="-185" dirty="0"/>
              <a:t>Learning</a:t>
            </a:r>
            <a:r>
              <a:rPr spc="-95" dirty="0"/>
              <a:t> </a:t>
            </a:r>
            <a:r>
              <a:rPr spc="-160" dirty="0"/>
              <a:t>-</a:t>
            </a:r>
            <a:r>
              <a:rPr spc="-90" dirty="0"/>
              <a:t> </a:t>
            </a:r>
            <a:r>
              <a:rPr spc="-125" dirty="0"/>
              <a:t>Unsupervised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66652" y="1605827"/>
            <a:ext cx="831786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40" dirty="0">
                <a:solidFill>
                  <a:srgbClr val="606060"/>
                </a:solidFill>
                <a:latin typeface="Tahoma"/>
                <a:cs typeface="Tahoma"/>
              </a:rPr>
              <a:t>Clusters</a:t>
            </a:r>
            <a:r>
              <a:rPr sz="3400" spc="-190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125" dirty="0">
                <a:solidFill>
                  <a:srgbClr val="606060"/>
                </a:solidFill>
                <a:latin typeface="Tahoma"/>
                <a:cs typeface="Tahoma"/>
              </a:rPr>
              <a:t>the</a:t>
            </a:r>
            <a:r>
              <a:rPr sz="3400" spc="-14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225" dirty="0">
                <a:solidFill>
                  <a:srgbClr val="606060"/>
                </a:solidFill>
                <a:latin typeface="Tahoma"/>
                <a:cs typeface="Tahoma"/>
              </a:rPr>
              <a:t>data</a:t>
            </a:r>
            <a:r>
              <a:rPr sz="3400" spc="-12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50" dirty="0">
                <a:solidFill>
                  <a:srgbClr val="606060"/>
                </a:solidFill>
                <a:latin typeface="Tahoma"/>
                <a:cs typeface="Tahoma"/>
              </a:rPr>
              <a:t>on</a:t>
            </a:r>
            <a:r>
              <a:rPr sz="3400" spc="-140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215" dirty="0">
                <a:solidFill>
                  <a:srgbClr val="606060"/>
                </a:solidFill>
                <a:latin typeface="Tahoma"/>
                <a:cs typeface="Tahoma"/>
              </a:rPr>
              <a:t>given</a:t>
            </a:r>
            <a:r>
              <a:rPr sz="3400" spc="-12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165" dirty="0">
                <a:solidFill>
                  <a:srgbClr val="606060"/>
                </a:solidFill>
                <a:latin typeface="Tahoma"/>
                <a:cs typeface="Tahoma"/>
              </a:rPr>
              <a:t>number</a:t>
            </a:r>
            <a:r>
              <a:rPr sz="3400" spc="-12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95" dirty="0">
                <a:solidFill>
                  <a:srgbClr val="606060"/>
                </a:solidFill>
                <a:latin typeface="Tahoma"/>
                <a:cs typeface="Tahoma"/>
              </a:rPr>
              <a:t>of</a:t>
            </a:r>
            <a:r>
              <a:rPr sz="3400" spc="-140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45" dirty="0">
                <a:solidFill>
                  <a:srgbClr val="606060"/>
                </a:solidFill>
                <a:latin typeface="Tahoma"/>
                <a:cs typeface="Tahoma"/>
              </a:rPr>
              <a:t>centroids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Clustering</a:t>
            </a:r>
            <a:r>
              <a:rPr spc="-260" dirty="0"/>
              <a:t> </a:t>
            </a:r>
            <a:r>
              <a:rPr dirty="0"/>
              <a:t>-</a:t>
            </a:r>
            <a:r>
              <a:rPr spc="-320" dirty="0"/>
              <a:t> </a:t>
            </a:r>
            <a:r>
              <a:rPr spc="-125" dirty="0"/>
              <a:t>KMeans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9955" y="1605827"/>
            <a:ext cx="657479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45" dirty="0">
                <a:solidFill>
                  <a:srgbClr val="606060"/>
                </a:solidFill>
                <a:latin typeface="Tahoma"/>
                <a:cs typeface="Tahoma"/>
              </a:rPr>
              <a:t>Initialize</a:t>
            </a:r>
            <a:r>
              <a:rPr sz="3400" spc="-100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150" dirty="0">
                <a:solidFill>
                  <a:srgbClr val="606060"/>
                </a:solidFill>
                <a:latin typeface="Tahoma"/>
                <a:cs typeface="Tahoma"/>
              </a:rPr>
              <a:t>-</a:t>
            </a:r>
            <a:r>
              <a:rPr sz="3400" spc="-9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175" dirty="0">
                <a:solidFill>
                  <a:srgbClr val="606060"/>
                </a:solidFill>
                <a:latin typeface="Tahoma"/>
                <a:cs typeface="Tahoma"/>
              </a:rPr>
              <a:t>10</a:t>
            </a:r>
            <a:r>
              <a:rPr sz="3400" spc="-9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220" dirty="0">
                <a:solidFill>
                  <a:srgbClr val="606060"/>
                </a:solidFill>
                <a:latin typeface="Tahoma"/>
                <a:cs typeface="Tahoma"/>
              </a:rPr>
              <a:t>samples</a:t>
            </a:r>
            <a:r>
              <a:rPr sz="3400" spc="-9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250" dirty="0">
                <a:solidFill>
                  <a:srgbClr val="606060"/>
                </a:solidFill>
                <a:latin typeface="Tahoma"/>
                <a:cs typeface="Tahoma"/>
              </a:rPr>
              <a:t>and</a:t>
            </a:r>
            <a:r>
              <a:rPr sz="3400" spc="-9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175" dirty="0">
                <a:solidFill>
                  <a:srgbClr val="606060"/>
                </a:solidFill>
                <a:latin typeface="Tahoma"/>
                <a:cs typeface="Tahoma"/>
              </a:rPr>
              <a:t>3</a:t>
            </a:r>
            <a:r>
              <a:rPr sz="3400" spc="-95" dirty="0">
                <a:solidFill>
                  <a:srgbClr val="606060"/>
                </a:solidFill>
                <a:latin typeface="Tahoma"/>
                <a:cs typeface="Tahoma"/>
              </a:rPr>
              <a:t> </a:t>
            </a:r>
            <a:r>
              <a:rPr sz="3400" spc="-45" dirty="0">
                <a:solidFill>
                  <a:srgbClr val="606060"/>
                </a:solidFill>
                <a:latin typeface="Tahoma"/>
                <a:cs typeface="Tahoma"/>
              </a:rPr>
              <a:t>centroids</a:t>
            </a:r>
            <a:endParaRPr sz="3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Clustering</a:t>
            </a:r>
            <a:r>
              <a:rPr spc="-260" dirty="0"/>
              <a:t> </a:t>
            </a:r>
            <a:r>
              <a:rPr dirty="0"/>
              <a:t>-</a:t>
            </a:r>
            <a:r>
              <a:rPr spc="-320" dirty="0"/>
              <a:t> </a:t>
            </a:r>
            <a:r>
              <a:rPr spc="-125" dirty="0"/>
              <a:t>KMeans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844325" y="8978538"/>
            <a:ext cx="415099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 MT"/>
                <a:cs typeface="Arial MT"/>
                <a:hlinkClick r:id="rId2"/>
              </a:rPr>
              <a:t>http://tech.nitoyon.com/en/blog/2013/11/07/k-means/</a:t>
            </a:r>
            <a:endParaRPr sz="1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73450" y="2452687"/>
            <a:ext cx="6857999" cy="48482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55" dirty="0"/>
              <a:t>Machine</a:t>
            </a:r>
            <a:r>
              <a:rPr spc="-95" dirty="0"/>
              <a:t> </a:t>
            </a:r>
            <a:r>
              <a:rPr spc="-185" dirty="0"/>
              <a:t>Learning</a:t>
            </a:r>
            <a:r>
              <a:rPr spc="-95" dirty="0"/>
              <a:t> </a:t>
            </a:r>
            <a:r>
              <a:rPr spc="-160" dirty="0"/>
              <a:t>-</a:t>
            </a:r>
            <a:r>
              <a:rPr spc="-90" dirty="0"/>
              <a:t> </a:t>
            </a:r>
            <a:r>
              <a:rPr spc="-125" dirty="0"/>
              <a:t>Unsupervised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Clustering</a:t>
            </a:r>
            <a:r>
              <a:rPr spc="-260" dirty="0"/>
              <a:t> </a:t>
            </a:r>
            <a:r>
              <a:rPr dirty="0"/>
              <a:t>-</a:t>
            </a:r>
            <a:r>
              <a:rPr spc="-320" dirty="0"/>
              <a:t> </a:t>
            </a:r>
            <a:r>
              <a:rPr spc="-125" dirty="0"/>
              <a:t>KMeans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3400" y="2452686"/>
            <a:ext cx="6857999" cy="48482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55" dirty="0"/>
              <a:t>Machine</a:t>
            </a:r>
            <a:r>
              <a:rPr spc="-95" dirty="0"/>
              <a:t> </a:t>
            </a:r>
            <a:r>
              <a:rPr spc="-185" dirty="0"/>
              <a:t>Learning</a:t>
            </a:r>
            <a:r>
              <a:rPr spc="-95" dirty="0"/>
              <a:t> </a:t>
            </a:r>
            <a:r>
              <a:rPr spc="-160" dirty="0"/>
              <a:t>-</a:t>
            </a:r>
            <a:r>
              <a:rPr spc="-90" dirty="0"/>
              <a:t> </a:t>
            </a:r>
            <a:r>
              <a:rPr spc="-125" dirty="0"/>
              <a:t>Unsupervised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Clustering</a:t>
            </a:r>
            <a:r>
              <a:rPr spc="-260" dirty="0"/>
              <a:t> </a:t>
            </a:r>
            <a:r>
              <a:rPr dirty="0"/>
              <a:t>-</a:t>
            </a:r>
            <a:r>
              <a:rPr spc="-320" dirty="0"/>
              <a:t> </a:t>
            </a:r>
            <a:r>
              <a:rPr spc="-125" dirty="0"/>
              <a:t>KMeans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3400" y="2452686"/>
            <a:ext cx="6857999" cy="48482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55" dirty="0"/>
              <a:t>Machine</a:t>
            </a:r>
            <a:r>
              <a:rPr spc="-95" dirty="0"/>
              <a:t> </a:t>
            </a:r>
            <a:r>
              <a:rPr spc="-185" dirty="0"/>
              <a:t>Learning</a:t>
            </a:r>
            <a:r>
              <a:rPr spc="-95" dirty="0"/>
              <a:t> </a:t>
            </a:r>
            <a:r>
              <a:rPr spc="-160" dirty="0"/>
              <a:t>-</a:t>
            </a:r>
            <a:r>
              <a:rPr spc="-90" dirty="0"/>
              <a:t> </a:t>
            </a:r>
            <a:r>
              <a:rPr spc="-125" dirty="0"/>
              <a:t>Unsupervised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Clustering</a:t>
            </a:r>
            <a:r>
              <a:rPr spc="-260" dirty="0"/>
              <a:t> </a:t>
            </a:r>
            <a:r>
              <a:rPr dirty="0"/>
              <a:t>-</a:t>
            </a:r>
            <a:r>
              <a:rPr spc="-320" dirty="0"/>
              <a:t> </a:t>
            </a:r>
            <a:r>
              <a:rPr spc="-125" dirty="0"/>
              <a:t>KMeans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3400" y="2452686"/>
            <a:ext cx="6857999" cy="48482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pc="-155" dirty="0"/>
              <a:t>Machine</a:t>
            </a:r>
            <a:r>
              <a:rPr spc="-95" dirty="0"/>
              <a:t> </a:t>
            </a:r>
            <a:r>
              <a:rPr spc="-185" dirty="0"/>
              <a:t>Learning</a:t>
            </a:r>
            <a:r>
              <a:rPr spc="-95" dirty="0"/>
              <a:t> </a:t>
            </a:r>
            <a:r>
              <a:rPr spc="-160" dirty="0"/>
              <a:t>-</a:t>
            </a:r>
            <a:r>
              <a:rPr spc="-90" dirty="0"/>
              <a:t> </a:t>
            </a:r>
            <a:r>
              <a:rPr spc="-125" dirty="0"/>
              <a:t>Unsupervised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696</Words>
  <Application>Microsoft Office PowerPoint</Application>
  <PresentationFormat>Custom</PresentationFormat>
  <Paragraphs>167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 Black</vt:lpstr>
      <vt:lpstr>Arial MT</vt:lpstr>
      <vt:lpstr>Consolas</vt:lpstr>
      <vt:lpstr>Tahoma</vt:lpstr>
      <vt:lpstr>Times New Roman</vt:lpstr>
      <vt:lpstr>Office Theme</vt:lpstr>
      <vt:lpstr>Unsupervised Learning</vt:lpstr>
      <vt:lpstr>Machine Learning - Types</vt:lpstr>
      <vt:lpstr>Machine Learning - Unsupervised Learning</vt:lpstr>
      <vt:lpstr>Machine Learning - Types</vt:lpstr>
      <vt:lpstr>Clustering - KMeans</vt:lpstr>
      <vt:lpstr>Clustering - KMeans</vt:lpstr>
      <vt:lpstr>Clustering - KMeans</vt:lpstr>
      <vt:lpstr>Clustering - KMeans</vt:lpstr>
      <vt:lpstr>Clustering - KMeans</vt:lpstr>
      <vt:lpstr>Clustering - KMeans</vt:lpstr>
      <vt:lpstr>Clustering - KMeans</vt:lpstr>
      <vt:lpstr>Clustering - KMeans</vt:lpstr>
      <vt:lpstr>Clustering - KMeans</vt:lpstr>
      <vt:lpstr>Clustering - KMeans</vt:lpstr>
      <vt:lpstr>Clustering - KMeans</vt:lpstr>
      <vt:lpstr>Clustering - KMeans</vt:lpstr>
      <vt:lpstr>Clustering - KMeans</vt:lpstr>
      <vt:lpstr>Clustering - KMeans</vt:lpstr>
      <vt:lpstr>Clustering - KMeans</vt:lpstr>
      <vt:lpstr>Clustering - KMeans</vt:lpstr>
      <vt:lpstr>Clustering - KMeans</vt:lpstr>
      <vt:lpstr>Clustering - KMeans</vt:lpstr>
      <vt:lpstr>Clustering - KMeans</vt:lpstr>
      <vt:lpstr>Clustering - KMeans</vt:lpstr>
      <vt:lpstr>Clustering - KMeans</vt:lpstr>
      <vt:lpstr>Clustering - KMeans</vt:lpstr>
      <vt:lpstr>Clustering - KMeans</vt:lpstr>
      <vt:lpstr>Machine Learning - Unsupervised Learning</vt:lpstr>
      <vt:lpstr>Heirarchical Clustering</vt:lpstr>
      <vt:lpstr>Heirarchical Clustering</vt:lpstr>
      <vt:lpstr>Heirarchical Clustering</vt:lpstr>
      <vt:lpstr>Clustering</vt:lpstr>
      <vt:lpstr>ML Conclusion</vt:lpstr>
      <vt:lpstr>Unsupervised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Unsupervised Learning</dc:title>
  <cp:lastModifiedBy>CDAC</cp:lastModifiedBy>
  <cp:revision>1</cp:revision>
  <dcterms:created xsi:type="dcterms:W3CDTF">2025-05-02T10:24:54Z</dcterms:created>
  <dcterms:modified xsi:type="dcterms:W3CDTF">2025-05-02T10:26:23Z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2025-05-02T00:00:00Z</vt:filetime>
  </property>
  <property fmtid="{D5CDD505-2E9C-101B-9397-08002B2CF9AE}" pid="3" name="Creator">
    <vt:lpwstr>Google</vt:lpwstr>
  </property>
  <property fmtid="{D5CDD505-2E9C-101B-9397-08002B2CF9AE}" pid="4" name="LastSaved">
    <vt:filetime>2025-05-02T00:00:00Z</vt:filetime>
  </property>
</Properties>
</file>