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17"/>
  </p:notesMasterIdLst>
  <p:sldIdLst>
    <p:sldId id="262" r:id="rId3"/>
    <p:sldId id="268" r:id="rId4"/>
    <p:sldId id="269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3"/>
  </p:normalViewPr>
  <p:slideViewPr>
    <p:cSldViewPr snapToGrid="0" snapToObjects="1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D071-DBEB-0A45-A29C-0E76F6B5CF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8A4D-DFE5-CD42-8517-AAB54406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D5B4C3-9B00-474A-97E8-C13B4A35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1831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D22AE50-6F90-E24E-B822-6568D31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9144000" cy="11441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B2EB50-2D06-0F47-91A8-A0077BC58D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9C3A92E6-32C2-FB44-B5B2-762BF266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5342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xmlns="" id="{4E849984-83FA-4B45-A602-6A412FE0CC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99200"/>
            <a:ext cx="3873500" cy="355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C6088-92BE-7449-8B28-318FAB3F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4138612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A42DAB-D135-604C-8CA5-59E8EBB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FE57F-E4E9-7543-83FD-1DD747CA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4138612" cy="3829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2E940D73-0AAB-1944-9712-6637A75B1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324600"/>
            <a:ext cx="3873500" cy="3302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1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42C89-5587-0348-8D17-7C08B2EA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11666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521D3EC-E376-5D4E-835F-620AC359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167" y="956441"/>
            <a:ext cx="6172200" cy="5323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B5B150-6498-3B43-813F-7D37535F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291254"/>
            <a:ext cx="4011229" cy="3988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131420AC-1CC6-B24D-864B-D3A8C0514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80150"/>
            <a:ext cx="3873500" cy="3746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7F930-5302-8041-8D70-01651E1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7" y="1351721"/>
            <a:ext cx="10555357" cy="23172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2F13BE-DC53-5D42-92BC-B1405D01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7" y="4228203"/>
            <a:ext cx="10555357" cy="1377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8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707BF-1F09-3444-AFBA-78A9352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8948"/>
            <a:ext cx="10515600" cy="24646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515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AA9E0-FD26-B94E-9B92-E4BB7FDA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AD2F48-A24B-4049-960D-8B798AEF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2449386"/>
            <a:ext cx="10417284" cy="3805364"/>
          </a:xfrm>
        </p:spPr>
        <p:txBody>
          <a:bodyPr/>
          <a:lstStyle>
            <a:lvl1pPr>
              <a:buClr>
                <a:srgbClr val="B30738"/>
              </a:buCl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04C7CA-926E-AD42-9C16-D63E0CBC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54750"/>
            <a:ext cx="3873500" cy="4000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55421C-28F7-134B-8F0E-FE7D28044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07617" y="1170297"/>
            <a:ext cx="2316923" cy="2158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1170297"/>
            <a:ext cx="10379765" cy="4683851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43C62840-6E05-504B-B2F6-709D240E69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10691-0E51-0642-89F8-2E84D8B8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D74316-63BB-3446-BDDD-074CD247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7103"/>
            <a:ext cx="10515600" cy="14125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7D355E-B4A2-6F4F-B305-737A32A3AC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7112F8-AE85-BC4D-8ACE-BD36C70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0E9A7C-E733-9C48-89C3-E8646610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516" y="2438399"/>
            <a:ext cx="5083284" cy="3829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853515-618E-BC46-A98D-B716B432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8399"/>
            <a:ext cx="5181600" cy="3829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BF872C4E-C1EA-6E4F-ACE3-4DD19FF177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2EAC0-550E-1740-BE53-8E9F0A3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0" y="882869"/>
            <a:ext cx="10419967" cy="8078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6707B4-CFB5-CF4A-9970-F7B61DEC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421" y="1839309"/>
            <a:ext cx="5062154" cy="665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EA7258-4408-8940-BE1F-BB96B827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5421" y="2653695"/>
            <a:ext cx="5062154" cy="36074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1E6BE5-8409-9441-A406-BB5D9E6F9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9309"/>
            <a:ext cx="5183188" cy="665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3EBE53-5EFB-6744-957B-B93F2D10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3695"/>
            <a:ext cx="5183188" cy="36074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30A5D7E1-E327-DF48-B848-9BDF99F875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xmlns="" id="{3651EA50-74CA-AA48-8D7F-2B85A97EE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46758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6AC4C19D-273F-DD4F-AB1E-92F31DD503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52473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DA9A9976-053D-644A-ACDD-10A8928C1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58DCC4-D98B-2742-9141-E813C534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21E8D8-70CD-BF4D-805E-3BA2B3E8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516" y="2449386"/>
            <a:ext cx="10417284" cy="383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0FD0265-AE87-AC4A-BBB3-EF8B93299236}"/>
              </a:ext>
            </a:extLst>
          </p:cNvPr>
          <p:cNvCxnSpPr>
            <a:cxnSpLocks/>
          </p:cNvCxnSpPr>
          <p:nvPr userDrawn="1"/>
        </p:nvCxnSpPr>
        <p:spPr>
          <a:xfrm>
            <a:off x="936516" y="730089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06507F-9FCF-7C40-9CCC-8081F5D27FC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50924" y="471954"/>
            <a:ext cx="3880944" cy="160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215C687-9087-C947-AB5A-223EF7DA7E9A}"/>
              </a:ext>
            </a:extLst>
          </p:cNvPr>
          <p:cNvCxnSpPr>
            <a:cxnSpLocks/>
          </p:cNvCxnSpPr>
          <p:nvPr userDrawn="1"/>
        </p:nvCxnSpPr>
        <p:spPr>
          <a:xfrm>
            <a:off x="936516" y="388502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3AF69D0A-C2A3-A54B-87B3-155829A53D5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32474" y="160495"/>
            <a:ext cx="804042" cy="80404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72A6E712-938E-934E-86D2-CF80E3166B5B}"/>
              </a:ext>
            </a:extLst>
          </p:cNvPr>
          <p:cNvCxnSpPr>
            <a:cxnSpLocks/>
          </p:cNvCxnSpPr>
          <p:nvPr userDrawn="1"/>
        </p:nvCxnSpPr>
        <p:spPr>
          <a:xfrm>
            <a:off x="936516" y="6652668"/>
            <a:ext cx="1041728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67" r:id="rId8"/>
    <p:sldLayoutId id="2147483668" r:id="rId9"/>
    <p:sldLayoutId id="2147483655" r:id="rId10"/>
    <p:sldLayoutId id="2147483656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B30738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30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5EF7EA9-7F89-AB44-B414-A35A39B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015"/>
            <a:ext cx="10515600" cy="64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D578A8-B26A-4945-96B6-DF5E5BC7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97162"/>
            <a:ext cx="10515600" cy="324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 err="1"/>
              <a:t>Secod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94CFB0A-34C6-5D42-83C5-6E58C3499080}"/>
              </a:ext>
            </a:extLst>
          </p:cNvPr>
          <p:cNvCxnSpPr>
            <a:cxnSpLocks/>
          </p:cNvCxnSpPr>
          <p:nvPr userDrawn="1"/>
        </p:nvCxnSpPr>
        <p:spPr>
          <a:xfrm>
            <a:off x="956394" y="730089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306B758-975E-984A-8DF2-F551E50A3FBA}"/>
              </a:ext>
            </a:extLst>
          </p:cNvPr>
          <p:cNvCxnSpPr>
            <a:cxnSpLocks/>
          </p:cNvCxnSpPr>
          <p:nvPr userDrawn="1"/>
        </p:nvCxnSpPr>
        <p:spPr>
          <a:xfrm>
            <a:off x="956394" y="388502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BCBDF38-9EC5-8347-AE99-4FA5381A78A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50924" y="472981"/>
            <a:ext cx="3880944" cy="172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A5D1952-D4DE-0B48-9AEC-F81A6CB6ED0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2474" y="157274"/>
            <a:ext cx="804042" cy="8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855D3-876C-C343-BD87-E7730E1CF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COEN 275-1 Object Oriented Analysis Design </a:t>
            </a:r>
            <a:r>
              <a:rPr lang="en-US" sz="2400" dirty="0" smtClean="0"/>
              <a:t>Programming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Online Banking System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2071" y="4559897"/>
            <a:ext cx="4058868" cy="1377467"/>
          </a:xfrm>
        </p:spPr>
        <p:txBody>
          <a:bodyPr/>
          <a:lstStyle/>
          <a:p>
            <a:pPr algn="l"/>
            <a:r>
              <a:rPr lang="en-IN" dirty="0" smtClean="0"/>
              <a:t>Ankit </a:t>
            </a:r>
            <a:r>
              <a:rPr lang="en-IN" dirty="0" err="1" smtClean="0"/>
              <a:t>Malasi</a:t>
            </a:r>
            <a:r>
              <a:rPr lang="en-IN" dirty="0" smtClean="0"/>
              <a:t> ( W1652459 )</a:t>
            </a:r>
          </a:p>
          <a:p>
            <a:pPr algn="l"/>
            <a:r>
              <a:rPr lang="en-IN" dirty="0" smtClean="0"/>
              <a:t>Deep </a:t>
            </a:r>
            <a:r>
              <a:rPr lang="en-IN" dirty="0" err="1" smtClean="0"/>
              <a:t>Savla</a:t>
            </a:r>
            <a:r>
              <a:rPr lang="en-IN" dirty="0" smtClean="0"/>
              <a:t> ( W1652329 )</a:t>
            </a:r>
          </a:p>
          <a:p>
            <a:pPr algn="l"/>
            <a:r>
              <a:rPr lang="en-IN" dirty="0" err="1" smtClean="0"/>
              <a:t>Soham</a:t>
            </a:r>
            <a:r>
              <a:rPr lang="en-IN" dirty="0" smtClean="0"/>
              <a:t> Mehta ( W1650151 )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4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05186"/>
            <a:ext cx="10417284" cy="1013262"/>
          </a:xfrm>
        </p:spPr>
        <p:txBody>
          <a:bodyPr/>
          <a:lstStyle/>
          <a:p>
            <a:r>
              <a:rPr lang="en-US" dirty="0" smtClean="0"/>
              <a:t>OO Concepts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775013"/>
            <a:ext cx="10417284" cy="4479738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Inheritance</a:t>
            </a:r>
            <a:r>
              <a:rPr lang="en-US" dirty="0" smtClean="0">
                <a:solidFill>
                  <a:schemeClr val="tx1"/>
                </a:solidFill>
              </a:rPr>
              <a:t>:  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Facilitates a hierarchy </a:t>
            </a:r>
            <a:r>
              <a:rPr lang="en-US" dirty="0" smtClean="0">
                <a:solidFill>
                  <a:schemeClr val="tx1"/>
                </a:solidFill>
              </a:rPr>
              <a:t>of classes.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Allows new classes to inherit properties and methods from existing </a:t>
            </a:r>
            <a:r>
              <a:rPr lang="en-US" dirty="0" smtClean="0">
                <a:solidFill>
                  <a:schemeClr val="tx1"/>
                </a:solidFill>
              </a:rPr>
              <a:t>ones.</a:t>
            </a: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Implementation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Hierarchy of account types (current and fixed) sharing common attributes and behaviors.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Helps to reuse common transaction attributes/methods (e.g., amount, date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Role in OOP: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Promotes code </a:t>
            </a:r>
            <a:r>
              <a:rPr lang="en-US" dirty="0" smtClean="0">
                <a:solidFill>
                  <a:schemeClr val="tx1"/>
                </a:solidFill>
              </a:rPr>
              <a:t>reusability.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Enhances maintainability.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05186"/>
            <a:ext cx="10417284" cy="1013262"/>
          </a:xfrm>
        </p:spPr>
        <p:txBody>
          <a:bodyPr/>
          <a:lstStyle/>
          <a:p>
            <a:r>
              <a:rPr lang="en-US" dirty="0" smtClean="0"/>
              <a:t>OO Concepts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775013"/>
            <a:ext cx="10417284" cy="4479738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Modularity</a:t>
            </a:r>
            <a:r>
              <a:rPr lang="en-US" dirty="0" smtClean="0">
                <a:solidFill>
                  <a:schemeClr val="tx1"/>
                </a:solidFill>
              </a:rPr>
              <a:t>:  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Breaks </a:t>
            </a:r>
            <a:r>
              <a:rPr lang="en-US" dirty="0">
                <a:solidFill>
                  <a:schemeClr val="tx1"/>
                </a:solidFill>
              </a:rPr>
              <a:t>down systems into smaller, manageable </a:t>
            </a:r>
            <a:r>
              <a:rPr lang="en-US" dirty="0" smtClean="0">
                <a:solidFill>
                  <a:schemeClr val="tx1"/>
                </a:solidFill>
              </a:rPr>
              <a:t>modules/classes.</a:t>
            </a: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Implementation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We have created modules </a:t>
            </a:r>
            <a:r>
              <a:rPr lang="en-US" dirty="0">
                <a:solidFill>
                  <a:schemeClr val="tx1"/>
                </a:solidFill>
              </a:rPr>
              <a:t>for distinct </a:t>
            </a:r>
            <a:r>
              <a:rPr lang="en-US" dirty="0" smtClean="0">
                <a:solidFill>
                  <a:schemeClr val="tx1"/>
                </a:solidFill>
              </a:rPr>
              <a:t>functionalities like </a:t>
            </a:r>
            <a:r>
              <a:rPr lang="en-US" dirty="0">
                <a:solidFill>
                  <a:schemeClr val="tx1"/>
                </a:solidFill>
              </a:rPr>
              <a:t>account management, customer service, transaction processing, </a:t>
            </a:r>
            <a:r>
              <a:rPr lang="en-US" dirty="0" smtClean="0">
                <a:solidFill>
                  <a:schemeClr val="tx1"/>
                </a:solidFill>
              </a:rPr>
              <a:t>reporting.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Benefits: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Improves code maintenance.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Helps in fault isolation.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05186"/>
            <a:ext cx="10417284" cy="1013262"/>
          </a:xfrm>
        </p:spPr>
        <p:txBody>
          <a:bodyPr/>
          <a:lstStyle/>
          <a:p>
            <a:r>
              <a:rPr lang="en-US" dirty="0" smtClean="0"/>
              <a:t>OO Concepts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775013"/>
            <a:ext cx="10417284" cy="4479738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Polymorphism</a:t>
            </a:r>
            <a:r>
              <a:rPr lang="en-US" dirty="0" smtClean="0">
                <a:solidFill>
                  <a:schemeClr val="tx1"/>
                </a:solidFill>
              </a:rPr>
              <a:t>:  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Polymorphism in programming is the ability of objects of different classes to respond to the same method call in their own unique </a:t>
            </a:r>
            <a:r>
              <a:rPr lang="en-US" dirty="0" smtClean="0">
                <a:solidFill>
                  <a:schemeClr val="tx1"/>
                </a:solidFill>
              </a:rPr>
              <a:t>way.</a:t>
            </a:r>
            <a:endParaRPr lang="en-US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Implementation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have developed distinct controller classes like HomeController.java, SidebarController.java, ClientController.java, TransactionController.java. </a:t>
            </a:r>
            <a:r>
              <a:rPr lang="en-US" dirty="0" smtClean="0">
                <a:solidFill>
                  <a:schemeClr val="tx1"/>
                </a:solidFill>
              </a:rPr>
              <a:t>Each controller </a:t>
            </a:r>
            <a:r>
              <a:rPr lang="en-US" dirty="0">
                <a:solidFill>
                  <a:schemeClr val="tx1"/>
                </a:solidFill>
              </a:rPr>
              <a:t>has a unique role but shares common </a:t>
            </a:r>
            <a:r>
              <a:rPr lang="en-US" dirty="0" smtClean="0">
                <a:solidFill>
                  <a:schemeClr val="tx1"/>
                </a:solidFill>
              </a:rPr>
              <a:t>functionalities in the 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method.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Benefits: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Facilitates easy integration of future additions or modifications..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Enhances flexibility, scalability, and consistency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Allows efficient expansion and building upon existing controller </a:t>
            </a:r>
            <a:r>
              <a:rPr lang="en-US" dirty="0" smtClean="0">
                <a:solidFill>
                  <a:schemeClr val="tx1"/>
                </a:solidFill>
              </a:rPr>
              <a:t>classes.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72655"/>
            <a:ext cx="10417284" cy="147668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616364"/>
            <a:ext cx="10417284" cy="4638386"/>
          </a:xfrm>
        </p:spPr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Using OO concepts we were successfully able to design and implement an online </a:t>
            </a:r>
            <a:r>
              <a:rPr lang="en-US" sz="2000" dirty="0">
                <a:solidFill>
                  <a:schemeClr val="tx1"/>
                </a:solidFill>
              </a:rPr>
              <a:t>banking system, where users </a:t>
            </a:r>
            <a:r>
              <a:rPr lang="en-US" sz="2000" dirty="0" smtClean="0">
                <a:solidFill>
                  <a:schemeClr val="tx1"/>
                </a:solidFill>
              </a:rPr>
              <a:t>were able to login and perform operations on their accounts. </a:t>
            </a:r>
          </a:p>
          <a:p>
            <a:pPr>
              <a:buClrTx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Ideal requirement analysis was done in the initial phase of the project .</a:t>
            </a:r>
          </a:p>
          <a:p>
            <a:pPr>
              <a:buClrTx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Implemented the project in MVC architectural pattern. </a:t>
            </a:r>
          </a:p>
          <a:p>
            <a:pPr lvl="1">
              <a:buClrTx/>
            </a:pPr>
            <a:r>
              <a:rPr lang="en-US" sz="1600" b="1" dirty="0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odel has the data and business logic.</a:t>
            </a:r>
          </a:p>
          <a:p>
            <a:pPr lvl="1">
              <a:buClrTx/>
            </a:pPr>
            <a:r>
              <a:rPr lang="en-US" sz="1600" b="1" dirty="0">
                <a:solidFill>
                  <a:schemeClr val="tx1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iew </a:t>
            </a:r>
            <a:r>
              <a:rPr lang="en-US" sz="1600" dirty="0">
                <a:solidFill>
                  <a:schemeClr val="tx1"/>
                </a:solidFill>
              </a:rPr>
              <a:t>has the UI </a:t>
            </a:r>
            <a:r>
              <a:rPr lang="en-US" sz="1600" dirty="0" smtClean="0">
                <a:solidFill>
                  <a:schemeClr val="tx1"/>
                </a:solidFill>
              </a:rPr>
              <a:t>components</a:t>
            </a:r>
          </a:p>
          <a:p>
            <a:pPr lvl="1">
              <a:buClrTx/>
            </a:pPr>
            <a:r>
              <a:rPr lang="en-US" sz="1600" b="1" dirty="0" smtClean="0">
                <a:solidFill>
                  <a:schemeClr val="tx1"/>
                </a:solidFill>
              </a:rPr>
              <a:t>C</a:t>
            </a:r>
            <a:r>
              <a:rPr lang="en-US" sz="1600" dirty="0" smtClean="0">
                <a:solidFill>
                  <a:schemeClr val="tx1"/>
                </a:solidFill>
              </a:rPr>
              <a:t>ontroller acts as in interface between the model and view and contains the handlers for click and other operations.</a:t>
            </a:r>
          </a:p>
          <a:p>
            <a:pPr marL="457200" lvl="1" indent="0">
              <a:buClrTx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Usage of a </a:t>
            </a:r>
            <a:r>
              <a:rPr lang="en-US" sz="2000" dirty="0" err="1" smtClean="0">
                <a:solidFill>
                  <a:schemeClr val="tx1"/>
                </a:solidFill>
              </a:rPr>
              <a:t>MySql</a:t>
            </a:r>
            <a:r>
              <a:rPr lang="en-US" sz="2000" dirty="0" smtClean="0">
                <a:solidFill>
                  <a:schemeClr val="tx1"/>
                </a:solidFill>
              </a:rPr>
              <a:t> database using JDBC, for ease of scalability to support large number of users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ClrTx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Technologies Used:</a:t>
            </a:r>
          </a:p>
          <a:p>
            <a:pPr lvl="1">
              <a:buClrTx/>
            </a:pPr>
            <a:r>
              <a:rPr lang="en-US" sz="1600" dirty="0" smtClean="0">
                <a:solidFill>
                  <a:schemeClr val="tx1"/>
                </a:solidFill>
              </a:rPr>
              <a:t>Backend – Java</a:t>
            </a:r>
          </a:p>
          <a:p>
            <a:pPr lvl="1">
              <a:buClrTx/>
            </a:pPr>
            <a:r>
              <a:rPr lang="en-US" sz="1600" dirty="0" smtClean="0">
                <a:solidFill>
                  <a:schemeClr val="tx1"/>
                </a:solidFill>
              </a:rPr>
              <a:t>Frontend – Java </a:t>
            </a:r>
            <a:r>
              <a:rPr lang="en-US" sz="1600" dirty="0" err="1" smtClean="0">
                <a:solidFill>
                  <a:schemeClr val="tx1"/>
                </a:solidFill>
              </a:rPr>
              <a:t>Fx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sz="1600" dirty="0" smtClean="0">
                <a:solidFill>
                  <a:schemeClr val="tx1"/>
                </a:solidFill>
              </a:rPr>
              <a:t>Database -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855D3-876C-C343-BD87-E7730E1CF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DEMO TIME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758518" y="5163671"/>
            <a:ext cx="2741056" cy="441999"/>
          </a:xfrm>
        </p:spPr>
        <p:txBody>
          <a:bodyPr/>
          <a:lstStyle/>
          <a:p>
            <a:r>
              <a:rPr lang="en-IN" dirty="0" smtClean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5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05185"/>
            <a:ext cx="10417284" cy="1144151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2049336"/>
            <a:ext cx="10417284" cy="4205414"/>
          </a:xfrm>
        </p:spPr>
        <p:txBody>
          <a:bodyPr/>
          <a:lstStyle/>
          <a:p>
            <a:pPr>
              <a:buClrTx/>
            </a:pPr>
            <a:r>
              <a:rPr lang="en-US" sz="2000" dirty="0">
                <a:solidFill>
                  <a:schemeClr val="tx1"/>
                </a:solidFill>
              </a:rPr>
              <a:t>The goal of the project is to design a banking system, where users should be able to create an account with an initial balance then should be able to send or receive money using the </a:t>
            </a:r>
            <a:r>
              <a:rPr lang="en-US" sz="2000" dirty="0" smtClean="0">
                <a:solidFill>
                  <a:schemeClr val="tx1"/>
                </a:solidFill>
              </a:rPr>
              <a:t>bank details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ClrTx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Design and implementation should be in MVC framework.</a:t>
            </a:r>
          </a:p>
          <a:p>
            <a:pPr>
              <a:buClrTx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</a:rPr>
              <a:t>Backend database to address scalability</a:t>
            </a:r>
          </a:p>
          <a:p>
            <a:pPr>
              <a:buClrTx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05186"/>
            <a:ext cx="10417284" cy="1013262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748119"/>
            <a:ext cx="10417284" cy="4506632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General requirements: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Compliance with financial regulations.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Ensuring data integrity through regular backups and similar measures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Designing a scalable system </a:t>
            </a:r>
            <a:r>
              <a:rPr lang="en-US" dirty="0">
                <a:solidFill>
                  <a:schemeClr val="tx1"/>
                </a:solidFill>
              </a:rPr>
              <a:t>that performs well under increasing </a:t>
            </a:r>
            <a:r>
              <a:rPr lang="en-US" dirty="0" smtClean="0">
                <a:solidFill>
                  <a:schemeClr val="tx1"/>
                </a:solidFill>
              </a:rPr>
              <a:t>load.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User Registration and Login: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Functional Requirements: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Allowing new users to register by providing required details.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Support for user authentication and secure login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Admins should have access to a dashboard for managing user </a:t>
            </a:r>
            <a:r>
              <a:rPr lang="en-US" dirty="0" smtClean="0">
                <a:solidFill>
                  <a:schemeClr val="tx1"/>
                </a:solidFill>
              </a:rPr>
              <a:t>accounts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Non-Functional Requirements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Storing user data securely.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User-friendly and straightforward registration and login process.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Highly secure admin access.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Intuitive dashboards for ease of use.</a:t>
            </a:r>
          </a:p>
          <a:p>
            <a:pPr marL="457200" lvl="1" indent="0">
              <a:buClrTx/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05186"/>
            <a:ext cx="10417284" cy="1013262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775013"/>
            <a:ext cx="10417284" cy="4479738"/>
          </a:xfrm>
        </p:spPr>
        <p:txBody>
          <a:bodyPr>
            <a:normAutofit fontScale="92500" lnSpcReduction="10000"/>
          </a:bodyPr>
          <a:lstStyle/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Account Management: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Functional Requirements: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Ability for users to open accounts.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Ability for users to view balance and personal information.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Non-Functional Requirements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Reliable and error free account management operations.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System must be able to handle growing number of accounts.</a:t>
            </a: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Transactions: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Functional Requirements: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System must enable users to transfer funds between accounts.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Handling of transactions securely and inclusion of verification details for transactions.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Non-Functional Requirements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ransactions </a:t>
            </a:r>
            <a:r>
              <a:rPr lang="en-US" dirty="0">
                <a:solidFill>
                  <a:schemeClr val="tx1"/>
                </a:solidFill>
              </a:rPr>
              <a:t>must be conducted securely, with </a:t>
            </a:r>
            <a:r>
              <a:rPr lang="en-US" dirty="0" smtClean="0">
                <a:solidFill>
                  <a:schemeClr val="tx1"/>
                </a:solidFill>
              </a:rPr>
              <a:t>safeguards against </a:t>
            </a:r>
            <a:r>
              <a:rPr lang="en-US" dirty="0">
                <a:solidFill>
                  <a:schemeClr val="tx1"/>
                </a:solidFill>
              </a:rPr>
              <a:t>unauthorized access.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Transactions </a:t>
            </a:r>
            <a:r>
              <a:rPr lang="en-US" dirty="0">
                <a:solidFill>
                  <a:schemeClr val="tx1"/>
                </a:solidFill>
              </a:rPr>
              <a:t>should be processed promptly without unnecessary </a:t>
            </a:r>
            <a:r>
              <a:rPr lang="en-US" dirty="0" smtClean="0">
                <a:solidFill>
                  <a:schemeClr val="tx1"/>
                </a:solidFill>
              </a:rPr>
              <a:t>delays.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ClrTx/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1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05186"/>
            <a:ext cx="10417284" cy="1013262"/>
          </a:xfrm>
        </p:spPr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775013"/>
            <a:ext cx="10417284" cy="447973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09" y="2209591"/>
            <a:ext cx="6820251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05186"/>
            <a:ext cx="10417284" cy="1013262"/>
          </a:xfrm>
        </p:spPr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775013"/>
            <a:ext cx="10417284" cy="447973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7" y="2181852"/>
            <a:ext cx="6562164" cy="42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05186"/>
            <a:ext cx="10417284" cy="1013262"/>
          </a:xfrm>
        </p:spPr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775013"/>
            <a:ext cx="10417284" cy="447973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Activity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40" y="2035443"/>
            <a:ext cx="2940201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05186"/>
            <a:ext cx="10417284" cy="1013262"/>
          </a:xfrm>
        </p:spPr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775013"/>
            <a:ext cx="10417284" cy="4479738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45" y="1812686"/>
            <a:ext cx="4191215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905186"/>
            <a:ext cx="10417284" cy="1013262"/>
          </a:xfrm>
        </p:spPr>
        <p:txBody>
          <a:bodyPr/>
          <a:lstStyle/>
          <a:p>
            <a:r>
              <a:rPr lang="en-US" dirty="0" smtClean="0"/>
              <a:t>OO Concepts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775013"/>
            <a:ext cx="10417284" cy="4479738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Encapsulation</a:t>
            </a:r>
            <a:r>
              <a:rPr lang="en-US" dirty="0">
                <a:solidFill>
                  <a:schemeClr val="tx1"/>
                </a:solidFill>
              </a:rPr>
              <a:t>: 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dirty="0" smtClean="0">
                <a:solidFill>
                  <a:schemeClr val="tx1"/>
                </a:solidFill>
              </a:rPr>
              <a:t>Bundles </a:t>
            </a:r>
            <a:r>
              <a:rPr lang="en-US" dirty="0">
                <a:solidFill>
                  <a:schemeClr val="tx1"/>
                </a:solidFill>
              </a:rPr>
              <a:t>data and methods into a single unit, like a class. Used in banking for customer and account data, ensuring security and access control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Implementation: Achieved through private access modifiers and public </a:t>
            </a:r>
            <a:r>
              <a:rPr lang="en-US" dirty="0" smtClean="0">
                <a:solidFill>
                  <a:schemeClr val="tx1"/>
                </a:solidFill>
              </a:rPr>
              <a:t>methods.</a:t>
            </a:r>
          </a:p>
          <a:p>
            <a:pPr lvl="1">
              <a:buClrTx/>
            </a:pPr>
            <a:r>
              <a:rPr lang="en-US" dirty="0" smtClean="0">
                <a:solidFill>
                  <a:schemeClr val="tx1"/>
                </a:solidFill>
              </a:rPr>
              <a:t>Private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ariables like code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tel</a:t>
            </a:r>
            <a:r>
              <a:rPr lang="en-US" dirty="0">
                <a:solidFill>
                  <a:schemeClr val="tx1"/>
                </a:solidFill>
              </a:rPr>
              <a:t>, address, in the </a:t>
            </a:r>
            <a:r>
              <a:rPr lang="en-US" dirty="0" err="1">
                <a:solidFill>
                  <a:schemeClr val="tx1"/>
                </a:solidFill>
              </a:rPr>
              <a:t>ClientModel</a:t>
            </a:r>
            <a:r>
              <a:rPr lang="en-US" dirty="0">
                <a:solidFill>
                  <a:schemeClr val="tx1"/>
                </a:solidFill>
              </a:rPr>
              <a:t> class, inaccessible directly from outside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 smtClean="0">
                <a:solidFill>
                  <a:schemeClr val="tx1"/>
                </a:solidFill>
              </a:rPr>
              <a:t>Methods include </a:t>
            </a:r>
            <a:r>
              <a:rPr lang="en-US" dirty="0">
                <a:solidFill>
                  <a:schemeClr val="tx1"/>
                </a:solidFill>
              </a:rPr>
              <a:t>getters like </a:t>
            </a:r>
            <a:r>
              <a:rPr lang="en-US" dirty="0" err="1">
                <a:solidFill>
                  <a:schemeClr val="tx1"/>
                </a:solidFill>
              </a:rPr>
              <a:t>getCode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 smtClean="0">
                <a:solidFill>
                  <a:schemeClr val="tx1"/>
                </a:solidFill>
              </a:rPr>
              <a:t>getName</a:t>
            </a:r>
            <a:r>
              <a:rPr lang="en-US" dirty="0" smtClean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getTel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 err="1">
                <a:solidFill>
                  <a:schemeClr val="tx1"/>
                </a:solidFill>
              </a:rPr>
              <a:t>getAddress</a:t>
            </a:r>
            <a:r>
              <a:rPr lang="en-US" dirty="0">
                <a:solidFill>
                  <a:schemeClr val="tx1"/>
                </a:solidFill>
              </a:rPr>
              <a:t>, enabling controlled access to private 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Abstraction and Security: Encapsulation hides internal object states, forces interaction through an interface of public methods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Constructor Role: Takes parameters and assigns to private variables, setting data in a controlled manner.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anta Clara Powerpoin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6641"/>
      </a:accent1>
      <a:accent2>
        <a:srgbClr val="495764"/>
      </a:accent2>
      <a:accent3>
        <a:srgbClr val="71001B"/>
      </a:accent3>
      <a:accent4>
        <a:srgbClr val="FFC000"/>
      </a:accent4>
      <a:accent5>
        <a:srgbClr val="9D9B7B"/>
      </a:accent5>
      <a:accent6>
        <a:srgbClr val="759C9A"/>
      </a:accent6>
      <a:hlink>
        <a:srgbClr val="9E1B32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51B4CF40-D6F1-4F49-8E86-A25009FA316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4596CD6F-A5C3-6442-8B99-8BFED413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OOAD</Template>
  <TotalTime>113</TotalTime>
  <Words>725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Garamond</vt:lpstr>
      <vt:lpstr>Wingdings</vt:lpstr>
      <vt:lpstr>Office Theme</vt:lpstr>
      <vt:lpstr>Custom Design</vt:lpstr>
      <vt:lpstr>COEN 275-1 Object Oriented Analysis Design Programming  Online Banking System</vt:lpstr>
      <vt:lpstr>Problem Statement</vt:lpstr>
      <vt:lpstr>Requirement Analysis</vt:lpstr>
      <vt:lpstr>Requirement Analysis</vt:lpstr>
      <vt:lpstr>UML diagrams</vt:lpstr>
      <vt:lpstr>UML diagrams</vt:lpstr>
      <vt:lpstr>UML diagrams</vt:lpstr>
      <vt:lpstr>UML diagrams</vt:lpstr>
      <vt:lpstr>OO Concepts used</vt:lpstr>
      <vt:lpstr>OO Concepts used</vt:lpstr>
      <vt:lpstr>OO Concepts used</vt:lpstr>
      <vt:lpstr>OO Concepts used</vt:lpstr>
      <vt:lpstr>Conclusion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275-1 Object Oriented Analysis Design Programming  Online Banking System</dc:title>
  <dc:creator>Microsoft account</dc:creator>
  <cp:lastModifiedBy>Microsoft account</cp:lastModifiedBy>
  <cp:revision>27</cp:revision>
  <dcterms:created xsi:type="dcterms:W3CDTF">2023-11-20T21:58:56Z</dcterms:created>
  <dcterms:modified xsi:type="dcterms:W3CDTF">2023-11-21T00:08:06Z</dcterms:modified>
</cp:coreProperties>
</file>