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9"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135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988693-2364-47A4-BCCA-36293BA50091}"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5F8087-E4F5-433D-964B-2EB106976CA1}" type="slidenum">
              <a:rPr lang="en-US" smtClean="0"/>
              <a:pPr/>
              <a:t>‹#›</a:t>
            </a:fld>
            <a:endParaRPr lang="en-US"/>
          </a:p>
        </p:txBody>
      </p:sp>
    </p:spTree>
    <p:extLst>
      <p:ext uri="{BB962C8B-B14F-4D97-AF65-F5344CB8AC3E}">
        <p14:creationId xmlns:p14="http://schemas.microsoft.com/office/powerpoint/2010/main" val="3204276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5F8087-E4F5-433D-964B-2EB106976CA1}"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81491D-C688-4982-86A8-A1CDD00C4894}"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00548-D35F-493B-99D2-F8EBD4AA166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1491D-C688-4982-86A8-A1CDD00C4894}"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00548-D35F-493B-99D2-F8EBD4AA16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B81491D-C688-4982-86A8-A1CDD00C4894}"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00548-D35F-493B-99D2-F8EBD4AA1663}"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81491D-C688-4982-86A8-A1CDD00C4894}"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00548-D35F-493B-99D2-F8EBD4AA1663}"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81491D-C688-4982-86A8-A1CDD00C4894}"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700548-D35F-493B-99D2-F8EBD4AA166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B81491D-C688-4982-86A8-A1CDD00C4894}"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00548-D35F-493B-99D2-F8EBD4AA1663}"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81491D-C688-4982-86A8-A1CDD00C4894}" type="datetimeFigureOut">
              <a:rPr lang="en-US" smtClean="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700548-D35F-493B-99D2-F8EBD4AA16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81491D-C688-4982-86A8-A1CDD00C4894}"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700548-D35F-493B-99D2-F8EBD4AA16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B81491D-C688-4982-86A8-A1CDD00C4894}" type="datetimeFigureOut">
              <a:rPr lang="en-US" smtClean="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700548-D35F-493B-99D2-F8EBD4AA16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B81491D-C688-4982-86A8-A1CDD00C4894}"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00548-D35F-493B-99D2-F8EBD4AA1663}"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81491D-C688-4982-86A8-A1CDD00C4894}"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700548-D35F-493B-99D2-F8EBD4AA1663}"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B81491D-C688-4982-86A8-A1CDD00C4894}" type="datetimeFigureOut">
              <a:rPr lang="en-US" smtClean="0"/>
              <a:pPr/>
              <a:t>9/5/2024</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F700548-D35F-493B-99D2-F8EBD4AA1663}"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28600"/>
            <a:ext cx="7924800" cy="6324600"/>
          </a:xfrm>
        </p:spPr>
        <p:txBody>
          <a:bodyPr/>
          <a:lstStyle/>
          <a:p>
            <a:r>
              <a:rPr lang="en-US" sz="6000" b="1" dirty="0" smtClean="0"/>
              <a:t>Student Performance Indicator</a:t>
            </a:r>
          </a:p>
          <a:p>
            <a:r>
              <a:rPr lang="en-US" b="1" dirty="0" smtClean="0"/>
              <a:t>Using Python and Machine Learning</a:t>
            </a:r>
          </a:p>
          <a:p>
            <a:endParaRPr lang="en-US" dirty="0"/>
          </a:p>
          <a:p>
            <a:pPr>
              <a:defRPr/>
            </a:pPr>
            <a:r>
              <a:rPr lang="en-US" b="1" noProof="1"/>
              <a:t>Presented by-</a:t>
            </a:r>
          </a:p>
          <a:p>
            <a:pPr>
              <a:defRPr/>
            </a:pPr>
            <a:r>
              <a:rPr lang="en-US" b="1" noProof="1"/>
              <a:t> </a:t>
            </a:r>
            <a:r>
              <a:rPr lang="en-US" b="1" noProof="1" smtClean="0"/>
              <a:t>Ankit Maurya</a:t>
            </a:r>
            <a:endParaRPr lang="en-US" b="1" noProof="1"/>
          </a:p>
          <a:p>
            <a:pPr>
              <a:defRPr/>
            </a:pPr>
            <a:r>
              <a:rPr lang="en-US" b="1" noProof="1"/>
              <a:t>Roll no</a:t>
            </a:r>
            <a:r>
              <a:rPr lang="en-US" b="1" noProof="1" smtClean="0"/>
              <a:t>.-10</a:t>
            </a:r>
          </a:p>
          <a:p>
            <a:pPr>
              <a:defRPr/>
            </a:pPr>
            <a:r>
              <a:rPr lang="en-US" b="1" noProof="1" smtClean="0"/>
              <a:t>MCA </a:t>
            </a:r>
            <a:r>
              <a:rPr lang="en-US" b="1" noProof="1"/>
              <a:t>3</a:t>
            </a:r>
            <a:r>
              <a:rPr lang="en-US" b="1" noProof="1" smtClean="0"/>
              <a:t>th </a:t>
            </a:r>
            <a:r>
              <a:rPr lang="en-US" b="1" noProof="1"/>
              <a:t>Sem</a:t>
            </a:r>
            <a:endParaRPr lang="en-US" b="1" dirty="0"/>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2)"/>
          <p:cNvPicPr>
            <a:picLocks noGrp="1"/>
          </p:cNvPicPr>
          <p:nvPr>
            <p:ph idx="1"/>
          </p:nvPr>
        </p:nvPicPr>
        <p:blipFill>
          <a:blip r:embed="rId2" cstate="print"/>
          <a:stretch>
            <a:fillRect/>
          </a:stretch>
        </p:blipFill>
        <p:spPr>
          <a:xfrm>
            <a:off x="2132401" y="2674938"/>
            <a:ext cx="4887136" cy="3451225"/>
          </a:xfrm>
          <a:prstGeom prst="rect">
            <a:avLst/>
          </a:prstGeom>
        </p:spPr>
      </p:pic>
      <p:sp>
        <p:nvSpPr>
          <p:cNvPr id="2" name="Title 1"/>
          <p:cNvSpPr>
            <a:spLocks noGrp="1"/>
          </p:cNvSpPr>
          <p:nvPr>
            <p:ph type="title"/>
          </p:nvPr>
        </p:nvSpPr>
        <p:spPr/>
        <p:txBody>
          <a:bodyPr>
            <a:normAutofit fontScale="90000"/>
          </a:bodyPr>
          <a:lstStyle/>
          <a:p>
            <a:r>
              <a:rPr lang="en-IN" sz="3300" dirty="0" smtClean="0"/>
              <a:t>Kernel Density Estimation for Age of Students.</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3)"/>
          <p:cNvPicPr>
            <a:picLocks noGrp="1"/>
          </p:cNvPicPr>
          <p:nvPr>
            <p:ph idx="1"/>
          </p:nvPr>
        </p:nvPicPr>
        <p:blipFill>
          <a:blip r:embed="rId2" cstate="print"/>
          <a:stretch>
            <a:fillRect/>
          </a:stretch>
        </p:blipFill>
        <p:spPr>
          <a:xfrm>
            <a:off x="2182784" y="2674938"/>
            <a:ext cx="4786370" cy="3451225"/>
          </a:xfrm>
          <a:prstGeom prst="rect">
            <a:avLst/>
          </a:prstGeom>
        </p:spPr>
      </p:pic>
      <p:sp>
        <p:nvSpPr>
          <p:cNvPr id="2" name="Title 1"/>
          <p:cNvSpPr>
            <a:spLocks noGrp="1"/>
          </p:cNvSpPr>
          <p:nvPr>
            <p:ph type="title"/>
          </p:nvPr>
        </p:nvSpPr>
        <p:spPr/>
        <p:txBody>
          <a:bodyPr>
            <a:normAutofit fontScale="90000"/>
          </a:bodyPr>
          <a:lstStyle/>
          <a:p>
            <a:r>
              <a:rPr lang="en-IN" dirty="0" smtClean="0"/>
              <a:t>Count Plot for Male &amp; Female students in different age groups.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4)"/>
          <p:cNvPicPr>
            <a:picLocks noGrp="1"/>
          </p:cNvPicPr>
          <p:nvPr>
            <p:ph idx="1"/>
          </p:nvPr>
        </p:nvPicPr>
        <p:blipFill>
          <a:blip r:embed="rId2" cstate="print"/>
          <a:stretch>
            <a:fillRect/>
          </a:stretch>
        </p:blipFill>
        <p:spPr>
          <a:xfrm>
            <a:off x="2130662" y="2749174"/>
            <a:ext cx="4890614" cy="3302752"/>
          </a:xfrm>
          <a:prstGeom prst="rect">
            <a:avLst/>
          </a:prstGeom>
        </p:spPr>
      </p:pic>
      <p:sp>
        <p:nvSpPr>
          <p:cNvPr id="2" name="Title 1"/>
          <p:cNvSpPr>
            <a:spLocks noGrp="1"/>
          </p:cNvSpPr>
          <p:nvPr>
            <p:ph type="title"/>
          </p:nvPr>
        </p:nvSpPr>
        <p:spPr/>
        <p:txBody>
          <a:bodyPr>
            <a:normAutofit fontScale="90000"/>
          </a:bodyPr>
          <a:lstStyle/>
          <a:p>
            <a:r>
              <a:rPr lang="en-IN" dirty="0" smtClean="0"/>
              <a:t>Count Plot for students from Urban &amp; Rural Region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6)"/>
          <p:cNvPicPr>
            <a:picLocks noGrp="1"/>
          </p:cNvPicPr>
          <p:nvPr>
            <p:ph idx="1"/>
          </p:nvPr>
        </p:nvPicPr>
        <p:blipFill>
          <a:blip r:embed="rId2" cstate="print"/>
          <a:stretch>
            <a:fillRect/>
          </a:stretch>
        </p:blipFill>
        <p:spPr>
          <a:xfrm>
            <a:off x="2132401" y="2674938"/>
            <a:ext cx="4887136" cy="3451225"/>
          </a:xfrm>
          <a:prstGeom prst="rect">
            <a:avLst/>
          </a:prstGeom>
        </p:spPr>
      </p:pic>
      <p:sp>
        <p:nvSpPr>
          <p:cNvPr id="2" name="Title 1"/>
          <p:cNvSpPr>
            <a:spLocks noGrp="1"/>
          </p:cNvSpPr>
          <p:nvPr>
            <p:ph type="title"/>
          </p:nvPr>
        </p:nvSpPr>
        <p:spPr/>
        <p:txBody>
          <a:bodyPr/>
          <a:lstStyle/>
          <a:p>
            <a:r>
              <a:rPr lang="en-US" dirty="0" smtClean="0"/>
              <a:t>Does age affect final grade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Plotting the distribution rather than statistics would help us better understand the data.</a:t>
            </a:r>
          </a:p>
          <a:p>
            <a:pPr lvl="0"/>
            <a:r>
              <a:rPr lang="en-US" dirty="0" smtClean="0"/>
              <a:t>The above plot shows that the median grades of the three age groups(15,16,17) are similar. Note the </a:t>
            </a:r>
            <a:r>
              <a:rPr lang="en-US" dirty="0" err="1" smtClean="0"/>
              <a:t>skewness</a:t>
            </a:r>
            <a:r>
              <a:rPr lang="en-US" dirty="0" smtClean="0"/>
              <a:t> of age group 19. (may be due to sample size). Age group 20 seems to score highest grades among all.</a:t>
            </a:r>
          </a:p>
          <a:p>
            <a:endParaRPr lang="en-US" dirty="0"/>
          </a:p>
        </p:txBody>
      </p:sp>
      <p:sp>
        <p:nvSpPr>
          <p:cNvPr id="2" name="Title 1"/>
          <p:cNvSpPr>
            <a:spLocks noGrp="1"/>
          </p:cNvSpPr>
          <p:nvPr>
            <p:ph type="title"/>
          </p:nvPr>
        </p:nvSpPr>
        <p:spPr/>
        <p:txBody>
          <a:bodyPr>
            <a:normAutofit fontScale="90000"/>
          </a:bodyPr>
          <a:lstStyle/>
          <a:p>
            <a:r>
              <a:rPr lang="en-IN" dirty="0" smtClean="0"/>
              <a:t>Observation: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7)"/>
          <p:cNvPicPr>
            <a:picLocks noGrp="1"/>
          </p:cNvPicPr>
          <p:nvPr>
            <p:ph idx="1"/>
          </p:nvPr>
        </p:nvPicPr>
        <p:blipFill>
          <a:blip r:embed="rId2" cstate="print"/>
          <a:stretch>
            <a:fillRect/>
          </a:stretch>
        </p:blipFill>
        <p:spPr>
          <a:xfrm>
            <a:off x="2113507" y="2674938"/>
            <a:ext cx="4924923" cy="3451225"/>
          </a:xfrm>
          <a:prstGeom prst="rect">
            <a:avLst/>
          </a:prstGeom>
        </p:spPr>
      </p:pic>
      <p:sp>
        <p:nvSpPr>
          <p:cNvPr id="2" name="Title 1"/>
          <p:cNvSpPr>
            <a:spLocks noGrp="1"/>
          </p:cNvSpPr>
          <p:nvPr>
            <p:ph type="title"/>
          </p:nvPr>
        </p:nvSpPr>
        <p:spPr>
          <a:xfrm>
            <a:off x="304800" y="685800"/>
            <a:ext cx="8458200" cy="1066800"/>
          </a:xfrm>
        </p:spPr>
        <p:txBody>
          <a:bodyPr>
            <a:normAutofit fontScale="90000"/>
          </a:bodyPr>
          <a:lstStyle/>
          <a:p>
            <a:r>
              <a:rPr lang="en-US" sz="3300" dirty="0" smtClean="0"/>
              <a:t>Do urban students perform better than rural students?</a:t>
            </a:r>
            <a:r>
              <a:rPr lang="en-US" b="1" dirty="0" smtClean="0"/>
              <a:t/>
            </a:r>
            <a:br>
              <a:rPr lang="en-US" b="1"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8)"/>
          <p:cNvPicPr>
            <a:picLocks noGrp="1"/>
          </p:cNvPicPr>
          <p:nvPr>
            <p:ph idx="1"/>
          </p:nvPr>
        </p:nvPicPr>
        <p:blipFill>
          <a:blip r:embed="rId2" cstate="print"/>
          <a:stretch>
            <a:fillRect/>
          </a:stretch>
        </p:blipFill>
        <p:spPr>
          <a:xfrm>
            <a:off x="2132401" y="2674938"/>
            <a:ext cx="4887136" cy="3451225"/>
          </a:xfrm>
          <a:prstGeom prst="rect">
            <a:avLst/>
          </a:prstGeom>
        </p:spPr>
      </p:pic>
      <p:sp>
        <p:nvSpPr>
          <p:cNvPr id="2" name="Title 1"/>
          <p:cNvSpPr>
            <a:spLocks noGrp="1"/>
          </p:cNvSpPr>
          <p:nvPr>
            <p:ph type="title"/>
          </p:nvPr>
        </p:nvSpPr>
        <p:spPr/>
        <p:txBody>
          <a:bodyPr>
            <a:normAutofit fontScale="90000"/>
          </a:bodyPr>
          <a:lstStyle/>
          <a:p>
            <a:r>
              <a:rPr lang="en-IN" dirty="0" smtClean="0"/>
              <a:t>Previous Failures </a:t>
            </a:r>
            <a:r>
              <a:rPr lang="en-IN" dirty="0" err="1" smtClean="0"/>
              <a:t>vs</a:t>
            </a:r>
            <a:r>
              <a:rPr lang="en-IN" dirty="0" smtClean="0"/>
              <a:t> Final Grade(G3)</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Observation: </a:t>
            </a:r>
            <a:r>
              <a:rPr lang="en-US" dirty="0" smtClean="0"/>
              <a:t>Student with less previous failures usually score higher</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9)"/>
          <p:cNvPicPr>
            <a:picLocks noGrp="1"/>
          </p:cNvPicPr>
          <p:nvPr>
            <p:ph idx="1"/>
          </p:nvPr>
        </p:nvPicPr>
        <p:blipFill>
          <a:blip r:embed="rId2" cstate="print"/>
          <a:stretch>
            <a:fillRect/>
          </a:stretch>
        </p:blipFill>
        <p:spPr>
          <a:xfrm>
            <a:off x="2162419" y="2742823"/>
            <a:ext cx="4827100" cy="3315455"/>
          </a:xfrm>
          <a:prstGeom prst="rect">
            <a:avLst/>
          </a:prstGeom>
        </p:spPr>
      </p:pic>
      <p:sp>
        <p:nvSpPr>
          <p:cNvPr id="2" name="Title 1"/>
          <p:cNvSpPr>
            <a:spLocks noGrp="1"/>
          </p:cNvSpPr>
          <p:nvPr>
            <p:ph type="title"/>
          </p:nvPr>
        </p:nvSpPr>
        <p:spPr/>
        <p:txBody>
          <a:bodyPr>
            <a:normAutofit/>
          </a:bodyPr>
          <a:lstStyle/>
          <a:p>
            <a:r>
              <a:rPr lang="en-IN" sz="3000" dirty="0" smtClean="0"/>
              <a:t>Observation: </a:t>
            </a:r>
            <a:r>
              <a:rPr lang="en-US" sz="3000" dirty="0" smtClean="0"/>
              <a:t>Educated families result in higher grades</a:t>
            </a:r>
            <a:endParaRPr lang="en-US" sz="3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2)"/>
          <p:cNvPicPr>
            <a:picLocks noGrp="1"/>
          </p:cNvPicPr>
          <p:nvPr>
            <p:ph idx="1"/>
          </p:nvPr>
        </p:nvPicPr>
        <p:blipFill>
          <a:blip r:embed="rId2" cstate="print"/>
          <a:stretch>
            <a:fillRect/>
          </a:stretch>
        </p:blipFill>
        <p:spPr>
          <a:xfrm>
            <a:off x="1143000" y="2362200"/>
            <a:ext cx="6934200" cy="3763963"/>
          </a:xfrm>
          <a:prstGeom prst="rect">
            <a:avLst/>
          </a:prstGeom>
        </p:spPr>
      </p:pic>
      <p:sp>
        <p:nvSpPr>
          <p:cNvPr id="2" name="Title 1"/>
          <p:cNvSpPr>
            <a:spLocks noGrp="1"/>
          </p:cNvSpPr>
          <p:nvPr>
            <p:ph type="title"/>
          </p:nvPr>
        </p:nvSpPr>
        <p:spPr/>
        <p:txBody>
          <a:bodyPr>
            <a:noAutofit/>
          </a:bodyPr>
          <a:lstStyle/>
          <a:p>
            <a:r>
              <a:rPr lang="en-IN" sz="2500" dirty="0" smtClean="0"/>
              <a:t>Observation:  </a:t>
            </a:r>
            <a:r>
              <a:rPr lang="en-US" sz="2500" dirty="0" smtClean="0"/>
              <a:t>The students have an average score when it comes to going out with friends</a:t>
            </a:r>
            <a:r>
              <a:rPr lang="en-IN" sz="2500" dirty="0" smtClean="0"/>
              <a:t> &amp; S</a:t>
            </a:r>
            <a:r>
              <a:rPr lang="en-US" sz="2500" dirty="0" err="1" smtClean="0"/>
              <a:t>tudents</a:t>
            </a:r>
            <a:r>
              <a:rPr lang="en-US" sz="2500" dirty="0" smtClean="0"/>
              <a:t> who go out a lot score less</a:t>
            </a:r>
            <a:endParaRPr lang="en-US" sz="2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382000" cy="5440363"/>
          </a:xfrm>
        </p:spPr>
        <p:txBody>
          <a:bodyPr>
            <a:normAutofit fontScale="92500"/>
          </a:bodyPr>
          <a:lstStyle/>
          <a:p>
            <a:pPr algn="just">
              <a:buNone/>
            </a:pPr>
            <a:r>
              <a:rPr lang="en-US" sz="3600" b="1" u="sng" dirty="0"/>
              <a:t>Abstract</a:t>
            </a:r>
            <a:r>
              <a:rPr lang="en-US" sz="3600" b="1" dirty="0"/>
              <a:t>: </a:t>
            </a:r>
            <a:r>
              <a:rPr lang="en-US" sz="2400" dirty="0" smtClean="0"/>
              <a:t>STUDENT PERFORMANCE INDICATOR (SPI) deals with the maintenance of university, college, faculty, student information within the university. SPI is an automation system, which is used to store the college, faculty, student, courses and information of a college .Starting from registration of a new student in the college , it maintains all the details regarding the attendance and marks of the students. The project deals with retrieval of information through an INTRANET based campus wide portal. It collects related information from all the departments of an organization and maintains files, which are used to generate reports in various forms to measure individual and overall performance of the students. Development process of the system starts with System analysis. System analysis involves creating a formal model of the problem to be solved by understanding requirements</a:t>
            </a:r>
            <a:endParaRPr lang="en-US" sz="2400" dirty="0"/>
          </a:p>
          <a:p>
            <a:pPr>
              <a:buNone/>
            </a:pP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4)"/>
          <p:cNvPicPr>
            <a:picLocks noGrp="1"/>
          </p:cNvPicPr>
          <p:nvPr>
            <p:ph idx="1"/>
          </p:nvPr>
        </p:nvPicPr>
        <p:blipFill>
          <a:blip r:embed="rId2" cstate="print"/>
          <a:stretch>
            <a:fillRect/>
          </a:stretch>
        </p:blipFill>
        <p:spPr>
          <a:xfrm>
            <a:off x="1143000" y="1981200"/>
            <a:ext cx="7239000" cy="4144963"/>
          </a:xfrm>
          <a:prstGeom prst="rect">
            <a:avLst/>
          </a:prstGeom>
        </p:spPr>
      </p:pic>
      <p:sp>
        <p:nvSpPr>
          <p:cNvPr id="2" name="Title 1"/>
          <p:cNvSpPr>
            <a:spLocks noGrp="1"/>
          </p:cNvSpPr>
          <p:nvPr>
            <p:ph type="title"/>
          </p:nvPr>
        </p:nvSpPr>
        <p:spPr/>
        <p:txBody>
          <a:bodyPr>
            <a:noAutofit/>
          </a:bodyPr>
          <a:lstStyle/>
          <a:p>
            <a:r>
              <a:rPr lang="en-US" sz="2000" b="1" dirty="0" smtClean="0"/>
              <a:t>Conclusion</a:t>
            </a:r>
            <a:r>
              <a:rPr lang="en-US" sz="2000" dirty="0" smtClean="0"/>
              <a:t/>
            </a:r>
            <a:br>
              <a:rPr lang="en-US" sz="2000" dirty="0" smtClean="0"/>
            </a:br>
            <a:r>
              <a:rPr lang="en-US" sz="2000" dirty="0" smtClean="0"/>
              <a:t>As we see both</a:t>
            </a:r>
            <a:r>
              <a:rPr lang="en-IN" sz="2000" dirty="0" smtClean="0"/>
              <a:t> MAE</a:t>
            </a:r>
            <a:r>
              <a:rPr lang="en-US" sz="2000" dirty="0" smtClean="0"/>
              <a:t> &amp; Model </a:t>
            </a:r>
            <a:r>
              <a:rPr lang="en-IN" sz="2000" dirty="0" smtClean="0"/>
              <a:t>RMSE</a:t>
            </a:r>
            <a:r>
              <a:rPr lang="en-US" sz="2000" dirty="0" smtClean="0"/>
              <a:t> that</a:t>
            </a:r>
            <a:r>
              <a:rPr lang="en-IN" sz="2000" dirty="0" smtClean="0"/>
              <a:t> t</a:t>
            </a:r>
            <a:r>
              <a:rPr lang="en-US" sz="2000" dirty="0" smtClean="0"/>
              <a:t>he </a:t>
            </a:r>
            <a:r>
              <a:rPr lang="en-IN" sz="2000" dirty="0" smtClean="0"/>
              <a:t>L</a:t>
            </a:r>
            <a:r>
              <a:rPr lang="en-US" sz="2000" dirty="0" err="1" smtClean="0"/>
              <a:t>inear</a:t>
            </a:r>
            <a:r>
              <a:rPr lang="en-US" sz="2000" dirty="0" smtClean="0"/>
              <a:t> </a:t>
            </a:r>
            <a:r>
              <a:rPr lang="en-IN" sz="2000" dirty="0" smtClean="0"/>
              <a:t>R</a:t>
            </a:r>
            <a:r>
              <a:rPr lang="en-US" sz="2000" dirty="0" smtClean="0"/>
              <a:t>egression is performing the best in both cases</a:t>
            </a:r>
            <a:r>
              <a:rPr lang="en-IN" sz="2000" dirty="0" smtClean="0"/>
              <a:t>.</a:t>
            </a:r>
            <a:r>
              <a:rPr lang="en-US" sz="2500" dirty="0" smtClean="0"/>
              <a:t/>
            </a:r>
            <a:br>
              <a:rPr lang="en-US" sz="2500" dirty="0" smtClean="0"/>
            </a:br>
            <a:endParaRPr lang="en-US" sz="2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algn="just"/>
            <a:r>
              <a:rPr lang="en-US" dirty="0"/>
              <a:t>A coursework submission and grading system  plays a key role in a course management system at a university. But, such systems don't often relate expectations, outcomes and performance. As each student desires to achieve a good score for each assignment, exam, and/or technical report, the whole process adds heavy workload for instructors in order to make their evaluation fair, comprehensive, and accurate. From the faculty perspective, these are necessary to avoid disagreement from students. An online grading system is a highly desirable addition to the educational tool-kit, particularly when it can provide less effort and a more effective outcome.</a:t>
            </a:r>
          </a:p>
          <a:p>
            <a:endParaRPr lang="en-US" dirty="0"/>
          </a:p>
        </p:txBody>
      </p:sp>
      <p:sp>
        <p:nvSpPr>
          <p:cNvPr id="2" name="Title 1"/>
          <p:cNvSpPr>
            <a:spLocks noGrp="1"/>
          </p:cNvSpPr>
          <p:nvPr>
            <p:ph type="title"/>
          </p:nvPr>
        </p:nvSpPr>
        <p:spPr/>
        <p:txBody>
          <a:bodyPr/>
          <a:lstStyle/>
          <a:p>
            <a:r>
              <a:rPr lang="en-US" b="1" u="sng" dirty="0" smtClean="0"/>
              <a:t>Introduction</a:t>
            </a:r>
            <a:endParaRPr lang="en-US" b="1"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305800" cy="5211763"/>
          </a:xfrm>
        </p:spPr>
        <p:txBody>
          <a:bodyPr/>
          <a:lstStyle/>
          <a:p>
            <a:endParaRPr lang="en-US" b="1" dirty="0" smtClean="0"/>
          </a:p>
          <a:p>
            <a:endParaRPr lang="en-US" b="1" dirty="0"/>
          </a:p>
          <a:p>
            <a:endParaRPr lang="en-US" b="1" dirty="0" smtClean="0"/>
          </a:p>
          <a:p>
            <a:endParaRPr lang="en-US" b="1" dirty="0"/>
          </a:p>
          <a:p>
            <a:endParaRPr lang="en-US" b="1" dirty="0" smtClean="0"/>
          </a:p>
          <a:p>
            <a:r>
              <a:rPr lang="en-US" b="1" dirty="0" smtClean="0"/>
              <a:t>1</a:t>
            </a:r>
            <a:r>
              <a:rPr lang="en-US" b="1" dirty="0" smtClean="0"/>
              <a:t>. Problem Statement</a:t>
            </a:r>
            <a:endParaRPr lang="en-US" dirty="0" smtClean="0"/>
          </a:p>
          <a:p>
            <a:pPr algn="just" fontAlgn="base"/>
            <a:r>
              <a:rPr lang="en-IN" dirty="0" smtClean="0"/>
              <a:t>The problem statement can be defined as follows ”Given a dataset containing attribute of 395 Portuguese students where using the features available from dataset and define classification algorithms to identify whether the student performs good in final grade exam, also to evaluate different machine learning models on the dataset.”</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fontAlgn="base"/>
            <a:r>
              <a:rPr lang="en-IN" dirty="0" smtClean="0"/>
              <a:t>This data approach student achievement of two Institute. The data attributes include student grades, demographic, social and school-related features) and it was collected by using school reports and questionnaires. Two datasets are provided regarding the performance in two distinct subjects: Mathematics (mat) and English language (eng). In  the two data sets were </a:t>
            </a:r>
            <a:r>
              <a:rPr lang="en-IN" dirty="0" err="1" smtClean="0"/>
              <a:t>modeled</a:t>
            </a:r>
            <a:r>
              <a:rPr lang="en-IN" dirty="0" smtClean="0"/>
              <a:t> under binary/five-level classification and regression tasks. Important note: the target attribute G3 has a strong correlation with attributes G2 and G1.</a:t>
            </a:r>
            <a:endParaRPr lang="en-US" dirty="0" smtClean="0"/>
          </a:p>
          <a:p>
            <a:pPr algn="just" fontAlgn="base"/>
            <a:r>
              <a:rPr lang="en-IN" dirty="0" smtClean="0"/>
              <a:t>This occurs because G3 is the final year grade (issued at the 3rd period), while G1 and G2 correspond to the 1st and 2nd period grades. It is more difficult to predict G3 without G2 and G1, but such prediction is much more useful (see paper source for more details).</a:t>
            </a:r>
            <a:endParaRPr lang="en-US" dirty="0"/>
          </a:p>
        </p:txBody>
      </p:sp>
      <p:sp>
        <p:nvSpPr>
          <p:cNvPr id="2" name="Title 1"/>
          <p:cNvSpPr>
            <a:spLocks noGrp="1"/>
          </p:cNvSpPr>
          <p:nvPr>
            <p:ph type="title"/>
          </p:nvPr>
        </p:nvSpPr>
        <p:spPr/>
        <p:txBody>
          <a:bodyPr>
            <a:normAutofit/>
          </a:bodyPr>
          <a:lstStyle/>
          <a:p>
            <a:r>
              <a:rPr lang="en-US" b="1" dirty="0" smtClean="0"/>
              <a:t>Description of the </a:t>
            </a:r>
            <a:r>
              <a:rPr lang="en-IN" b="1" dirty="0" smtClean="0"/>
              <a:t>D</a:t>
            </a:r>
            <a:r>
              <a:rPr lang="en-US" b="1" dirty="0" err="1" smtClean="0"/>
              <a:t>ataset</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2067" y="2057400"/>
            <a:ext cx="7408333" cy="4191000"/>
          </a:xfrm>
        </p:spPr>
        <p:txBody>
          <a:bodyPr>
            <a:normAutofit fontScale="47500" lnSpcReduction="20000"/>
          </a:bodyPr>
          <a:lstStyle/>
          <a:p>
            <a:pPr lvl="0" fontAlgn="base"/>
            <a:r>
              <a:rPr lang="en-US" sz="3400" dirty="0" smtClean="0"/>
              <a:t>school - student's school (binary: 'IPS' – Institute of </a:t>
            </a:r>
            <a:r>
              <a:rPr lang="en-US" sz="3400" dirty="0" err="1" smtClean="0"/>
              <a:t>profressional</a:t>
            </a:r>
            <a:r>
              <a:rPr lang="en-US" sz="3400" dirty="0" smtClean="0"/>
              <a:t> Studies or 'UIM' – United Institute of  Management)</a:t>
            </a:r>
          </a:p>
          <a:p>
            <a:pPr lvl="0" fontAlgn="base"/>
            <a:r>
              <a:rPr lang="en-US" sz="3400" dirty="0" smtClean="0"/>
              <a:t>sex - student's sex (binary: 'F' - female or 'M' - male)</a:t>
            </a:r>
          </a:p>
          <a:p>
            <a:pPr lvl="0" fontAlgn="base"/>
            <a:r>
              <a:rPr lang="en-US" sz="3400" dirty="0" smtClean="0"/>
              <a:t>age - student's age (numeric: from 15 to 22)</a:t>
            </a:r>
          </a:p>
          <a:p>
            <a:pPr lvl="0" fontAlgn="base"/>
            <a:r>
              <a:rPr lang="en-US" sz="3400" dirty="0" smtClean="0"/>
              <a:t>address - student's home address type (binary: 'U' - urban or 'R' - rural)</a:t>
            </a:r>
          </a:p>
          <a:p>
            <a:pPr lvl="0" fontAlgn="base"/>
            <a:r>
              <a:rPr lang="en-US" sz="3400" dirty="0" err="1" smtClean="0"/>
              <a:t>famsize</a:t>
            </a:r>
            <a:r>
              <a:rPr lang="en-US" sz="3400" dirty="0" smtClean="0"/>
              <a:t> - family size (binary: 'LE3' - less or equal to 3 or 'GT3' - greater than 3)</a:t>
            </a:r>
          </a:p>
          <a:p>
            <a:pPr lvl="0" fontAlgn="base"/>
            <a:r>
              <a:rPr lang="en-US" sz="3400" dirty="0" err="1" smtClean="0"/>
              <a:t>Pstatus</a:t>
            </a:r>
            <a:r>
              <a:rPr lang="en-US" sz="3400" dirty="0" smtClean="0"/>
              <a:t> - parent's cohabitation status (binary: 'T' - living together or 'A' - apart)</a:t>
            </a:r>
          </a:p>
          <a:p>
            <a:pPr lvl="0" fontAlgn="base"/>
            <a:r>
              <a:rPr lang="en-US" sz="3400" dirty="0" err="1" smtClean="0"/>
              <a:t>Medu</a:t>
            </a:r>
            <a:r>
              <a:rPr lang="en-US" sz="3400" dirty="0" smtClean="0"/>
              <a:t> - mother's education (numeric: 0 - none, 1 - primary education (4th grade), 2 </a:t>
            </a:r>
            <a:r>
              <a:rPr lang="en-IN" sz="3400" dirty="0" smtClean="0"/>
              <a:t>- </a:t>
            </a:r>
            <a:r>
              <a:rPr lang="en-US" sz="3400" dirty="0" smtClean="0"/>
              <a:t>“ 5th to 9th grade, 3 </a:t>
            </a:r>
            <a:r>
              <a:rPr lang="en-IN" sz="3400" dirty="0" smtClean="0"/>
              <a:t>- </a:t>
            </a:r>
            <a:r>
              <a:rPr lang="en-US" sz="3400" dirty="0" smtClean="0"/>
              <a:t>“ secondary education or 4 </a:t>
            </a:r>
            <a:r>
              <a:rPr lang="en-IN" sz="3400" dirty="0" smtClean="0"/>
              <a:t>- </a:t>
            </a:r>
            <a:r>
              <a:rPr lang="en-US" sz="3400" dirty="0" smtClean="0"/>
              <a:t>“ higher education)</a:t>
            </a:r>
          </a:p>
          <a:p>
            <a:pPr lvl="0" fontAlgn="base"/>
            <a:r>
              <a:rPr lang="en-US" sz="3400" dirty="0" err="1" smtClean="0"/>
              <a:t>Fedu</a:t>
            </a:r>
            <a:r>
              <a:rPr lang="en-US" sz="3400" dirty="0" smtClean="0"/>
              <a:t> - father's education (numeric: 0 - none, 1 - primary education (4th grade), 2</a:t>
            </a:r>
            <a:r>
              <a:rPr lang="en-IN" sz="3400" dirty="0" smtClean="0"/>
              <a:t> - </a:t>
            </a:r>
            <a:r>
              <a:rPr lang="en-US" sz="3400" dirty="0" smtClean="0"/>
              <a:t>“ 5th to 9th grade, 3 </a:t>
            </a:r>
            <a:r>
              <a:rPr lang="en-IN" sz="3400" dirty="0" smtClean="0"/>
              <a:t>- </a:t>
            </a:r>
            <a:r>
              <a:rPr lang="en-US" sz="3400" dirty="0" smtClean="0"/>
              <a:t>“ secondary education or 4 </a:t>
            </a:r>
            <a:r>
              <a:rPr lang="en-IN" sz="3400" dirty="0" smtClean="0"/>
              <a:t>- </a:t>
            </a:r>
            <a:r>
              <a:rPr lang="en-US" sz="3400" dirty="0" smtClean="0"/>
              <a:t>“ higher education)</a:t>
            </a:r>
          </a:p>
          <a:p>
            <a:pPr lvl="0" fontAlgn="base"/>
            <a:r>
              <a:rPr lang="en-US" sz="3400" dirty="0" err="1" smtClean="0"/>
              <a:t>Mjob</a:t>
            </a:r>
            <a:r>
              <a:rPr lang="en-US" sz="3400" dirty="0" smtClean="0"/>
              <a:t> - mother's job (nominal: 'teacher', 'health' care related, civil 'services' (e.g. administrative or police), '</a:t>
            </a:r>
            <a:r>
              <a:rPr lang="en-US" sz="3400" dirty="0" err="1" smtClean="0"/>
              <a:t>at_home</a:t>
            </a:r>
            <a:r>
              <a:rPr lang="en-US" sz="3400" dirty="0" smtClean="0"/>
              <a:t>' or 'other')</a:t>
            </a:r>
          </a:p>
          <a:p>
            <a:pPr lvl="0" fontAlgn="base"/>
            <a:r>
              <a:rPr lang="en-US" sz="3400" dirty="0" err="1" smtClean="0"/>
              <a:t>Fjob</a:t>
            </a:r>
            <a:r>
              <a:rPr lang="en-US" sz="3400" dirty="0" smtClean="0"/>
              <a:t> - father's job (nominal: 'teacher', 'health' care related, civil 'services' (e.g. administrative or police), '</a:t>
            </a:r>
            <a:r>
              <a:rPr lang="en-US" sz="3400" dirty="0" err="1" smtClean="0"/>
              <a:t>at_home</a:t>
            </a:r>
            <a:r>
              <a:rPr lang="en-US" sz="3400" dirty="0" smtClean="0"/>
              <a:t>' or 'other')</a:t>
            </a:r>
          </a:p>
          <a:p>
            <a:pPr lvl="0" fontAlgn="base"/>
            <a:r>
              <a:rPr lang="en-US" sz="3400" dirty="0" smtClean="0"/>
              <a:t>reason - reason to choose this school (nominal: close to 'home', school 'reputation', 'course' preference or 'other')</a:t>
            </a:r>
          </a:p>
          <a:p>
            <a:pPr>
              <a:buNone/>
            </a:pPr>
            <a:endParaRPr lang="en-US" dirty="0"/>
          </a:p>
        </p:txBody>
      </p:sp>
      <p:sp>
        <p:nvSpPr>
          <p:cNvPr id="2" name="Title 1"/>
          <p:cNvSpPr>
            <a:spLocks noGrp="1"/>
          </p:cNvSpPr>
          <p:nvPr>
            <p:ph type="title"/>
          </p:nvPr>
        </p:nvSpPr>
        <p:spPr/>
        <p:txBody>
          <a:bodyPr/>
          <a:lstStyle/>
          <a:p>
            <a:r>
              <a:rPr lang="en-US" dirty="0" smtClean="0"/>
              <a:t>Attribute Information: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fontScale="62500" lnSpcReduction="20000"/>
          </a:bodyPr>
          <a:lstStyle/>
          <a:p>
            <a:pPr lvl="0" fontAlgn="base"/>
            <a:endParaRPr lang="en-US" sz="3400" dirty="0" smtClean="0"/>
          </a:p>
          <a:p>
            <a:pPr lvl="0" fontAlgn="base"/>
            <a:endParaRPr lang="en-US" sz="3400" dirty="0"/>
          </a:p>
          <a:p>
            <a:pPr lvl="0" fontAlgn="base"/>
            <a:endParaRPr lang="en-US" sz="3400" dirty="0" smtClean="0"/>
          </a:p>
          <a:p>
            <a:pPr marL="0" lvl="0" indent="0" fontAlgn="base">
              <a:buNone/>
            </a:pPr>
            <a:r>
              <a:rPr lang="en-US" sz="3400" dirty="0" smtClean="0"/>
              <a:t>guardian </a:t>
            </a:r>
            <a:r>
              <a:rPr lang="en-US" sz="3400" dirty="0" smtClean="0"/>
              <a:t>- student's guardian (nominal: 'mother', 'father' or 'other')</a:t>
            </a:r>
          </a:p>
          <a:p>
            <a:pPr lvl="0" fontAlgn="base"/>
            <a:r>
              <a:rPr lang="en-US" sz="3400" dirty="0" err="1" smtClean="0"/>
              <a:t>traveltime</a:t>
            </a:r>
            <a:r>
              <a:rPr lang="en-US" sz="3400" dirty="0" smtClean="0"/>
              <a:t> - home to school travel time (numeric: 1 - &lt;15 min., 2 - 15 to 30 min., 3 - 30 min. to 1 hour, or 4 - &gt;1 hour)</a:t>
            </a:r>
          </a:p>
          <a:p>
            <a:pPr lvl="0" fontAlgn="base"/>
            <a:r>
              <a:rPr lang="en-US" sz="3400" dirty="0" err="1" smtClean="0"/>
              <a:t>studytime</a:t>
            </a:r>
            <a:r>
              <a:rPr lang="en-US" sz="3400" dirty="0" smtClean="0"/>
              <a:t> - weekly study time (numeric: 1 - &lt;2 hours, 2 - 2 to 5 hours, 3 - 5 to 10 hours, or 4 - &gt;10 hours)</a:t>
            </a:r>
          </a:p>
          <a:p>
            <a:pPr lvl="0" fontAlgn="base"/>
            <a:r>
              <a:rPr lang="en-US" sz="3400" dirty="0" smtClean="0"/>
              <a:t>failures - number of past class failures (numeric: n if 1&lt;=n&lt;3, else 4)</a:t>
            </a:r>
          </a:p>
          <a:p>
            <a:pPr lvl="0" fontAlgn="base"/>
            <a:r>
              <a:rPr lang="en-US" sz="3400" dirty="0" err="1" smtClean="0"/>
              <a:t>schoolsup</a:t>
            </a:r>
            <a:r>
              <a:rPr lang="en-US" sz="3400" dirty="0" smtClean="0"/>
              <a:t> - extra educational support (binary: yes or no)</a:t>
            </a:r>
          </a:p>
          <a:p>
            <a:pPr fontAlgn="base"/>
            <a:r>
              <a:rPr lang="en-US" sz="3400" dirty="0" smtClean="0"/>
              <a:t> </a:t>
            </a:r>
          </a:p>
          <a:p>
            <a:pPr lvl="0" fontAlgn="base"/>
            <a:r>
              <a:rPr lang="en-US" sz="3400" dirty="0" err="1" smtClean="0"/>
              <a:t>famsup</a:t>
            </a:r>
            <a:r>
              <a:rPr lang="en-US" sz="3400" dirty="0" smtClean="0"/>
              <a:t> - family educational support (binary: yes or no)</a:t>
            </a:r>
          </a:p>
          <a:p>
            <a:pPr lvl="0" fontAlgn="base"/>
            <a:r>
              <a:rPr lang="en-US" sz="3400" dirty="0" smtClean="0"/>
              <a:t>paid - extra paid classes within the course subject (Math or Portuguese) (binary: yes or no)</a:t>
            </a:r>
          </a:p>
          <a:p>
            <a:pPr lvl="0" fontAlgn="base"/>
            <a:r>
              <a:rPr lang="en-US" sz="3400" dirty="0" smtClean="0"/>
              <a:t>activities - extra-curricular activities (binary: yes or no)</a:t>
            </a:r>
          </a:p>
          <a:p>
            <a:pPr lvl="0" fontAlgn="base"/>
            <a:r>
              <a:rPr lang="en-US" sz="3400" dirty="0" smtClean="0"/>
              <a:t>nursery - attended nursery school (binary: yes or no)</a:t>
            </a:r>
          </a:p>
          <a:p>
            <a:pPr lvl="0" fontAlgn="base"/>
            <a:r>
              <a:rPr lang="en-US" sz="3400" dirty="0" smtClean="0"/>
              <a:t>higher - wants to take higher education (binary: yes or no)</a:t>
            </a:r>
          </a:p>
          <a:p>
            <a:pPr lvl="0" fontAlgn="base"/>
            <a:r>
              <a:rPr lang="en-US" sz="3400" dirty="0" smtClean="0"/>
              <a:t>internet - Internet access at home (binary: yes or no)</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248400"/>
          </a:xfrm>
        </p:spPr>
        <p:txBody>
          <a:bodyPr>
            <a:normAutofit/>
          </a:bodyPr>
          <a:lstStyle/>
          <a:p>
            <a:pPr lvl="0" fontAlgn="base"/>
            <a:endParaRPr lang="en-US" sz="2100" dirty="0" smtClean="0"/>
          </a:p>
          <a:p>
            <a:pPr lvl="0" fontAlgn="base"/>
            <a:endParaRPr lang="en-US" sz="2100" dirty="0"/>
          </a:p>
          <a:p>
            <a:pPr lvl="0" fontAlgn="base"/>
            <a:endParaRPr lang="en-US" sz="2100" dirty="0" smtClean="0"/>
          </a:p>
          <a:p>
            <a:pPr lvl="0" fontAlgn="base"/>
            <a:endParaRPr lang="en-US" sz="2100" dirty="0"/>
          </a:p>
          <a:p>
            <a:pPr lvl="0" fontAlgn="base"/>
            <a:endParaRPr lang="en-US" sz="2100" dirty="0" smtClean="0"/>
          </a:p>
          <a:p>
            <a:pPr lvl="0" fontAlgn="base"/>
            <a:endParaRPr lang="en-US" sz="2100" dirty="0"/>
          </a:p>
          <a:p>
            <a:pPr lvl="0" fontAlgn="base"/>
            <a:r>
              <a:rPr lang="en-US" sz="2100" dirty="0" err="1" smtClean="0"/>
              <a:t>famrel</a:t>
            </a:r>
            <a:r>
              <a:rPr lang="en-US" sz="2100" dirty="0" smtClean="0"/>
              <a:t> - quality of family relationships (numeric: from 1 - very bad to 5 - excellent)</a:t>
            </a:r>
          </a:p>
          <a:p>
            <a:pPr lvl="0" fontAlgn="base"/>
            <a:r>
              <a:rPr lang="en-US" sz="2100" dirty="0" err="1" smtClean="0"/>
              <a:t>freetime</a:t>
            </a:r>
            <a:r>
              <a:rPr lang="en-US" sz="2100" dirty="0" smtClean="0"/>
              <a:t> - free time after school (numeric: from 1 - very low to 5 - very high)</a:t>
            </a:r>
          </a:p>
          <a:p>
            <a:pPr lvl="0" fontAlgn="base"/>
            <a:r>
              <a:rPr lang="en-US" sz="2100" dirty="0" err="1" smtClean="0"/>
              <a:t>goout</a:t>
            </a:r>
            <a:r>
              <a:rPr lang="en-US" sz="2100" dirty="0" smtClean="0"/>
              <a:t> - going out with friends (numeric: from 1 - very low to 5 - very high)</a:t>
            </a:r>
          </a:p>
          <a:p>
            <a:pPr lvl="0" fontAlgn="base"/>
            <a:r>
              <a:rPr lang="en-US" sz="2100" dirty="0" smtClean="0"/>
              <a:t>health - current health status (numeric: from 1 - very bad to 5 - very good)</a:t>
            </a:r>
          </a:p>
          <a:p>
            <a:pPr lvl="0" fontAlgn="base"/>
            <a:r>
              <a:rPr lang="en-US" sz="2100" dirty="0" smtClean="0"/>
              <a:t>absences - number of school absences (numeric: from 0 to 93)</a:t>
            </a:r>
          </a:p>
          <a:p>
            <a:pPr fontAlgn="base"/>
            <a:r>
              <a:rPr lang="en-IN" sz="2100" dirty="0" smtClean="0"/>
              <a:t> </a:t>
            </a:r>
            <a:endParaRPr lang="en-US" sz="2100" dirty="0" smtClean="0"/>
          </a:p>
          <a:p>
            <a:endParaRPr lang="en-US" sz="21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
          <p:cNvPicPr>
            <a:picLocks noGrp="1"/>
          </p:cNvPicPr>
          <p:nvPr>
            <p:ph idx="1"/>
          </p:nvPr>
        </p:nvPicPr>
        <p:blipFill>
          <a:blip r:embed="rId2" cstate="print"/>
          <a:stretch>
            <a:fillRect/>
          </a:stretch>
        </p:blipFill>
        <p:spPr>
          <a:xfrm>
            <a:off x="2130662" y="2749174"/>
            <a:ext cx="4890614" cy="3302752"/>
          </a:xfrm>
          <a:prstGeom prst="rect">
            <a:avLst/>
          </a:prstGeom>
        </p:spPr>
      </p:pic>
      <p:sp>
        <p:nvSpPr>
          <p:cNvPr id="2" name="Title 1"/>
          <p:cNvSpPr>
            <a:spLocks noGrp="1"/>
          </p:cNvSpPr>
          <p:nvPr>
            <p:ph type="title"/>
          </p:nvPr>
        </p:nvSpPr>
        <p:spPr/>
        <p:txBody>
          <a:bodyPr>
            <a:normAutofit fontScale="90000"/>
          </a:bodyPr>
          <a:lstStyle/>
          <a:p>
            <a:r>
              <a:rPr lang="en-IN" dirty="0" smtClean="0"/>
              <a:t>Count Plot for Student Sex Attribute</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1995</TotalTime>
  <Words>988</Words>
  <Application>Microsoft Office PowerPoint</Application>
  <PresentationFormat>On-screen Show (4:3)</PresentationFormat>
  <Paragraphs>75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Waveform</vt:lpstr>
      <vt:lpstr>PowerPoint Presentation</vt:lpstr>
      <vt:lpstr>PowerPoint Presentation</vt:lpstr>
      <vt:lpstr>Introduction</vt:lpstr>
      <vt:lpstr>PowerPoint Presentation</vt:lpstr>
      <vt:lpstr>Description of the Dataset</vt:lpstr>
      <vt:lpstr>Attribute Information:</vt:lpstr>
      <vt:lpstr>PowerPoint Presentation</vt:lpstr>
      <vt:lpstr>PowerPoint Presentation</vt:lpstr>
      <vt:lpstr>Count Plot for Student Sex Attribute </vt:lpstr>
      <vt:lpstr>Kernel Density Estimation for Age of Students. </vt:lpstr>
      <vt:lpstr>Count Plot for Male &amp; Female students in different age groups.</vt:lpstr>
      <vt:lpstr>Count Plot for students from Urban &amp; Rural Region</vt:lpstr>
      <vt:lpstr>Does age affect final grade</vt:lpstr>
      <vt:lpstr>Observation:  </vt:lpstr>
      <vt:lpstr>Do urban students perform better than rural students? </vt:lpstr>
      <vt:lpstr>Previous Failures vs Final Grade(G3)</vt:lpstr>
      <vt:lpstr>PowerPoint Presentation</vt:lpstr>
      <vt:lpstr>Observation: Educated families result in higher grades</vt:lpstr>
      <vt:lpstr>Observation:  The students have an average score when it comes to going out with friends &amp; Students who go out a lot score less</vt:lpstr>
      <vt:lpstr>Conclusion As we see both MAE &amp; Model RMSE that the Linear Regression is performing the best in both cases.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ankit</cp:lastModifiedBy>
  <cp:revision>36</cp:revision>
  <dcterms:created xsi:type="dcterms:W3CDTF">2021-06-04T04:03:18Z</dcterms:created>
  <dcterms:modified xsi:type="dcterms:W3CDTF">2024-09-05T14:58:53Z</dcterms:modified>
</cp:coreProperties>
</file>