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sldIdLst>
    <p:sldId id="264" r:id="rId5"/>
    <p:sldId id="313" r:id="rId6"/>
    <p:sldId id="314" r:id="rId7"/>
    <p:sldId id="316" r:id="rId8"/>
    <p:sldId id="317" r:id="rId9"/>
    <p:sldId id="318" r:id="rId10"/>
    <p:sldId id="319" r:id="rId11"/>
    <p:sldId id="315" r:id="rId12"/>
    <p:sldId id="32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653" autoAdjust="0"/>
    <p:restoredTop sz="94619" autoAdjust="0"/>
  </p:normalViewPr>
  <p:slideViewPr>
    <p:cSldViewPr snapToGrid="0">
      <p:cViewPr>
        <p:scale>
          <a:sx n="75" d="100"/>
          <a:sy n="75" d="100"/>
        </p:scale>
        <p:origin x="485"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04:04:09.404"/>
    </inkml:context>
    <inkml:brush xml:id="br0">
      <inkml:brushProperty name="width" value="0.05" units="cm"/>
      <inkml:brushProperty name="height" value="0.05" units="cm"/>
      <inkml:brushProperty name="color" value="#E71224"/>
    </inkml:brush>
  </inkml:definitions>
  <inkml:trace contextRef="#ctx0" brushRef="#br0">0 0 24575,'4'4'0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04:07:22.933"/>
    </inkml:context>
    <inkml:brush xml:id="br0">
      <inkml:brushProperty name="width" value="0.1" units="cm"/>
      <inkml:brushProperty name="height" value="0.1" units="cm"/>
    </inkml:brush>
  </inkml:definitions>
  <inkml:trace contextRef="#ctx0" brushRef="#br0">1 0 24575,'0'9'0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3/20/2022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3/20/2022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3/20/2022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3/20/2022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3/20/2022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3/20/2022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customXml" Target="../ink/ink2.xml"/><Relationship Id="rId5" Type="http://schemas.openxmlformats.org/officeDocument/2006/relationships/image" Target="../media/image8.png"/><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839"/>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2" y="2091263"/>
            <a:ext cx="8649738" cy="2590800"/>
          </a:xfrm>
        </p:spPr>
        <p:txBody>
          <a:bodyPr>
            <a:normAutofit/>
          </a:bodyPr>
          <a:lstStyle/>
          <a:p>
            <a:r>
              <a:rPr lang="en-US" dirty="0"/>
              <a:t>KODERS</a:t>
            </a:r>
            <a:endParaRPr lang="en-US" sz="6800" dirty="0"/>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020E-8B6A-47C5-A82D-7FBA4AF66C5B}"/>
              </a:ext>
            </a:extLst>
          </p:cNvPr>
          <p:cNvSpPr>
            <a:spLocks noGrp="1"/>
          </p:cNvSpPr>
          <p:nvPr>
            <p:ph type="title"/>
          </p:nvPr>
        </p:nvSpPr>
        <p:spPr/>
        <p:txBody>
          <a:bodyPr/>
          <a:lstStyle/>
          <a:p>
            <a:r>
              <a:rPr lang="en-IN" dirty="0"/>
              <a:t>IDEA</a:t>
            </a:r>
          </a:p>
        </p:txBody>
      </p:sp>
      <p:sp>
        <p:nvSpPr>
          <p:cNvPr id="3" name="Content Placeholder 2">
            <a:extLst>
              <a:ext uri="{FF2B5EF4-FFF2-40B4-BE49-F238E27FC236}">
                <a16:creationId xmlns:a16="http://schemas.microsoft.com/office/drawing/2014/main" id="{CBCFE573-B6EE-4776-80EE-19CF05DCE31D}"/>
              </a:ext>
            </a:extLst>
          </p:cNvPr>
          <p:cNvSpPr>
            <a:spLocks noGrp="1"/>
          </p:cNvSpPr>
          <p:nvPr>
            <p:ph idx="1"/>
          </p:nvPr>
        </p:nvSpPr>
        <p:spPr/>
        <p:txBody>
          <a:bodyPr>
            <a:normAutofit/>
          </a:bodyPr>
          <a:lstStyle/>
          <a:p>
            <a:pPr marL="0" indent="0">
              <a:buNone/>
            </a:pPr>
            <a:r>
              <a:rPr lang="en-US" sz="1800" dirty="0"/>
              <a:t>Our website ‘</a:t>
            </a:r>
            <a:r>
              <a:rPr lang="en-US" sz="1800" i="1" dirty="0"/>
              <a:t>INDRA</a:t>
            </a:r>
            <a:r>
              <a:rPr lang="en-US" sz="1800" dirty="0"/>
              <a:t>’ is named after Indra, the Hindu God of weather. Indians in ancient times believed that a good crop yield was a blessing of Lord Indra. With the help of Machine Learning models and data set of two years, our team has been able to predict, with great accuracy, the weather patterns for the future. This is in turn helps us to predict the yield of crops. With our prediction model, good crop yield is no more a blessing or a curse!</a:t>
            </a:r>
          </a:p>
          <a:p>
            <a:pPr marL="0" indent="0">
              <a:buNone/>
            </a:pPr>
            <a:endParaRPr lang="en-IN" sz="1800" dirty="0"/>
          </a:p>
        </p:txBody>
      </p:sp>
    </p:spTree>
    <p:extLst>
      <p:ext uri="{BB962C8B-B14F-4D97-AF65-F5344CB8AC3E}">
        <p14:creationId xmlns:p14="http://schemas.microsoft.com/office/powerpoint/2010/main" val="3837929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2E523-3740-488B-9293-E75848A3FF1E}"/>
              </a:ext>
            </a:extLst>
          </p:cNvPr>
          <p:cNvSpPr>
            <a:spLocks noGrp="1"/>
          </p:cNvSpPr>
          <p:nvPr>
            <p:ph type="title"/>
          </p:nvPr>
        </p:nvSpPr>
        <p:spPr/>
        <p:txBody>
          <a:bodyPr/>
          <a:lstStyle/>
          <a:p>
            <a:r>
              <a:rPr lang="en-IN" dirty="0"/>
              <a:t>Why we chose the idea?</a:t>
            </a:r>
          </a:p>
        </p:txBody>
      </p:sp>
      <p:sp>
        <p:nvSpPr>
          <p:cNvPr id="3" name="Content Placeholder 2">
            <a:extLst>
              <a:ext uri="{FF2B5EF4-FFF2-40B4-BE49-F238E27FC236}">
                <a16:creationId xmlns:a16="http://schemas.microsoft.com/office/drawing/2014/main" id="{4338280A-995D-41E8-AEF6-1E1A7C4BEEA9}"/>
              </a:ext>
            </a:extLst>
          </p:cNvPr>
          <p:cNvSpPr>
            <a:spLocks noGrp="1"/>
          </p:cNvSpPr>
          <p:nvPr>
            <p:ph idx="1"/>
          </p:nvPr>
        </p:nvSpPr>
        <p:spPr/>
        <p:txBody>
          <a:bodyPr>
            <a:normAutofit/>
          </a:bodyPr>
          <a:lstStyle/>
          <a:p>
            <a:r>
              <a:rPr lang="en-US" sz="1800" b="0" i="0" dirty="0">
                <a:solidFill>
                  <a:srgbClr val="000000"/>
                </a:solidFill>
                <a:effectLst/>
                <a:latin typeface="Open Sans" panose="020B0606030504020204" pitchFamily="34" charset="0"/>
              </a:rPr>
              <a:t>With production decisions often made before prices are known, forecasts help farmers manage risk. Consumers benefit through the availability of high quality and reasonably priced food. Providing information on expected prices also helps to ensure that markets operate fairly. In addition, forecasts( predictions) are used to identify and form policy responses to emerging issues.</a:t>
            </a:r>
          </a:p>
          <a:p>
            <a:r>
              <a:rPr lang="en-US" sz="1800" dirty="0">
                <a:solidFill>
                  <a:srgbClr val="000000"/>
                </a:solidFill>
                <a:latin typeface="Open Sans" panose="020B0606030504020204" pitchFamily="34" charset="0"/>
              </a:rPr>
              <a:t>Our aim is to predict yield values based on input parameters provided for the last two years.</a:t>
            </a:r>
          </a:p>
          <a:p>
            <a:r>
              <a:rPr lang="en-US" sz="1800" dirty="0">
                <a:solidFill>
                  <a:srgbClr val="000000"/>
                </a:solidFill>
                <a:latin typeface="Open Sans" panose="020B0606030504020204" pitchFamily="34" charset="0"/>
              </a:rPr>
              <a:t>To put simply the crops aren’t supervised properly. This forecasting model can help us with finding the right area for our crop, further helping us control damage, which is amongst one of the reasons why we chose this idea.</a:t>
            </a:r>
          </a:p>
        </p:txBody>
      </p:sp>
    </p:spTree>
    <p:extLst>
      <p:ext uri="{BB962C8B-B14F-4D97-AF65-F5344CB8AC3E}">
        <p14:creationId xmlns:p14="http://schemas.microsoft.com/office/powerpoint/2010/main" val="239630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5C448-0BBC-4B25-8B92-BD578545CE21}"/>
              </a:ext>
            </a:extLst>
          </p:cNvPr>
          <p:cNvSpPr>
            <a:spLocks noGrp="1"/>
          </p:cNvSpPr>
          <p:nvPr>
            <p:ph type="title"/>
          </p:nvPr>
        </p:nvSpPr>
        <p:spPr/>
        <p:txBody>
          <a:bodyPr/>
          <a:lstStyle/>
          <a:p>
            <a:r>
              <a:rPr lang="en-IN" dirty="0"/>
              <a:t>Architecture</a:t>
            </a:r>
          </a:p>
        </p:txBody>
      </p:sp>
      <p:sp>
        <p:nvSpPr>
          <p:cNvPr id="3" name="Content Placeholder 2">
            <a:extLst>
              <a:ext uri="{FF2B5EF4-FFF2-40B4-BE49-F238E27FC236}">
                <a16:creationId xmlns:a16="http://schemas.microsoft.com/office/drawing/2014/main" id="{ED429B54-F346-4123-979F-65EE8D9D590A}"/>
              </a:ext>
            </a:extLst>
          </p:cNvPr>
          <p:cNvSpPr>
            <a:spLocks noGrp="1"/>
          </p:cNvSpPr>
          <p:nvPr>
            <p:ph idx="1"/>
          </p:nvPr>
        </p:nvSpPr>
        <p:spPr/>
        <p:txBody>
          <a:bodyPr>
            <a:noAutofit/>
          </a:bodyPr>
          <a:lstStyle/>
          <a:p>
            <a:pPr marL="0" indent="0">
              <a:buNone/>
            </a:pPr>
            <a:r>
              <a:rPr lang="en-IN" sz="1800" dirty="0"/>
              <a:t>1. Time series model was implemented through python in google </a:t>
            </a:r>
            <a:r>
              <a:rPr lang="en-IN" sz="1800" dirty="0" err="1"/>
              <a:t>colab</a:t>
            </a:r>
            <a:r>
              <a:rPr lang="en-IN" sz="1800" dirty="0"/>
              <a:t> due to the strong processing power provided by servers.</a:t>
            </a:r>
          </a:p>
          <a:p>
            <a:pPr marL="0" indent="0">
              <a:buNone/>
            </a:pPr>
            <a:r>
              <a:rPr lang="en-IN" sz="1800" dirty="0"/>
              <a:t>2. In the Time series model, ARIMA(Autoregressive Integrated Moving Average) algorithm was not implemented since the dataset provided was seasonal and ARIMA algorithm’s prerequisite is the dataset should be stationary.</a:t>
            </a:r>
          </a:p>
          <a:p>
            <a:pPr marL="0" indent="0">
              <a:buNone/>
            </a:pPr>
            <a:r>
              <a:rPr lang="en-IN" sz="1800" dirty="0"/>
              <a:t>3. LSTM(long short-term memory network) algorithm was used to predict the already available dataset and was later compared to calculate the error.</a:t>
            </a:r>
          </a:p>
          <a:p>
            <a:pPr marL="0" indent="0">
              <a:buNone/>
            </a:pPr>
            <a:r>
              <a:rPr lang="en-IN" sz="1800" dirty="0"/>
              <a:t>4. Three separate programs were provided in the back-end, all dealt with comparing  predictions with given datasets.</a:t>
            </a:r>
          </a:p>
          <a:p>
            <a:pPr marL="0" indent="0">
              <a:buNone/>
            </a:pPr>
            <a:r>
              <a:rPr lang="en-IN" sz="1800" dirty="0"/>
              <a:t>5. Data was first visualized(as explained in following slides) to provide a more </a:t>
            </a:r>
            <a:r>
              <a:rPr lang="en-IN" sz="1800" dirty="0" err="1"/>
              <a:t>consice</a:t>
            </a:r>
            <a:r>
              <a:rPr lang="en-IN" sz="1800" dirty="0"/>
              <a:t> and clear approach to the problem statement.</a:t>
            </a:r>
          </a:p>
        </p:txBody>
      </p:sp>
    </p:spTree>
    <p:extLst>
      <p:ext uri="{BB962C8B-B14F-4D97-AF65-F5344CB8AC3E}">
        <p14:creationId xmlns:p14="http://schemas.microsoft.com/office/powerpoint/2010/main" val="3441492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29B15-C031-4379-B7E6-D92A13915B1B}"/>
              </a:ext>
            </a:extLst>
          </p:cNvPr>
          <p:cNvSpPr>
            <a:spLocks noGrp="1"/>
          </p:cNvSpPr>
          <p:nvPr>
            <p:ph type="title"/>
          </p:nvPr>
        </p:nvSpPr>
        <p:spPr/>
        <p:txBody>
          <a:bodyPr/>
          <a:lstStyle/>
          <a:p>
            <a:r>
              <a:rPr lang="en-IN" dirty="0"/>
              <a:t>Information regarding datasets used.</a:t>
            </a:r>
            <a:br>
              <a:rPr lang="en-IN" dirty="0"/>
            </a:br>
            <a:endParaRPr lang="en-IN" dirty="0"/>
          </a:p>
        </p:txBody>
      </p:sp>
      <p:sp>
        <p:nvSpPr>
          <p:cNvPr id="3" name="Content Placeholder 2">
            <a:extLst>
              <a:ext uri="{FF2B5EF4-FFF2-40B4-BE49-F238E27FC236}">
                <a16:creationId xmlns:a16="http://schemas.microsoft.com/office/drawing/2014/main" id="{1E6ECE13-D200-4AA7-8D09-1C8AFE0A70A5}"/>
              </a:ext>
            </a:extLst>
          </p:cNvPr>
          <p:cNvSpPr>
            <a:spLocks noGrp="1"/>
          </p:cNvSpPr>
          <p:nvPr>
            <p:ph idx="1"/>
          </p:nvPr>
        </p:nvSpPr>
        <p:spPr>
          <a:xfrm>
            <a:off x="1066800" y="2103120"/>
            <a:ext cx="10058400" cy="3849624"/>
          </a:xfrm>
        </p:spPr>
        <p:txBody>
          <a:bodyPr/>
          <a:lstStyle/>
          <a:p>
            <a:pPr marL="0" indent="0">
              <a:buNone/>
            </a:pPr>
            <a:r>
              <a:rPr lang="en-IN" dirty="0"/>
              <a:t>The coordinates given were located on the outskirts of Patiala. The conclusions drawn were:-</a:t>
            </a:r>
          </a:p>
          <a:p>
            <a:pPr marL="0" indent="0">
              <a:buNone/>
            </a:pPr>
            <a:r>
              <a:rPr lang="en-IN" dirty="0"/>
              <a:t>1. Snowfall will be null throughout the year, thus not contributing to the crop yield.</a:t>
            </a:r>
          </a:p>
          <a:p>
            <a:pPr marL="0" indent="0">
              <a:buNone/>
            </a:pPr>
            <a:r>
              <a:rPr lang="en-IN" dirty="0"/>
              <a:t>2. CVI(chlorophyll vegetation index) was used to predict the yield of crops, since the chlorophyll content would        drop significantly when wheat crop would approach harvest season, since the colour would change to dusky brown.</a:t>
            </a:r>
          </a:p>
          <a:p>
            <a:pPr marL="0" indent="0">
              <a:buNone/>
            </a:pPr>
            <a:r>
              <a:rPr lang="en-IN" dirty="0"/>
              <a:t>3. Due to extremely low sunlight during the winter seasons the CVI is low even though there is winter rainfall as observed from the graph.</a:t>
            </a:r>
          </a:p>
        </p:txBody>
      </p:sp>
    </p:spTree>
    <p:extLst>
      <p:ext uri="{BB962C8B-B14F-4D97-AF65-F5344CB8AC3E}">
        <p14:creationId xmlns:p14="http://schemas.microsoft.com/office/powerpoint/2010/main" val="1724903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09EE7-6681-470C-8315-2822F5104241}"/>
              </a:ext>
            </a:extLst>
          </p:cNvPr>
          <p:cNvSpPr>
            <a:spLocks noGrp="1"/>
          </p:cNvSpPr>
          <p:nvPr>
            <p:ph type="title"/>
          </p:nvPr>
        </p:nvSpPr>
        <p:spPr/>
        <p:txBody>
          <a:bodyPr/>
          <a:lstStyle/>
          <a:p>
            <a:r>
              <a:rPr lang="en-IN" dirty="0"/>
              <a:t>Results achieved so far</a:t>
            </a:r>
          </a:p>
        </p:txBody>
      </p:sp>
      <p:sp>
        <p:nvSpPr>
          <p:cNvPr id="3" name="Content Placeholder 2">
            <a:extLst>
              <a:ext uri="{FF2B5EF4-FFF2-40B4-BE49-F238E27FC236}">
                <a16:creationId xmlns:a16="http://schemas.microsoft.com/office/drawing/2014/main" id="{5F154674-B2B4-44E2-ADDC-D3601B031399}"/>
              </a:ext>
            </a:extLst>
          </p:cNvPr>
          <p:cNvSpPr>
            <a:spLocks noGrp="1"/>
          </p:cNvSpPr>
          <p:nvPr>
            <p:ph idx="1"/>
          </p:nvPr>
        </p:nvSpPr>
        <p:spPr/>
        <p:txBody>
          <a:bodyPr/>
          <a:lstStyle/>
          <a:p>
            <a:r>
              <a:rPr lang="en-IN" dirty="0"/>
              <a:t>We have been able to implement machine learning in our python code. </a:t>
            </a:r>
          </a:p>
          <a:p>
            <a:r>
              <a:rPr lang="en-IN" dirty="0"/>
              <a:t>Using temperature as a test parameter,  we have been able to accurately predict the temperature and cross check it with the given data table.</a:t>
            </a:r>
          </a:p>
          <a:p>
            <a:r>
              <a:rPr lang="en-IN" dirty="0"/>
              <a:t>The accuracy we have reached to 99.1% in the worst case scenario.</a:t>
            </a:r>
          </a:p>
          <a:p>
            <a:r>
              <a:rPr lang="en-IN" dirty="0"/>
              <a:t>This code provides a basic framework for implementing the other parameters and successfully predicting accurate yield for any crop.</a:t>
            </a:r>
          </a:p>
          <a:p>
            <a:r>
              <a:rPr lang="en-IN" dirty="0"/>
              <a:t> Arima model was not deployed because our data set was seasonal.</a:t>
            </a:r>
          </a:p>
        </p:txBody>
      </p:sp>
    </p:spTree>
    <p:extLst>
      <p:ext uri="{BB962C8B-B14F-4D97-AF65-F5344CB8AC3E}">
        <p14:creationId xmlns:p14="http://schemas.microsoft.com/office/powerpoint/2010/main" val="292527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FB4A9E-EA86-4375-BB1B-36534DBAB37C}"/>
              </a:ext>
            </a:extLst>
          </p:cNvPr>
          <p:cNvPicPr>
            <a:picLocks noChangeAspect="1"/>
          </p:cNvPicPr>
          <p:nvPr/>
        </p:nvPicPr>
        <p:blipFill>
          <a:blip r:embed="rId2"/>
          <a:stretch>
            <a:fillRect/>
          </a:stretch>
        </p:blipFill>
        <p:spPr>
          <a:xfrm>
            <a:off x="792020" y="925613"/>
            <a:ext cx="10607959" cy="5006774"/>
          </a:xfrm>
          <a:prstGeom prst="rect">
            <a:avLst/>
          </a:prstGeom>
        </p:spPr>
      </p:pic>
    </p:spTree>
    <p:extLst>
      <p:ext uri="{BB962C8B-B14F-4D97-AF65-F5344CB8AC3E}">
        <p14:creationId xmlns:p14="http://schemas.microsoft.com/office/powerpoint/2010/main" val="1172211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BF2F2A-164B-4718-91FA-D89C5B8E8635}"/>
              </a:ext>
            </a:extLst>
          </p:cNvPr>
          <p:cNvPicPr>
            <a:picLocks noChangeAspect="1"/>
          </p:cNvPicPr>
          <p:nvPr/>
        </p:nvPicPr>
        <p:blipFill>
          <a:blip r:embed="rId2"/>
          <a:stretch>
            <a:fillRect/>
          </a:stretch>
        </p:blipFill>
        <p:spPr>
          <a:xfrm>
            <a:off x="504123" y="1157441"/>
            <a:ext cx="3276884" cy="3939881"/>
          </a:xfrm>
          <a:prstGeom prst="rect">
            <a:avLst/>
          </a:prstGeom>
        </p:spPr>
      </p:pic>
      <p:pic>
        <p:nvPicPr>
          <p:cNvPr id="5" name="Picture 4">
            <a:extLst>
              <a:ext uri="{FF2B5EF4-FFF2-40B4-BE49-F238E27FC236}">
                <a16:creationId xmlns:a16="http://schemas.microsoft.com/office/drawing/2014/main" id="{C42AC575-2D05-4B4B-9E54-CD816B65545A}"/>
              </a:ext>
            </a:extLst>
          </p:cNvPr>
          <p:cNvPicPr>
            <a:picLocks noChangeAspect="1"/>
          </p:cNvPicPr>
          <p:nvPr/>
        </p:nvPicPr>
        <p:blipFill>
          <a:blip r:embed="rId3"/>
          <a:stretch>
            <a:fillRect/>
          </a:stretch>
        </p:blipFill>
        <p:spPr>
          <a:xfrm>
            <a:off x="3890683" y="627729"/>
            <a:ext cx="7790356" cy="5450342"/>
          </a:xfrm>
          <a:prstGeom prst="rect">
            <a:avLst/>
          </a:prstGeom>
        </p:spPr>
      </p:pic>
    </p:spTree>
    <p:extLst>
      <p:ext uri="{BB962C8B-B14F-4D97-AF65-F5344CB8AC3E}">
        <p14:creationId xmlns:p14="http://schemas.microsoft.com/office/powerpoint/2010/main" val="1211525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43E20D-DE41-4E81-AEAF-56B4CAAA679A}"/>
              </a:ext>
            </a:extLst>
          </p:cNvPr>
          <p:cNvPicPr>
            <a:picLocks noChangeAspect="1"/>
          </p:cNvPicPr>
          <p:nvPr/>
        </p:nvPicPr>
        <p:blipFill>
          <a:blip r:embed="rId2"/>
          <a:stretch>
            <a:fillRect/>
          </a:stretch>
        </p:blipFill>
        <p:spPr>
          <a:xfrm>
            <a:off x="900086" y="1219199"/>
            <a:ext cx="5195914" cy="3382951"/>
          </a:xfrm>
          <a:prstGeom prst="rect">
            <a:avLst/>
          </a:prstGeom>
        </p:spPr>
      </p:pic>
      <p:pic>
        <p:nvPicPr>
          <p:cNvPr id="5" name="Picture 4">
            <a:extLst>
              <a:ext uri="{FF2B5EF4-FFF2-40B4-BE49-F238E27FC236}">
                <a16:creationId xmlns:a16="http://schemas.microsoft.com/office/drawing/2014/main" id="{E9EC8194-2394-490C-A55A-40311F5000A4}"/>
              </a:ext>
            </a:extLst>
          </p:cNvPr>
          <p:cNvPicPr>
            <a:picLocks noChangeAspect="1"/>
          </p:cNvPicPr>
          <p:nvPr/>
        </p:nvPicPr>
        <p:blipFill>
          <a:blip r:embed="rId3"/>
          <a:stretch>
            <a:fillRect/>
          </a:stretch>
        </p:blipFill>
        <p:spPr>
          <a:xfrm>
            <a:off x="7117407" y="1658470"/>
            <a:ext cx="4099915" cy="2819644"/>
          </a:xfrm>
          <a:prstGeom prst="rect">
            <a:avLst/>
          </a:prstGeom>
        </p:spPr>
      </p:pic>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9923B1D8-C10F-4D97-977C-4209C7D2FC57}"/>
                  </a:ext>
                </a:extLst>
              </p14:cNvPr>
              <p14:cNvContentPartPr/>
              <p14:nvPr/>
            </p14:nvContentPartPr>
            <p14:xfrm>
              <a:off x="1676541" y="2402739"/>
              <a:ext cx="1800" cy="1800"/>
            </p14:xfrm>
          </p:contentPart>
        </mc:Choice>
        <mc:Fallback>
          <p:pic>
            <p:nvPicPr>
              <p:cNvPr id="6" name="Ink 5">
                <a:extLst>
                  <a:ext uri="{FF2B5EF4-FFF2-40B4-BE49-F238E27FC236}">
                    <a16:creationId xmlns:a16="http://schemas.microsoft.com/office/drawing/2014/main" id="{9923B1D8-C10F-4D97-977C-4209C7D2FC57}"/>
                  </a:ext>
                </a:extLst>
              </p:cNvPr>
              <p:cNvPicPr/>
              <p:nvPr/>
            </p:nvPicPr>
            <p:blipFill>
              <a:blip r:embed="rId5"/>
              <a:stretch>
                <a:fillRect/>
              </a:stretch>
            </p:blipFill>
            <p:spPr>
              <a:xfrm>
                <a:off x="1667541" y="2393739"/>
                <a:ext cx="1944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8" name="Ink 27">
                <a:extLst>
                  <a:ext uri="{FF2B5EF4-FFF2-40B4-BE49-F238E27FC236}">
                    <a16:creationId xmlns:a16="http://schemas.microsoft.com/office/drawing/2014/main" id="{3374AB84-0D3B-462B-AC91-C65FD6BE3595}"/>
                  </a:ext>
                </a:extLst>
              </p14:cNvPr>
              <p14:cNvContentPartPr/>
              <p14:nvPr/>
            </p14:nvContentPartPr>
            <p14:xfrm>
              <a:off x="439221" y="1747899"/>
              <a:ext cx="360" cy="3600"/>
            </p14:xfrm>
          </p:contentPart>
        </mc:Choice>
        <mc:Fallback>
          <p:pic>
            <p:nvPicPr>
              <p:cNvPr id="28" name="Ink 27">
                <a:extLst>
                  <a:ext uri="{FF2B5EF4-FFF2-40B4-BE49-F238E27FC236}">
                    <a16:creationId xmlns:a16="http://schemas.microsoft.com/office/drawing/2014/main" id="{3374AB84-0D3B-462B-AC91-C65FD6BE3595}"/>
                  </a:ext>
                </a:extLst>
              </p:cNvPr>
              <p:cNvPicPr/>
              <p:nvPr/>
            </p:nvPicPr>
            <p:blipFill>
              <a:blip r:embed="rId7"/>
              <a:stretch>
                <a:fillRect/>
              </a:stretch>
            </p:blipFill>
            <p:spPr>
              <a:xfrm>
                <a:off x="421581" y="1729899"/>
                <a:ext cx="36000" cy="39240"/>
              </a:xfrm>
              <a:prstGeom prst="rect">
                <a:avLst/>
              </a:prstGeom>
            </p:spPr>
          </p:pic>
        </mc:Fallback>
      </mc:AlternateContent>
      <p:sp>
        <p:nvSpPr>
          <p:cNvPr id="29" name="TextBox 28">
            <a:extLst>
              <a:ext uri="{FF2B5EF4-FFF2-40B4-BE49-F238E27FC236}">
                <a16:creationId xmlns:a16="http://schemas.microsoft.com/office/drawing/2014/main" id="{B534F399-2A3E-4B46-97B6-B9C043F2A020}"/>
              </a:ext>
            </a:extLst>
          </p:cNvPr>
          <p:cNvSpPr txBox="1"/>
          <p:nvPr/>
        </p:nvSpPr>
        <p:spPr>
          <a:xfrm>
            <a:off x="4500282" y="4761459"/>
            <a:ext cx="184731" cy="369332"/>
          </a:xfrm>
          <a:prstGeom prst="rect">
            <a:avLst/>
          </a:prstGeom>
          <a:noFill/>
        </p:spPr>
        <p:txBody>
          <a:bodyPr wrap="none" rtlCol="0">
            <a:spAutoFit/>
          </a:bodyPr>
          <a:lstStyle/>
          <a:p>
            <a:endParaRPr lang="en-IN" dirty="0"/>
          </a:p>
        </p:txBody>
      </p:sp>
      <p:sp>
        <p:nvSpPr>
          <p:cNvPr id="30" name="TextBox 29">
            <a:extLst>
              <a:ext uri="{FF2B5EF4-FFF2-40B4-BE49-F238E27FC236}">
                <a16:creationId xmlns:a16="http://schemas.microsoft.com/office/drawing/2014/main" id="{26FB291B-BF20-45AF-B211-2B5EDBFCC564}"/>
              </a:ext>
            </a:extLst>
          </p:cNvPr>
          <p:cNvSpPr txBox="1"/>
          <p:nvPr/>
        </p:nvSpPr>
        <p:spPr>
          <a:xfrm>
            <a:off x="4366101" y="4738091"/>
            <a:ext cx="2061593" cy="369332"/>
          </a:xfrm>
          <a:prstGeom prst="rect">
            <a:avLst/>
          </a:prstGeom>
          <a:noFill/>
        </p:spPr>
        <p:txBody>
          <a:bodyPr wrap="square" rtlCol="0">
            <a:spAutoFit/>
          </a:bodyPr>
          <a:lstStyle/>
          <a:p>
            <a:r>
              <a:rPr lang="en-IN" dirty="0"/>
              <a:t>Radiation at night</a:t>
            </a:r>
          </a:p>
        </p:txBody>
      </p:sp>
      <p:cxnSp>
        <p:nvCxnSpPr>
          <p:cNvPr id="32" name="Straight Arrow Connector 31">
            <a:extLst>
              <a:ext uri="{FF2B5EF4-FFF2-40B4-BE49-F238E27FC236}">
                <a16:creationId xmlns:a16="http://schemas.microsoft.com/office/drawing/2014/main" id="{2EF4D6AC-2CEF-4959-B837-7993F571F051}"/>
              </a:ext>
            </a:extLst>
          </p:cNvPr>
          <p:cNvCxnSpPr>
            <a:cxnSpLocks/>
          </p:cNvCxnSpPr>
          <p:nvPr/>
        </p:nvCxnSpPr>
        <p:spPr>
          <a:xfrm flipH="1">
            <a:off x="3424518" y="1138518"/>
            <a:ext cx="663388" cy="16674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515B02B7-E668-496D-8D48-FF20837C0C95}"/>
              </a:ext>
            </a:extLst>
          </p:cNvPr>
          <p:cNvSpPr txBox="1"/>
          <p:nvPr/>
        </p:nvSpPr>
        <p:spPr>
          <a:xfrm>
            <a:off x="3729318" y="885882"/>
            <a:ext cx="2405846" cy="369332"/>
          </a:xfrm>
          <a:prstGeom prst="rect">
            <a:avLst/>
          </a:prstGeom>
          <a:noFill/>
        </p:spPr>
        <p:txBody>
          <a:bodyPr wrap="square" rtlCol="0">
            <a:spAutoFit/>
          </a:bodyPr>
          <a:lstStyle/>
          <a:p>
            <a:r>
              <a:rPr lang="en-IN" dirty="0"/>
              <a:t>Radiation during day</a:t>
            </a:r>
          </a:p>
        </p:txBody>
      </p:sp>
      <p:cxnSp>
        <p:nvCxnSpPr>
          <p:cNvPr id="38" name="Straight Arrow Connector 37">
            <a:extLst>
              <a:ext uri="{FF2B5EF4-FFF2-40B4-BE49-F238E27FC236}">
                <a16:creationId xmlns:a16="http://schemas.microsoft.com/office/drawing/2014/main" id="{3FA09E5F-D0EC-4FEE-AB1C-68F6EF9F2CD4}"/>
              </a:ext>
            </a:extLst>
          </p:cNvPr>
          <p:cNvCxnSpPr>
            <a:cxnSpLocks/>
          </p:cNvCxnSpPr>
          <p:nvPr/>
        </p:nvCxnSpPr>
        <p:spPr>
          <a:xfrm flipH="1" flipV="1">
            <a:off x="3491122" y="3917976"/>
            <a:ext cx="874979" cy="97104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171732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2.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{84157D96-9214-4C48-BD23-C6D39DF43FF4}tf11531919_win32</Template>
  <TotalTime>210</TotalTime>
  <Words>564</Words>
  <Application>Microsoft Office PowerPoint</Application>
  <PresentationFormat>Widescreen</PresentationFormat>
  <Paragraphs>27</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Avenir Next LT Pro</vt:lpstr>
      <vt:lpstr>Avenir Next LT Pro Light</vt:lpstr>
      <vt:lpstr>Calibri</vt:lpstr>
      <vt:lpstr>Garamond</vt:lpstr>
      <vt:lpstr>Open Sans</vt:lpstr>
      <vt:lpstr>SavonVTI</vt:lpstr>
      <vt:lpstr>KODERS</vt:lpstr>
      <vt:lpstr>IDEA</vt:lpstr>
      <vt:lpstr>Why we chose the idea?</vt:lpstr>
      <vt:lpstr>Architecture</vt:lpstr>
      <vt:lpstr>Information regarding datasets used. </vt:lpstr>
      <vt:lpstr>Results achieved so far</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KODERS</dc:title>
  <dc:creator>Manibha</dc:creator>
  <cp:lastModifiedBy>Manibha</cp:lastModifiedBy>
  <cp:revision>1</cp:revision>
  <dcterms:created xsi:type="dcterms:W3CDTF">2022-03-20T00:56:00Z</dcterms:created>
  <dcterms:modified xsi:type="dcterms:W3CDTF">2022-03-20T04:26:26Z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