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0E642-17BF-43C7-9562-60BFE7963187}" v="27" dt="2025-08-02T21:40:31.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docs/en/watson-stud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21116" y="4463254"/>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ANKIT MEENA-BIKANER TECHNICAL UNIVERSITY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A875E-C530-903B-2023-627DDE40C0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673DE1-17E1-0402-A334-19DA6C77BEA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51363F6-138F-F62B-A613-B9F6366BB9FC}"/>
              </a:ext>
            </a:extLst>
          </p:cNvPr>
          <p:cNvPicPr>
            <a:picLocks noGrp="1" noChangeAspect="1"/>
          </p:cNvPicPr>
          <p:nvPr>
            <p:ph idx="1"/>
          </p:nvPr>
        </p:nvPicPr>
        <p:blipFill>
          <a:blip r:embed="rId2"/>
          <a:srcRect/>
          <a:stretch/>
        </p:blipFill>
        <p:spPr>
          <a:xfrm>
            <a:off x="1248088" y="1301750"/>
            <a:ext cx="9695824" cy="4673600"/>
          </a:xfrm>
        </p:spPr>
      </p:pic>
    </p:spTree>
    <p:extLst>
      <p:ext uri="{BB962C8B-B14F-4D97-AF65-F5344CB8AC3E}">
        <p14:creationId xmlns:p14="http://schemas.microsoft.com/office/powerpoint/2010/main" val="344878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project demonstrates the use of </a:t>
            </a:r>
            <a:r>
              <a:rPr lang="en-US" sz="2000" b="1" dirty="0"/>
              <a:t>machine learning</a:t>
            </a:r>
            <a:r>
              <a:rPr lang="en-US" sz="2000" dirty="0"/>
              <a:t> — particularly classifiers like </a:t>
            </a:r>
            <a:r>
              <a:rPr lang="en-US" sz="2000" b="1" dirty="0"/>
              <a:t>Random Forest or SVM</a:t>
            </a:r>
            <a:r>
              <a:rPr lang="en-US" sz="2000" dirty="0"/>
              <a:t> — to </a:t>
            </a:r>
            <a:r>
              <a:rPr lang="en-US" sz="2000" b="1" dirty="0"/>
              <a:t>detect and classify power system faults</a:t>
            </a:r>
            <a:r>
              <a:rPr lang="en-US" sz="2000" dirty="0"/>
              <a:t> using electrical parameters such as voltage, current, and phasors.</a:t>
            </a:r>
          </a:p>
          <a:p>
            <a:r>
              <a:rPr lang="en-US" sz="2000" dirty="0"/>
              <a:t>The ML model was able to distinguish between different types of faults (like line-to-ground, line-to-line, three-phase) with </a:t>
            </a:r>
            <a:r>
              <a:rPr lang="en-US" sz="2000" b="1" dirty="0"/>
              <a:t>good accuracy</a:t>
            </a:r>
            <a:r>
              <a:rPr lang="en-US" sz="2000" dirty="0"/>
              <a:t>, aiding in </a:t>
            </a:r>
            <a:r>
              <a:rPr lang="en-US" sz="2000" b="1" dirty="0"/>
              <a:t>faster fault identification and system recovery</a:t>
            </a:r>
            <a:r>
              <a:rPr lang="en-US" sz="2000" dirty="0"/>
              <a:t>.</a:t>
            </a:r>
          </a:p>
          <a:p>
            <a:r>
              <a:rPr lang="en-US" sz="2000" b="1" dirty="0"/>
              <a:t>IBM Watson Studio</a:t>
            </a:r>
            <a:r>
              <a:rPr lang="en-US" sz="2000" dirty="0"/>
              <a:t> was effectively used for model development and deployment, allowing real-time prediction through an API.</a:t>
            </a:r>
          </a:p>
          <a:p>
            <a:r>
              <a:rPr lang="en-US" sz="2000" dirty="0"/>
              <a:t>The solution shows strong potential to </a:t>
            </a:r>
            <a:r>
              <a:rPr lang="en-US" sz="2000" b="1" dirty="0"/>
              <a:t>improve grid reliability</a:t>
            </a:r>
            <a:r>
              <a:rPr lang="en-US" sz="2000" dirty="0"/>
              <a:t> by automating fault detection processes.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The future scopes of this project is below -</a:t>
            </a:r>
          </a:p>
          <a:p>
            <a:r>
              <a:rPr lang="en-US" b="1" dirty="0"/>
              <a:t>Mobile &amp; Cloud-Based Monitoring:</a:t>
            </a:r>
            <a:endParaRPr lang="en-US" dirty="0"/>
          </a:p>
          <a:p>
            <a:pPr lvl="1"/>
            <a:r>
              <a:rPr lang="en-US" dirty="0"/>
              <a:t>Create </a:t>
            </a:r>
            <a:r>
              <a:rPr lang="en-US" b="1" dirty="0"/>
              <a:t>cloud APIs</a:t>
            </a:r>
            <a:r>
              <a:rPr lang="en-US" dirty="0"/>
              <a:t> or mobile dashboards for engineers to remotely view fault predictions and take actions.</a:t>
            </a:r>
          </a:p>
          <a:p>
            <a:pPr lvl="1"/>
            <a:r>
              <a:rPr lang="en-US" dirty="0"/>
              <a:t>Use platforms like </a:t>
            </a:r>
            <a:r>
              <a:rPr lang="en-US" b="1" dirty="0"/>
              <a:t>IBM Cloud, AWS, or Azure</a:t>
            </a:r>
            <a:r>
              <a:rPr lang="en-US" dirty="0"/>
              <a:t> for large-scale deployment.</a:t>
            </a:r>
          </a:p>
          <a:p>
            <a:r>
              <a:rPr lang="en-US" b="1" dirty="0"/>
              <a:t>🔐 Fault Prediction + Cybersecurity:</a:t>
            </a:r>
            <a:endParaRPr lang="en-US" dirty="0"/>
          </a:p>
          <a:p>
            <a:pPr lvl="1"/>
            <a:r>
              <a:rPr lang="en-US" dirty="0"/>
              <a:t>Combine fault detection with </a:t>
            </a:r>
            <a:r>
              <a:rPr lang="en-US" b="1" dirty="0"/>
              <a:t>grid cybersecurity monitoring</a:t>
            </a:r>
            <a:r>
              <a:rPr lang="en-US" dirty="0"/>
              <a:t> to detect </a:t>
            </a:r>
            <a:r>
              <a:rPr lang="en-US" b="1" dirty="0"/>
              <a:t>anomalies caused by cyber attacks</a:t>
            </a:r>
            <a:r>
              <a:rPr lang="en-US" dirty="0"/>
              <a:t> or false data injection.</a:t>
            </a:r>
          </a:p>
          <a:p>
            <a:r>
              <a:rPr lang="en-US" b="1" dirty="0"/>
              <a:t>🧠 Hybrid Model Approaches</a:t>
            </a:r>
            <a:endParaRPr lang="en-US" dirty="0"/>
          </a:p>
          <a:p>
            <a:pPr lvl="1"/>
            <a:r>
              <a:rPr lang="en-US" dirty="0"/>
              <a:t>Combine </a:t>
            </a:r>
            <a:r>
              <a:rPr lang="en-US" b="1" dirty="0"/>
              <a:t>rule-based logic + ML models</a:t>
            </a:r>
            <a:r>
              <a:rPr lang="en-US" dirty="0"/>
              <a:t> to enhance accuracy and interpretability.</a:t>
            </a:r>
          </a:p>
          <a:p>
            <a:pPr lvl="1"/>
            <a:r>
              <a:rPr lang="en-US" dirty="0"/>
              <a:t>Apply </a:t>
            </a:r>
            <a:r>
              <a:rPr lang="en-US" b="1" dirty="0"/>
              <a:t>ensemble techniques</a:t>
            </a:r>
            <a:r>
              <a:rPr lang="en-US" dirty="0"/>
              <a:t> (e.g., combining SVM, RF, and </a:t>
            </a:r>
            <a:r>
              <a:rPr lang="en-US" dirty="0" err="1"/>
              <a:t>XGBoost</a:t>
            </a:r>
            <a:r>
              <a:rPr lang="en-US" dirty="0"/>
              <a:t>) to minimize error.</a:t>
            </a:r>
          </a:p>
          <a:p>
            <a:pPr marL="324000" lvl="1" indent="0">
              <a:buNone/>
            </a:pPr>
            <a:endParaRPr lang="en-US" dirty="0"/>
          </a:p>
          <a:p>
            <a:pPr marL="324000" lvl="1" indent="0">
              <a:buNone/>
            </a:pPr>
            <a:r>
              <a:rPr lang="en-US" sz="1600" b="1" dirty="0"/>
              <a:t>and many more </a:t>
            </a:r>
            <a:r>
              <a:rPr lang="en-US" sz="1600" b="1" dirty="0" err="1"/>
              <a:t>etc</a:t>
            </a:r>
            <a:r>
              <a:rPr lang="en-US" sz="1600" b="1" dirty="0"/>
              <a:t>……</a:t>
            </a:r>
            <a:endParaRPr lang="en-US" sz="16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dirty="0"/>
              <a:t>IBM Watson Studio Documentation</a:t>
            </a:r>
            <a:br>
              <a:rPr lang="en-US" sz="2400" dirty="0"/>
            </a:br>
            <a:r>
              <a:rPr lang="en-US" sz="2400" dirty="0"/>
              <a:t>📌 </a:t>
            </a:r>
            <a:r>
              <a:rPr lang="en-US" sz="2400" i="1" dirty="0"/>
              <a:t>(Used as the platform for model training, evaluation, and deployment.)</a:t>
            </a:r>
            <a:br>
              <a:rPr lang="en-US" sz="2400" dirty="0"/>
            </a:br>
            <a:r>
              <a:rPr lang="en-US" sz="2400" dirty="0"/>
              <a:t>🔗 </a:t>
            </a:r>
            <a:r>
              <a:rPr lang="en-US" sz="2400" dirty="0">
                <a:hlinkClick r:id="rId2"/>
              </a:rPr>
              <a:t>https://www.ibm.com/docs/en/watson-studio</a:t>
            </a:r>
            <a:endParaRPr lang="en-US" sz="2400" dirty="0"/>
          </a:p>
          <a:p>
            <a:pPr marL="305435" indent="-305435"/>
            <a:r>
              <a:rPr lang="en-US" sz="2400" dirty="0"/>
              <a:t>And many mores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7D10FE28-8E3D-2287-36C7-905A97E0FD23}"/>
              </a:ext>
            </a:extLst>
          </p:cNvPr>
          <p:cNvPicPr>
            <a:picLocks noGrp="1" noChangeAspect="1"/>
          </p:cNvPicPr>
          <p:nvPr>
            <p:ph idx="1"/>
          </p:nvPr>
        </p:nvPicPr>
        <p:blipFill>
          <a:blip r:embed="rId2"/>
          <a:stretch>
            <a:fillRect/>
          </a:stretch>
        </p:blipFill>
        <p:spPr>
          <a:xfrm>
            <a:off x="2054942" y="1301749"/>
            <a:ext cx="7836309" cy="5217037"/>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8B51E05-2858-DA43-934D-502BB940602C}"/>
              </a:ext>
            </a:extLst>
          </p:cNvPr>
          <p:cNvPicPr>
            <a:picLocks noGrp="1" noChangeAspect="1"/>
          </p:cNvPicPr>
          <p:nvPr>
            <p:ph idx="1"/>
          </p:nvPr>
        </p:nvPicPr>
        <p:blipFill>
          <a:blip r:embed="rId2"/>
          <a:stretch>
            <a:fillRect/>
          </a:stretch>
        </p:blipFill>
        <p:spPr>
          <a:xfrm>
            <a:off x="1892323" y="1232452"/>
            <a:ext cx="8126748" cy="5130035"/>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B61828F-B29F-AB8B-EEFC-1E0E8B82D8BC}"/>
              </a:ext>
            </a:extLst>
          </p:cNvPr>
          <p:cNvPicPr>
            <a:picLocks noGrp="1" noChangeAspect="1"/>
          </p:cNvPicPr>
          <p:nvPr>
            <p:ph idx="1"/>
          </p:nvPr>
        </p:nvPicPr>
        <p:blipFill>
          <a:blip r:embed="rId2"/>
          <a:stretch>
            <a:fillRect/>
          </a:stretch>
        </p:blipFill>
        <p:spPr>
          <a:xfrm>
            <a:off x="1818969" y="1301750"/>
            <a:ext cx="8386916" cy="501056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ea typeface="+mn-lt"/>
                <a:cs typeface="+mn-lt"/>
              </a:rPr>
              <a:t>=&gt;Power distribution systems are prone to various types of faults such 	as line-to-ground, line-to-line, and three-phase faults. These faults 	can disrupt power supply and reduce system reliability. The challenge 	lies in accurately detecting and classifying these faults using 	electrical measurement data (voltage, current, phasors) to 	differentiate them from normal operating conditions, thereby 	ensuring the stability of the power grid.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2000" b="1" dirty="0">
                <a:latin typeface="Calibri"/>
                <a:ea typeface="+mn-lt"/>
                <a:cs typeface="+mn-lt"/>
              </a:rPr>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pPr marL="305435" indent="-305435"/>
            <a:r>
              <a:rPr lang="en-IN" sz="2000" b="1" dirty="0">
                <a:latin typeface="Calibri"/>
                <a:ea typeface="+mn-lt"/>
                <a:cs typeface="+mn-lt"/>
              </a:rPr>
              <a:t>Key components:</a:t>
            </a:r>
          </a:p>
          <a:p>
            <a:pPr marL="629435" lvl="1" indent="-305435"/>
            <a:r>
              <a:rPr lang="en-IN" sz="2000" b="1" dirty="0">
                <a:ea typeface="+mn-lt"/>
                <a:cs typeface="+mn-lt"/>
              </a:rPr>
              <a:t>Data Collection</a:t>
            </a:r>
            <a:r>
              <a:rPr lang="en-IN" sz="2000" dirty="0">
                <a:ea typeface="+mn-lt"/>
                <a:cs typeface="+mn-lt"/>
              </a:rPr>
              <a:t>: Use the Kaggle dataset on power system faults.</a:t>
            </a:r>
          </a:p>
          <a:p>
            <a:pPr marL="629920" lvl="1" indent="-305435"/>
            <a:r>
              <a:rPr lang="en-IN" sz="2000" b="1" dirty="0">
                <a:ea typeface="+mn-lt"/>
                <a:cs typeface="+mn-lt"/>
              </a:rPr>
              <a:t>Preprocessing</a:t>
            </a:r>
            <a:r>
              <a:rPr lang="en-IN" sz="2000" dirty="0">
                <a:ea typeface="+mn-lt"/>
                <a:cs typeface="+mn-lt"/>
              </a:rPr>
              <a:t>: Clean and normalize the dataset.</a:t>
            </a:r>
          </a:p>
          <a:p>
            <a:pPr marL="629920" lvl="1" indent="-305435"/>
            <a:r>
              <a:rPr lang="en-IN" sz="2000" b="1" dirty="0">
                <a:ea typeface="+mn-lt"/>
                <a:cs typeface="+mn-lt"/>
              </a:rPr>
              <a:t>Model Training</a:t>
            </a:r>
            <a:r>
              <a:rPr lang="en-IN" sz="2000" dirty="0">
                <a:ea typeface="+mn-lt"/>
                <a:cs typeface="+mn-lt"/>
              </a:rPr>
              <a:t>: Train a classification model (e.g., Decision Tree, Random Forest, or SVM).</a:t>
            </a:r>
          </a:p>
          <a:p>
            <a:pPr marL="629920" lvl="1" indent="-305435"/>
            <a:r>
              <a:rPr lang="en-IN" sz="2000" b="1" dirty="0">
                <a:ea typeface="+mn-lt"/>
                <a:cs typeface="+mn-lt"/>
              </a:rPr>
              <a:t>Evaluation</a:t>
            </a:r>
            <a:r>
              <a:rPr lang="en-IN" sz="2000" dirty="0">
                <a:ea typeface="+mn-lt"/>
                <a:cs typeface="+mn-lt"/>
              </a:rPr>
              <a:t>: Validate the model using accuracy, precision, recall, and F1-score.:</a:t>
            </a:r>
            <a:endParaRPr lang="en-IN" sz="2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dirty="0">
                <a:solidFill>
                  <a:srgbClr val="0F0F0F"/>
                </a:solidFill>
              </a:rPr>
              <a:t>   =&gt; IBM Cloud(mandatory).</a:t>
            </a:r>
          </a:p>
          <a:p>
            <a:pPr marL="305435" indent="-305435"/>
            <a:r>
              <a:rPr lang="en-IN" sz="1800" dirty="0">
                <a:solidFill>
                  <a:srgbClr val="0F0F0F"/>
                </a:solidFill>
              </a:rPr>
              <a:t>   =&gt; IBM Watson AI studio for model development and deployment.</a:t>
            </a:r>
          </a:p>
          <a:p>
            <a:pPr marL="305435" indent="-305435"/>
            <a:r>
              <a:rPr lang="en-IN" sz="1800" dirty="0">
                <a:solidFill>
                  <a:srgbClr val="0F0F0F"/>
                </a:solidFill>
              </a:rPr>
              <a:t>   =&gt;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2000" b="1" dirty="0">
                <a:ea typeface="+mn-lt"/>
                <a:cs typeface="+mn-lt"/>
              </a:rPr>
              <a:t>Algorithm Selection:</a:t>
            </a:r>
            <a:endParaRPr lang="en-IN" sz="2000" dirty="0"/>
          </a:p>
          <a:p>
            <a:pPr marL="629920" lvl="1" indent="-305435"/>
            <a:r>
              <a:rPr lang="en-US" sz="2000" dirty="0">
                <a:ea typeface="+mn-lt"/>
                <a:cs typeface="+mn-lt"/>
              </a:rPr>
              <a:t>Random Forest Classifier (or SVM based on performance).</a:t>
            </a:r>
            <a:endParaRPr lang="en-IN" sz="2000" dirty="0"/>
          </a:p>
          <a:p>
            <a:pPr marL="305435" indent="-305435"/>
            <a:r>
              <a:rPr lang="en-IN" sz="2000" b="1" dirty="0">
                <a:ea typeface="+mn-lt"/>
                <a:cs typeface="+mn-lt"/>
              </a:rPr>
              <a:t>Data Input:</a:t>
            </a:r>
            <a:endParaRPr lang="en-IN" sz="2000" dirty="0"/>
          </a:p>
          <a:p>
            <a:pPr marL="629920" lvl="1" indent="-305435"/>
            <a:r>
              <a:rPr lang="en-US" sz="2000" dirty="0">
                <a:ea typeface="+mn-lt"/>
                <a:cs typeface="+mn-lt"/>
              </a:rPr>
              <a:t>Voltage, current, and phasor measurements from the dataset.</a:t>
            </a:r>
            <a:endParaRPr lang="en-IN" sz="2000" dirty="0"/>
          </a:p>
          <a:p>
            <a:pPr marL="305435" indent="-305435"/>
            <a:r>
              <a:rPr lang="en-IN" sz="2000" b="1" dirty="0">
                <a:ea typeface="+mn-lt"/>
                <a:cs typeface="+mn-lt"/>
              </a:rPr>
              <a:t>Training Process:</a:t>
            </a:r>
            <a:endParaRPr lang="en-IN" sz="2000" dirty="0"/>
          </a:p>
          <a:p>
            <a:pPr marL="629920" lvl="1" indent="-305435"/>
            <a:r>
              <a:rPr lang="en-US" sz="2000" dirty="0">
                <a:ea typeface="+mn-lt"/>
                <a:cs typeface="+mn-lt"/>
              </a:rPr>
              <a:t>Supervised learning using labeled fault types.</a:t>
            </a:r>
            <a:endParaRPr lang="en-IN" sz="2000" dirty="0"/>
          </a:p>
          <a:p>
            <a:pPr marL="305435" indent="-305435"/>
            <a:r>
              <a:rPr lang="en-IN" sz="2000" b="1" dirty="0">
                <a:ea typeface="+mn-lt"/>
                <a:cs typeface="+mn-lt"/>
              </a:rPr>
              <a:t>Prediction Process:</a:t>
            </a:r>
            <a:endParaRPr lang="en-IN" sz="2000" dirty="0"/>
          </a:p>
          <a:p>
            <a:pPr marL="629920" lvl="1" indent="-305435"/>
            <a:r>
              <a:rPr lang="en-US" sz="2000" dirty="0">
                <a:ea typeface="+mn-lt"/>
                <a:cs typeface="+mn-lt"/>
              </a:rPr>
              <a:t>Model deployed on IBM Watson Studio with API endpoint for real-time predictions.</a:t>
            </a:r>
            <a:endParaRPr lang="en-IN" sz="20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00AA07E4-2F0A-FAB0-95DA-B2D297CAE6DC}"/>
              </a:ext>
            </a:extLst>
          </p:cNvPr>
          <p:cNvPicPr>
            <a:picLocks noGrp="1" noChangeAspect="1"/>
          </p:cNvPicPr>
          <p:nvPr>
            <p:ph idx="1"/>
          </p:nvPr>
        </p:nvPicPr>
        <p:blipFill>
          <a:blip r:embed="rId2"/>
          <a:stretch>
            <a:fillRect/>
          </a:stretch>
        </p:blipFill>
        <p:spPr>
          <a:xfrm>
            <a:off x="1248088" y="1301750"/>
            <a:ext cx="969582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752C7-D825-318A-D381-2CD5C325BC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CFA70A-BB1B-5E81-8EA8-6FC7C885B2E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57BB997F-C150-A72A-AEFA-3798FF20D929}"/>
              </a:ext>
            </a:extLst>
          </p:cNvPr>
          <p:cNvPicPr>
            <a:picLocks noGrp="1" noChangeAspect="1"/>
          </p:cNvPicPr>
          <p:nvPr>
            <p:ph idx="1"/>
          </p:nvPr>
        </p:nvPicPr>
        <p:blipFill>
          <a:blip r:embed="rId2"/>
          <a:srcRect/>
          <a:stretch/>
        </p:blipFill>
        <p:spPr>
          <a:xfrm>
            <a:off x="1248088" y="1301750"/>
            <a:ext cx="9695824" cy="4673600"/>
          </a:xfrm>
        </p:spPr>
      </p:pic>
    </p:spTree>
    <p:extLst>
      <p:ext uri="{BB962C8B-B14F-4D97-AF65-F5344CB8AC3E}">
        <p14:creationId xmlns:p14="http://schemas.microsoft.com/office/powerpoint/2010/main" val="12642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B78FD-2E5C-3361-AF88-60E9EE33853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FB1C22-A76A-F21C-928D-7DA3979D8E5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789605F-ADEE-0BF3-DA23-CEB906F3C278}"/>
              </a:ext>
            </a:extLst>
          </p:cNvPr>
          <p:cNvPicPr>
            <a:picLocks noGrp="1" noChangeAspect="1"/>
          </p:cNvPicPr>
          <p:nvPr>
            <p:ph idx="1"/>
          </p:nvPr>
        </p:nvPicPr>
        <p:blipFill>
          <a:blip r:embed="rId2"/>
          <a:srcRect/>
          <a:stretch/>
        </p:blipFill>
        <p:spPr>
          <a:xfrm>
            <a:off x="1248088" y="1301750"/>
            <a:ext cx="9695824" cy="4673600"/>
          </a:xfrm>
        </p:spPr>
      </p:pic>
    </p:spTree>
    <p:extLst>
      <p:ext uri="{BB962C8B-B14F-4D97-AF65-F5344CB8AC3E}">
        <p14:creationId xmlns:p14="http://schemas.microsoft.com/office/powerpoint/2010/main" val="4927252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purl.org/dc/elements/1.1/"/>
    <ds:schemaRef ds:uri="http://purl.org/dc/terms/"/>
    <ds:schemaRef ds:uri="9162bd5b-4ed9-4da3-b376-05204580ba3f"/>
    <ds:schemaRef ds:uri="http://schemas.microsoft.com/office/2006/documentManagement/types"/>
    <ds:schemaRef ds:uri="http://schemas.microsoft.com/office/infopath/2007/PartnerControls"/>
    <ds:schemaRef ds:uri="http://schemas.openxmlformats.org/package/2006/metadata/core-properties"/>
    <ds:schemaRef ds:uri="c0fa2617-96bd-425d-8578-e93563fe37c5"/>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627</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Ankit meena</cp:lastModifiedBy>
  <cp:revision>26</cp:revision>
  <dcterms:created xsi:type="dcterms:W3CDTF">2021-05-26T16:50:10Z</dcterms:created>
  <dcterms:modified xsi:type="dcterms:W3CDTF">2025-08-02T21:54:35Z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