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3744" r:id="rId2"/>
    <p:sldMasterId id="2147483648" r:id="rId3"/>
    <p:sldMasterId id="2147483763" r:id="rId4"/>
    <p:sldMasterId id="2147483655" r:id="rId5"/>
  </p:sldMasterIdLst>
  <p:notesMasterIdLst>
    <p:notesMasterId r:id="rId17"/>
  </p:notesMasterIdLst>
  <p:sldIdLst>
    <p:sldId id="256" r:id="rId6"/>
    <p:sldId id="257" r:id="rId7"/>
    <p:sldId id="258" r:id="rId8"/>
    <p:sldId id="260" r:id="rId9"/>
    <p:sldId id="270" r:id="rId10"/>
    <p:sldId id="262" r:id="rId11"/>
    <p:sldId id="263" r:id="rId12"/>
    <p:sldId id="265" r:id="rId13"/>
    <p:sldId id="266"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77EAFE-A2C1-46A1-B9EA-6C91180D0AD6}" v="143" dt="2023-04-09T14:03:03.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19942-E5AF-44C0-BFE7-86BB36E1E4D3}" type="datetimeFigureOut">
              <a:rPr lang="en-IN" smtClean="0"/>
              <a:pPr/>
              <a:t>10-04-2023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3E885-C551-41B1-BCAC-1F0EA32DB913}" type="slidenum">
              <a:rPr lang="en-IN" smtClean="0"/>
              <a:pPr/>
              <a:t>‹#›</a:t>
            </a:fld>
            <a:endParaRPr lang="en-IN"/>
          </a:p>
        </p:txBody>
      </p:sp>
    </p:spTree>
    <p:extLst>
      <p:ext uri="{BB962C8B-B14F-4D97-AF65-F5344CB8AC3E}">
        <p14:creationId xmlns:p14="http://schemas.microsoft.com/office/powerpoint/2010/main" val="262609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https://unsplash.com/photos/TvN54bnuQg8</a:t>
            </a:r>
            <a:endParaRPr lang="x-none"/>
          </a:p>
        </p:txBody>
      </p:sp>
      <p:sp>
        <p:nvSpPr>
          <p:cNvPr id="4" name="Slide Number Placeholder 3"/>
          <p:cNvSpPr>
            <a:spLocks noGrp="1"/>
          </p:cNvSpPr>
          <p:nvPr>
            <p:ph type="sldNum" sz="quarter" idx="5"/>
          </p:nvPr>
        </p:nvSpPr>
        <p:spPr/>
        <p:txBody>
          <a:bodyPr/>
          <a:lstStyle/>
          <a:p>
            <a:fld id="{5BE92847-51ED-1449-A9AF-8F855167E8E6}" type="slidenum">
              <a:rPr lang="x-none"/>
              <a:pPr/>
              <a:t>8</a:t>
            </a:fld>
            <a:endParaRPr lang="x-none"/>
          </a:p>
        </p:txBody>
      </p:sp>
    </p:spTree>
    <p:extLst>
      <p:ext uri="{BB962C8B-B14F-4D97-AF65-F5344CB8AC3E}">
        <p14:creationId xmlns:p14="http://schemas.microsoft.com/office/powerpoint/2010/main" val="1769308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https://unsplash.com/photos/GKLIsLZxhj0</a:t>
            </a:r>
            <a:endParaRPr lang="x-none"/>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x-none"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x-non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63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lnSpc>
                <a:spcPct val="110000"/>
              </a:lnSpc>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4/10/2023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756351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pPr/>
              <a:t>4/10/2023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22210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pPr/>
              <a:t>4/10/2023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4066501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B995-A638-2FB9-905E-FDF89D177E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8D7345-86F7-FD76-D0F8-699ED88DC1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35E346-7FEB-2753-1D4F-ABED78CB245C}"/>
              </a:ext>
            </a:extLst>
          </p:cNvPr>
          <p:cNvSpPr>
            <a:spLocks noGrp="1"/>
          </p:cNvSpPr>
          <p:nvPr>
            <p:ph type="dt" sz="half" idx="10"/>
          </p:nvPr>
        </p:nvSpPr>
        <p:spPr/>
        <p:txBody>
          <a:bodyPr/>
          <a:lstStyle/>
          <a:p>
            <a:fld id="{E751523A-22DA-46E1-87AB-BE50A2BFAA24}" type="datetimeFigureOut">
              <a:rPr lang="en-IN" smtClean="0"/>
              <a:pPr/>
              <a:t>10-04-2023</a:t>
            </a:fld>
            <a:endParaRPr lang="en-IN"/>
          </a:p>
        </p:txBody>
      </p:sp>
      <p:sp>
        <p:nvSpPr>
          <p:cNvPr id="5" name="Footer Placeholder 4">
            <a:extLst>
              <a:ext uri="{FF2B5EF4-FFF2-40B4-BE49-F238E27FC236}">
                <a16:creationId xmlns:a16="http://schemas.microsoft.com/office/drawing/2014/main" id="{EB536ABE-65FA-6E57-EBDA-64FA4B9E7A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C99AB4-9B18-0CDF-7243-BCF1FB65A305}"/>
              </a:ext>
            </a:extLst>
          </p:cNvPr>
          <p:cNvSpPr>
            <a:spLocks noGrp="1"/>
          </p:cNvSpPr>
          <p:nvPr>
            <p:ph type="sldNum" sz="quarter" idx="12"/>
          </p:nvPr>
        </p:nvSpPr>
        <p:spPr/>
        <p:txBody>
          <a:bodyPr/>
          <a:lstStyle/>
          <a:p>
            <a:fld id="{68DA2533-7847-48EF-9469-5D9EA189018D}" type="slidenum">
              <a:rPr lang="en-IN" smtClean="0"/>
              <a:pPr/>
              <a:t>‹#›</a:t>
            </a:fld>
            <a:endParaRPr lang="en-IN"/>
          </a:p>
        </p:txBody>
      </p:sp>
    </p:spTree>
    <p:extLst>
      <p:ext uri="{BB962C8B-B14F-4D97-AF65-F5344CB8AC3E}">
        <p14:creationId xmlns:p14="http://schemas.microsoft.com/office/powerpoint/2010/main" val="3009427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3B93CD-251E-EC4F-A19A-256EEDA482B6}"/>
              </a:ext>
            </a:extLst>
          </p:cNvPr>
          <p:cNvSpPr>
            <a:spLocks noGrp="1"/>
          </p:cNvSpPr>
          <p:nvPr>
            <p:ph type="dt" sz="half" idx="10"/>
          </p:nvPr>
        </p:nvSpPr>
        <p:spPr/>
        <p:txBody>
          <a:bodyPr/>
          <a:lstStyle/>
          <a:p>
            <a:fld id="{E751523A-22DA-46E1-87AB-BE50A2BFAA24}" type="datetimeFigureOut">
              <a:rPr lang="en-IN" smtClean="0"/>
              <a:pPr/>
              <a:t>10-04-2023</a:t>
            </a:fld>
            <a:endParaRPr lang="en-IN"/>
          </a:p>
        </p:txBody>
      </p:sp>
      <p:sp>
        <p:nvSpPr>
          <p:cNvPr id="3" name="Footer Placeholder 2">
            <a:extLst>
              <a:ext uri="{FF2B5EF4-FFF2-40B4-BE49-F238E27FC236}">
                <a16:creationId xmlns:a16="http://schemas.microsoft.com/office/drawing/2014/main" id="{9AF7AF46-3C60-7B80-FCAD-B1CD37A354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BF36E3-2286-A662-A2E6-DD21CC595E6C}"/>
              </a:ext>
            </a:extLst>
          </p:cNvPr>
          <p:cNvSpPr>
            <a:spLocks noGrp="1"/>
          </p:cNvSpPr>
          <p:nvPr>
            <p:ph type="sldNum" sz="quarter" idx="12"/>
          </p:nvPr>
        </p:nvSpPr>
        <p:spPr/>
        <p:txBody>
          <a:bodyPr/>
          <a:lstStyle/>
          <a:p>
            <a:fld id="{68DA2533-7847-48EF-9469-5D9EA189018D}" type="slidenum">
              <a:rPr lang="en-IN" smtClean="0"/>
              <a:pPr/>
              <a:t>‹#›</a:t>
            </a:fld>
            <a:endParaRPr lang="en-IN"/>
          </a:p>
        </p:txBody>
      </p:sp>
    </p:spTree>
    <p:extLst>
      <p:ext uri="{BB962C8B-B14F-4D97-AF65-F5344CB8AC3E}">
        <p14:creationId xmlns:p14="http://schemas.microsoft.com/office/powerpoint/2010/main" val="58883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BC489A-8D6C-DC47-B468-186F9A4696AA}"/>
              </a:ext>
            </a:extLst>
          </p:cNvPr>
          <p:cNvSpPr>
            <a:spLocks noGrp="1"/>
          </p:cNvSpPr>
          <p:nvPr>
            <p:ph type="dt" sz="half" idx="10"/>
          </p:nvPr>
        </p:nvSpPr>
        <p:spPr/>
        <p:txBody>
          <a:bodyPr/>
          <a:lstStyle/>
          <a:p>
            <a:fld id="{5C1621EB-52E9-864A-B0F6-E4DE6976EFAF}" type="datetimeFigureOut">
              <a:rPr lang="en-US"/>
              <a:pPr/>
              <a:t>4/10/2023</a:t>
            </a:fld>
            <a:endParaRPr lang="x-none"/>
          </a:p>
        </p:txBody>
      </p:sp>
      <p:sp>
        <p:nvSpPr>
          <p:cNvPr id="3" name="Footer Placeholder 2">
            <a:extLst>
              <a:ext uri="{FF2B5EF4-FFF2-40B4-BE49-F238E27FC236}">
                <a16:creationId xmlns:a16="http://schemas.microsoft.com/office/drawing/2014/main" id="{87229109-1C34-5244-ADE5-222459E6E11F}"/>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2F09E646-008A-3748-BCE2-BCCC6ED324DA}"/>
              </a:ext>
            </a:extLst>
          </p:cNvPr>
          <p:cNvSpPr>
            <a:spLocks noGrp="1"/>
          </p:cNvSpPr>
          <p:nvPr>
            <p:ph type="sldNum" sz="quarter" idx="12"/>
          </p:nvPr>
        </p:nvSpPr>
        <p:spPr/>
        <p:txBody>
          <a:bodyPr/>
          <a:lstStyle/>
          <a:p>
            <a:fld id="{BD72A2A8-704E-EF48-80AE-D3783EE37A42}" type="slidenum">
              <a:rPr/>
              <a:pPr/>
              <a:t>‹#›</a:t>
            </a:fld>
            <a:endParaRPr lang="x-none"/>
          </a:p>
        </p:txBody>
      </p:sp>
    </p:spTree>
    <p:extLst>
      <p:ext uri="{BB962C8B-B14F-4D97-AF65-F5344CB8AC3E}">
        <p14:creationId xmlns:p14="http://schemas.microsoft.com/office/powerpoint/2010/main" val="1459180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BC489A-8D6C-DC47-B468-186F9A4696AA}"/>
              </a:ext>
            </a:extLst>
          </p:cNvPr>
          <p:cNvSpPr>
            <a:spLocks noGrp="1"/>
          </p:cNvSpPr>
          <p:nvPr>
            <p:ph type="dt" sz="half" idx="10"/>
          </p:nvPr>
        </p:nvSpPr>
        <p:spPr/>
        <p:txBody>
          <a:bodyPr/>
          <a:lstStyle/>
          <a:p>
            <a:fld id="{5C1621EB-52E9-864A-B0F6-E4DE6976EFAF}" type="datetimeFigureOut">
              <a:rPr lang="en-US"/>
              <a:pPr/>
              <a:t>4/10/2023</a:t>
            </a:fld>
            <a:endParaRPr lang="x-none"/>
          </a:p>
        </p:txBody>
      </p:sp>
      <p:sp>
        <p:nvSpPr>
          <p:cNvPr id="3" name="Footer Placeholder 2">
            <a:extLst>
              <a:ext uri="{FF2B5EF4-FFF2-40B4-BE49-F238E27FC236}">
                <a16:creationId xmlns:a16="http://schemas.microsoft.com/office/drawing/2014/main" id="{87229109-1C34-5244-ADE5-222459E6E11F}"/>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2F09E646-008A-3748-BCE2-BCCC6ED324DA}"/>
              </a:ext>
            </a:extLst>
          </p:cNvPr>
          <p:cNvSpPr>
            <a:spLocks noGrp="1"/>
          </p:cNvSpPr>
          <p:nvPr>
            <p:ph type="sldNum" sz="quarter" idx="12"/>
          </p:nvPr>
        </p:nvSpPr>
        <p:spPr/>
        <p:txBody>
          <a:bodyPr/>
          <a:lstStyle/>
          <a:p>
            <a:fld id="{BD72A2A8-704E-EF48-80AE-D3783EE37A42}" type="slidenum">
              <a:rPr/>
              <a:pPr/>
              <a:t>‹#›</a:t>
            </a:fld>
            <a:endParaRPr lang="x-none"/>
          </a:p>
        </p:txBody>
      </p:sp>
    </p:spTree>
    <p:extLst>
      <p:ext uri="{BB962C8B-B14F-4D97-AF65-F5344CB8AC3E}">
        <p14:creationId xmlns:p14="http://schemas.microsoft.com/office/powerpoint/2010/main" val="1459180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21094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pPr/>
              <a:t>4/10/2023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402459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pPr/>
              <a:t>4/10/2023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84177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pPr/>
              <a:t>4/10/2023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23019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pPr/>
              <a:t>4/10/2023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205467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pPr/>
              <a:t>4/10/2023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472587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pPr/>
              <a:t>4/10/2023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65249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pPr/>
              <a:t>4/10/2023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47423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pPr/>
              <a:t>4/10/2023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045622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lIns="109728" tIns="109728" rIns="109728" bIns="91440" anchor="ctr"/>
          <a:lstStyle>
            <a:lvl1pPr algn="l">
              <a:defRPr sz="900" spc="60">
                <a:solidFill>
                  <a:schemeClr val="bg1">
                    <a:alpha val="60000"/>
                  </a:schemeClr>
                </a:solidFill>
                <a:latin typeface="+mn-lt"/>
              </a:defRPr>
            </a:lvl1pPr>
          </a:lstStyle>
          <a:p>
            <a:fld id="{57E0CF6C-748E-4B7A-BC8B-3011EF78ED13}" type="datetime1">
              <a:rPr lang="en-US" smtClean="0"/>
              <a:pPr/>
              <a:t>4/10/2023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lIns="109728" tIns="109728" rIns="109728" bIns="91440" anchor="ctr"/>
          <a:lstStyle>
            <a:lvl1pPr algn="ctr">
              <a:defRPr sz="900" spc="6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lIns="109728" tIns="109728" rIns="109728" bIns="9144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10431380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50" r:id="rId8"/>
    <p:sldLayoutId id="2147483762" r:id="rId9"/>
    <p:sldLayoutId id="2147483752" r:id="rId10"/>
    <p:sldLayoutId id="2147483760" r:id="rId11"/>
  </p:sldLayoutIdLst>
  <p:hf sldNum="0" hdr="0" ftr="0" dt="0"/>
  <p:txStyles>
    <p:titleStyle>
      <a:lvl1pPr algn="l" defTabSz="914400" rtl="0" eaLnBrk="1" latinLnBrk="0" hangingPunct="1">
        <a:lnSpc>
          <a:spcPct val="100000"/>
        </a:lnSpc>
        <a:spcBef>
          <a:spcPct val="0"/>
        </a:spcBef>
        <a:buNone/>
        <a:defRPr sz="4400" b="1" kern="1200" spc="120">
          <a:solidFill>
            <a:schemeClr val="bg1"/>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accent1"/>
        </a:buClr>
        <a:buFont typeface="Arial" panose="020B0604020202020204" pitchFamily="34" charset="0"/>
        <a:buChar char="•"/>
        <a:defRPr sz="2400" kern="1200" spc="100">
          <a:solidFill>
            <a:schemeClr val="bg1"/>
          </a:solidFill>
          <a:latin typeface="+mn-lt"/>
          <a:ea typeface="+mn-ea"/>
          <a:cs typeface="+mn-cs"/>
        </a:defRPr>
      </a:lvl1pPr>
      <a:lvl2pPr marL="685800" indent="-228600" algn="l" defTabSz="914400" rtl="0" eaLnBrk="1" latinLnBrk="0" hangingPunct="1">
        <a:lnSpc>
          <a:spcPct val="114000"/>
        </a:lnSpc>
        <a:spcBef>
          <a:spcPts val="500"/>
        </a:spcBef>
        <a:buClr>
          <a:schemeClr val="accent1"/>
        </a:buClr>
        <a:buFont typeface="Arial" panose="020B0604020202020204" pitchFamily="34" charset="0"/>
        <a:buChar char="•"/>
        <a:defRPr sz="2000" kern="1200" spc="100">
          <a:solidFill>
            <a:schemeClr val="bg1"/>
          </a:solidFill>
          <a:latin typeface="+mn-lt"/>
          <a:ea typeface="+mn-ea"/>
          <a:cs typeface="+mn-cs"/>
        </a:defRPr>
      </a:lvl2pPr>
      <a:lvl3pPr marL="1143000" indent="-228600" algn="l" defTabSz="914400" rtl="0" eaLnBrk="1" latinLnBrk="0" hangingPunct="1">
        <a:lnSpc>
          <a:spcPct val="114000"/>
        </a:lnSpc>
        <a:spcBef>
          <a:spcPts val="500"/>
        </a:spcBef>
        <a:buClr>
          <a:schemeClr val="accent1"/>
        </a:buClr>
        <a:buFont typeface="Arial" panose="020B0604020202020204" pitchFamily="34" charset="0"/>
        <a:buChar char="•"/>
        <a:defRPr sz="1800" kern="1200" spc="100">
          <a:solidFill>
            <a:schemeClr val="bg1"/>
          </a:solidFill>
          <a:latin typeface="+mn-lt"/>
          <a:ea typeface="+mn-ea"/>
          <a:cs typeface="+mn-cs"/>
        </a:defRPr>
      </a:lvl3pPr>
      <a:lvl4pPr marL="1600200" indent="-228600" algn="l" defTabSz="914400" rtl="0" eaLnBrk="1" latinLnBrk="0" hangingPunct="1">
        <a:lnSpc>
          <a:spcPct val="114000"/>
        </a:lnSpc>
        <a:spcBef>
          <a:spcPts val="500"/>
        </a:spcBef>
        <a:buClr>
          <a:schemeClr val="accent1"/>
        </a:buClr>
        <a:buFont typeface="Arial" panose="020B0604020202020204" pitchFamily="34" charset="0"/>
        <a:buChar char="•"/>
        <a:defRPr sz="1600" kern="1200" spc="100">
          <a:solidFill>
            <a:schemeClr val="bg1"/>
          </a:solidFill>
          <a:latin typeface="+mn-lt"/>
          <a:ea typeface="+mn-ea"/>
          <a:cs typeface="+mn-cs"/>
        </a:defRPr>
      </a:lvl4pPr>
      <a:lvl5pPr marL="2057400" indent="-228600" algn="l" defTabSz="914400" rtl="0" eaLnBrk="1" latinLnBrk="0" hangingPunct="1">
        <a:lnSpc>
          <a:spcPct val="114000"/>
        </a:lnSpc>
        <a:spcBef>
          <a:spcPts val="500"/>
        </a:spcBef>
        <a:buClr>
          <a:schemeClr val="accent1"/>
        </a:buClr>
        <a:buFont typeface="Arial" panose="020B0604020202020204" pitchFamily="34" charset="0"/>
        <a:buChar char="•"/>
        <a:defRPr sz="1600" kern="1200" spc="1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B3AE3C-9F06-05C8-2C5D-FBD8BB7D07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D1BEBD-303B-50DD-21E4-01B114C94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C527B7-5BF9-D238-2741-D1F1081F3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51523A-22DA-46E1-87AB-BE50A2BFAA24}" type="datetimeFigureOut">
              <a:rPr lang="en-IN" smtClean="0"/>
              <a:pPr/>
              <a:t>10-04-2023</a:t>
            </a:fld>
            <a:endParaRPr lang="en-IN"/>
          </a:p>
        </p:txBody>
      </p:sp>
      <p:sp>
        <p:nvSpPr>
          <p:cNvPr id="5" name="Footer Placeholder 4">
            <a:extLst>
              <a:ext uri="{FF2B5EF4-FFF2-40B4-BE49-F238E27FC236}">
                <a16:creationId xmlns:a16="http://schemas.microsoft.com/office/drawing/2014/main" id="{51330AD1-66B1-BEA5-6371-68845582CB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A9D7A6-24DA-D435-FC6F-886A9788AD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A2533-7847-48EF-9469-5D9EA189018D}" type="slidenum">
              <a:rPr lang="en-IN" smtClean="0"/>
              <a:pPr/>
              <a:t>‹#›</a:t>
            </a:fld>
            <a:endParaRPr lang="en-IN"/>
          </a:p>
        </p:txBody>
      </p:sp>
    </p:spTree>
    <p:extLst>
      <p:ext uri="{BB962C8B-B14F-4D97-AF65-F5344CB8AC3E}">
        <p14:creationId xmlns:p14="http://schemas.microsoft.com/office/powerpoint/2010/main" val="1687986355"/>
      </p:ext>
    </p:extLst>
  </p:cSld>
  <p:clrMap bg1="lt1" tx1="dk1" bg2="lt2" tx2="dk2" accent1="accent1" accent2="accent2" accent3="accent3" accent4="accent4" accent5="accent5" accent6="accent6" hlink="hlink" folHlink="folHlink"/>
  <p:sldLayoutIdLst>
    <p:sldLayoutId id="2147483746" r:id="rId1"/>
    <p:sldLayoutId id="214748375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AB91E-8D3B-5049-91E0-681A6BD55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7EC0D1AD-7B0F-C243-8060-E31261F40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40B009B1-730F-3948-AFDB-A7D229514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21EB-52E9-864A-B0F6-E4DE6976EFAF}" type="datetimeFigureOut">
              <a:rPr lang="en-US"/>
              <a:pPr/>
              <a:t>4/10/2023</a:t>
            </a:fld>
            <a:endParaRPr lang="x-none"/>
          </a:p>
        </p:txBody>
      </p:sp>
      <p:sp>
        <p:nvSpPr>
          <p:cNvPr id="5" name="Footer Placeholder 4">
            <a:extLst>
              <a:ext uri="{FF2B5EF4-FFF2-40B4-BE49-F238E27FC236}">
                <a16:creationId xmlns:a16="http://schemas.microsoft.com/office/drawing/2014/main" id="{3E368CD1-C846-864B-8FF5-193D2956B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9B75D875-456D-074B-9AD9-F14C62DF5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2A2A8-704E-EF48-80AE-D3783EE37A42}" type="slidenum">
              <a:rPr/>
              <a:pPr/>
              <a:t>‹#›</a:t>
            </a:fld>
            <a:endParaRPr lang="x-none"/>
          </a:p>
        </p:txBody>
      </p:sp>
    </p:spTree>
    <p:extLst>
      <p:ext uri="{BB962C8B-B14F-4D97-AF65-F5344CB8AC3E}">
        <p14:creationId xmlns:p14="http://schemas.microsoft.com/office/powerpoint/2010/main" val="2670081407"/>
      </p:ext>
    </p:extLst>
  </p:cSld>
  <p:clrMap bg1="lt1" tx1="dk1" bg2="lt2" tx2="dk2" accent1="accent1" accent2="accent2" accent3="accent3" accent4="accent4" accent5="accent5" accent6="accent6" hlink="hlink" folHlink="folHlink"/>
  <p:sldLayoutIdLst>
    <p:sldLayoutId id="21474837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AB91E-8D3B-5049-91E0-681A6BD55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7EC0D1AD-7B0F-C243-8060-E31261F40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40B009B1-730F-3948-AFDB-A7D229514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21EB-52E9-864A-B0F6-E4DE6976EFAF}" type="datetimeFigureOut">
              <a:rPr lang="en-US"/>
              <a:pPr/>
              <a:t>4/10/2023</a:t>
            </a:fld>
            <a:endParaRPr lang="x-none"/>
          </a:p>
        </p:txBody>
      </p:sp>
      <p:sp>
        <p:nvSpPr>
          <p:cNvPr id="5" name="Footer Placeholder 4">
            <a:extLst>
              <a:ext uri="{FF2B5EF4-FFF2-40B4-BE49-F238E27FC236}">
                <a16:creationId xmlns:a16="http://schemas.microsoft.com/office/drawing/2014/main" id="{3E368CD1-C846-864B-8FF5-193D2956B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9B75D875-456D-074B-9AD9-F14C62DF5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2A2A8-704E-EF48-80AE-D3783EE37A42}" type="slidenum">
              <a:rPr/>
              <a:pPr/>
              <a:t>‹#›</a:t>
            </a:fld>
            <a:endParaRPr lang="x-none"/>
          </a:p>
        </p:txBody>
      </p:sp>
    </p:spTree>
    <p:extLst>
      <p:ext uri="{BB962C8B-B14F-4D97-AF65-F5344CB8AC3E}">
        <p14:creationId xmlns:p14="http://schemas.microsoft.com/office/powerpoint/2010/main" val="2670081407"/>
      </p:ext>
    </p:extLst>
  </p:cSld>
  <p:clrMap bg1="lt1" tx1="dk1" bg2="lt2" tx2="dk2" accent1="accent1" accent2="accent2" accent3="accent3" accent4="accent4" accent5="accent5" accent6="accent6" hlink="hlink" folHlink="folHlink"/>
  <p:sldLayoutIdLst>
    <p:sldLayoutId id="214748376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8DC60-00DE-4845-97C3-CB93ECABD6E6}" type="datetimeFigureOut">
              <a:rPr lang="en-US" smtClean="0"/>
              <a:pPr/>
              <a:t>4/10/2023</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514B9-FAA8-4337-AAD1-935C421EF5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6" r:id="rId1"/>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pngall.com/border-png" TargetMode="External"/><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hyperlink" Target="https://www.wallpaperflare.com/gray-surface-grunge-texture-crumpled-wall-design-vintage-wallpaper-wfgvm" TargetMode="Externa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hyperlink" Target="https://www.rawpixel.com/image/591602/geometrical-abstract-background" TargetMode="External"/><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www.flickr.com/photos/garyturner/478083244/" TargetMode="External"/><Relationship Id="rId2" Type="http://schemas.openxmlformats.org/officeDocument/2006/relationships/image" Target="../media/image9.jpeg"/><Relationship Id="rId1" Type="http://schemas.openxmlformats.org/officeDocument/2006/relationships/slideLayout" Target="../slideLayouts/slideLayout13.xml"/><Relationship Id="rId5" Type="http://schemas.openxmlformats.org/officeDocument/2006/relationships/hyperlink" Target="https://www.wallpaperflare.com/gray-surface-grunge-texture-crumpled-wall-design-vintage-wallpaper-wfgvm" TargetMode="Externa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hyperlink" Target="https://www.vecteezy.com/vector-art/1370764-abstract-flat-background" TargetMode="External"/><Relationship Id="rId2" Type="http://schemas.openxmlformats.org/officeDocument/2006/relationships/image" Target="../media/image10.jpeg"/><Relationship Id="rId1" Type="http://schemas.openxmlformats.org/officeDocument/2006/relationships/slideLayout" Target="../slideLayouts/slideLayout13.xml"/><Relationship Id="rId5" Type="http://schemas.openxmlformats.org/officeDocument/2006/relationships/hyperlink" Target="https://www.wallpaperflare.com/gray-surface-grunge-texture-crumpled-wall-design-vintage-wallpaper-wfgvm"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rgbClr val="0070C0"/>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EC67-A7A3-DF1D-DF59-649773FE3FC3}"/>
              </a:ext>
            </a:extLst>
          </p:cNvPr>
          <p:cNvSpPr>
            <a:spLocks noGrp="1"/>
          </p:cNvSpPr>
          <p:nvPr>
            <p:ph type="ctrTitle"/>
          </p:nvPr>
        </p:nvSpPr>
        <p:spPr>
          <a:xfrm>
            <a:off x="275302" y="393290"/>
            <a:ext cx="6624179" cy="2394930"/>
          </a:xfrm>
        </p:spPr>
        <p:txBody>
          <a:bodyPr anchor="b">
            <a:normAutofit fontScale="90000"/>
          </a:bodyPr>
          <a:lstStyle/>
          <a:p>
            <a:r>
              <a:rPr lang="en-US" sz="5300" dirty="0">
                <a:solidFill>
                  <a:srgbClr val="FFFF00"/>
                </a:solidFill>
                <a:latin typeface="Amasis MT Pro Medium" panose="02040604050005020304" pitchFamily="18" charset="0"/>
              </a:rPr>
              <a:t>ARTIFICIAL INTELLIGENCE</a:t>
            </a:r>
            <a:br>
              <a:rPr lang="en-US" sz="5200" dirty="0">
                <a:solidFill>
                  <a:srgbClr val="FFFF00"/>
                </a:solidFill>
              </a:rPr>
            </a:br>
            <a:r>
              <a:rPr lang="en-US" sz="3600" dirty="0">
                <a:solidFill>
                  <a:srgbClr val="FFFF00"/>
                </a:solidFill>
              </a:rPr>
              <a:t>INT 404</a:t>
            </a:r>
            <a:endParaRPr lang="en-IN" sz="3600" dirty="0">
              <a:solidFill>
                <a:srgbClr val="FFFF00"/>
              </a:solidFill>
            </a:endParaRPr>
          </a:p>
        </p:txBody>
      </p:sp>
      <p:sp>
        <p:nvSpPr>
          <p:cNvPr id="3" name="Subtitle 2">
            <a:extLst>
              <a:ext uri="{FF2B5EF4-FFF2-40B4-BE49-F238E27FC236}">
                <a16:creationId xmlns:a16="http://schemas.microsoft.com/office/drawing/2014/main" id="{66FD782C-0E66-F9C2-421B-507E81322369}"/>
              </a:ext>
            </a:extLst>
          </p:cNvPr>
          <p:cNvSpPr>
            <a:spLocks noGrp="1"/>
          </p:cNvSpPr>
          <p:nvPr>
            <p:ph type="subTitle" idx="1"/>
          </p:nvPr>
        </p:nvSpPr>
        <p:spPr>
          <a:xfrm>
            <a:off x="362673" y="4776626"/>
            <a:ext cx="11454581" cy="1387121"/>
          </a:xfrm>
        </p:spPr>
        <p:txBody>
          <a:bodyPr anchor="t">
            <a:normAutofit/>
          </a:bodyPr>
          <a:lstStyle/>
          <a:p>
            <a:pPr algn="l"/>
            <a:r>
              <a:rPr lang="en-US" sz="1600" dirty="0">
                <a:solidFill>
                  <a:srgbClr val="FF0000"/>
                </a:solidFill>
              </a:rPr>
              <a:t>NAME: ANKIT RAJ</a:t>
            </a:r>
            <a:r>
              <a:rPr lang="en-IN" sz="1600" dirty="0">
                <a:solidFill>
                  <a:srgbClr val="FF0000"/>
                </a:solidFill>
              </a:rPr>
              <a:t>		NAME: ADAPA PRUDHVI	           NAME: AKANGSHA CHAKRABORTY</a:t>
            </a:r>
          </a:p>
          <a:p>
            <a:pPr algn="l"/>
            <a:r>
              <a:rPr lang="en-IN" sz="1600" dirty="0">
                <a:solidFill>
                  <a:srgbClr val="FF0000"/>
                </a:solidFill>
              </a:rPr>
              <a:t>REGISTRATION NO.:12114948	REGISTRATION NO.: </a:t>
            </a:r>
            <a:r>
              <a:rPr lang="en-IN" sz="1600" b="0" i="0" u="none" strike="noStrike" baseline="0" dirty="0">
                <a:solidFill>
                  <a:srgbClr val="FF0000"/>
                </a:solidFill>
              </a:rPr>
              <a:t>12115717	REGISTRATION NO.: 11900826</a:t>
            </a:r>
            <a:r>
              <a:rPr lang="en-IN" sz="1600" b="0" i="0" u="none" strike="noStrike" baseline="0" dirty="0">
                <a:solidFill>
                  <a:srgbClr val="FF0000"/>
                </a:solidFill>
                <a:latin typeface="Times New Roman" panose="02020603050405020304" pitchFamily="18" charset="0"/>
              </a:rPr>
              <a:t> 	</a:t>
            </a:r>
            <a:endParaRPr lang="en-IN" sz="1600" dirty="0">
              <a:solidFill>
                <a:srgbClr val="FF0000"/>
              </a:solidFill>
            </a:endParaRPr>
          </a:p>
          <a:p>
            <a:pPr algn="l"/>
            <a:r>
              <a:rPr lang="en-IN" sz="1600" dirty="0">
                <a:solidFill>
                  <a:srgbClr val="FF0000"/>
                </a:solidFill>
              </a:rPr>
              <a:t>ROLL NO.: 36  			ROLL NO.: 60			ROLL NO.: 12</a:t>
            </a:r>
            <a:endParaRPr lang="en-IN" sz="1600" b="0" i="0" u="none" strike="noStrike" baseline="0" dirty="0">
              <a:solidFill>
                <a:srgbClr val="FF0000"/>
              </a:solidFill>
              <a:latin typeface="Times New Roman" panose="02020603050405020304" pitchFamily="18" charset="0"/>
            </a:endParaRPr>
          </a:p>
        </p:txBody>
      </p:sp>
      <p:sp>
        <p:nvSpPr>
          <p:cNvPr id="6" name="Rectangle 5" descr="HELLO&#10;">
            <a:extLst>
              <a:ext uri="{FF2B5EF4-FFF2-40B4-BE49-F238E27FC236}">
                <a16:creationId xmlns:a16="http://schemas.microsoft.com/office/drawing/2014/main" id="{1EFDA366-4C35-126D-55EB-D090C6D95541}"/>
              </a:ext>
            </a:extLst>
          </p:cNvPr>
          <p:cNvSpPr/>
          <p:nvPr/>
        </p:nvSpPr>
        <p:spPr>
          <a:xfrm>
            <a:off x="362673" y="3437422"/>
            <a:ext cx="8549125" cy="769441"/>
          </a:xfrm>
          <a:prstGeom prst="rect">
            <a:avLst/>
          </a:prstGeom>
          <a:effectLst>
            <a:glow rad="101600">
              <a:schemeClr val="accent3">
                <a:satMod val="175000"/>
                <a:alpha val="40000"/>
              </a:schemeClr>
            </a:glow>
            <a:outerShdw blurRad="57150" dist="19050" dir="5400000" algn="ctr" rotWithShape="0">
              <a:srgbClr val="000000">
                <a:alpha val="63000"/>
              </a:srgbClr>
            </a:outerShdw>
          </a:effectLst>
        </p:spPr>
        <p:style>
          <a:lnRef idx="0">
            <a:schemeClr val="dk1"/>
          </a:lnRef>
          <a:fillRef idx="3">
            <a:schemeClr val="dk1"/>
          </a:fillRef>
          <a:effectRef idx="3">
            <a:schemeClr val="dk1"/>
          </a:effectRef>
          <a:fontRef idx="minor">
            <a:schemeClr val="lt1"/>
          </a:fontRef>
        </p:style>
        <p:txBody>
          <a:bodyPr wrap="square" lIns="91440" tIns="45720" rIns="91440" bIns="45720">
            <a:spAutoFit/>
          </a:bodyPr>
          <a:lstStyle/>
          <a:p>
            <a:pPr algn="ctr"/>
            <a:r>
              <a:rPr lang="en-US" sz="4400" b="1" dirty="0">
                <a:ln w="13462">
                  <a:solidFill>
                    <a:schemeClr val="bg1"/>
                  </a:solidFill>
                  <a:prstDash val="solid"/>
                </a:ln>
                <a:solidFill>
                  <a:schemeClr val="tx1">
                    <a:lumMod val="95000"/>
                    <a:lumOff val="5000"/>
                  </a:schemeClr>
                </a:solidFill>
                <a:effectLst>
                  <a:outerShdw dist="38100" dir="2700000" algn="bl" rotWithShape="0">
                    <a:schemeClr val="accent5"/>
                  </a:outerShdw>
                </a:effectLst>
              </a:rPr>
              <a:t>AI </a:t>
            </a:r>
            <a:r>
              <a:rPr lang="en-US" sz="4400" b="1" dirty="0">
                <a:ln w="13462">
                  <a:solidFill>
                    <a:schemeClr val="bg1"/>
                  </a:solidFill>
                  <a:prstDash val="solid"/>
                </a:ln>
                <a:solidFill>
                  <a:schemeClr val="tx1">
                    <a:lumMod val="95000"/>
                    <a:lumOff val="5000"/>
                  </a:schemeClr>
                </a:solidFill>
                <a:effectLst>
                  <a:outerShdw dist="38100" dir="2700000" algn="bl" rotWithShape="0">
                    <a:schemeClr val="accent5"/>
                  </a:outerShdw>
                </a:effectLst>
                <a:latin typeface="Aldhabi" panose="01000000000000000000" pitchFamily="2" charset="-78"/>
                <a:cs typeface="Aldhabi" panose="01000000000000000000" pitchFamily="2" charset="-78"/>
              </a:rPr>
              <a:t>IN</a:t>
            </a:r>
            <a:r>
              <a:rPr lang="en-US" sz="4400" b="1" dirty="0">
                <a:ln w="13462">
                  <a:solidFill>
                    <a:schemeClr val="bg1"/>
                  </a:solidFill>
                  <a:prstDash val="solid"/>
                </a:ln>
                <a:solidFill>
                  <a:schemeClr val="tx1">
                    <a:lumMod val="95000"/>
                    <a:lumOff val="5000"/>
                  </a:schemeClr>
                </a:solidFill>
                <a:effectLst>
                  <a:outerShdw dist="38100" dir="2700000" algn="bl" rotWithShape="0">
                    <a:schemeClr val="accent5"/>
                  </a:outerShdw>
                </a:effectLst>
              </a:rPr>
              <a:t> PERSONAL ASSISTANT</a:t>
            </a:r>
          </a:p>
        </p:txBody>
      </p:sp>
      <p:pic>
        <p:nvPicPr>
          <p:cNvPr id="7" name="Picture 6">
            <a:extLst>
              <a:ext uri="{FF2B5EF4-FFF2-40B4-BE49-F238E27FC236}">
                <a16:creationId xmlns:a16="http://schemas.microsoft.com/office/drawing/2014/main" id="{3A455A1C-2120-1515-2D10-334B7C59A6FA}"/>
              </a:ext>
            </a:extLst>
          </p:cNvPr>
          <p:cNvPicPr>
            <a:picLocks noChangeAspect="1"/>
          </p:cNvPicPr>
          <p:nvPr/>
        </p:nvPicPr>
        <p:blipFill>
          <a:blip r:embed="rId2"/>
          <a:stretch>
            <a:fillRect/>
          </a:stretch>
        </p:blipFill>
        <p:spPr>
          <a:xfrm>
            <a:off x="10583198" y="146869"/>
            <a:ext cx="1333500" cy="1333500"/>
          </a:xfrm>
          <a:prstGeom prst="rect">
            <a:avLst/>
          </a:prstGeom>
        </p:spPr>
      </p:pic>
      <p:sp>
        <p:nvSpPr>
          <p:cNvPr id="58" name="TextBox 57">
            <a:extLst>
              <a:ext uri="{FF2B5EF4-FFF2-40B4-BE49-F238E27FC236}">
                <a16:creationId xmlns:a16="http://schemas.microsoft.com/office/drawing/2014/main" id="{FBAC934A-79BF-88AE-9A22-D117367C3589}"/>
              </a:ext>
            </a:extLst>
          </p:cNvPr>
          <p:cNvSpPr txBox="1"/>
          <p:nvPr/>
        </p:nvSpPr>
        <p:spPr>
          <a:xfrm>
            <a:off x="5057193" y="6379566"/>
            <a:ext cx="7487966" cy="400110"/>
          </a:xfrm>
          <a:prstGeom prst="rect">
            <a:avLst/>
          </a:prstGeom>
          <a:noFill/>
        </p:spPr>
        <p:txBody>
          <a:bodyPr wrap="square" rtlCol="0">
            <a:spAutoFit/>
          </a:bodyPr>
          <a:lstStyle/>
          <a:p>
            <a:r>
              <a:rPr lang="en-IN" sz="2000" dirty="0">
                <a:solidFill>
                  <a:srgbClr val="FFFF00"/>
                </a:solidFill>
              </a:rPr>
              <a:t>Under the Guidance of Prof. </a:t>
            </a:r>
            <a:r>
              <a:rPr lang="en-US" sz="2000" dirty="0" err="1">
                <a:solidFill>
                  <a:srgbClr val="FFFF00"/>
                </a:solidFill>
              </a:rPr>
              <a:t>Ankita</a:t>
            </a:r>
            <a:r>
              <a:rPr lang="en-US" sz="2000" dirty="0">
                <a:solidFill>
                  <a:srgbClr val="FFFF00"/>
                </a:solidFill>
              </a:rPr>
              <a:t> </a:t>
            </a:r>
            <a:r>
              <a:rPr lang="en-US" sz="2000" dirty="0" err="1">
                <a:solidFill>
                  <a:srgbClr val="FFFF00"/>
                </a:solidFill>
              </a:rPr>
              <a:t>Wadhawan</a:t>
            </a:r>
            <a:r>
              <a:rPr lang="en-IN" sz="2000" dirty="0">
                <a:solidFill>
                  <a:srgbClr val="FFFF00"/>
                </a:solidFill>
              </a:rPr>
              <a:t> </a:t>
            </a:r>
          </a:p>
        </p:txBody>
      </p:sp>
    </p:spTree>
    <p:extLst>
      <p:ext uri="{BB962C8B-B14F-4D97-AF65-F5344CB8AC3E}">
        <p14:creationId xmlns:p14="http://schemas.microsoft.com/office/powerpoint/2010/main" val="367236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circle(in)">
                                      <p:cBhvr>
                                        <p:cTn id="36"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5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WhatsApp Image 2023-04-09 at 11.53.41 PM.jpeg"/>
          <p:cNvPicPr>
            <a:picLocks noChangeAspect="1"/>
          </p:cNvPicPr>
          <p:nvPr/>
        </p:nvPicPr>
        <p:blipFill>
          <a:blip r:embed="rId2">
            <a:lum bright="65000" contrast="70000"/>
          </a:blip>
          <a:stretch>
            <a:fillRect/>
          </a:stretch>
        </p:blipFill>
        <p:spPr>
          <a:xfrm>
            <a:off x="0" y="0"/>
            <a:ext cx="12192000" cy="6858000"/>
          </a:xfrm>
          <a:prstGeom prst="rect">
            <a:avLst/>
          </a:prstGeom>
          <a:gradFill flip="none" rotWithShape="0">
            <a:gsLst>
              <a:gs pos="0">
                <a:srgbClr val="5E9EFF"/>
              </a:gs>
              <a:gs pos="39999">
                <a:srgbClr val="85C2FF"/>
              </a:gs>
              <a:gs pos="70000">
                <a:srgbClr val="C4D6EB"/>
              </a:gs>
              <a:gs pos="100000">
                <a:srgbClr val="FFEBFA"/>
              </a:gs>
            </a:gsLst>
            <a:lin ang="5400000" scaled="0"/>
            <a:tileRect/>
          </a:gradFill>
        </p:spPr>
      </p:pic>
      <p:sp>
        <p:nvSpPr>
          <p:cNvPr id="6" name="TextBox 5"/>
          <p:cNvSpPr txBox="1"/>
          <p:nvPr/>
        </p:nvSpPr>
        <p:spPr>
          <a:xfrm>
            <a:off x="609601" y="982980"/>
            <a:ext cx="3093720" cy="523220"/>
          </a:xfrm>
          <a:prstGeom prst="rect">
            <a:avLst/>
          </a:prstGeom>
          <a:noFill/>
        </p:spPr>
        <p:txBody>
          <a:bodyPr wrap="square" rtlCol="0">
            <a:spAutoFit/>
          </a:bodyPr>
          <a:lstStyle/>
          <a:p>
            <a:r>
              <a:rPr lang="en-US" sz="2800" b="1" dirty="0">
                <a:solidFill>
                  <a:srgbClr val="FFFF00"/>
                </a:solidFill>
              </a:rPr>
              <a:t>CONCLUSION</a:t>
            </a:r>
          </a:p>
        </p:txBody>
      </p:sp>
      <p:sp>
        <p:nvSpPr>
          <p:cNvPr id="7" name="TextBox 6"/>
          <p:cNvSpPr txBox="1"/>
          <p:nvPr/>
        </p:nvSpPr>
        <p:spPr>
          <a:xfrm>
            <a:off x="137161" y="1935480"/>
            <a:ext cx="9105900" cy="3139321"/>
          </a:xfrm>
          <a:prstGeom prst="rect">
            <a:avLst/>
          </a:prstGeom>
          <a:noFill/>
        </p:spPr>
        <p:txBody>
          <a:bodyPr wrap="square" rtlCol="0">
            <a:spAutoFit/>
          </a:bodyPr>
          <a:lstStyle/>
          <a:p>
            <a:r>
              <a:rPr lang="en-US" dirty="0"/>
              <a:t>We've covered Python-based Personal Virtual Assistants for Windows in this project. Human’s lives are made simpler by virtual assistants. An excellent virtual assistant will save time and money by doing the small tasks for you and doing them accurately and with high quality. If you handle the virtual assistant correctly, it will be a boom in your business. </a:t>
            </a:r>
          </a:p>
          <a:p>
            <a:r>
              <a:rPr lang="en-US" dirty="0"/>
              <a:t>The major advantage of these virtual agents is that they can undertake jobs that formerly required human expertise, allowing the human employees to offer more value to client encounters by automating routine tasks.</a:t>
            </a:r>
          </a:p>
          <a:p>
            <a:r>
              <a:rPr lang="en-US" dirty="0"/>
              <a:t>It will reduce workload and will do ones work in just single voice command.</a:t>
            </a:r>
          </a:p>
          <a:p>
            <a:r>
              <a:rPr lang="en-US" dirty="0"/>
              <a:t>More research is required to better understand the use of these devices according to our findings so far.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B991D1-6B09-9BB1-772F-6953D66424F7}"/>
              </a:ext>
            </a:extLst>
          </p:cNvPr>
          <p:cNvPicPr>
            <a:picLocks noChangeAspect="1"/>
          </p:cNvPicPr>
          <p:nvPr/>
        </p:nvPicPr>
        <p:blipFill>
          <a:blip r:embed="rId2"/>
          <a:stretch>
            <a:fillRect/>
          </a:stretch>
        </p:blipFill>
        <p:spPr>
          <a:xfrm>
            <a:off x="1143944" y="643467"/>
            <a:ext cx="9904112" cy="5571065"/>
          </a:xfrm>
          <a:prstGeom prst="rect">
            <a:avLst/>
          </a:prstGeom>
          <a:ln>
            <a:noFill/>
          </a:ln>
        </p:spPr>
      </p:pic>
    </p:spTree>
    <p:extLst>
      <p:ext uri="{BB962C8B-B14F-4D97-AF65-F5344CB8AC3E}">
        <p14:creationId xmlns:p14="http://schemas.microsoft.com/office/powerpoint/2010/main" val="426617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orange dome tent surrounded by silhouette of trees at blue hour">
            <a:extLst>
              <a:ext uri="{FF2B5EF4-FFF2-40B4-BE49-F238E27FC236}">
                <a16:creationId xmlns:a16="http://schemas.microsoft.com/office/drawing/2014/main" id="{6204DE01-7B2B-E40A-16DA-3630B60E70BC}"/>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50000"/>
                    </a14:imgEffect>
                  </a14:imgLayer>
                </a14:imgProps>
              </a:ext>
              <a:ext uri="{28A0092B-C50C-407E-A947-70E740481C1C}">
                <a14:useLocalDpi xmlns:a14="http://schemas.microsoft.com/office/drawing/2010/main" val="0"/>
              </a:ext>
            </a:extLst>
          </a:blip>
          <a:srcRect t="7832" b="783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F0571A0-AF89-076E-1323-9C46D1EE3426}"/>
              </a:ext>
            </a:extLst>
          </p:cNvPr>
          <p:cNvSpPr/>
          <p:nvPr/>
        </p:nvSpPr>
        <p:spPr>
          <a:xfrm>
            <a:off x="1479176" y="996823"/>
            <a:ext cx="2105063" cy="584775"/>
          </a:xfrm>
          <a:prstGeom prst="rect">
            <a:avLst/>
          </a:prstGeom>
          <a:noFill/>
        </p:spPr>
        <p:txBody>
          <a:bodyPr wrap="none" lIns="91440" tIns="45720" rIns="91440" bIns="45720">
            <a:spAutoFit/>
          </a:bodyPr>
          <a:lstStyle/>
          <a:p>
            <a:pPr algn="ctr"/>
            <a:r>
              <a:rPr lang="en-US" sz="3200" b="0" u="sng" cap="none" spc="0" dirty="0">
                <a:ln w="0"/>
                <a:solidFill>
                  <a:srgbClr val="00B0F0"/>
                </a:solidFill>
                <a:effectLst>
                  <a:outerShdw blurRad="38100" dist="19050" dir="2700000" algn="tl" rotWithShape="0">
                    <a:schemeClr val="dk1">
                      <a:alpha val="40000"/>
                    </a:schemeClr>
                  </a:outerShdw>
                </a:effectLst>
                <a:latin typeface="Congenial SemiBold" panose="02000503040000020004" pitchFamily="2" charset="0"/>
                <a:cs typeface="Hadassah Friedlaender" panose="020B0604020202020204" pitchFamily="18" charset="-79"/>
              </a:rPr>
              <a:t>OUTLINE</a:t>
            </a:r>
            <a:r>
              <a:rPr lang="en-US" sz="3200" b="0" cap="none" spc="0" dirty="0">
                <a:ln w="0"/>
                <a:solidFill>
                  <a:srgbClr val="00B0F0"/>
                </a:solidFill>
                <a:effectLst>
                  <a:outerShdw blurRad="38100" dist="19050" dir="2700000" algn="tl" rotWithShape="0">
                    <a:schemeClr val="dk1">
                      <a:alpha val="40000"/>
                    </a:schemeClr>
                  </a:outerShdw>
                </a:effectLst>
                <a:latin typeface="Congenial SemiBold" panose="02000503040000020004" pitchFamily="2" charset="0"/>
                <a:cs typeface="Hadassah Friedlaender" panose="020B0604020202020204" pitchFamily="18" charset="-79"/>
              </a:rPr>
              <a:t> :</a:t>
            </a:r>
          </a:p>
        </p:txBody>
      </p:sp>
      <p:sp>
        <p:nvSpPr>
          <p:cNvPr id="7" name="TextBox 6">
            <a:extLst>
              <a:ext uri="{FF2B5EF4-FFF2-40B4-BE49-F238E27FC236}">
                <a16:creationId xmlns:a16="http://schemas.microsoft.com/office/drawing/2014/main" id="{AB0900F7-3243-2168-D15D-F8E7D2CC1FAC}"/>
              </a:ext>
            </a:extLst>
          </p:cNvPr>
          <p:cNvSpPr txBox="1"/>
          <p:nvPr/>
        </p:nvSpPr>
        <p:spPr>
          <a:xfrm>
            <a:off x="1287624" y="1581598"/>
            <a:ext cx="10245012" cy="4893647"/>
          </a:xfrm>
          <a:prstGeom prst="rect">
            <a:avLst/>
          </a:prstGeom>
          <a:noFill/>
        </p:spPr>
        <p:txBody>
          <a:bodyPr wrap="square" rtlCol="0">
            <a:spAutoFit/>
          </a:bodyPr>
          <a:lstStyle/>
          <a:p>
            <a:pPr algn="l"/>
            <a:endParaRPr lang="en-IN" sz="3200" b="0" i="0" u="none" strike="noStrike" baseline="0" dirty="0">
              <a:solidFill>
                <a:schemeClr val="bg1"/>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r>
              <a:rPr lang="en-US" sz="3200" b="0" i="0" u="none" strike="noStrike" baseline="0" dirty="0">
                <a:solidFill>
                  <a:schemeClr val="bg1"/>
                </a:solidFill>
                <a:latin typeface="Cambria Math" panose="02040503050406030204" pitchFamily="18" charset="0"/>
                <a:ea typeface="Cambria Math" panose="02040503050406030204" pitchFamily="18" charset="0"/>
              </a:rPr>
              <a:t>	</a:t>
            </a:r>
            <a:r>
              <a:rPr lang="en-IN" sz="3200" dirty="0">
                <a:solidFill>
                  <a:schemeClr val="bg1"/>
                </a:solidFill>
                <a:latin typeface="Cambria Math" panose="02040503050406030204" pitchFamily="18" charset="0"/>
                <a:ea typeface="Cambria Math" panose="02040503050406030204" pitchFamily="18" charset="0"/>
              </a:rPr>
              <a:t>Introduction</a:t>
            </a:r>
            <a:endParaRPr lang="en-IN" sz="3200" b="0" i="0" u="none" strike="noStrike" baseline="0" dirty="0">
              <a:solidFill>
                <a:schemeClr val="bg1"/>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r>
              <a:rPr lang="en-IN" sz="3200" dirty="0">
                <a:solidFill>
                  <a:schemeClr val="bg1"/>
                </a:solidFill>
                <a:latin typeface="Cambria Math" panose="02040503050406030204" pitchFamily="18" charset="0"/>
                <a:ea typeface="Cambria Math" panose="02040503050406030204" pitchFamily="18" charset="0"/>
              </a:rPr>
              <a:t>Objectives</a:t>
            </a:r>
          </a:p>
          <a:p>
            <a:pPr marL="342900" indent="-342900">
              <a:buFont typeface="Wingdings" panose="05000000000000000000" pitchFamily="2" charset="2"/>
              <a:buChar char="q"/>
            </a:pPr>
            <a:r>
              <a:rPr lang="en-IN" sz="3200" dirty="0">
                <a:solidFill>
                  <a:schemeClr val="bg1"/>
                </a:solidFill>
                <a:latin typeface="Cambria Math" panose="02040503050406030204" pitchFamily="18" charset="0"/>
                <a:ea typeface="Cambria Math" panose="02040503050406030204" pitchFamily="18" charset="0"/>
              </a:rPr>
              <a:t>Use Case Diagram</a:t>
            </a:r>
          </a:p>
          <a:p>
            <a:pPr marL="342900" indent="-342900">
              <a:buFont typeface="Wingdings" panose="05000000000000000000" pitchFamily="2" charset="2"/>
              <a:buChar char="q"/>
            </a:pPr>
            <a:r>
              <a:rPr lang="en-IN" sz="3200" dirty="0">
                <a:solidFill>
                  <a:schemeClr val="bg1"/>
                </a:solidFill>
                <a:latin typeface="Cambria Math" panose="02040503050406030204" pitchFamily="18" charset="0"/>
                <a:ea typeface="Cambria Math" panose="02040503050406030204" pitchFamily="18" charset="0"/>
              </a:rPr>
              <a:t>Applications</a:t>
            </a:r>
          </a:p>
          <a:p>
            <a:pPr marL="342900" indent="-342900">
              <a:buFont typeface="Wingdings" panose="05000000000000000000" pitchFamily="2" charset="2"/>
              <a:buChar char="q"/>
            </a:pPr>
            <a:r>
              <a:rPr lang="en-IN" sz="3200" b="0" i="0" u="none" strike="noStrike" baseline="0" dirty="0">
                <a:solidFill>
                  <a:schemeClr val="bg1"/>
                </a:solidFill>
                <a:latin typeface="Cambria Math" panose="02040503050406030204" pitchFamily="18" charset="0"/>
                <a:ea typeface="Cambria Math" panose="02040503050406030204" pitchFamily="18" charset="0"/>
              </a:rPr>
              <a:t>Meth</a:t>
            </a:r>
            <a:r>
              <a:rPr lang="en-IN" sz="3200" dirty="0">
                <a:solidFill>
                  <a:schemeClr val="bg1"/>
                </a:solidFill>
                <a:latin typeface="Cambria Math" panose="02040503050406030204" pitchFamily="18" charset="0"/>
                <a:ea typeface="Cambria Math" panose="02040503050406030204" pitchFamily="18" charset="0"/>
              </a:rPr>
              <a:t>odology</a:t>
            </a:r>
            <a:endParaRPr lang="en-IN" sz="3200" b="0" i="0" u="none" strike="noStrike" baseline="0" dirty="0">
              <a:solidFill>
                <a:schemeClr val="bg1"/>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r>
              <a:rPr lang="en-IN" sz="3200" dirty="0">
                <a:solidFill>
                  <a:schemeClr val="bg1"/>
                </a:solidFill>
                <a:latin typeface="Cambria Math" panose="02040503050406030204" pitchFamily="18" charset="0"/>
                <a:ea typeface="Cambria Math" panose="02040503050406030204" pitchFamily="18" charset="0"/>
              </a:rPr>
              <a:t>Impact</a:t>
            </a:r>
            <a:endParaRPr lang="en-IN" sz="3200" b="0" i="0" u="none" strike="noStrike" baseline="0" dirty="0">
              <a:solidFill>
                <a:schemeClr val="bg1"/>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r>
              <a:rPr lang="en-IN" sz="3200" b="0" i="0" u="none" strike="noStrike" baseline="0" dirty="0">
                <a:solidFill>
                  <a:schemeClr val="bg1"/>
                </a:solidFill>
                <a:latin typeface="Cambria Math" panose="02040503050406030204" pitchFamily="18" charset="0"/>
                <a:ea typeface="Cambria Math" panose="02040503050406030204" pitchFamily="18" charset="0"/>
              </a:rPr>
              <a:t>Future Sco</a:t>
            </a:r>
            <a:r>
              <a:rPr lang="en-IN" sz="3200" dirty="0">
                <a:solidFill>
                  <a:schemeClr val="bg1"/>
                </a:solidFill>
                <a:latin typeface="Cambria Math" panose="02040503050406030204" pitchFamily="18" charset="0"/>
                <a:ea typeface="Cambria Math" panose="02040503050406030204" pitchFamily="18" charset="0"/>
              </a:rPr>
              <a:t>pe</a:t>
            </a:r>
            <a:endParaRPr lang="en-IN" sz="3200" b="0" i="0" u="none" strike="noStrike" baseline="0" dirty="0">
              <a:solidFill>
                <a:schemeClr val="bg1"/>
              </a:solidFill>
              <a:latin typeface="Cambria Math" panose="02040503050406030204" pitchFamily="18" charset="0"/>
              <a:ea typeface="Cambria Math" panose="02040503050406030204" pitchFamily="18" charset="0"/>
            </a:endParaRPr>
          </a:p>
          <a:p>
            <a:pPr marL="342900" indent="-342900">
              <a:buFont typeface="Wingdings" panose="05000000000000000000" pitchFamily="2" charset="2"/>
              <a:buChar char="q"/>
            </a:pPr>
            <a:r>
              <a:rPr lang="en-IN" sz="3200" b="0" i="0" u="none" strike="noStrike" baseline="0" dirty="0">
                <a:solidFill>
                  <a:schemeClr val="bg1"/>
                </a:solidFill>
                <a:latin typeface="Cambria Math" panose="02040503050406030204" pitchFamily="18" charset="0"/>
                <a:ea typeface="Cambria Math" panose="02040503050406030204" pitchFamily="18" charset="0"/>
              </a:rPr>
              <a:t>Conclusions </a:t>
            </a:r>
          </a:p>
          <a:p>
            <a:endParaRPr lang="en-IN" sz="2400" dirty="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15492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3EBA7E5-7BDF-2019-2144-4E760910C5F0}"/>
              </a:ext>
            </a:extLst>
          </p:cNvPr>
          <p:cNvPicPr>
            <a:picLocks noChangeAspect="1"/>
          </p:cNvPicPr>
          <p:nvPr/>
        </p:nvPicPr>
        <p:blipFill>
          <a:blip r:embed="rId4"/>
          <a:stretch>
            <a:fillRect/>
          </a:stretch>
        </p:blipFill>
        <p:spPr>
          <a:xfrm>
            <a:off x="0" y="1821293"/>
            <a:ext cx="3970020" cy="3451747"/>
          </a:xfrm>
          <a:prstGeom prst="rect">
            <a:avLst/>
          </a:prstGeom>
        </p:spPr>
      </p:pic>
      <p:sp>
        <p:nvSpPr>
          <p:cNvPr id="5" name="Rectangle 4">
            <a:extLst>
              <a:ext uri="{FF2B5EF4-FFF2-40B4-BE49-F238E27FC236}">
                <a16:creationId xmlns:a16="http://schemas.microsoft.com/office/drawing/2014/main" id="{21FA141C-4531-47FB-AD2C-C6F70BA456D1}"/>
              </a:ext>
            </a:extLst>
          </p:cNvPr>
          <p:cNvSpPr/>
          <p:nvPr/>
        </p:nvSpPr>
        <p:spPr>
          <a:xfrm flipH="1">
            <a:off x="5343525" y="142873"/>
            <a:ext cx="3914775" cy="781051"/>
          </a:xfrm>
          <a:prstGeom prst="rect">
            <a:avLst/>
          </a:prstGeom>
          <a:blipFill dpi="0"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a:effectLst>
            <a:outerShdw blurRad="50800" dist="38100" algn="l" rotWithShape="0">
              <a:prstClr val="black">
                <a:alpha val="40000"/>
              </a:prstClr>
            </a:outerShdw>
            <a:reflection blurRad="139700" stA="45000" endPos="25000" dist="50800" dir="5400000" sy="-100000" algn="bl" rotWithShape="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entury Gothic" panose="020B0502020202020204" pitchFamily="34" charset="0"/>
              </a:rPr>
              <a:t>INTRODUCTION</a:t>
            </a:r>
            <a:endParaRPr lang="en-I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entury Gothic" panose="020B0502020202020204" pitchFamily="34" charset="0"/>
            </a:endParaRPr>
          </a:p>
        </p:txBody>
      </p:sp>
      <p:sp>
        <p:nvSpPr>
          <p:cNvPr id="6" name="TextBox 5">
            <a:extLst>
              <a:ext uri="{FF2B5EF4-FFF2-40B4-BE49-F238E27FC236}">
                <a16:creationId xmlns:a16="http://schemas.microsoft.com/office/drawing/2014/main" id="{21E7628C-D2DE-481B-90B3-41D1EDC905E0}"/>
              </a:ext>
            </a:extLst>
          </p:cNvPr>
          <p:cNvSpPr txBox="1"/>
          <p:nvPr/>
        </p:nvSpPr>
        <p:spPr>
          <a:xfrm>
            <a:off x="4450702" y="1409700"/>
            <a:ext cx="6625124" cy="4125232"/>
          </a:xfrm>
          <a:prstGeom prst="rect">
            <a:avLst/>
          </a:prstGeom>
          <a:noFill/>
          <a:ln>
            <a:noFill/>
          </a:ln>
        </p:spPr>
        <p:txBody>
          <a:bodyPr wrap="square" rtlCol="0">
            <a:spAutoFit/>
          </a:bodyPr>
          <a:lstStyle/>
          <a:p>
            <a:pPr>
              <a:lnSpc>
                <a:spcPct val="107000"/>
              </a:lnSpc>
              <a:spcAft>
                <a:spcPts val="800"/>
              </a:spcAft>
            </a:pPr>
            <a:r>
              <a:rPr lang="en-IN" sz="1800" dirty="0">
                <a:solidFill>
                  <a:srgbClr val="000000"/>
                </a:solidFill>
                <a:effectLst/>
                <a:latin typeface="Segoe UI Emoji" panose="020B0502040204020203" pitchFamily="34" charset="0"/>
                <a:ea typeface="Calibri" panose="020F0502020204030204" pitchFamily="34" charset="0"/>
                <a:cs typeface="Segoe UI Emoji" panose="020B0502040204020203" pitchFamily="34" charset="0"/>
              </a:rPr>
              <a:t>👉</a:t>
            </a:r>
            <a:r>
              <a:rPr lang="en-US" dirty="0"/>
              <a:t> </a:t>
            </a:r>
            <a:r>
              <a:rPr lang="en-US" sz="2000" dirty="0"/>
              <a:t>Virtual assistant is an application program that understands natural language and voice commands to complete tasks for the users.</a:t>
            </a:r>
            <a:endParaRPr lang="en-IN" sz="2000" dirty="0">
              <a:solidFill>
                <a:srgbClr val="000000"/>
              </a:solidFill>
              <a:effectLst/>
              <a:latin typeface="Segoe UI Emoji" panose="020B0502040204020203" pitchFamily="34" charset="0"/>
              <a:ea typeface="Calibri" panose="020F0502020204030204" pitchFamily="34" charset="0"/>
              <a:cs typeface="Segoe UI Emoji" panose="020B0502040204020203" pitchFamily="34" charset="0"/>
            </a:endParaRPr>
          </a:p>
          <a:p>
            <a:pPr>
              <a:lnSpc>
                <a:spcPct val="107000"/>
              </a:lnSpc>
              <a:spcAft>
                <a:spcPts val="800"/>
              </a:spcAft>
            </a:pPr>
            <a:r>
              <a:rPr lang="en-IN" sz="2000" dirty="0">
                <a:solidFill>
                  <a:srgbClr val="000000"/>
                </a:solidFill>
                <a:effectLst/>
                <a:latin typeface="Segoe UI Emoji" panose="020B0502040204020203" pitchFamily="34" charset="0"/>
                <a:ea typeface="Calibri" panose="020F0502020204030204" pitchFamily="34" charset="0"/>
                <a:cs typeface="Segoe UI Emoji" panose="020B0502040204020203" pitchFamily="34" charset="0"/>
              </a:rPr>
              <a:t>👉</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t>Virtual assistant is used to perform a typical task like showing date-time, managing emails, open apps, etc. on your command.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Segoe UI Emoji" panose="020B0502040204020203" pitchFamily="34" charset="0"/>
                <a:ea typeface="Calibri" panose="020F0502020204030204" pitchFamily="34" charset="0"/>
                <a:cs typeface="Segoe UI Emoji" panose="020B0502040204020203" pitchFamily="34" charset="0"/>
              </a:rPr>
              <a:t>👉</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t>Now a days virtual assistant is very useful to human.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solidFill>
                  <a:srgbClr val="000000"/>
                </a:solidFill>
                <a:effectLst/>
                <a:latin typeface="Segoe UI Emoji" panose="020B0502040204020203" pitchFamily="34" charset="0"/>
                <a:ea typeface="Calibri" panose="020F0502020204030204" pitchFamily="34" charset="0"/>
                <a:cs typeface="Segoe UI Emoji" panose="020B0502040204020203" pitchFamily="34" charset="0"/>
              </a:rPr>
              <a:t>👉</a:t>
            </a:r>
            <a:r>
              <a:rPr lang="en-US" sz="2000" dirty="0"/>
              <a:t> It makes human life easier like operate PC’s or laptop on only voice command.</a:t>
            </a:r>
            <a:endParaRPr lang="en-IN" sz="2000" b="1" i="0" u="none" strike="noStrike" baseline="0" dirty="0">
              <a:solidFill>
                <a:srgbClr val="111111"/>
              </a:solidFill>
              <a:latin typeface="Calibri" panose="020F0502020204030204" pitchFamily="34" charset="0"/>
            </a:endParaRPr>
          </a:p>
          <a:p>
            <a:pPr>
              <a:lnSpc>
                <a:spcPct val="107000"/>
              </a:lnSpc>
              <a:spcAft>
                <a:spcPts val="800"/>
              </a:spcAft>
            </a:pPr>
            <a:r>
              <a:rPr lang="en-IN" sz="2000" dirty="0">
                <a:solidFill>
                  <a:srgbClr val="000000"/>
                </a:solidFill>
                <a:effectLst/>
                <a:latin typeface="Segoe UI Emoji" panose="020B0502040204020203" pitchFamily="34" charset="0"/>
                <a:ea typeface="Calibri" panose="020F0502020204030204" pitchFamily="34" charset="0"/>
                <a:cs typeface="Segoe UI Emoji" panose="020B0502040204020203" pitchFamily="34" charset="0"/>
              </a:rPr>
              <a:t>👉</a:t>
            </a:r>
            <a:r>
              <a:rPr lang="en-IN" sz="2000" dirty="0">
                <a:solidFill>
                  <a:srgbClr val="111111"/>
                </a:solidFill>
                <a:effectLst/>
                <a:latin typeface="Calibri" panose="020F0502020204030204" pitchFamily="34" charset="0"/>
                <a:ea typeface="Calibri" panose="020F0502020204030204" pitchFamily="34" charset="0"/>
                <a:cs typeface="Segoe UI Emoji" panose="020B0502040204020203" pitchFamily="34" charset="0"/>
              </a:rPr>
              <a:t> </a:t>
            </a:r>
            <a:r>
              <a:rPr lang="en-US" sz="2000" dirty="0"/>
              <a:t>By using virtual assistant we saves our time and contribute in other works.</a:t>
            </a:r>
            <a:r>
              <a:rPr lang="en-US" sz="2000" b="0" i="0" u="none" strike="noStrike" baseline="0" dirty="0">
                <a:solidFill>
                  <a:srgbClr val="111111"/>
                </a:solidFill>
                <a:latin typeface="Calibri" panose="020F0502020204030204" pitchFamily="34" charset="0"/>
              </a:rPr>
              <a:t> </a:t>
            </a:r>
            <a:endParaRPr lang="en-IN" sz="2000" dirty="0"/>
          </a:p>
        </p:txBody>
      </p:sp>
    </p:spTree>
    <p:extLst>
      <p:ext uri="{BB962C8B-B14F-4D97-AF65-F5344CB8AC3E}">
        <p14:creationId xmlns:p14="http://schemas.microsoft.com/office/powerpoint/2010/main" val="108437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3"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heel(3)">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3"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heel(3)">
                                      <p:cBhvr>
                                        <p:cTn id="17" dur="20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3"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heel(3)">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3"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heel(3)">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3"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heel(3)">
                                      <p:cBhvr>
                                        <p:cTn id="32"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B4B28F-B0AD-4176-99F3-EE60C938207E}"/>
              </a:ext>
            </a:extLst>
          </p:cNvPr>
          <p:cNvSpPr txBox="1"/>
          <p:nvPr/>
        </p:nvSpPr>
        <p:spPr>
          <a:xfrm>
            <a:off x="1539551" y="164063"/>
            <a:ext cx="3943350" cy="98488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4000" b="1" u="sng" dirty="0">
                <a:ln/>
                <a:solidFill>
                  <a:schemeClr val="tx2">
                    <a:lumMod val="75000"/>
                  </a:schemeClr>
                </a:solidFill>
              </a:rPr>
              <a:t>OBJECTIVES</a:t>
            </a:r>
          </a:p>
          <a:p>
            <a:endParaRPr lang="en-IN" b="1" dirty="0">
              <a:ln/>
              <a:solidFill>
                <a:schemeClr val="accent4"/>
              </a:solidFill>
            </a:endParaRPr>
          </a:p>
        </p:txBody>
      </p:sp>
      <p:sp>
        <p:nvSpPr>
          <p:cNvPr id="4" name="TextBox 3">
            <a:extLst>
              <a:ext uri="{FF2B5EF4-FFF2-40B4-BE49-F238E27FC236}">
                <a16:creationId xmlns:a16="http://schemas.microsoft.com/office/drawing/2014/main" id="{7FDB7844-2E73-E3EF-84C1-34EDB64F0966}"/>
              </a:ext>
            </a:extLst>
          </p:cNvPr>
          <p:cNvSpPr txBox="1"/>
          <p:nvPr/>
        </p:nvSpPr>
        <p:spPr>
          <a:xfrm>
            <a:off x="615820" y="1084916"/>
            <a:ext cx="6400800" cy="4401205"/>
          </a:xfrm>
          <a:prstGeom prst="rect">
            <a:avLst/>
          </a:prstGeom>
          <a:noFill/>
        </p:spPr>
        <p:txBody>
          <a:bodyPr wrap="square" rtlCol="0">
            <a:spAutoFit/>
          </a:bodyPr>
          <a:lstStyle/>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r>
              <a:rPr lang="en-US" sz="2000" dirty="0"/>
              <a:t>The main objective of a personal assistant is to understand the user’s command, provided in either of the ways, speech or text, and respond to the command accurately in less consumption of time.</a:t>
            </a:r>
          </a:p>
          <a:p>
            <a:pPr marL="285750" indent="-285750">
              <a:buFont typeface="Wingdings" panose="05000000000000000000" pitchFamily="2" charset="2"/>
              <a:buChar char="q"/>
            </a:pPr>
            <a:r>
              <a:rPr lang="en-US" sz="2000" dirty="0"/>
              <a:t>Virtual assistants can tremendously save you time. We spend hours in online research and then making the report in our terms of understanding. Your personal assistant can do that for you. </a:t>
            </a:r>
          </a:p>
          <a:p>
            <a:pPr marL="285750" indent="-285750">
              <a:buFont typeface="Wingdings" panose="05000000000000000000" pitchFamily="2" charset="2"/>
              <a:buChar char="q"/>
            </a:pPr>
            <a:r>
              <a:rPr lang="en-US" sz="2000" dirty="0"/>
              <a:t>The purpose of an intelligent virtual assistant is to answer questions that users may have. </a:t>
            </a:r>
          </a:p>
          <a:p>
            <a:pPr marL="285750" indent="-285750">
              <a:buFont typeface="Wingdings" panose="05000000000000000000" pitchFamily="2" charset="2"/>
              <a:buChar char="q"/>
            </a:pPr>
            <a:r>
              <a:rPr lang="en-US" sz="2000" dirty="0">
                <a:solidFill>
                  <a:srgbClr val="000000"/>
                </a:solidFill>
                <a:latin typeface="Calibri" panose="020F0502020204030204" pitchFamily="34" charset="0"/>
              </a:rPr>
              <a:t>As a Virtual Assistant, It will perform various “administrative tasks” like answering emails, scheduling meetings, making travel arrangements, etc.</a:t>
            </a:r>
          </a:p>
        </p:txBody>
      </p:sp>
    </p:spTree>
    <p:extLst>
      <p:ext uri="{BB962C8B-B14F-4D97-AF65-F5344CB8AC3E}">
        <p14:creationId xmlns:p14="http://schemas.microsoft.com/office/powerpoint/2010/main" val="13111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800" dirty="0"/>
              <a:t>Use</a:t>
            </a:r>
          </a:p>
          <a:p>
            <a:pPr algn="ctr"/>
            <a:r>
              <a:rPr lang="en-US" sz="2800" dirty="0"/>
              <a:t>Case </a:t>
            </a:r>
          </a:p>
          <a:p>
            <a:pPr algn="ctr"/>
            <a:r>
              <a:rPr lang="en-US" sz="2800" dirty="0"/>
              <a:t>Diagram</a:t>
            </a:r>
          </a:p>
        </p:txBody>
      </p:sp>
      <p:pic>
        <p:nvPicPr>
          <p:cNvPr id="3" name="Picture 2" descr="WhatsApp Image 2023-04-08 at 10.00.47 PM.jpeg"/>
          <p:cNvPicPr>
            <a:picLocks noChangeAspect="1"/>
          </p:cNvPicPr>
          <p:nvPr/>
        </p:nvPicPr>
        <p:blipFill>
          <a:blip r:embed="rId2"/>
          <a:stretch>
            <a:fillRect/>
          </a:stretch>
        </p:blipFill>
        <p:spPr>
          <a:xfrm>
            <a:off x="6858000" y="1150620"/>
            <a:ext cx="3116580" cy="3962400"/>
          </a:xfrm>
          <a:prstGeom prst="rect">
            <a:avLst/>
          </a:prstGeom>
        </p:spPr>
      </p:pic>
      <p:sp>
        <p:nvSpPr>
          <p:cNvPr id="5" name="TextBox 4"/>
          <p:cNvSpPr txBox="1"/>
          <p:nvPr/>
        </p:nvSpPr>
        <p:spPr>
          <a:xfrm>
            <a:off x="1333500" y="5509260"/>
            <a:ext cx="8343900" cy="646331"/>
          </a:xfrm>
          <a:prstGeom prst="rect">
            <a:avLst/>
          </a:prstGeom>
          <a:noFill/>
        </p:spPr>
        <p:txBody>
          <a:bodyPr wrap="square" rtlCol="0">
            <a:spAutoFit/>
          </a:bodyPr>
          <a:lstStyle/>
          <a:p>
            <a:r>
              <a:rPr lang="en-US" dirty="0"/>
              <a:t>The user queries a command to the system. System then interprets it and fetches answer. The response is sent back to the user.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7000" b="-7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0DC3D9-72D9-40D9-8161-DB2457381830}"/>
              </a:ext>
            </a:extLst>
          </p:cNvPr>
          <p:cNvSpPr/>
          <p:nvPr/>
        </p:nvSpPr>
        <p:spPr>
          <a:xfrm flipH="1">
            <a:off x="625151" y="261257"/>
            <a:ext cx="10851502" cy="757919"/>
          </a:xfrm>
          <a:prstGeom prst="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effectLst>
            <a:outerShdw blurRad="50800" dist="38100" algn="l" rotWithShape="0">
              <a:prstClr val="black">
                <a:alpha val="40000"/>
              </a:prstClr>
            </a:outerShdw>
            <a:reflection blurRad="139700" stA="45000" endPos="25000" dist="50800" dir="5400000" sy="-100000" algn="bl" rotWithShape="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entury Gothic" panose="020B0502020202020204" pitchFamily="34" charset="0"/>
              </a:rPr>
              <a:t>APPLICATIONS OF AI IN PERSONAL ASSISTANT</a:t>
            </a:r>
            <a:endParaRPr lang="en-I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entury Gothic" panose="020B0502020202020204" pitchFamily="34" charset="0"/>
            </a:endParaRPr>
          </a:p>
        </p:txBody>
      </p:sp>
      <p:sp>
        <p:nvSpPr>
          <p:cNvPr id="18" name="Thought Bubble: Cloud 17">
            <a:extLst>
              <a:ext uri="{FF2B5EF4-FFF2-40B4-BE49-F238E27FC236}">
                <a16:creationId xmlns:a16="http://schemas.microsoft.com/office/drawing/2014/main" id="{9BB15E16-A318-4C93-9F98-DC4C054658E4}"/>
              </a:ext>
            </a:extLst>
          </p:cNvPr>
          <p:cNvSpPr/>
          <p:nvPr/>
        </p:nvSpPr>
        <p:spPr>
          <a:xfrm>
            <a:off x="442622" y="1571553"/>
            <a:ext cx="2233902" cy="1663083"/>
          </a:xfrm>
          <a:prstGeom prst="cloudCallout">
            <a:avLst/>
          </a:prstGeom>
          <a:solidFill>
            <a:schemeClr val="bg1">
              <a:lumMod val="85000"/>
            </a:schemeClr>
          </a:solidFill>
          <a:effectLst>
            <a:glow rad="228600">
              <a:schemeClr val="accent3">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Research</a:t>
            </a:r>
          </a:p>
        </p:txBody>
      </p:sp>
      <p:sp>
        <p:nvSpPr>
          <p:cNvPr id="19" name="Thought Bubble: Cloud 18">
            <a:extLst>
              <a:ext uri="{FF2B5EF4-FFF2-40B4-BE49-F238E27FC236}">
                <a16:creationId xmlns:a16="http://schemas.microsoft.com/office/drawing/2014/main" id="{E50CE03C-3C44-4453-9F55-BA5FAB7030B7}"/>
              </a:ext>
            </a:extLst>
          </p:cNvPr>
          <p:cNvSpPr/>
          <p:nvPr/>
        </p:nvSpPr>
        <p:spPr>
          <a:xfrm>
            <a:off x="3582184" y="4019839"/>
            <a:ext cx="2348786" cy="1982417"/>
          </a:xfrm>
          <a:prstGeom prst="cloudCallout">
            <a:avLst/>
          </a:prstGeom>
          <a:solidFill>
            <a:schemeClr val="accent2">
              <a:lumMod val="40000"/>
              <a:lumOff val="60000"/>
            </a:schemeClr>
          </a:solidFill>
          <a:effectLst>
            <a:glow rad="228600">
              <a:schemeClr val="accent3">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Customer Service</a:t>
            </a:r>
          </a:p>
        </p:txBody>
      </p:sp>
      <p:sp>
        <p:nvSpPr>
          <p:cNvPr id="20" name="Thought Bubble: Cloud 19">
            <a:extLst>
              <a:ext uri="{FF2B5EF4-FFF2-40B4-BE49-F238E27FC236}">
                <a16:creationId xmlns:a16="http://schemas.microsoft.com/office/drawing/2014/main" id="{A3A62872-182E-4EAF-A530-5FAA0FAFC4E5}"/>
              </a:ext>
            </a:extLst>
          </p:cNvPr>
          <p:cNvSpPr/>
          <p:nvPr/>
        </p:nvSpPr>
        <p:spPr>
          <a:xfrm>
            <a:off x="6200778" y="1458224"/>
            <a:ext cx="2215435" cy="1676400"/>
          </a:xfrm>
          <a:prstGeom prst="cloudCallout">
            <a:avLst/>
          </a:prstGeom>
          <a:solidFill>
            <a:schemeClr val="accent4">
              <a:lumMod val="60000"/>
              <a:lumOff val="40000"/>
            </a:schemeClr>
          </a:solidFill>
          <a:effectLst>
            <a:glow rad="228600">
              <a:schemeClr val="accent3">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Bookkeeping</a:t>
            </a:r>
          </a:p>
          <a:p>
            <a:pPr algn="ctr"/>
            <a:r>
              <a:rPr lang="en-IN"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(keeping track of finances)</a:t>
            </a:r>
          </a:p>
        </p:txBody>
      </p:sp>
      <p:sp>
        <p:nvSpPr>
          <p:cNvPr id="21" name="Thought Bubble: Cloud 20">
            <a:extLst>
              <a:ext uri="{FF2B5EF4-FFF2-40B4-BE49-F238E27FC236}">
                <a16:creationId xmlns:a16="http://schemas.microsoft.com/office/drawing/2014/main" id="{D13BE287-A523-481E-9D12-C3FEA916969F}"/>
              </a:ext>
            </a:extLst>
          </p:cNvPr>
          <p:cNvSpPr/>
          <p:nvPr/>
        </p:nvSpPr>
        <p:spPr>
          <a:xfrm>
            <a:off x="625151" y="4072836"/>
            <a:ext cx="2015880" cy="1876424"/>
          </a:xfrm>
          <a:prstGeom prst="cloudCallout">
            <a:avLst/>
          </a:prstGeom>
          <a:solidFill>
            <a:schemeClr val="accent1">
              <a:lumMod val="40000"/>
              <a:lumOff val="60000"/>
            </a:schemeClr>
          </a:solidFill>
          <a:effectLst>
            <a:glow rad="228600">
              <a:schemeClr val="accent3">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Data Entry</a:t>
            </a:r>
          </a:p>
        </p:txBody>
      </p:sp>
      <p:sp>
        <p:nvSpPr>
          <p:cNvPr id="22" name="Thought Bubble: Cloud 21">
            <a:extLst>
              <a:ext uri="{FF2B5EF4-FFF2-40B4-BE49-F238E27FC236}">
                <a16:creationId xmlns:a16="http://schemas.microsoft.com/office/drawing/2014/main" id="{90E6AAA2-5949-46B5-A141-41BF3A1A4C8B}"/>
              </a:ext>
            </a:extLst>
          </p:cNvPr>
          <p:cNvSpPr/>
          <p:nvPr/>
        </p:nvSpPr>
        <p:spPr>
          <a:xfrm>
            <a:off x="3235581" y="1362074"/>
            <a:ext cx="2241193" cy="2066926"/>
          </a:xfrm>
          <a:prstGeom prst="cloudCallout">
            <a:avLst/>
          </a:prstGeom>
          <a:solidFill>
            <a:schemeClr val="accent6">
              <a:lumMod val="40000"/>
              <a:lumOff val="60000"/>
            </a:schemeClr>
          </a:solidFill>
          <a:effectLst>
            <a:glow rad="228600">
              <a:schemeClr val="accent3">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Smart Homes Devices (</a:t>
            </a:r>
            <a:r>
              <a:rPr lang="en-IN" dirty="0" err="1">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Alexa</a:t>
            </a:r>
            <a:r>
              <a:rPr lang="en-IN"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Google Fit etc.)</a:t>
            </a:r>
          </a:p>
        </p:txBody>
      </p:sp>
      <p:sp>
        <p:nvSpPr>
          <p:cNvPr id="2" name="Thought Bubble: Cloud 1">
            <a:extLst>
              <a:ext uri="{FF2B5EF4-FFF2-40B4-BE49-F238E27FC236}">
                <a16:creationId xmlns:a16="http://schemas.microsoft.com/office/drawing/2014/main" id="{0DEC475E-4940-8BA6-603B-BE67E9D3CDA8}"/>
              </a:ext>
            </a:extLst>
          </p:cNvPr>
          <p:cNvSpPr/>
          <p:nvPr/>
        </p:nvSpPr>
        <p:spPr>
          <a:xfrm>
            <a:off x="6860816" y="3882334"/>
            <a:ext cx="2661361" cy="2066926"/>
          </a:xfrm>
          <a:prstGeom prst="cloudCallout">
            <a:avLst/>
          </a:prstGeom>
          <a:solidFill>
            <a:schemeClr val="accent6">
              <a:lumMod val="40000"/>
              <a:lumOff val="60000"/>
            </a:schemeClr>
          </a:solidFill>
          <a:effectLst>
            <a:glow rad="228600">
              <a:schemeClr val="accent3">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7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Administrative Work 	(scheduling meetings, booking ticket, etc.)</a:t>
            </a:r>
          </a:p>
        </p:txBody>
      </p:sp>
      <p:sp>
        <p:nvSpPr>
          <p:cNvPr id="4" name="Thought Bubble: Cloud 3">
            <a:extLst>
              <a:ext uri="{FF2B5EF4-FFF2-40B4-BE49-F238E27FC236}">
                <a16:creationId xmlns:a16="http://schemas.microsoft.com/office/drawing/2014/main" id="{BDD4C236-D9AF-3B2D-9A27-1A257579004A}"/>
              </a:ext>
            </a:extLst>
          </p:cNvPr>
          <p:cNvSpPr/>
          <p:nvPr/>
        </p:nvSpPr>
        <p:spPr>
          <a:xfrm>
            <a:off x="9320501" y="1407367"/>
            <a:ext cx="2428877" cy="1876424"/>
          </a:xfrm>
          <a:prstGeom prst="cloudCallout">
            <a:avLst/>
          </a:prstGeom>
          <a:solidFill>
            <a:schemeClr val="accent1">
              <a:lumMod val="40000"/>
              <a:lumOff val="60000"/>
            </a:schemeClr>
          </a:solidFill>
          <a:effectLst>
            <a:glow rad="228600">
              <a:schemeClr val="accent3">
                <a:satMod val="175000"/>
                <a:alpha val="40000"/>
              </a:schemeClr>
            </a:glow>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Personalized User Experience</a:t>
            </a:r>
          </a:p>
        </p:txBody>
      </p:sp>
    </p:spTree>
    <p:extLst>
      <p:ext uri="{BB962C8B-B14F-4D97-AF65-F5344CB8AC3E}">
        <p14:creationId xmlns:p14="http://schemas.microsoft.com/office/powerpoint/2010/main" val="214652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anim calcmode="lin" valueType="num">
                                      <p:cBhvr>
                                        <p:cTn id="50" dur="1000" fill="hold"/>
                                        <p:tgtEl>
                                          <p:spTgt spid="4"/>
                                        </p:tgtEl>
                                        <p:attrNameLst>
                                          <p:attrName>ppt_x</p:attrName>
                                        </p:attrNameLst>
                                      </p:cBhvr>
                                      <p:tavLst>
                                        <p:tav tm="0">
                                          <p:val>
                                            <p:strVal val="#ppt_x"/>
                                          </p:val>
                                        </p:tav>
                                        <p:tav tm="100000">
                                          <p:val>
                                            <p:strVal val="#ppt_x"/>
                                          </p:val>
                                        </p:tav>
                                      </p:tavLst>
                                    </p:anim>
                                    <p:anim calcmode="lin" valueType="num">
                                      <p:cBhvr>
                                        <p:cTn id="5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7000" b="-7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B3BBA9B-4F3A-40D0-9BB9-FD434BE63144}"/>
              </a:ext>
            </a:extLst>
          </p:cNvPr>
          <p:cNvSpPr/>
          <p:nvPr/>
        </p:nvSpPr>
        <p:spPr>
          <a:xfrm flipH="1">
            <a:off x="2775856" y="282892"/>
            <a:ext cx="6134101" cy="781051"/>
          </a:xfrm>
          <a:prstGeom prst="rect">
            <a:avLst/>
          </a:prstGeom>
          <a:blipFill dpi="0"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a:fillRect/>
            </a:stretch>
          </a:blipFill>
          <a:effectLst>
            <a:outerShdw blurRad="50800" dist="38100" algn="l" rotWithShape="0">
              <a:prstClr val="black">
                <a:alpha val="40000"/>
              </a:prstClr>
            </a:outerShdw>
            <a:reflection blurRad="139700" stA="45000" endPos="25000" dist="50800" dir="5400000" sy="-100000" algn="bl" rotWithShape="0"/>
          </a:effectLst>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entury Gothic" panose="020B0502020202020204" pitchFamily="34" charset="0"/>
              </a:rPr>
              <a:t>METHODOLOGY</a:t>
            </a:r>
            <a:endParaRPr lang="en-I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entury Gothic" panose="020B0502020202020204" pitchFamily="34" charset="0"/>
            </a:endParaRPr>
          </a:p>
        </p:txBody>
      </p:sp>
      <p:sp>
        <p:nvSpPr>
          <p:cNvPr id="2" name="TextBox 1">
            <a:extLst>
              <a:ext uri="{FF2B5EF4-FFF2-40B4-BE49-F238E27FC236}">
                <a16:creationId xmlns:a16="http://schemas.microsoft.com/office/drawing/2014/main" id="{0A808ED4-EA72-442E-95E3-5CAA8326209A}"/>
              </a:ext>
            </a:extLst>
          </p:cNvPr>
          <p:cNvSpPr txBox="1"/>
          <p:nvPr/>
        </p:nvSpPr>
        <p:spPr>
          <a:xfrm>
            <a:off x="542342" y="1396590"/>
            <a:ext cx="10999625" cy="4862870"/>
          </a:xfrm>
          <a:prstGeom prst="rect">
            <a:avLst/>
          </a:prstGeom>
          <a:noFill/>
        </p:spPr>
        <p:txBody>
          <a:bodyPr wrap="square" rtlCol="0">
            <a:spAutoFit/>
          </a:bodyPr>
          <a:lstStyle/>
          <a:p>
            <a:r>
              <a:rPr lang="en-IN" sz="2000" dirty="0">
                <a:solidFill>
                  <a:srgbClr val="000000"/>
                </a:solidFill>
                <a:effectLst/>
                <a:latin typeface="ff3"/>
                <a:ea typeface="Calibri" panose="020F0502020204030204" pitchFamily="34" charset="0"/>
                <a:cs typeface="Times New Roman" panose="02020603050405020304" pitchFamily="18" charset="0"/>
              </a:rPr>
              <a:t> </a:t>
            </a:r>
            <a:r>
              <a:rPr lang="en-IN" sz="2000" b="1" dirty="0">
                <a:effectLst/>
                <a:latin typeface="Segoe UI Emoji" panose="020B0502040204020203" pitchFamily="34" charset="0"/>
                <a:ea typeface="Calibri" panose="020F0502020204030204" pitchFamily="34" charset="0"/>
                <a:cs typeface="Segoe UI Emoji" panose="020B0502040204020203" pitchFamily="34" charset="0"/>
              </a:rPr>
              <a:t>🎯 </a:t>
            </a:r>
            <a:r>
              <a:rPr lang="en-US" sz="2000" dirty="0">
                <a:ln w="0"/>
                <a:effectLst>
                  <a:outerShdw blurRad="38100" dist="19050" dir="2700000" algn="tl" rotWithShape="0">
                    <a:schemeClr val="dk1">
                      <a:alpha val="40000"/>
                    </a:schemeClr>
                  </a:outerShdw>
                </a:effectLst>
                <a:latin typeface="ff3"/>
                <a:ea typeface="Calibri" panose="020F0502020204030204" pitchFamily="34" charset="0"/>
                <a:cs typeface="Times New Roman" panose="02020603050405020304" pitchFamily="18" charset="0"/>
              </a:rPr>
              <a:t>The methodology of the project "AI in Personal Assistant" involves several steps that are necessary to develop and implement an intelligent system for automation. These steps include:</a:t>
            </a:r>
          </a:p>
          <a:p>
            <a:endParaRPr lang="en-IN" sz="1800" b="0" i="0" u="none" strike="noStrike" baseline="0" dirty="0">
              <a:solidFill>
                <a:srgbClr val="000000"/>
              </a:solidFill>
              <a:latin typeface="Congenial" panose="02000503040000020004" pitchFamily="2" charset="0"/>
            </a:endParaRPr>
          </a:p>
          <a:p>
            <a:pPr marL="285750" indent="-285750">
              <a:buFont typeface="Wingdings" panose="05000000000000000000" pitchFamily="2" charset="2"/>
              <a:buChar char="Ø"/>
            </a:pPr>
            <a:r>
              <a:rPr lang="en-US" sz="1800" b="1" i="0" u="none" strike="noStrike" baseline="0" dirty="0">
                <a:solidFill>
                  <a:srgbClr val="000000"/>
                </a:solidFill>
                <a:latin typeface="Congenial" panose="02000503040000020004" pitchFamily="2" charset="0"/>
              </a:rPr>
              <a:t>Requirements gathering and analysis</a:t>
            </a:r>
            <a:r>
              <a:rPr lang="en-US" sz="1800" b="0" i="0" u="none" strike="noStrike" baseline="0" dirty="0">
                <a:solidFill>
                  <a:srgbClr val="000000"/>
                </a:solidFill>
                <a:latin typeface="Calibri" panose="020F0502020204030204" pitchFamily="34" charset="0"/>
              </a:rPr>
              <a:t>: The first step is to identify the requirements of the intelligent system, including the functions it needs to automate, the sensors and devices that need to be integrated, and the user interfaces that will be used.</a:t>
            </a:r>
          </a:p>
          <a:p>
            <a:pPr marL="285750" indent="-285750">
              <a:buFont typeface="Wingdings" panose="05000000000000000000" pitchFamily="2" charset="2"/>
              <a:buChar char="Ø"/>
            </a:pPr>
            <a:r>
              <a:rPr lang="en-US" sz="1800" b="1" i="0" u="none" strike="noStrike" baseline="0" dirty="0">
                <a:solidFill>
                  <a:srgbClr val="000000"/>
                </a:solidFill>
                <a:latin typeface="Congenial" panose="02000503040000020004" pitchFamily="2" charset="0"/>
              </a:rPr>
              <a:t>Design and prototyping</a:t>
            </a:r>
            <a:r>
              <a:rPr lang="en-US" sz="1800" b="0" i="0" u="none" strike="noStrike" baseline="0" dirty="0">
                <a:solidFill>
                  <a:srgbClr val="000000"/>
                </a:solidFill>
                <a:latin typeface="Calibri" panose="020F0502020204030204" pitchFamily="34" charset="0"/>
              </a:rPr>
              <a:t>: Based on the requirements gathered in the first step, the next step is to design the system architecture, algorithms, and user interfaces. </a:t>
            </a:r>
          </a:p>
          <a:p>
            <a:pPr marL="285750" indent="-285750">
              <a:buFont typeface="Wingdings" panose="05000000000000000000" pitchFamily="2" charset="2"/>
              <a:buChar char="Ø"/>
            </a:pPr>
            <a:r>
              <a:rPr lang="en-US" sz="1800" b="1" i="0" u="none" strike="noStrike" baseline="0" dirty="0">
                <a:solidFill>
                  <a:srgbClr val="000000"/>
                </a:solidFill>
                <a:latin typeface="Congenial" panose="02000503040000020004" pitchFamily="2" charset="0"/>
              </a:rPr>
              <a:t>Data collection and processing: </a:t>
            </a:r>
            <a:r>
              <a:rPr lang="en-US" sz="1800" b="0" i="0" u="none" strike="noStrike" baseline="0" dirty="0">
                <a:solidFill>
                  <a:srgbClr val="000000"/>
                </a:solidFill>
                <a:latin typeface="Calibri" panose="020F0502020204030204" pitchFamily="34" charset="0"/>
              </a:rPr>
              <a:t>The intelligent system relies on data collected from sensors, user behavior, and other sources to make decisions and automate functions.</a:t>
            </a:r>
          </a:p>
          <a:p>
            <a:pPr marL="285750" indent="-285750">
              <a:buFont typeface="Wingdings" panose="05000000000000000000" pitchFamily="2" charset="2"/>
              <a:buChar char="Ø"/>
            </a:pPr>
            <a:r>
              <a:rPr lang="en-US" sz="1800" b="1" i="0" u="none" strike="noStrike" baseline="0" dirty="0">
                <a:solidFill>
                  <a:srgbClr val="000000"/>
                </a:solidFill>
                <a:latin typeface="Congenial" panose="02000503040000020004" pitchFamily="2" charset="0"/>
              </a:rPr>
              <a:t>Machine learning and AI modelling</a:t>
            </a:r>
            <a:r>
              <a:rPr lang="en-US" sz="1800" b="0" i="0" u="none" strike="noStrike" baseline="0" dirty="0">
                <a:solidFill>
                  <a:srgbClr val="000000"/>
                </a:solidFill>
                <a:latin typeface="Calibri" panose="020F0502020204030204" pitchFamily="34" charset="0"/>
              </a:rPr>
              <a:t>: The intelligent system uses machine learning and AI algorithms to analyses the data and make decisions. </a:t>
            </a:r>
            <a:endParaRPr lang="en-IN" dirty="0">
              <a:solidFill>
                <a:srgbClr val="000000"/>
              </a:solidFill>
              <a:latin typeface="Congenial" panose="02000503040000020004" pitchFamily="2" charset="0"/>
            </a:endParaRPr>
          </a:p>
          <a:p>
            <a:pPr marL="285750" indent="-285750">
              <a:buFont typeface="Wingdings" panose="05000000000000000000" pitchFamily="2" charset="2"/>
              <a:buChar char="Ø"/>
            </a:pPr>
            <a:r>
              <a:rPr lang="en-US" sz="1800" b="1" i="0" u="none" strike="noStrike" baseline="0" dirty="0">
                <a:solidFill>
                  <a:srgbClr val="000000"/>
                </a:solidFill>
                <a:latin typeface="Congenial" panose="02000503040000020004" pitchFamily="2" charset="0"/>
              </a:rPr>
              <a:t>Integration and testing</a:t>
            </a:r>
            <a:r>
              <a:rPr lang="en-US" sz="1800" b="0" i="0" u="none" strike="noStrike" baseline="0" dirty="0">
                <a:solidFill>
                  <a:srgbClr val="000000"/>
                </a:solidFill>
                <a:latin typeface="Calibri" panose="020F0502020204030204" pitchFamily="34" charset="0"/>
              </a:rPr>
              <a:t>: Once the software and hardware components have been developed, they need to be integrated into a working system.</a:t>
            </a:r>
          </a:p>
          <a:p>
            <a:pPr marL="285750" indent="-285750">
              <a:buFont typeface="Wingdings" panose="05000000000000000000" pitchFamily="2" charset="2"/>
              <a:buChar char="Ø"/>
            </a:pPr>
            <a:r>
              <a:rPr lang="en-US" sz="1800" b="1" i="0" u="none" strike="noStrike" baseline="0" dirty="0">
                <a:solidFill>
                  <a:srgbClr val="000000"/>
                </a:solidFill>
                <a:latin typeface="Congenial" panose="02000503040000020004" pitchFamily="2" charset="0"/>
              </a:rPr>
              <a:t>Deployment and maintenance</a:t>
            </a:r>
            <a:r>
              <a:rPr lang="en-US" sz="1800" b="0" i="0" u="none" strike="noStrike" baseline="0" dirty="0">
                <a:solidFill>
                  <a:srgbClr val="000000"/>
                </a:solidFill>
                <a:latin typeface="Calibri" panose="020F0502020204030204" pitchFamily="34" charset="0"/>
              </a:rPr>
              <a:t>: The final step is to deploy the system in a real-world environment and maintain it over time. </a:t>
            </a:r>
            <a:endParaRPr lang="en-US" sz="1800" b="0" i="0" u="none" strike="noStrike" baseline="0" dirty="0">
              <a:solidFill>
                <a:srgbClr val="000000"/>
              </a:solidFill>
              <a:latin typeface="Congenial" panose="02000503040000020004" pitchFamily="2" charset="0"/>
            </a:endParaRPr>
          </a:p>
          <a:p>
            <a:pPr marL="285750" indent="-285750">
              <a:buFont typeface="Wingdings" panose="05000000000000000000" pitchFamily="2" charset="2"/>
              <a:buChar char="Ø"/>
            </a:pPr>
            <a:endParaRPr lang="en-US" sz="1800" b="0" i="0" u="none" strike="noStrike" baseline="0" dirty="0">
              <a:solidFill>
                <a:srgbClr val="000000"/>
              </a:solidFill>
              <a:latin typeface="Congenial" panose="02000503040000020004" pitchFamily="2" charset="0"/>
            </a:endParaRPr>
          </a:p>
        </p:txBody>
      </p:sp>
    </p:spTree>
    <p:extLst>
      <p:ext uri="{BB962C8B-B14F-4D97-AF65-F5344CB8AC3E}">
        <p14:creationId xmlns:p14="http://schemas.microsoft.com/office/powerpoint/2010/main" val="180967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x-none" sz="8000" b="1" spc="-150">
              <a:latin typeface="Raleway" panose="020B0503030101060003" pitchFamily="34" charset="77"/>
            </a:endParaRPr>
          </a:p>
        </p:txBody>
      </p:sp>
      <p:sp>
        <p:nvSpPr>
          <p:cNvPr id="6" name="Rectangle 5">
            <a:extLst>
              <a:ext uri="{FF2B5EF4-FFF2-40B4-BE49-F238E27FC236}">
                <a16:creationId xmlns:a16="http://schemas.microsoft.com/office/drawing/2014/main" id="{86BA49A1-C4F8-6543-8240-061A4699B32F}"/>
              </a:ext>
            </a:extLst>
          </p:cNvPr>
          <p:cNvSpPr/>
          <p:nvPr/>
        </p:nvSpPr>
        <p:spPr>
          <a:xfrm>
            <a:off x="3930989" y="1834088"/>
            <a:ext cx="4330032" cy="1446550"/>
          </a:xfrm>
          <a:prstGeom prst="rect">
            <a:avLst/>
          </a:prstGeom>
        </p:spPr>
        <p:txBody>
          <a:bodyPr wrap="none">
            <a:spAutoFit/>
          </a:bodyPr>
          <a:lstStyle/>
          <a:p>
            <a:pPr algn="ctr"/>
            <a:r>
              <a:rPr lang="en-US" sz="8800" b="1" spc="-150" dirty="0">
                <a:solidFill>
                  <a:srgbClr val="FFFF00"/>
                </a:solidFill>
                <a:effectLst>
                  <a:outerShdw blurRad="419100" sx="102000" sy="102000" algn="ctr" rotWithShape="0">
                    <a:prstClr val="black">
                      <a:alpha val="29000"/>
                    </a:prstClr>
                  </a:outerShdw>
                </a:effectLst>
                <a:latin typeface="Raleway Black" panose="020B0503030101060003" pitchFamily="34" charset="77"/>
              </a:rPr>
              <a:t>IMPACT</a:t>
            </a:r>
            <a:endParaRPr lang="x-none" sz="8800" b="1" spc="-150" dirty="0">
              <a:solidFill>
                <a:srgbClr val="FFFF00"/>
              </a:solidFill>
              <a:effectLst>
                <a:outerShdw blurRad="419100" sx="102000" sy="102000" algn="ctr" rotWithShape="0">
                  <a:prstClr val="black">
                    <a:alpha val="29000"/>
                  </a:prstClr>
                </a:outerShdw>
              </a:effectLst>
              <a:latin typeface="Raleway Black" panose="020B0503030101060003" pitchFamily="34" charset="77"/>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444973" y="3117710"/>
            <a:ext cx="9613428" cy="3139321"/>
          </a:xfrm>
          <a:prstGeom prst="rect">
            <a:avLst/>
          </a:prstGeom>
          <a:noFill/>
          <a:ln>
            <a:noFill/>
          </a:ln>
        </p:spPr>
        <p:txBody>
          <a:bodyPr wrap="square">
            <a:spAutoFit/>
          </a:bodyPr>
          <a:lstStyle/>
          <a:p>
            <a:pPr algn="ctr">
              <a:buFont typeface="Wingdings" pitchFamily="2" charset="2"/>
              <a:buChar char="ü"/>
            </a:pPr>
            <a:r>
              <a:rPr lang="en-US" dirty="0"/>
              <a:t>Healthcare: Virtual assistants schedule appointments and enter data into applications easily. It also aids front-office operations by accelerating admissions, discharges, transfers, scheduling patient consultations, and sending and receiving referrals with easy patient medical record updates. </a:t>
            </a:r>
          </a:p>
          <a:p>
            <a:pPr algn="ctr"/>
            <a:endParaRPr lang="en-US" spc="300" dirty="0">
              <a:latin typeface="Raleway" panose="020B0503030101060003" pitchFamily="34" charset="77"/>
            </a:endParaRPr>
          </a:p>
          <a:p>
            <a:pPr algn="ctr">
              <a:buFont typeface="Wingdings" pitchFamily="2" charset="2"/>
              <a:buChar char="ü"/>
            </a:pPr>
            <a:r>
              <a:rPr lang="en-US" dirty="0"/>
              <a:t>Food: A virtual assistant lets you address your customers’ most frequent queries, reducing order delay time and easing your order tracking process. It provides a contactless experience for your customers, starting with the meal ordering process and ending with safe payment and delivery, offering them a seamless experience throughout.</a:t>
            </a:r>
          </a:p>
          <a:p>
            <a:pPr algn="ctr">
              <a:buFont typeface="Wingdings" pitchFamily="2" charset="2"/>
              <a:buChar char="ü"/>
            </a:pPr>
            <a:endParaRPr lang="en-US" dirty="0"/>
          </a:p>
          <a:p>
            <a:pPr algn="ctr">
              <a:buFont typeface="Wingdings" pitchFamily="2" charset="2"/>
              <a:buChar char="ü"/>
            </a:pPr>
            <a:r>
              <a:rPr lang="en-US" dirty="0"/>
              <a:t>Travel: Virtual assistants can enable you to guide your customers with trip planning, room types, food, trip notes,  safety, medical information, backpacking list, climate, and seasonal information. </a:t>
            </a:r>
            <a:endParaRPr lang="en-US" spc="300" dirty="0">
              <a:latin typeface="Raleway" panose="020B0503030101060003" pitchFamily="34" charset="77"/>
            </a:endParaRPr>
          </a:p>
        </p:txBody>
      </p:sp>
      <p:pic>
        <p:nvPicPr>
          <p:cNvPr id="11" name="Graphic 10" descr="Potion with solid fill">
            <a:extLst>
              <a:ext uri="{FF2B5EF4-FFF2-40B4-BE49-F238E27FC236}">
                <a16:creationId xmlns:a16="http://schemas.microsoft.com/office/drawing/2014/main" id="{EC7840E3-BAD3-A84E-B5ED-F442FFC9B8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31783" y="234176"/>
            <a:ext cx="1728434" cy="1728434"/>
          </a:xfrm>
          <a:prstGeom prst="rect">
            <a:avLst/>
          </a:prstGeom>
          <a:effectLst>
            <a:outerShdw blurRad="177800" sx="102000" sy="102000" algn="ctr" rotWithShape="0">
              <a:prstClr val="black">
                <a:alpha val="40000"/>
              </a:prstClr>
            </a:outerShdw>
          </a:effectLst>
        </p:spPr>
      </p:pic>
      <p:sp useBgFill="1">
        <p:nvSpPr>
          <p:cNvPr id="28" name="Oval 27">
            <a:extLst>
              <a:ext uri="{FF2B5EF4-FFF2-40B4-BE49-F238E27FC236}">
                <a16:creationId xmlns:a16="http://schemas.microsoft.com/office/drawing/2014/main" id="{F5655B3E-FE88-834E-A29C-AE048BDB4893}"/>
              </a:ext>
            </a:extLst>
          </p:cNvPr>
          <p:cNvSpPr/>
          <p:nvPr/>
        </p:nvSpPr>
        <p:spPr>
          <a:xfrm>
            <a:off x="8936754" y="1377174"/>
            <a:ext cx="363362" cy="363362"/>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useBgFill="1">
        <p:nvSpPr>
          <p:cNvPr id="30" name="Oval 29">
            <a:extLst>
              <a:ext uri="{FF2B5EF4-FFF2-40B4-BE49-F238E27FC236}">
                <a16:creationId xmlns:a16="http://schemas.microsoft.com/office/drawing/2014/main" id="{9429F179-E309-5B4C-9AC1-9EAF871D7405}"/>
              </a:ext>
            </a:extLst>
          </p:cNvPr>
          <p:cNvSpPr/>
          <p:nvPr/>
        </p:nvSpPr>
        <p:spPr>
          <a:xfrm>
            <a:off x="9288907" y="1657274"/>
            <a:ext cx="1030414" cy="1030414"/>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useBgFill="1">
        <p:nvSpPr>
          <p:cNvPr id="31" name="Oval 30">
            <a:extLst>
              <a:ext uri="{FF2B5EF4-FFF2-40B4-BE49-F238E27FC236}">
                <a16:creationId xmlns:a16="http://schemas.microsoft.com/office/drawing/2014/main" id="{D53930A9-9ED7-C347-B138-C9D92018A994}"/>
              </a:ext>
            </a:extLst>
          </p:cNvPr>
          <p:cNvSpPr/>
          <p:nvPr/>
        </p:nvSpPr>
        <p:spPr>
          <a:xfrm>
            <a:off x="10018836" y="2564904"/>
            <a:ext cx="1728192" cy="1728192"/>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30467876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subTnLst>
                                    <p:set>
                                      <p:cBhvr override="childStyle">
                                        <p:cTn dur="1" fill="hold" display="0" masterRel="sameClick" afterEffect="1">
                                          <p:stCondLst>
                                            <p:cond evt="end" delay="0">
                                              <p:tn val="5"/>
                                            </p:cond>
                                          </p:stCondLst>
                                        </p:cTn>
                                        <p:tgtEl>
                                          <p:spTgt spid="28"/>
                                        </p:tgtEl>
                                        <p:attrNameLst>
                                          <p:attrName>style.visibility</p:attrName>
                                        </p:attrNameLst>
                                      </p:cBhvr>
                                      <p:to>
                                        <p:strVal val="hidden"/>
                                      </p:to>
                                    </p:set>
                                  </p:subTnLst>
                                </p:cTn>
                              </p:par>
                              <p:par>
                                <p:cTn id="8" presetID="64" presetClass="path" presetSubtype="0" repeatCount="indefinite" fill="hold" grpId="1" nodeType="withEffect">
                                  <p:stCondLst>
                                    <p:cond delay="0"/>
                                  </p:stCondLst>
                                  <p:childTnLst>
                                    <p:animMotion origin="layout" path="M 3.54167E-6 -4.81481E-6 L 3.54167E-6 -0.13888 " pathEditMode="relative" rAng="0" ptsTypes="AA">
                                      <p:cBhvr>
                                        <p:cTn id="9" dur="2000" fill="hold"/>
                                        <p:tgtEl>
                                          <p:spTgt spid="28"/>
                                        </p:tgtEl>
                                        <p:attrNameLst>
                                          <p:attrName>ppt_x</p:attrName>
                                          <p:attrName>ppt_y</p:attrName>
                                        </p:attrNameLst>
                                      </p:cBhvr>
                                      <p:rCtr x="0" y="-6944"/>
                                    </p:animMotion>
                                  </p:childTnLst>
                                </p:cTn>
                              </p:par>
                              <p:par>
                                <p:cTn id="10" presetID="10" presetClass="entr" presetSubtype="0" repeatCount="indefinite" fill="hold" grpId="0" nodeType="withEffect">
                                  <p:stCondLst>
                                    <p:cond delay="40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2000"/>
                                        <p:tgtEl>
                                          <p:spTgt spid="30"/>
                                        </p:tgtEl>
                                      </p:cBhvr>
                                    </p:animEffect>
                                  </p:childTnLst>
                                  <p:subTnLst>
                                    <p:set>
                                      <p:cBhvr override="childStyle">
                                        <p:cTn dur="1" fill="hold" display="0" masterRel="sameClick" afterEffect="1">
                                          <p:stCondLst>
                                            <p:cond evt="end" delay="0">
                                              <p:tn val="10"/>
                                            </p:cond>
                                          </p:stCondLst>
                                        </p:cTn>
                                        <p:tgtEl>
                                          <p:spTgt spid="30"/>
                                        </p:tgtEl>
                                        <p:attrNameLst>
                                          <p:attrName>style.visibility</p:attrName>
                                        </p:attrNameLst>
                                      </p:cBhvr>
                                      <p:to>
                                        <p:strVal val="hidden"/>
                                      </p:to>
                                    </p:set>
                                  </p:subTnLst>
                                </p:cTn>
                              </p:par>
                              <p:par>
                                <p:cTn id="13" presetID="64" presetClass="path" presetSubtype="0" repeatCount="indefinite" fill="hold" grpId="1" nodeType="withEffect">
                                  <p:stCondLst>
                                    <p:cond delay="400"/>
                                  </p:stCondLst>
                                  <p:childTnLst>
                                    <p:animMotion origin="layout" path="M 3.54167E-6 3.33333E-6 L 3.54167E-6 -0.13889 " pathEditMode="relative" rAng="0" ptsTypes="AA">
                                      <p:cBhvr>
                                        <p:cTn id="14" dur="2000" fill="hold"/>
                                        <p:tgtEl>
                                          <p:spTgt spid="30"/>
                                        </p:tgtEl>
                                        <p:attrNameLst>
                                          <p:attrName>ppt_x</p:attrName>
                                          <p:attrName>ppt_y</p:attrName>
                                        </p:attrNameLst>
                                      </p:cBhvr>
                                      <p:rCtr x="0" y="-6944"/>
                                    </p:animMotion>
                                  </p:childTnLst>
                                </p:cTn>
                              </p:par>
                              <p:par>
                                <p:cTn id="15" presetID="10" presetClass="entr" presetSubtype="0" repeatCount="indefinite" fill="hold" grpId="0" nodeType="withEffect">
                                  <p:stCondLst>
                                    <p:cond delay="8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2000"/>
                                        <p:tgtEl>
                                          <p:spTgt spid="31"/>
                                        </p:tgtEl>
                                      </p:cBhvr>
                                    </p:animEffect>
                                  </p:childTnLst>
                                  <p:subTnLst>
                                    <p:set>
                                      <p:cBhvr override="childStyle">
                                        <p:cTn dur="1" fill="hold" display="0" masterRel="sameClick" afterEffect="1">
                                          <p:stCondLst>
                                            <p:cond evt="end" delay="0">
                                              <p:tn val="15"/>
                                            </p:cond>
                                          </p:stCondLst>
                                        </p:cTn>
                                        <p:tgtEl>
                                          <p:spTgt spid="31"/>
                                        </p:tgtEl>
                                        <p:attrNameLst>
                                          <p:attrName>style.visibility</p:attrName>
                                        </p:attrNameLst>
                                      </p:cBhvr>
                                      <p:to>
                                        <p:strVal val="hidden"/>
                                      </p:to>
                                    </p:set>
                                  </p:subTnLst>
                                </p:cTn>
                              </p:par>
                              <p:par>
                                <p:cTn id="18" presetID="64" presetClass="path" presetSubtype="0" repeatCount="indefinite" fill="hold" grpId="1" nodeType="withEffect">
                                  <p:stCondLst>
                                    <p:cond delay="800"/>
                                  </p:stCondLst>
                                  <p:childTnLst>
                                    <p:animMotion origin="layout" path="M 1.875E-6 0 L 1.875E-6 -0.13889 " pathEditMode="relative" rAng="0" ptsTypes="AA">
                                      <p:cBhvr>
                                        <p:cTn id="19" dur="2000" fill="hold"/>
                                        <p:tgtEl>
                                          <p:spTgt spid="31"/>
                                        </p:tgtEl>
                                        <p:attrNameLst>
                                          <p:attrName>ppt_x</p:attrName>
                                          <p:attrName>ppt_y</p:attrName>
                                        </p:attrNameLst>
                                      </p:cBhvr>
                                      <p:rCtr x="0" y="-6944"/>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fade">
                                      <p:cBhvr>
                                        <p:cTn id="24" dur="500"/>
                                        <p:tgtEl>
                                          <p:spTgt spid="10">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500"/>
                                        <p:tgtEl>
                                          <p:spTgt spid="10">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xEl>
                                              <p:pRg st="4" end="4"/>
                                            </p:txEl>
                                          </p:spTgt>
                                        </p:tgtEl>
                                        <p:attrNameLst>
                                          <p:attrName>style.visibility</p:attrName>
                                        </p:attrNameLst>
                                      </p:cBhvr>
                                      <p:to>
                                        <p:strVal val="visible"/>
                                      </p:to>
                                    </p:set>
                                    <p:animEffect transition="in" filter="fade">
                                      <p:cBhvr>
                                        <p:cTn id="34"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8" grpId="0" animBg="1"/>
      <p:bldP spid="28" grpId="1" animBg="1"/>
      <p:bldP spid="30" grpId="0" animBg="1"/>
      <p:bldP spid="30" grpId="1" animBg="1"/>
      <p:bldP spid="31" grpId="0" animBg="1"/>
      <p:bldP spid="3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useBgFill="1">
        <p:nvSpPr>
          <p:cNvPr id="26" name="Graphic 22">
            <a:extLst>
              <a:ext uri="{FF2B5EF4-FFF2-40B4-BE49-F238E27FC236}">
                <a16:creationId xmlns:a16="http://schemas.microsoft.com/office/drawing/2014/main" id="{D41648B8-54FC-9049-AD25-9FC457D2D522}"/>
              </a:ext>
            </a:extLst>
          </p:cNvPr>
          <p:cNvSpPr/>
          <p:nvPr/>
        </p:nvSpPr>
        <p:spPr>
          <a:xfrm rot="20322550">
            <a:off x="2891879" y="-462708"/>
            <a:ext cx="3095840" cy="310638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w="9478" cap="flat">
            <a:noFill/>
            <a:prstDash val="solid"/>
            <a:miter/>
          </a:ln>
        </p:spPr>
        <p:txBody>
          <a:bodyPr rtlCol="0" anchor="ctr"/>
          <a:lstStyle/>
          <a:p>
            <a:endParaRPr lang="x-none"/>
          </a:p>
        </p:txBody>
      </p:sp>
      <p:sp useBgFill="1">
        <p:nvSpPr>
          <p:cNvPr id="24" name="Graphic 22">
            <a:extLst>
              <a:ext uri="{FF2B5EF4-FFF2-40B4-BE49-F238E27FC236}">
                <a16:creationId xmlns:a16="http://schemas.microsoft.com/office/drawing/2014/main" id="{480C9633-F820-3D45-9499-D282F58F0A66}"/>
              </a:ext>
            </a:extLst>
          </p:cNvPr>
          <p:cNvSpPr/>
          <p:nvPr/>
        </p:nvSpPr>
        <p:spPr>
          <a:xfrm>
            <a:off x="202281" y="616947"/>
            <a:ext cx="3095840" cy="310638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w="9478" cap="flat">
            <a:noFill/>
            <a:prstDash val="solid"/>
            <a:miter/>
          </a:ln>
        </p:spPr>
        <p:txBody>
          <a:bodyPr rtlCol="0" anchor="ctr"/>
          <a:lstStyle/>
          <a:p>
            <a:endParaRPr lang="x-none"/>
          </a:p>
        </p:txBody>
      </p:sp>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x-none"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1600200" y="3481925"/>
            <a:ext cx="8694420" cy="2308324"/>
          </a:xfrm>
          <a:prstGeom prst="rect">
            <a:avLst/>
          </a:prstGeom>
        </p:spPr>
        <p:txBody>
          <a:bodyPr wrap="square">
            <a:spAutoFit/>
          </a:bodyPr>
          <a:lstStyle/>
          <a:p>
            <a:pPr lvl="0" algn="ctr" defTabSz="914400">
              <a:defRPr/>
            </a:pPr>
            <a:r>
              <a:rPr lang="en-US" sz="1600" dirty="0">
                <a:latin typeface="Times New Roman" pitchFamily="18" charset="0"/>
                <a:cs typeface="Times New Roman" pitchFamily="18" charset="0"/>
              </a:rPr>
              <a:t>Virtual Assistant(VA) technology has a bright future ahead. In </a:t>
            </a:r>
            <a:r>
              <a:rPr lang="en-US" sz="1600" dirty="0" err="1">
                <a:latin typeface="Times New Roman" pitchFamily="18" charset="0"/>
                <a:cs typeface="Times New Roman" pitchFamily="18" charset="0"/>
              </a:rPr>
              <a:t>smartphones</a:t>
            </a:r>
            <a:r>
              <a:rPr lang="en-US" sz="1600" dirty="0">
                <a:latin typeface="Times New Roman" pitchFamily="18" charset="0"/>
                <a:cs typeface="Times New Roman" pitchFamily="18" charset="0"/>
              </a:rPr>
              <a:t>, they are already capable of scheduling tasks or answering simple questions but in near future You wouldn't need to type, perhaps not even take your phone out of your pocket. You could simply literally tell your phone to set an alarm for you, call your friend, type a message &amp; send it, play a particular song, auto switch off at a time you need specify.</a:t>
            </a:r>
          </a:p>
          <a:p>
            <a:pPr lvl="0" algn="ctr" defTabSz="914400">
              <a:defRPr/>
            </a:pPr>
            <a:r>
              <a:rPr lang="en-US" sz="1600" dirty="0">
                <a:latin typeface="Times New Roman" pitchFamily="18" charset="0"/>
                <a:cs typeface="Times New Roman" pitchFamily="18" charset="0"/>
              </a:rPr>
              <a:t>Other than </a:t>
            </a:r>
            <a:r>
              <a:rPr lang="en-US" sz="1600" dirty="0" err="1">
                <a:latin typeface="Times New Roman" pitchFamily="18" charset="0"/>
                <a:cs typeface="Times New Roman" pitchFamily="18" charset="0"/>
              </a:rPr>
              <a:t>smartphone</a:t>
            </a:r>
            <a:r>
              <a:rPr lang="en-US" sz="1600" dirty="0">
                <a:latin typeface="Times New Roman" pitchFamily="18" charset="0"/>
                <a:cs typeface="Times New Roman" pitchFamily="18" charset="0"/>
              </a:rPr>
              <a:t> industry, Virtual Assistant have a good future in medical applications, many of the surgeons and researchers are already working on the robots and robotic arms which using Virtual Assistant technology will help them in surgeries and treatment process. Google is currently working on an automated car. Many of the functions in that car will be served by Virtual Assistant only.</a:t>
            </a:r>
            <a:endParaRPr kumimoji="0" lang="x-none" sz="1600" i="0" u="none" strike="noStrike" kern="1200" cap="none" normalizeH="0" baseline="0" noProof="0" dirty="0">
              <a:ln>
                <a:noFill/>
              </a:ln>
              <a:effectLst/>
              <a:uLnTx/>
              <a:uFillTx/>
              <a:latin typeface="Times New Roman" pitchFamily="18" charset="0"/>
              <a:cs typeface="Times New Roman" pitchFamily="18" charset="0"/>
            </a:endParaRPr>
          </a:p>
        </p:txBody>
      </p:sp>
      <p:sp>
        <p:nvSpPr>
          <p:cNvPr id="6" name="Rectangle 5">
            <a:extLst>
              <a:ext uri="{FF2B5EF4-FFF2-40B4-BE49-F238E27FC236}">
                <a16:creationId xmlns:a16="http://schemas.microsoft.com/office/drawing/2014/main" id="{86BA49A1-C4F8-6543-8240-061A4699B32F}"/>
              </a:ext>
            </a:extLst>
          </p:cNvPr>
          <p:cNvSpPr/>
          <p:nvPr/>
        </p:nvSpPr>
        <p:spPr>
          <a:xfrm>
            <a:off x="1826370" y="2079415"/>
            <a:ext cx="4644221" cy="144655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800" b="1" spc="-150" dirty="0">
                <a:solidFill>
                  <a:srgbClr val="FFFF00"/>
                </a:solidFill>
                <a:effectLst>
                  <a:outerShdw blurRad="419100" sx="102000" sy="102000" algn="ctr" rotWithShape="0">
                    <a:prstClr val="black">
                      <a:alpha val="29000"/>
                    </a:prstClr>
                  </a:outerShdw>
                </a:effectLst>
                <a:latin typeface="Raleway Black" panose="020B0503030101060003" pitchFamily="34" charset="77"/>
              </a:rPr>
              <a:t>FUTURE</a:t>
            </a:r>
            <a:endParaRPr kumimoji="0" lang="x-none" sz="8800" b="1" i="0" u="none" strike="noStrike" kern="1200" cap="none" spc="-150" normalizeH="0" baseline="0" noProof="0" dirty="0">
              <a:ln>
                <a:noFill/>
              </a:ln>
              <a:solidFill>
                <a:srgbClr val="FFFF00"/>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sp>
        <p:nvSpPr>
          <p:cNvPr id="12" name="Rectangle 11">
            <a:extLst>
              <a:ext uri="{FF2B5EF4-FFF2-40B4-BE49-F238E27FC236}">
                <a16:creationId xmlns:a16="http://schemas.microsoft.com/office/drawing/2014/main" id="{99D1D594-5228-7E40-8C11-673A42AE8EE2}"/>
              </a:ext>
            </a:extLst>
          </p:cNvPr>
          <p:cNvSpPr/>
          <p:nvPr/>
        </p:nvSpPr>
        <p:spPr>
          <a:xfrm>
            <a:off x="6379575" y="2084584"/>
            <a:ext cx="4041491" cy="144655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800" b="1" spc="-150" dirty="0">
                <a:solidFill>
                  <a:srgbClr val="FFFF00"/>
                </a:solidFill>
                <a:effectLst>
                  <a:outerShdw blurRad="419100" sx="102000" sy="102000" algn="ctr" rotWithShape="0">
                    <a:prstClr val="black">
                      <a:alpha val="29000"/>
                    </a:prstClr>
                  </a:outerShdw>
                </a:effectLst>
                <a:latin typeface="Raleway Black" panose="020B0503030101060003" pitchFamily="34" charset="77"/>
              </a:rPr>
              <a:t>SCOPE</a:t>
            </a:r>
            <a:endParaRPr kumimoji="0" lang="x-none" sz="8800" b="1" i="0" u="none" strike="noStrike" kern="1200" cap="none" spc="-150" normalizeH="0" baseline="0" noProof="0" dirty="0">
              <a:ln>
                <a:noFill/>
              </a:ln>
              <a:solidFill>
                <a:srgbClr val="FFFF00"/>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13" name="Graphic 12" descr="Gears with solid fill">
            <a:extLst>
              <a:ext uri="{FF2B5EF4-FFF2-40B4-BE49-F238E27FC236}">
                <a16:creationId xmlns:a16="http://schemas.microsoft.com/office/drawing/2014/main" id="{A756BC14-D990-AE45-A8C6-1B6F0B9533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33277" y="518181"/>
            <a:ext cx="1765962" cy="1765962"/>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518703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7000" fill="hold"/>
                                        <p:tgtEl>
                                          <p:spTgt spid="2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7000" fill="hold"/>
                                        <p:tgtEl>
                                          <p:spTgt spid="26"/>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wipe(down)">
                                      <p:cBhvr>
                                        <p:cTn id="13" dur="580">
                                          <p:stCondLst>
                                            <p:cond delay="0"/>
                                          </p:stCondLst>
                                        </p:cTn>
                                        <p:tgtEl>
                                          <p:spTgt spid="10">
                                            <p:txEl>
                                              <p:pRg st="0" end="0"/>
                                            </p:txEl>
                                          </p:spTgt>
                                        </p:tgtEl>
                                      </p:cBhvr>
                                    </p:animEffect>
                                    <p:anim calcmode="lin" valueType="num">
                                      <p:cBhvr>
                                        <p:cTn id="14"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10">
                                            <p:txEl>
                                              <p:pRg st="0" end="0"/>
                                            </p:txEl>
                                          </p:spTgt>
                                        </p:tgtEl>
                                      </p:cBhvr>
                                      <p:to x="100000" y="60000"/>
                                    </p:animScale>
                                    <p:animScale>
                                      <p:cBhvr>
                                        <p:cTn id="20" dur="166" decel="50000">
                                          <p:stCondLst>
                                            <p:cond delay="676"/>
                                          </p:stCondLst>
                                        </p:cTn>
                                        <p:tgtEl>
                                          <p:spTgt spid="10">
                                            <p:txEl>
                                              <p:pRg st="0" end="0"/>
                                            </p:txEl>
                                          </p:spTgt>
                                        </p:tgtEl>
                                      </p:cBhvr>
                                      <p:to x="100000" y="100000"/>
                                    </p:animScale>
                                    <p:animScale>
                                      <p:cBhvr>
                                        <p:cTn id="21" dur="26">
                                          <p:stCondLst>
                                            <p:cond delay="1312"/>
                                          </p:stCondLst>
                                        </p:cTn>
                                        <p:tgtEl>
                                          <p:spTgt spid="10">
                                            <p:txEl>
                                              <p:pRg st="0" end="0"/>
                                            </p:txEl>
                                          </p:spTgt>
                                        </p:tgtEl>
                                      </p:cBhvr>
                                      <p:to x="100000" y="80000"/>
                                    </p:animScale>
                                    <p:animScale>
                                      <p:cBhvr>
                                        <p:cTn id="22" dur="166" decel="50000">
                                          <p:stCondLst>
                                            <p:cond delay="1338"/>
                                          </p:stCondLst>
                                        </p:cTn>
                                        <p:tgtEl>
                                          <p:spTgt spid="10">
                                            <p:txEl>
                                              <p:pRg st="0" end="0"/>
                                            </p:txEl>
                                          </p:spTgt>
                                        </p:tgtEl>
                                      </p:cBhvr>
                                      <p:to x="100000" y="100000"/>
                                    </p:animScale>
                                    <p:animScale>
                                      <p:cBhvr>
                                        <p:cTn id="23" dur="26">
                                          <p:stCondLst>
                                            <p:cond delay="1642"/>
                                          </p:stCondLst>
                                        </p:cTn>
                                        <p:tgtEl>
                                          <p:spTgt spid="10">
                                            <p:txEl>
                                              <p:pRg st="0" end="0"/>
                                            </p:txEl>
                                          </p:spTgt>
                                        </p:tgtEl>
                                      </p:cBhvr>
                                      <p:to x="100000" y="90000"/>
                                    </p:animScale>
                                    <p:animScale>
                                      <p:cBhvr>
                                        <p:cTn id="24" dur="166" decel="50000">
                                          <p:stCondLst>
                                            <p:cond delay="1668"/>
                                          </p:stCondLst>
                                        </p:cTn>
                                        <p:tgtEl>
                                          <p:spTgt spid="10">
                                            <p:txEl>
                                              <p:pRg st="0" end="0"/>
                                            </p:txEl>
                                          </p:spTgt>
                                        </p:tgtEl>
                                      </p:cBhvr>
                                      <p:to x="100000" y="100000"/>
                                    </p:animScale>
                                    <p:animScale>
                                      <p:cBhvr>
                                        <p:cTn id="25" dur="26">
                                          <p:stCondLst>
                                            <p:cond delay="1808"/>
                                          </p:stCondLst>
                                        </p:cTn>
                                        <p:tgtEl>
                                          <p:spTgt spid="10">
                                            <p:txEl>
                                              <p:pRg st="0" end="0"/>
                                            </p:txEl>
                                          </p:spTgt>
                                        </p:tgtEl>
                                      </p:cBhvr>
                                      <p:to x="100000" y="95000"/>
                                    </p:animScale>
                                    <p:animScale>
                                      <p:cBhvr>
                                        <p:cTn id="26" dur="166" decel="50000">
                                          <p:stCondLst>
                                            <p:cond delay="1834"/>
                                          </p:stCondLst>
                                        </p:cTn>
                                        <p:tgtEl>
                                          <p:spTgt spid="10">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animEffect transition="in" filter="wipe(down)">
                                      <p:cBhvr>
                                        <p:cTn id="31" dur="580">
                                          <p:stCondLst>
                                            <p:cond delay="0"/>
                                          </p:stCondLst>
                                        </p:cTn>
                                        <p:tgtEl>
                                          <p:spTgt spid="10">
                                            <p:txEl>
                                              <p:pRg st="1" end="1"/>
                                            </p:txEl>
                                          </p:spTgt>
                                        </p:tgtEl>
                                      </p:cBhvr>
                                    </p:animEffect>
                                    <p:anim calcmode="lin" valueType="num">
                                      <p:cBhvr>
                                        <p:cTn id="32" dur="1822" tmFilter="0,0; 0.14,0.36; 0.43,0.73; 0.71,0.91; 1.0,1.0">
                                          <p:stCondLst>
                                            <p:cond delay="0"/>
                                          </p:stCondLst>
                                        </p:cTn>
                                        <p:tgtEl>
                                          <p:spTgt spid="10">
                                            <p:txEl>
                                              <p:pRg st="1" end="1"/>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0">
                                            <p:txEl>
                                              <p:pRg st="1" end="1"/>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0">
                                            <p:txEl>
                                              <p:pRg st="1" end="1"/>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0">
                                            <p:txEl>
                                              <p:pRg st="1" end="1"/>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0">
                                            <p:txEl>
                                              <p:pRg st="1" end="1"/>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10">
                                            <p:txEl>
                                              <p:pRg st="1" end="1"/>
                                            </p:txEl>
                                          </p:spTgt>
                                        </p:tgtEl>
                                      </p:cBhvr>
                                      <p:to x="100000" y="60000"/>
                                    </p:animScale>
                                    <p:animScale>
                                      <p:cBhvr>
                                        <p:cTn id="38" dur="166" decel="50000">
                                          <p:stCondLst>
                                            <p:cond delay="676"/>
                                          </p:stCondLst>
                                        </p:cTn>
                                        <p:tgtEl>
                                          <p:spTgt spid="10">
                                            <p:txEl>
                                              <p:pRg st="1" end="1"/>
                                            </p:txEl>
                                          </p:spTgt>
                                        </p:tgtEl>
                                      </p:cBhvr>
                                      <p:to x="100000" y="100000"/>
                                    </p:animScale>
                                    <p:animScale>
                                      <p:cBhvr>
                                        <p:cTn id="39" dur="26">
                                          <p:stCondLst>
                                            <p:cond delay="1312"/>
                                          </p:stCondLst>
                                        </p:cTn>
                                        <p:tgtEl>
                                          <p:spTgt spid="10">
                                            <p:txEl>
                                              <p:pRg st="1" end="1"/>
                                            </p:txEl>
                                          </p:spTgt>
                                        </p:tgtEl>
                                      </p:cBhvr>
                                      <p:to x="100000" y="80000"/>
                                    </p:animScale>
                                    <p:animScale>
                                      <p:cBhvr>
                                        <p:cTn id="40" dur="166" decel="50000">
                                          <p:stCondLst>
                                            <p:cond delay="1338"/>
                                          </p:stCondLst>
                                        </p:cTn>
                                        <p:tgtEl>
                                          <p:spTgt spid="10">
                                            <p:txEl>
                                              <p:pRg st="1" end="1"/>
                                            </p:txEl>
                                          </p:spTgt>
                                        </p:tgtEl>
                                      </p:cBhvr>
                                      <p:to x="100000" y="100000"/>
                                    </p:animScale>
                                    <p:animScale>
                                      <p:cBhvr>
                                        <p:cTn id="41" dur="26">
                                          <p:stCondLst>
                                            <p:cond delay="1642"/>
                                          </p:stCondLst>
                                        </p:cTn>
                                        <p:tgtEl>
                                          <p:spTgt spid="10">
                                            <p:txEl>
                                              <p:pRg st="1" end="1"/>
                                            </p:txEl>
                                          </p:spTgt>
                                        </p:tgtEl>
                                      </p:cBhvr>
                                      <p:to x="100000" y="90000"/>
                                    </p:animScale>
                                    <p:animScale>
                                      <p:cBhvr>
                                        <p:cTn id="42" dur="166" decel="50000">
                                          <p:stCondLst>
                                            <p:cond delay="1668"/>
                                          </p:stCondLst>
                                        </p:cTn>
                                        <p:tgtEl>
                                          <p:spTgt spid="10">
                                            <p:txEl>
                                              <p:pRg st="1" end="1"/>
                                            </p:txEl>
                                          </p:spTgt>
                                        </p:tgtEl>
                                      </p:cBhvr>
                                      <p:to x="100000" y="100000"/>
                                    </p:animScale>
                                    <p:animScale>
                                      <p:cBhvr>
                                        <p:cTn id="43" dur="26">
                                          <p:stCondLst>
                                            <p:cond delay="1808"/>
                                          </p:stCondLst>
                                        </p:cTn>
                                        <p:tgtEl>
                                          <p:spTgt spid="10">
                                            <p:txEl>
                                              <p:pRg st="1" end="1"/>
                                            </p:txEl>
                                          </p:spTgt>
                                        </p:tgtEl>
                                      </p:cBhvr>
                                      <p:to x="100000" y="95000"/>
                                    </p:animScale>
                                    <p:animScale>
                                      <p:cBhvr>
                                        <p:cTn id="44" dur="166" decel="50000">
                                          <p:stCondLst>
                                            <p:cond delay="1834"/>
                                          </p:stCondLst>
                                        </p:cTn>
                                        <p:tgtEl>
                                          <p:spTgt spid="10">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P spid="10"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55000"/>
          </a:schemeClr>
        </a:solidFill>
        <a:ln w="76200">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55000"/>
          </a:schemeClr>
        </a:solidFill>
        <a:ln w="76200">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363</TotalTime>
  <Words>1009</Words>
  <Application>Microsoft Office PowerPoint</Application>
  <PresentationFormat>Widescreen</PresentationFormat>
  <Paragraphs>69</Paragraphs>
  <Slides>11</Slides>
  <Notes>2</Notes>
  <HiddenSlides>0</HiddenSlides>
  <MMClips>0</MMClips>
  <ScaleCrop>false</ScaleCrop>
  <HeadingPairs>
    <vt:vector size="6" baseType="variant">
      <vt:variant>
        <vt:lpstr>Fonts Used</vt:lpstr>
      </vt:variant>
      <vt:variant>
        <vt:i4>17</vt:i4>
      </vt:variant>
      <vt:variant>
        <vt:lpstr>Theme</vt:lpstr>
      </vt:variant>
      <vt:variant>
        <vt:i4>5</vt:i4>
      </vt:variant>
      <vt:variant>
        <vt:lpstr>Slide Titles</vt:lpstr>
      </vt:variant>
      <vt:variant>
        <vt:i4>11</vt:i4>
      </vt:variant>
    </vt:vector>
  </HeadingPairs>
  <TitlesOfParts>
    <vt:vector size="33" baseType="lpstr">
      <vt:lpstr>Meiryo</vt:lpstr>
      <vt:lpstr>Aldhabi</vt:lpstr>
      <vt:lpstr>Amasis MT Pro Medium</vt:lpstr>
      <vt:lpstr>Arial</vt:lpstr>
      <vt:lpstr>AvenirNext LT Pro Medium</vt:lpstr>
      <vt:lpstr>Calibri</vt:lpstr>
      <vt:lpstr>Calibri Light</vt:lpstr>
      <vt:lpstr>Cambria Math</vt:lpstr>
      <vt:lpstr>Century Gothic</vt:lpstr>
      <vt:lpstr>Congenial</vt:lpstr>
      <vt:lpstr>Congenial SemiBold</vt:lpstr>
      <vt:lpstr>ff3</vt:lpstr>
      <vt:lpstr>Raleway</vt:lpstr>
      <vt:lpstr>Raleway Black</vt:lpstr>
      <vt:lpstr>Segoe UI Emoji</vt:lpstr>
      <vt:lpstr>Times New Roman</vt:lpstr>
      <vt:lpstr>Wingdings</vt:lpstr>
      <vt:lpstr>BlockprintVTI</vt:lpstr>
      <vt:lpstr>Office Theme</vt:lpstr>
      <vt:lpstr>Office Theme</vt:lpstr>
      <vt:lpstr>Office Theme</vt:lpstr>
      <vt:lpstr>Office Theme</vt:lpstr>
      <vt:lpstr>ARTIFICIAL INTELLIGENCE INT 404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INT 404</dc:title>
  <dc:creator>Gaurav</dc:creator>
  <cp:lastModifiedBy>ankgpt112@gmail.com</cp:lastModifiedBy>
  <cp:revision>33</cp:revision>
  <dcterms:created xsi:type="dcterms:W3CDTF">2023-04-09T07:19:28Z</dcterms:created>
  <dcterms:modified xsi:type="dcterms:W3CDTF">2023-04-10T18:13:33Z</dcterms:modified>
</cp:coreProperties>
</file>