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E90BF8-5360-437E-85B9-5708DD7209C0}">
  <a:tblStyle styleId="{86E90BF8-5360-437E-85B9-5708DD7209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6c2f8fc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96c2f8fc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96c2f8fca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96c2f8fca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96c2f8fc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96c2f8fc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96c2f8fca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96c2f8fca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96c2f8fca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96c2f8fca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96c2f8fca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96c2f8fca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96c2f8fca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96c2f8fca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96c2f8fca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96c2f8fca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96c2f8fca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96c2f8fca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96c2f8fca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96c2f8fca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out_features != in residual?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6c2f8fca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96c2f8fca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6c2f8fc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196c2f8fc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Change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96c2f8fca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96c2f8fca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96c2f8fca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96c2f8fca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96c2f8fca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96c2f8fca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96c2f8fca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96c2f8fca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96c2f8fca_0_1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96c2f8fca_0_1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96c2f8fca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96c2f8fca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96c2f8fca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96c2f8fca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96c2f8fca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96c2f8fca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96c2f8fca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96c2f8fca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96c2f8fca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96c2f8fca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6c2f8fca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196c2f8fca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96c2f8fca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96c2f8fca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96c2f8fca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96c2f8fca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96c2f8fca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96c2f8fca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96c2f8fca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96c2f8fca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96c2f8fca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96c2f8fca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96c2f8fca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96c2f8fca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96c2f8fca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96c2f8fca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96c2f8fca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96c2f8fca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96c2f8fca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96c2f8fca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96c2f8fca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96c2f8fca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6c2f8fc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6c2f8fc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encoder for passages and query since we want vectors from same latent space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96c2f8fca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96c2f8fca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96c2f8fca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96c2f8fca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96c2f8fca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196c2f8fca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96c2f8fc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96c2f8fc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96c2f8fc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96c2f8fc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96c2f8fc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96c2f8fc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96c2f8fca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96c2f8fca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96c2f8fca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96c2f8fca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Retrieval for Generation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/>
              <a:t>Ankit Saha - AI21BTECH11004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/>
              <a:t>Pranav Balasubramanian - AI21BTECH11023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+ Reranker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first use the encoder baseline to fetch the 100 closest passages (out of 1,010,920) from the FAISS index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Then, we use </a:t>
            </a:r>
            <a:r>
              <a:rPr b="1" lang="en" sz="1600"/>
              <a:t>ms-marco-MiniLM-L-6-v2</a:t>
            </a:r>
            <a:r>
              <a:rPr lang="en" sz="1600"/>
              <a:t>,</a:t>
            </a:r>
            <a:r>
              <a:rPr b="1" lang="en" sz="1600"/>
              <a:t> </a:t>
            </a:r>
            <a:r>
              <a:rPr lang="en" sz="1600"/>
              <a:t>a cross-encoder model, which was trained on the MS-MARCO passage ranking dataset (different from our question-answering dataset)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cross-encoder is used to rerank the top 100 passages based on the similarity score with the query, which is then used for retrieving the best (top-K) set of passages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 significant improvement observed in all the metrics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+ Reranker Metrics</a:t>
            </a:r>
            <a:endParaRPr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952500" y="20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125775"/>
                <a:gridCol w="2014925"/>
                <a:gridCol w="1878175"/>
                <a:gridCol w="222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Contextual 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Contextual 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Contextual Relevancy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Baseline: Fine-Tuning (Initial Trials)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then fine-tuned the baseline retriever </a:t>
            </a:r>
            <a:r>
              <a:rPr b="1" lang="en" sz="1600"/>
              <a:t>all-MiniLM-L6-v2 </a:t>
            </a:r>
            <a:r>
              <a:rPr lang="en" sz="1600"/>
              <a:t>on our MS-MARCO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used the </a:t>
            </a:r>
            <a:r>
              <a:rPr b="1" lang="en" sz="1600"/>
              <a:t>TripletMarginWithDistanceLoss </a:t>
            </a:r>
            <a:r>
              <a:rPr lang="en" sz="1600"/>
              <a:t>as the loss function with the distance as the cosine distance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Essentially, the loss takes a triplet as input: (anchor, positive, negative)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will try to minimize the distance between the anchor (query) and the positive (relevant passage) and maximize the distance between the anchor (query) and the negative (irrelevant passage)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Triplet Margin With Distance Loss 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078863"/>
            <a:ext cx="59436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199" y="3734375"/>
            <a:ext cx="5943600" cy="1068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the Retriever (PyTorch)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used all the 10 relevant passages for each query as the positives to form the triplets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negatives, we have randomly sampled passages corresponding to other queries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margin has been set as 1.0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Adam optimizer with a learning rate of 1e-3 has been used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128,000 triplets were used for fine-tuning as of now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666025" y="121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Fine-tuned + Reranker Metrics (PyTorch)</a:t>
            </a:r>
            <a:endParaRPr/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666025" y="1816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485125"/>
                <a:gridCol w="2556675"/>
                <a:gridCol w="2383150"/>
                <a:gridCol w="28170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Contextual 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Contextual 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Contextual Relevancy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7"/>
          <p:cNvSpPr txBox="1"/>
          <p:nvPr/>
        </p:nvSpPr>
        <p:spPr>
          <a:xfrm>
            <a:off x="666025" y="3945350"/>
            <a:ext cx="886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TripletLoss is highly sensitive to the choice of positive and negative samples.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Mixture of Experts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602800" y="1289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Mixture of experts 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88" y="1877300"/>
            <a:ext cx="8435226" cy="26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Fine-Tuning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objective here is to freeze the embedding model, train an adapter (a smaller network) which transforms the current embedding space to another latent space (the domain specific space).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adapter chosen is a </a:t>
            </a:r>
            <a:r>
              <a:rPr b="1" lang="en">
                <a:solidFill>
                  <a:schemeClr val="dk1"/>
                </a:solidFill>
              </a:rPr>
              <a:t>TwoLayerNN</a:t>
            </a:r>
            <a:r>
              <a:rPr lang="en"/>
              <a:t>, from the </a:t>
            </a:r>
            <a:r>
              <a:rPr b="1" lang="en"/>
              <a:t>llama_index</a:t>
            </a:r>
            <a:r>
              <a:rPr lang="en"/>
              <a:t> library used with the following parameters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1223075" y="3074650"/>
            <a:ext cx="41517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"in_features"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384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"hidden_features"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"out_features"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384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"bias"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"activation_fn_str"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"relu"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"add_residual"</a:t>
            </a:r>
            <a:r>
              <a:rPr lang="en" sz="10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616125" y="1819675"/>
            <a:ext cx="2813700" cy="212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4407150" y="1819675"/>
            <a:ext cx="671400" cy="21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5783725" y="1163125"/>
            <a:ext cx="671400" cy="34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7215225" y="1819675"/>
            <a:ext cx="671400" cy="21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3429825" y="2747575"/>
            <a:ext cx="9771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5078550" y="2747575"/>
            <a:ext cx="7053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6455475" y="2747575"/>
            <a:ext cx="7599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616000" y="1819675"/>
            <a:ext cx="28137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all-MiniLM-L6-v2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Sentence Transformer embedding model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4406925" y="2688475"/>
            <a:ext cx="6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384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5783725" y="2688475"/>
            <a:ext cx="6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512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7215725" y="2688475"/>
            <a:ext cx="6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384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8237625" y="2762450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600"/>
              <a:t>What is Retrieval-Augmented Generation (RAG)?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To address the issue of Large Language Model (LLM) hallucinations and irrelevant outputs, we provide relevant information from a set of retrieved passages (related to the query) to provide the LLM with the necessary context to keep the answer grounded to the query being asked.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This project aims to develop better retrieval strategies that out-perform a set baseline in terms of retrieving.</a:t>
            </a:r>
            <a:endParaRPr sz="1600"/>
          </a:p>
        </p:txBody>
      </p:sp>
      <p:sp>
        <p:nvSpPr>
          <p:cNvPr id="94" name="Google Shape;94;p14"/>
          <p:cNvSpPr txBox="1"/>
          <p:nvPr/>
        </p:nvSpPr>
        <p:spPr>
          <a:xfrm>
            <a:off x="5809000" y="2416900"/>
            <a:ext cx="59100" cy="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Fine-Tuning (contd.)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then initialize the </a:t>
            </a:r>
            <a:r>
              <a:rPr b="1" lang="en">
                <a:solidFill>
                  <a:schemeClr val="dk1"/>
                </a:solidFill>
              </a:rPr>
              <a:t>EmbeddingAdapterFinetuneEngine</a:t>
            </a:r>
            <a:r>
              <a:rPr lang="en"/>
              <a:t>, an object to perform the fine tuning.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fine tuning engine uses </a:t>
            </a:r>
            <a:r>
              <a:rPr b="1" lang="en">
                <a:solidFill>
                  <a:schemeClr val="dk1"/>
                </a:solidFill>
              </a:rPr>
              <a:t>MyMultipleNegativesRankingLoss</a:t>
            </a:r>
            <a:r>
              <a:rPr lang="en"/>
              <a:t>, which is similar to the </a:t>
            </a:r>
            <a:r>
              <a:rPr b="1" lang="en">
                <a:solidFill>
                  <a:schemeClr val="dk1"/>
                </a:solidFill>
              </a:rPr>
              <a:t>MultipleNegativesRankingLoss</a:t>
            </a:r>
            <a:r>
              <a:rPr lang="en"/>
              <a:t> in the Sentence Transformers library,  but optimized for llama_index embeddings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query type’s retriever was fine-tuned for 10 epochs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number of examples used for each </a:t>
            </a:r>
            <a:r>
              <a:rPr b="1" lang="en"/>
              <a:t>query_type</a:t>
            </a:r>
            <a:r>
              <a:rPr lang="en"/>
              <a:t> for fine tuning is as shown below: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1313025" y="3522600"/>
            <a:ext cx="2087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NUM_EXAMPLES</a:t>
            </a: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8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'DESCRIPTION'</a:t>
            </a: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'NUMERIC'</a:t>
            </a: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'ENTITY'</a:t>
            </a: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63243</a:t>
            </a: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'LOCATION'</a:t>
            </a: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46879</a:t>
            </a: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'PERSON'</a:t>
            </a:r>
            <a:r>
              <a:rPr lang="en" sz="85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42800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Router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729450" y="2078875"/>
            <a:ext cx="7688700" cy="21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router is a classification network which forwards the incoming query to the best retriever.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query is classified into one of the five possible query types.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 trained on ‘train-00005-of-00007.parquet’ , this was chosen since it had an almost equal portion of all query types which would help the router to </a:t>
            </a:r>
            <a:r>
              <a:rPr lang="en"/>
              <a:t>distinguish between the query type.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input to the network is the baseline embedding of the query by the sentence transformer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function used: </a:t>
            </a:r>
            <a:r>
              <a:rPr lang="en">
                <a:solidFill>
                  <a:schemeClr val="dk1"/>
                </a:solidFill>
              </a:rPr>
              <a:t>torch.nn.CrossEntropyLoss()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performance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nput_dim = </a:t>
            </a:r>
            <a:r>
              <a:rPr lang="en">
                <a:solidFill>
                  <a:srgbClr val="FF0000"/>
                </a:solidFill>
              </a:rPr>
              <a:t>384 </a:t>
            </a:r>
            <a:r>
              <a:rPr lang="en"/>
              <a:t>(dimensionality of embedding)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output_dim = </a:t>
            </a:r>
            <a:r>
              <a:rPr lang="en">
                <a:solidFill>
                  <a:srgbClr val="FF0000"/>
                </a:solidFill>
              </a:rPr>
              <a:t>5 </a:t>
            </a:r>
            <a:r>
              <a:rPr lang="en"/>
              <a:t>(number of query types)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 </a:t>
            </a:r>
            <a:r>
              <a:rPr lang="en" sz="1200">
                <a:solidFill>
                  <a:srgbClr val="0000FF"/>
                </a:solidFill>
              </a:rPr>
              <a:t>128 </a:t>
            </a:r>
            <a:r>
              <a:rPr lang="en" sz="1200"/>
              <a:t>hidden dimensions,  trained over </a:t>
            </a:r>
            <a:r>
              <a:rPr lang="en" sz="1200">
                <a:solidFill>
                  <a:srgbClr val="0000FF"/>
                </a:solidFill>
              </a:rPr>
              <a:t>70</a:t>
            </a:r>
            <a:r>
              <a:rPr lang="en" sz="1200"/>
              <a:t> epochs: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Accuracy of router:  </a:t>
            </a:r>
            <a:r>
              <a:rPr b="1" lang="en" sz="1100">
                <a:solidFill>
                  <a:srgbClr val="000000"/>
                </a:solidFill>
              </a:rPr>
              <a:t>0.883</a:t>
            </a:r>
            <a:r>
              <a:rPr b="1" lang="en" sz="1100">
                <a:solidFill>
                  <a:srgbClr val="000000"/>
                </a:solidFill>
              </a:rPr>
              <a:t>7</a:t>
            </a:r>
            <a:endParaRPr b="1" sz="11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 </a:t>
            </a:r>
            <a:r>
              <a:rPr lang="en" sz="1200">
                <a:solidFill>
                  <a:srgbClr val="0000FF"/>
                </a:solidFill>
              </a:rPr>
              <a:t>256</a:t>
            </a:r>
            <a:r>
              <a:rPr lang="en" sz="1200"/>
              <a:t> hidden dimensions,  trained over </a:t>
            </a:r>
            <a:r>
              <a:rPr lang="en" sz="1200">
                <a:solidFill>
                  <a:srgbClr val="0000FF"/>
                </a:solidFill>
              </a:rPr>
              <a:t>70 </a:t>
            </a:r>
            <a:r>
              <a:rPr lang="en" sz="1200"/>
              <a:t>epochs: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Accuracy of router:</a:t>
            </a:r>
            <a:r>
              <a:rPr lang="en" sz="1100">
                <a:solidFill>
                  <a:schemeClr val="accent3"/>
                </a:solidFill>
              </a:rPr>
              <a:t>  </a:t>
            </a:r>
            <a:r>
              <a:rPr b="1" lang="en" sz="1100">
                <a:solidFill>
                  <a:srgbClr val="000000"/>
                </a:solidFill>
              </a:rPr>
              <a:t>0.8882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 </a:t>
            </a:r>
            <a:r>
              <a:rPr lang="en" sz="1200">
                <a:solidFill>
                  <a:srgbClr val="0000FF"/>
                </a:solidFill>
              </a:rPr>
              <a:t>256 </a:t>
            </a:r>
            <a:r>
              <a:rPr lang="en" sz="1200"/>
              <a:t>hidden dimensions,  trained over </a:t>
            </a:r>
            <a:r>
              <a:rPr lang="en" sz="1200">
                <a:solidFill>
                  <a:srgbClr val="0000FF"/>
                </a:solidFill>
              </a:rPr>
              <a:t>120</a:t>
            </a:r>
            <a:r>
              <a:rPr lang="en" sz="1200"/>
              <a:t> epochs: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Accuracy of router:  </a:t>
            </a:r>
            <a:r>
              <a:rPr b="1" lang="en" sz="1100">
                <a:solidFill>
                  <a:schemeClr val="dk2"/>
                </a:solidFill>
              </a:rPr>
              <a:t>0.8928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of models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50" y="514338"/>
            <a:ext cx="3657600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625" y="514351"/>
            <a:ext cx="3657601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2475" y="2800350"/>
            <a:ext cx="3657601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>
            <p:ph type="title"/>
          </p:nvPr>
        </p:nvSpPr>
        <p:spPr>
          <a:xfrm>
            <a:off x="727650" y="0"/>
            <a:ext cx="76887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DESCRIPTION Queries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75" y="580932"/>
            <a:ext cx="3657600" cy="228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225" y="568475"/>
            <a:ext cx="3657601" cy="231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187" y="2841197"/>
            <a:ext cx="3657601" cy="230757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>
            <p:ph type="title"/>
          </p:nvPr>
        </p:nvSpPr>
        <p:spPr>
          <a:xfrm>
            <a:off x="727650" y="0"/>
            <a:ext cx="76887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NUMERIC </a:t>
            </a:r>
            <a:r>
              <a:rPr lang="en" sz="1800"/>
              <a:t>Queries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0" y="545399"/>
            <a:ext cx="3616748" cy="21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674" y="566356"/>
            <a:ext cx="3504602" cy="209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188" y="2683963"/>
            <a:ext cx="3657601" cy="236279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>
            <p:ph type="title"/>
          </p:nvPr>
        </p:nvSpPr>
        <p:spPr>
          <a:xfrm>
            <a:off x="727650" y="0"/>
            <a:ext cx="76887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ENTITY </a:t>
            </a:r>
            <a:r>
              <a:rPr lang="en" sz="1800"/>
              <a:t>Queries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 b="0" l="99" r="99" t="0"/>
          <a:stretch/>
        </p:blipFill>
        <p:spPr>
          <a:xfrm>
            <a:off x="409050" y="576375"/>
            <a:ext cx="3566160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 rotWithShape="1">
          <a:blip r:embed="rId4">
            <a:alphaModFix/>
          </a:blip>
          <a:srcRect b="0" l="69" r="69" t="0"/>
          <a:stretch/>
        </p:blipFill>
        <p:spPr>
          <a:xfrm>
            <a:off x="5164235" y="576375"/>
            <a:ext cx="3530502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 rotWithShape="1">
          <a:blip r:embed="rId5">
            <a:alphaModFix/>
          </a:blip>
          <a:srcRect b="0" l="49" r="49" t="0"/>
          <a:stretch/>
        </p:blipFill>
        <p:spPr>
          <a:xfrm>
            <a:off x="2743188" y="2862376"/>
            <a:ext cx="3657601" cy="236728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9"/>
          <p:cNvSpPr txBox="1"/>
          <p:nvPr/>
        </p:nvSpPr>
        <p:spPr>
          <a:xfrm>
            <a:off x="882675" y="4124825"/>
            <a:ext cx="671400" cy="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9"/>
          <p:cNvSpPr txBox="1"/>
          <p:nvPr>
            <p:ph type="title"/>
          </p:nvPr>
        </p:nvSpPr>
        <p:spPr>
          <a:xfrm>
            <a:off x="727650" y="0"/>
            <a:ext cx="76887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LOCATION </a:t>
            </a:r>
            <a:r>
              <a:rPr lang="en" sz="1800"/>
              <a:t>Queries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00" y="539031"/>
            <a:ext cx="3639064" cy="221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237" y="514563"/>
            <a:ext cx="3639063" cy="223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188" y="2776226"/>
            <a:ext cx="3657601" cy="236728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>
            <p:ph type="title"/>
          </p:nvPr>
        </p:nvSpPr>
        <p:spPr>
          <a:xfrm>
            <a:off x="727650" y="0"/>
            <a:ext cx="76887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PERSON </a:t>
            </a:r>
            <a:r>
              <a:rPr lang="en" sz="1800"/>
              <a:t>Queries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521975"/>
            <a:ext cx="3657600" cy="23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250" y="508250"/>
            <a:ext cx="3657601" cy="23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188" y="2767201"/>
            <a:ext cx="3657601" cy="236728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/>
          <p:nvPr>
            <p:ph type="title"/>
          </p:nvPr>
        </p:nvSpPr>
        <p:spPr>
          <a:xfrm>
            <a:off x="727650" y="0"/>
            <a:ext cx="76887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Mixture of Experts’ Performance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51750" y="548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MS MARCO Examples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96750" y="1298975"/>
            <a:ext cx="76887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query</a:t>
            </a:r>
            <a:r>
              <a:rPr lang="en"/>
              <a:t>: what is rappelling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query_type</a:t>
            </a:r>
            <a:r>
              <a:rPr lang="en"/>
              <a:t>: description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passages</a:t>
            </a:r>
            <a:r>
              <a:rPr lang="en"/>
              <a:t>: </a:t>
            </a:r>
            <a:br>
              <a:rPr lang="en"/>
            </a:br>
            <a:r>
              <a:rPr lang="en"/>
              <a:t>“</a:t>
            </a:r>
            <a:r>
              <a:rPr lang="en" sz="1100"/>
              <a:t>Rappelling is the process of coming down from a mountain that is usually done with two pieces of rope. Use a natural anchor or a set of bolts to rappel from with help from an experienced rock climber in this free video on rappelling techniques. Part of the Video Series: Rappelling &amp; Rock Climbing.",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/>
              <a:t>…………….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/>
              <a:t>a descent of a vertical cliff or wall made by using a doubled rope that is fixed to a higher point and wrapped around the body. abseil. mountain climbing, mountaineering-the activity of climbing a mountain. descent-the act of changing your location in a downward direction."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 sz="1200"/>
              <a:t>answer</a:t>
            </a:r>
            <a:r>
              <a:rPr lang="en" sz="1200"/>
              <a:t>: Rappelling is the process of coming down from a mountain that is usually done with two pieces of rope.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graphicFrame>
        <p:nvGraphicFramePr>
          <p:cNvPr id="293" name="Google Shape;293;p43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0.505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4" name="Google Shape;294;p43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0.170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0.376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0.502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Google Shape;295;p43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Fine-Tuned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graphicFrame>
        <p:nvGraphicFramePr>
          <p:cNvPr id="302" name="Google Shape;302;p44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0.427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0.425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3" name="Google Shape;303;p44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0.423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Google Shape;304;p44"/>
          <p:cNvSpPr txBox="1"/>
          <p:nvPr/>
        </p:nvSpPr>
        <p:spPr>
          <a:xfrm>
            <a:off x="231725" y="2025525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Fine-Tuned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with Reranker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44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 with Reranker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</a:t>
            </a:r>
            <a:endParaRPr/>
          </a:p>
        </p:txBody>
      </p:sp>
      <p:graphicFrame>
        <p:nvGraphicFramePr>
          <p:cNvPr id="311" name="Google Shape;311;p45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0.375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2" name="Google Shape;312;p45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0.066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p45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Fine-Tuned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</a:t>
            </a:r>
            <a:endParaRPr/>
          </a:p>
        </p:txBody>
      </p:sp>
      <p:graphicFrame>
        <p:nvGraphicFramePr>
          <p:cNvPr id="320" name="Google Shape;320;p46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0.260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1" name="Google Shape;321;p46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0.066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p46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Fine-Tuned with Reranker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 with Reranker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</a:t>
            </a:r>
            <a:endParaRPr/>
          </a:p>
        </p:txBody>
      </p:sp>
      <p:graphicFrame>
        <p:nvGraphicFramePr>
          <p:cNvPr id="329" name="Google Shape;329;p47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0" name="Google Shape;330;p47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0.239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0.477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Google Shape;331;p47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Fine-Tuned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</a:t>
            </a:r>
            <a:endParaRPr/>
          </a:p>
        </p:txBody>
      </p:sp>
      <p:graphicFrame>
        <p:nvGraphicFramePr>
          <p:cNvPr id="338" name="Google Shape;338;p48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0.601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9" name="Google Shape;339;p48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0.409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p48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Fine-Tuned with Reranker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 with Reranker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	</a:t>
            </a:r>
            <a:endParaRPr/>
          </a:p>
        </p:txBody>
      </p:sp>
      <p:graphicFrame>
        <p:nvGraphicFramePr>
          <p:cNvPr id="347" name="Google Shape;347;p49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0.476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8" name="Google Shape;348;p49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9" name="Google Shape;349;p49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Fine-Tuned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9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	</a:t>
            </a:r>
            <a:endParaRPr/>
          </a:p>
        </p:txBody>
      </p:sp>
      <p:graphicFrame>
        <p:nvGraphicFramePr>
          <p:cNvPr id="356" name="Google Shape;356;p50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7" name="Google Shape;357;p50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50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Fine-Tuned with Reranker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 with Reranker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graphicFrame>
        <p:nvGraphicFramePr>
          <p:cNvPr id="365" name="Google Shape;365;p51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0.297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6" name="Google Shape;366;p51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0.298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51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Fine-Tuned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Methodology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824000" cy="27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set of all passages is stored in a </a:t>
            </a:r>
            <a:r>
              <a:rPr b="1" lang="en" sz="1600"/>
              <a:t>FAISS vector database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embedding model is used to first encode each passage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encodings are then indexed and stored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the </a:t>
            </a:r>
            <a:r>
              <a:rPr b="1" lang="en" sz="1600"/>
              <a:t>IndexFlatIP</a:t>
            </a:r>
            <a:r>
              <a:rPr lang="en" sz="1600"/>
              <a:t> index, which indexes embeddings based on cosine similarity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Given a query, encode it using the same embedding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its nearest neighbours efficiently  in the embedding space using the index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correspond to the passages with the highest </a:t>
            </a:r>
            <a:r>
              <a:rPr b="1" lang="en" sz="1600"/>
              <a:t>cosine similarity</a:t>
            </a:r>
            <a:r>
              <a:rPr lang="en" sz="1600"/>
              <a:t> with the query, and thus form our retrieved context (most relevant passages to the query)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graphicFrame>
        <p:nvGraphicFramePr>
          <p:cNvPr id="374" name="Google Shape;374;p52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5" name="Google Shape;375;p52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0.502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6" name="Google Shape;376;p52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Fine-Tuned with Reranker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 with Reranker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Mixture of experts vs Baseline</a:t>
            </a:r>
            <a:endParaRPr/>
          </a:p>
        </p:txBody>
      </p:sp>
      <p:graphicFrame>
        <p:nvGraphicFramePr>
          <p:cNvPr id="383" name="Google Shape;383;p53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4" name="Google Shape;384;p53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0.507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0.507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5" name="Google Shape;385;p53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Mixture of experts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Mixture of experts vs Baseline</a:t>
            </a:r>
            <a:endParaRPr/>
          </a:p>
        </p:txBody>
      </p:sp>
      <p:graphicFrame>
        <p:nvGraphicFramePr>
          <p:cNvPr id="392" name="Google Shape;392;p54"/>
          <p:cNvGraphicFramePr/>
          <p:nvPr/>
        </p:nvGraphicFramePr>
        <p:xfrm>
          <a:off x="231725" y="2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0.427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0.425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3" name="Google Shape;393;p54"/>
          <p:cNvGraphicFramePr/>
          <p:nvPr/>
        </p:nvGraphicFramePr>
        <p:xfrm>
          <a:off x="4572000" y="24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046800"/>
                <a:gridCol w="1046800"/>
                <a:gridCol w="1046800"/>
                <a:gridCol w="1046800"/>
              </a:tblGrid>
              <a:tr h="3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Contextual Relevancy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0.423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p54"/>
          <p:cNvSpPr txBox="1"/>
          <p:nvPr/>
        </p:nvSpPr>
        <p:spPr>
          <a:xfrm>
            <a:off x="231725" y="2025538"/>
            <a:ext cx="343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Mixture of experts with Reranker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54"/>
          <p:cNvSpPr txBox="1"/>
          <p:nvPr/>
        </p:nvSpPr>
        <p:spPr>
          <a:xfrm>
            <a:off x="4572000" y="2025538"/>
            <a:ext cx="3376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Baseline with Reranker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Models Tested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7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query, there are  relevant passages with either zero or one passage out of them marked, denoting the passage that was used to generate the answer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tested the following embedding models and measured their top-1 and top-3 accuracies in terms of identifying the marked passage out of all the passages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marked passage can be thought of as the best passage among the relevant passages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following accuracies have been reported for a part of the training dataset because these marked labels are not present in the test dataset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Models Tested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952500" y="220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Model name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Top-1 accuracy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Top-3 accuracy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distilbert-base-uncased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12.8248 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36.7980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bert-base-uncased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9.3880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28.1643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all-MiniLM-L6-v2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40.4023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75.3562</a:t>
                      </a:r>
                      <a:endParaRPr b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bge-large-en-v1.5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44.8449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78.2900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ms-marco-MiniLM-L-12-v2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(cross-encoder)</a:t>
                      </a:r>
                      <a:endParaRPr i="1"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49.7904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83.7385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7650" y="1914725"/>
            <a:ext cx="81813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chosen the sentence transformer </a:t>
            </a:r>
            <a:r>
              <a:rPr b="1" lang="en" sz="1600"/>
              <a:t>all-MiniLM-L6-v2 </a:t>
            </a:r>
            <a:r>
              <a:rPr lang="en" sz="1600"/>
              <a:t>as the baseline because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Its embeddings have been optimized for tasks like clustering and semantic similarity unlike BERT and DistilBERT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is fairly lightweight (22.7M parameters) enabling fast fine-tuning and embedding of all passages in the vector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evaluating the baseline, we have indexed all the 1,010,920 test dataset passages in the vector database and retrieved the top-K passages and computed the metrics mentioned in our first presentation for various values of 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metrics have been computed considering the  relevant passages for each query as the true positives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Metrics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952500" y="20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{86E90BF8-5360-437E-85B9-5708DD7209C0}</a:tableStyleId>
              </a:tblPr>
              <a:tblGrid>
                <a:gridCol w="1125775"/>
                <a:gridCol w="2014925"/>
                <a:gridCol w="1878175"/>
                <a:gridCol w="222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Contextual 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Contextual 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Contextual Relevancy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Baseline: Reranking 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863" y="2078863"/>
            <a:ext cx="45624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6747725" y="3126400"/>
            <a:ext cx="221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Cross-encoders do not give embeddings!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