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1675-9F11-CDE9-2CE6-2FC8EE065B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85151-A34C-258C-2A79-8110F4564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E0510F-7F85-59A5-EA66-FD3A7F884C23}"/>
              </a:ext>
            </a:extLst>
          </p:cNvPr>
          <p:cNvSpPr>
            <a:spLocks noGrp="1"/>
          </p:cNvSpPr>
          <p:nvPr>
            <p:ph type="dt" sz="half" idx="10"/>
          </p:nvPr>
        </p:nvSpPr>
        <p:spPr/>
        <p:txBody>
          <a:bodyPr/>
          <a:lstStyle/>
          <a:p>
            <a:fld id="{8ACCEBEA-BE92-42D1-97E4-B012A2F9408C}" type="datetimeFigureOut">
              <a:rPr lang="en-US" smtClean="0"/>
              <a:t>7/12/2023</a:t>
            </a:fld>
            <a:endParaRPr lang="en-US"/>
          </a:p>
        </p:txBody>
      </p:sp>
      <p:sp>
        <p:nvSpPr>
          <p:cNvPr id="5" name="Footer Placeholder 4">
            <a:extLst>
              <a:ext uri="{FF2B5EF4-FFF2-40B4-BE49-F238E27FC236}">
                <a16:creationId xmlns:a16="http://schemas.microsoft.com/office/drawing/2014/main" id="{91F9E514-C004-6E15-EE55-9261D784B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1F58D-0A3A-E062-8A97-0063A50B2CA6}"/>
              </a:ext>
            </a:extLst>
          </p:cNvPr>
          <p:cNvSpPr>
            <a:spLocks noGrp="1"/>
          </p:cNvSpPr>
          <p:nvPr>
            <p:ph type="sldNum" sz="quarter" idx="12"/>
          </p:nvPr>
        </p:nvSpPr>
        <p:spPr/>
        <p:txBody>
          <a:bodyPr/>
          <a:lstStyle/>
          <a:p>
            <a:fld id="{4216CCBB-2B19-4F5C-B49D-655F2C8F681B}" type="slidenum">
              <a:rPr lang="en-US" smtClean="0"/>
              <a:t>‹#›</a:t>
            </a:fld>
            <a:endParaRPr lang="en-US"/>
          </a:p>
        </p:txBody>
      </p:sp>
    </p:spTree>
    <p:extLst>
      <p:ext uri="{BB962C8B-B14F-4D97-AF65-F5344CB8AC3E}">
        <p14:creationId xmlns:p14="http://schemas.microsoft.com/office/powerpoint/2010/main" val="82686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D612-8B55-38DC-B2C5-16DE368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6D8DF0-0399-9D4C-D456-C6FCD4DF17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E59DF-FEAB-6D0E-DFB9-ABAC50FC4745}"/>
              </a:ext>
            </a:extLst>
          </p:cNvPr>
          <p:cNvSpPr>
            <a:spLocks noGrp="1"/>
          </p:cNvSpPr>
          <p:nvPr>
            <p:ph type="dt" sz="half" idx="10"/>
          </p:nvPr>
        </p:nvSpPr>
        <p:spPr/>
        <p:txBody>
          <a:bodyPr/>
          <a:lstStyle/>
          <a:p>
            <a:fld id="{8ACCEBEA-BE92-42D1-97E4-B012A2F9408C}" type="datetimeFigureOut">
              <a:rPr lang="en-US" smtClean="0"/>
              <a:t>7/12/2023</a:t>
            </a:fld>
            <a:endParaRPr lang="en-US"/>
          </a:p>
        </p:txBody>
      </p:sp>
      <p:sp>
        <p:nvSpPr>
          <p:cNvPr id="5" name="Footer Placeholder 4">
            <a:extLst>
              <a:ext uri="{FF2B5EF4-FFF2-40B4-BE49-F238E27FC236}">
                <a16:creationId xmlns:a16="http://schemas.microsoft.com/office/drawing/2014/main" id="{F4366DD4-770F-044C-5FC1-171CE0718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B8969-C8E8-3B98-2F04-CD8D9A533B6F}"/>
              </a:ext>
            </a:extLst>
          </p:cNvPr>
          <p:cNvSpPr>
            <a:spLocks noGrp="1"/>
          </p:cNvSpPr>
          <p:nvPr>
            <p:ph type="sldNum" sz="quarter" idx="12"/>
          </p:nvPr>
        </p:nvSpPr>
        <p:spPr/>
        <p:txBody>
          <a:bodyPr/>
          <a:lstStyle/>
          <a:p>
            <a:fld id="{4216CCBB-2B19-4F5C-B49D-655F2C8F681B}" type="slidenum">
              <a:rPr lang="en-US" smtClean="0"/>
              <a:t>‹#›</a:t>
            </a:fld>
            <a:endParaRPr lang="en-US"/>
          </a:p>
        </p:txBody>
      </p:sp>
    </p:spTree>
    <p:extLst>
      <p:ext uri="{BB962C8B-B14F-4D97-AF65-F5344CB8AC3E}">
        <p14:creationId xmlns:p14="http://schemas.microsoft.com/office/powerpoint/2010/main" val="281487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BCB332-179A-DE8F-EB2F-7665B1713C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FDBFF6-9801-77C8-C353-712C1ECBDA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7E7C6-6AAF-6718-F47E-1B894F68B55C}"/>
              </a:ext>
            </a:extLst>
          </p:cNvPr>
          <p:cNvSpPr>
            <a:spLocks noGrp="1"/>
          </p:cNvSpPr>
          <p:nvPr>
            <p:ph type="dt" sz="half" idx="10"/>
          </p:nvPr>
        </p:nvSpPr>
        <p:spPr/>
        <p:txBody>
          <a:bodyPr/>
          <a:lstStyle/>
          <a:p>
            <a:fld id="{8ACCEBEA-BE92-42D1-97E4-B012A2F9408C}" type="datetimeFigureOut">
              <a:rPr lang="en-US" smtClean="0"/>
              <a:t>7/12/2023</a:t>
            </a:fld>
            <a:endParaRPr lang="en-US"/>
          </a:p>
        </p:txBody>
      </p:sp>
      <p:sp>
        <p:nvSpPr>
          <p:cNvPr id="5" name="Footer Placeholder 4">
            <a:extLst>
              <a:ext uri="{FF2B5EF4-FFF2-40B4-BE49-F238E27FC236}">
                <a16:creationId xmlns:a16="http://schemas.microsoft.com/office/drawing/2014/main" id="{A4C7CC85-9284-46AE-AEDC-25E160360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D910E-3C77-6733-0F5E-DA8E110951DE}"/>
              </a:ext>
            </a:extLst>
          </p:cNvPr>
          <p:cNvSpPr>
            <a:spLocks noGrp="1"/>
          </p:cNvSpPr>
          <p:nvPr>
            <p:ph type="sldNum" sz="quarter" idx="12"/>
          </p:nvPr>
        </p:nvSpPr>
        <p:spPr/>
        <p:txBody>
          <a:bodyPr/>
          <a:lstStyle/>
          <a:p>
            <a:fld id="{4216CCBB-2B19-4F5C-B49D-655F2C8F681B}" type="slidenum">
              <a:rPr lang="en-US" smtClean="0"/>
              <a:t>‹#›</a:t>
            </a:fld>
            <a:endParaRPr lang="en-US"/>
          </a:p>
        </p:txBody>
      </p:sp>
    </p:spTree>
    <p:extLst>
      <p:ext uri="{BB962C8B-B14F-4D97-AF65-F5344CB8AC3E}">
        <p14:creationId xmlns:p14="http://schemas.microsoft.com/office/powerpoint/2010/main" val="93847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CFE2-1471-B350-CB26-B976AB972C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4AB95E-DA4C-2676-3A4D-F33A094ABA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68A01-F6F2-BBD4-B225-E18B0433BC84}"/>
              </a:ext>
            </a:extLst>
          </p:cNvPr>
          <p:cNvSpPr>
            <a:spLocks noGrp="1"/>
          </p:cNvSpPr>
          <p:nvPr>
            <p:ph type="dt" sz="half" idx="10"/>
          </p:nvPr>
        </p:nvSpPr>
        <p:spPr/>
        <p:txBody>
          <a:bodyPr/>
          <a:lstStyle/>
          <a:p>
            <a:fld id="{8ACCEBEA-BE92-42D1-97E4-B012A2F9408C}" type="datetimeFigureOut">
              <a:rPr lang="en-US" smtClean="0"/>
              <a:t>7/12/2023</a:t>
            </a:fld>
            <a:endParaRPr lang="en-US"/>
          </a:p>
        </p:txBody>
      </p:sp>
      <p:sp>
        <p:nvSpPr>
          <p:cNvPr id="5" name="Footer Placeholder 4">
            <a:extLst>
              <a:ext uri="{FF2B5EF4-FFF2-40B4-BE49-F238E27FC236}">
                <a16:creationId xmlns:a16="http://schemas.microsoft.com/office/drawing/2014/main" id="{6E4676CA-FF63-7793-5B03-FCB53F0B0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E5F46-B703-8BB1-5650-C779604D385A}"/>
              </a:ext>
            </a:extLst>
          </p:cNvPr>
          <p:cNvSpPr>
            <a:spLocks noGrp="1"/>
          </p:cNvSpPr>
          <p:nvPr>
            <p:ph type="sldNum" sz="quarter" idx="12"/>
          </p:nvPr>
        </p:nvSpPr>
        <p:spPr/>
        <p:txBody>
          <a:bodyPr/>
          <a:lstStyle/>
          <a:p>
            <a:fld id="{4216CCBB-2B19-4F5C-B49D-655F2C8F681B}" type="slidenum">
              <a:rPr lang="en-US" smtClean="0"/>
              <a:t>‹#›</a:t>
            </a:fld>
            <a:endParaRPr lang="en-US"/>
          </a:p>
        </p:txBody>
      </p:sp>
    </p:spTree>
    <p:extLst>
      <p:ext uri="{BB962C8B-B14F-4D97-AF65-F5344CB8AC3E}">
        <p14:creationId xmlns:p14="http://schemas.microsoft.com/office/powerpoint/2010/main" val="270137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0ADE-E714-9CDF-4EAB-6DE51D819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BA8DEF-D156-2A74-C9DF-034CD870F9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10A9F8-94A2-45AC-C8B3-1F2C1E7B9FBB}"/>
              </a:ext>
            </a:extLst>
          </p:cNvPr>
          <p:cNvSpPr>
            <a:spLocks noGrp="1"/>
          </p:cNvSpPr>
          <p:nvPr>
            <p:ph type="dt" sz="half" idx="10"/>
          </p:nvPr>
        </p:nvSpPr>
        <p:spPr/>
        <p:txBody>
          <a:bodyPr/>
          <a:lstStyle/>
          <a:p>
            <a:fld id="{8ACCEBEA-BE92-42D1-97E4-B012A2F9408C}" type="datetimeFigureOut">
              <a:rPr lang="en-US" smtClean="0"/>
              <a:t>7/12/2023</a:t>
            </a:fld>
            <a:endParaRPr lang="en-US"/>
          </a:p>
        </p:txBody>
      </p:sp>
      <p:sp>
        <p:nvSpPr>
          <p:cNvPr id="5" name="Footer Placeholder 4">
            <a:extLst>
              <a:ext uri="{FF2B5EF4-FFF2-40B4-BE49-F238E27FC236}">
                <a16:creationId xmlns:a16="http://schemas.microsoft.com/office/drawing/2014/main" id="{DBAF6C48-0EFD-B094-58B1-E4581F0C4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F6C79-96B7-6AD8-4B7F-B9CF93E28542}"/>
              </a:ext>
            </a:extLst>
          </p:cNvPr>
          <p:cNvSpPr>
            <a:spLocks noGrp="1"/>
          </p:cNvSpPr>
          <p:nvPr>
            <p:ph type="sldNum" sz="quarter" idx="12"/>
          </p:nvPr>
        </p:nvSpPr>
        <p:spPr/>
        <p:txBody>
          <a:bodyPr/>
          <a:lstStyle/>
          <a:p>
            <a:fld id="{4216CCBB-2B19-4F5C-B49D-655F2C8F681B}" type="slidenum">
              <a:rPr lang="en-US" smtClean="0"/>
              <a:t>‹#›</a:t>
            </a:fld>
            <a:endParaRPr lang="en-US"/>
          </a:p>
        </p:txBody>
      </p:sp>
    </p:spTree>
    <p:extLst>
      <p:ext uri="{BB962C8B-B14F-4D97-AF65-F5344CB8AC3E}">
        <p14:creationId xmlns:p14="http://schemas.microsoft.com/office/powerpoint/2010/main" val="129791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4793-AEBF-1A5E-BCEA-29708AAE29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26F8E5-14DB-2A82-F359-6CD0D77742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EA1559-2021-AC20-24A0-7C53D6731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30B691-0EA9-E346-1053-330C7FC92798}"/>
              </a:ext>
            </a:extLst>
          </p:cNvPr>
          <p:cNvSpPr>
            <a:spLocks noGrp="1"/>
          </p:cNvSpPr>
          <p:nvPr>
            <p:ph type="dt" sz="half" idx="10"/>
          </p:nvPr>
        </p:nvSpPr>
        <p:spPr/>
        <p:txBody>
          <a:bodyPr/>
          <a:lstStyle/>
          <a:p>
            <a:fld id="{8ACCEBEA-BE92-42D1-97E4-B012A2F9408C}" type="datetimeFigureOut">
              <a:rPr lang="en-US" smtClean="0"/>
              <a:t>7/12/2023</a:t>
            </a:fld>
            <a:endParaRPr lang="en-US"/>
          </a:p>
        </p:txBody>
      </p:sp>
      <p:sp>
        <p:nvSpPr>
          <p:cNvPr id="6" name="Footer Placeholder 5">
            <a:extLst>
              <a:ext uri="{FF2B5EF4-FFF2-40B4-BE49-F238E27FC236}">
                <a16:creationId xmlns:a16="http://schemas.microsoft.com/office/drawing/2014/main" id="{D657EF50-EEDF-751F-16A8-E0B287EB07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83C9F9-0F1E-8F4F-DB84-25A9A8E75018}"/>
              </a:ext>
            </a:extLst>
          </p:cNvPr>
          <p:cNvSpPr>
            <a:spLocks noGrp="1"/>
          </p:cNvSpPr>
          <p:nvPr>
            <p:ph type="sldNum" sz="quarter" idx="12"/>
          </p:nvPr>
        </p:nvSpPr>
        <p:spPr/>
        <p:txBody>
          <a:bodyPr/>
          <a:lstStyle/>
          <a:p>
            <a:fld id="{4216CCBB-2B19-4F5C-B49D-655F2C8F681B}" type="slidenum">
              <a:rPr lang="en-US" smtClean="0"/>
              <a:t>‹#›</a:t>
            </a:fld>
            <a:endParaRPr lang="en-US"/>
          </a:p>
        </p:txBody>
      </p:sp>
    </p:spTree>
    <p:extLst>
      <p:ext uri="{BB962C8B-B14F-4D97-AF65-F5344CB8AC3E}">
        <p14:creationId xmlns:p14="http://schemas.microsoft.com/office/powerpoint/2010/main" val="25103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1594-9640-DA53-CC87-7044CDC0DE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D9EF93-2920-302D-247D-9ED6BC3E97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A585BF-AFC6-CCF4-B57C-FBFB50D214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4D6341-B11F-A864-DCEC-D9228DE30A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ED802B-5B7A-0799-7FB8-D5428226A3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8BFD66-6219-FBF9-7B07-00BE4FD48EAC}"/>
              </a:ext>
            </a:extLst>
          </p:cNvPr>
          <p:cNvSpPr>
            <a:spLocks noGrp="1"/>
          </p:cNvSpPr>
          <p:nvPr>
            <p:ph type="dt" sz="half" idx="10"/>
          </p:nvPr>
        </p:nvSpPr>
        <p:spPr/>
        <p:txBody>
          <a:bodyPr/>
          <a:lstStyle/>
          <a:p>
            <a:fld id="{8ACCEBEA-BE92-42D1-97E4-B012A2F9408C}" type="datetimeFigureOut">
              <a:rPr lang="en-US" smtClean="0"/>
              <a:t>7/12/2023</a:t>
            </a:fld>
            <a:endParaRPr lang="en-US"/>
          </a:p>
        </p:txBody>
      </p:sp>
      <p:sp>
        <p:nvSpPr>
          <p:cNvPr id="8" name="Footer Placeholder 7">
            <a:extLst>
              <a:ext uri="{FF2B5EF4-FFF2-40B4-BE49-F238E27FC236}">
                <a16:creationId xmlns:a16="http://schemas.microsoft.com/office/drawing/2014/main" id="{1E9277E5-0F23-7ABA-C66A-5CECB018AE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BE7B8D-E651-6A40-4169-3879699E3730}"/>
              </a:ext>
            </a:extLst>
          </p:cNvPr>
          <p:cNvSpPr>
            <a:spLocks noGrp="1"/>
          </p:cNvSpPr>
          <p:nvPr>
            <p:ph type="sldNum" sz="quarter" idx="12"/>
          </p:nvPr>
        </p:nvSpPr>
        <p:spPr/>
        <p:txBody>
          <a:bodyPr/>
          <a:lstStyle/>
          <a:p>
            <a:fld id="{4216CCBB-2B19-4F5C-B49D-655F2C8F681B}" type="slidenum">
              <a:rPr lang="en-US" smtClean="0"/>
              <a:t>‹#›</a:t>
            </a:fld>
            <a:endParaRPr lang="en-US"/>
          </a:p>
        </p:txBody>
      </p:sp>
    </p:spTree>
    <p:extLst>
      <p:ext uri="{BB962C8B-B14F-4D97-AF65-F5344CB8AC3E}">
        <p14:creationId xmlns:p14="http://schemas.microsoft.com/office/powerpoint/2010/main" val="4229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E3E4-2160-DC87-A85A-F806BDC442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533AF0-5605-9518-DA01-337355483269}"/>
              </a:ext>
            </a:extLst>
          </p:cNvPr>
          <p:cNvSpPr>
            <a:spLocks noGrp="1"/>
          </p:cNvSpPr>
          <p:nvPr>
            <p:ph type="dt" sz="half" idx="10"/>
          </p:nvPr>
        </p:nvSpPr>
        <p:spPr/>
        <p:txBody>
          <a:bodyPr/>
          <a:lstStyle/>
          <a:p>
            <a:fld id="{8ACCEBEA-BE92-42D1-97E4-B012A2F9408C}" type="datetimeFigureOut">
              <a:rPr lang="en-US" smtClean="0"/>
              <a:t>7/12/2023</a:t>
            </a:fld>
            <a:endParaRPr lang="en-US"/>
          </a:p>
        </p:txBody>
      </p:sp>
      <p:sp>
        <p:nvSpPr>
          <p:cNvPr id="4" name="Footer Placeholder 3">
            <a:extLst>
              <a:ext uri="{FF2B5EF4-FFF2-40B4-BE49-F238E27FC236}">
                <a16:creationId xmlns:a16="http://schemas.microsoft.com/office/drawing/2014/main" id="{E10B3898-90A1-7770-8B36-DB49F91631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6D56B4-5080-68A2-E919-5109D6B6F937}"/>
              </a:ext>
            </a:extLst>
          </p:cNvPr>
          <p:cNvSpPr>
            <a:spLocks noGrp="1"/>
          </p:cNvSpPr>
          <p:nvPr>
            <p:ph type="sldNum" sz="quarter" idx="12"/>
          </p:nvPr>
        </p:nvSpPr>
        <p:spPr/>
        <p:txBody>
          <a:bodyPr/>
          <a:lstStyle/>
          <a:p>
            <a:fld id="{4216CCBB-2B19-4F5C-B49D-655F2C8F681B}" type="slidenum">
              <a:rPr lang="en-US" smtClean="0"/>
              <a:t>‹#›</a:t>
            </a:fld>
            <a:endParaRPr lang="en-US"/>
          </a:p>
        </p:txBody>
      </p:sp>
    </p:spTree>
    <p:extLst>
      <p:ext uri="{BB962C8B-B14F-4D97-AF65-F5344CB8AC3E}">
        <p14:creationId xmlns:p14="http://schemas.microsoft.com/office/powerpoint/2010/main" val="373252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EF3234-D806-C3E0-E380-253F7E84D5D3}"/>
              </a:ext>
            </a:extLst>
          </p:cNvPr>
          <p:cNvSpPr>
            <a:spLocks noGrp="1"/>
          </p:cNvSpPr>
          <p:nvPr>
            <p:ph type="dt" sz="half" idx="10"/>
          </p:nvPr>
        </p:nvSpPr>
        <p:spPr/>
        <p:txBody>
          <a:bodyPr/>
          <a:lstStyle/>
          <a:p>
            <a:fld id="{8ACCEBEA-BE92-42D1-97E4-B012A2F9408C}" type="datetimeFigureOut">
              <a:rPr lang="en-US" smtClean="0"/>
              <a:t>7/12/2023</a:t>
            </a:fld>
            <a:endParaRPr lang="en-US"/>
          </a:p>
        </p:txBody>
      </p:sp>
      <p:sp>
        <p:nvSpPr>
          <p:cNvPr id="3" name="Footer Placeholder 2">
            <a:extLst>
              <a:ext uri="{FF2B5EF4-FFF2-40B4-BE49-F238E27FC236}">
                <a16:creationId xmlns:a16="http://schemas.microsoft.com/office/drawing/2014/main" id="{78E6A16D-C924-90BB-4A97-185B168B77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21AA58-A62C-6ACC-21D3-856091EE88A7}"/>
              </a:ext>
            </a:extLst>
          </p:cNvPr>
          <p:cNvSpPr>
            <a:spLocks noGrp="1"/>
          </p:cNvSpPr>
          <p:nvPr>
            <p:ph type="sldNum" sz="quarter" idx="12"/>
          </p:nvPr>
        </p:nvSpPr>
        <p:spPr/>
        <p:txBody>
          <a:bodyPr/>
          <a:lstStyle/>
          <a:p>
            <a:fld id="{4216CCBB-2B19-4F5C-B49D-655F2C8F681B}" type="slidenum">
              <a:rPr lang="en-US" smtClean="0"/>
              <a:t>‹#›</a:t>
            </a:fld>
            <a:endParaRPr lang="en-US"/>
          </a:p>
        </p:txBody>
      </p:sp>
    </p:spTree>
    <p:extLst>
      <p:ext uri="{BB962C8B-B14F-4D97-AF65-F5344CB8AC3E}">
        <p14:creationId xmlns:p14="http://schemas.microsoft.com/office/powerpoint/2010/main" val="204177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C1BA-0ED2-76FC-E7AF-BCBF51B8D5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759A94-B1E8-87D3-AA75-4F04DB8183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A7A068-8866-52E6-2FB0-A5D3581C2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6C754-9718-E396-2C54-DE896F20BCB3}"/>
              </a:ext>
            </a:extLst>
          </p:cNvPr>
          <p:cNvSpPr>
            <a:spLocks noGrp="1"/>
          </p:cNvSpPr>
          <p:nvPr>
            <p:ph type="dt" sz="half" idx="10"/>
          </p:nvPr>
        </p:nvSpPr>
        <p:spPr/>
        <p:txBody>
          <a:bodyPr/>
          <a:lstStyle/>
          <a:p>
            <a:fld id="{8ACCEBEA-BE92-42D1-97E4-B012A2F9408C}" type="datetimeFigureOut">
              <a:rPr lang="en-US" smtClean="0"/>
              <a:t>7/12/2023</a:t>
            </a:fld>
            <a:endParaRPr lang="en-US"/>
          </a:p>
        </p:txBody>
      </p:sp>
      <p:sp>
        <p:nvSpPr>
          <p:cNvPr id="6" name="Footer Placeholder 5">
            <a:extLst>
              <a:ext uri="{FF2B5EF4-FFF2-40B4-BE49-F238E27FC236}">
                <a16:creationId xmlns:a16="http://schemas.microsoft.com/office/drawing/2014/main" id="{BDBC96CF-0127-C861-DB6D-37BE3CAD43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62152-CA74-8FF7-F1D2-8B6E3A0F8590}"/>
              </a:ext>
            </a:extLst>
          </p:cNvPr>
          <p:cNvSpPr>
            <a:spLocks noGrp="1"/>
          </p:cNvSpPr>
          <p:nvPr>
            <p:ph type="sldNum" sz="quarter" idx="12"/>
          </p:nvPr>
        </p:nvSpPr>
        <p:spPr/>
        <p:txBody>
          <a:bodyPr/>
          <a:lstStyle/>
          <a:p>
            <a:fld id="{4216CCBB-2B19-4F5C-B49D-655F2C8F681B}" type="slidenum">
              <a:rPr lang="en-US" smtClean="0"/>
              <a:t>‹#›</a:t>
            </a:fld>
            <a:endParaRPr lang="en-US"/>
          </a:p>
        </p:txBody>
      </p:sp>
    </p:spTree>
    <p:extLst>
      <p:ext uri="{BB962C8B-B14F-4D97-AF65-F5344CB8AC3E}">
        <p14:creationId xmlns:p14="http://schemas.microsoft.com/office/powerpoint/2010/main" val="325904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F2F3-1481-3338-0A4E-ABA7B8A66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3BFE40-76B2-3EC8-7804-3747F2038C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DD8080-2BA9-D555-AE4D-C5365A2FB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92266-2D9D-5308-E5D8-CB36B11B61B0}"/>
              </a:ext>
            </a:extLst>
          </p:cNvPr>
          <p:cNvSpPr>
            <a:spLocks noGrp="1"/>
          </p:cNvSpPr>
          <p:nvPr>
            <p:ph type="dt" sz="half" idx="10"/>
          </p:nvPr>
        </p:nvSpPr>
        <p:spPr/>
        <p:txBody>
          <a:bodyPr/>
          <a:lstStyle/>
          <a:p>
            <a:fld id="{8ACCEBEA-BE92-42D1-97E4-B012A2F9408C}" type="datetimeFigureOut">
              <a:rPr lang="en-US" smtClean="0"/>
              <a:t>7/12/2023</a:t>
            </a:fld>
            <a:endParaRPr lang="en-US"/>
          </a:p>
        </p:txBody>
      </p:sp>
      <p:sp>
        <p:nvSpPr>
          <p:cNvPr id="6" name="Footer Placeholder 5">
            <a:extLst>
              <a:ext uri="{FF2B5EF4-FFF2-40B4-BE49-F238E27FC236}">
                <a16:creationId xmlns:a16="http://schemas.microsoft.com/office/drawing/2014/main" id="{4339F785-6084-4412-E42C-9E647DB84D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5D344-BDEB-BD4C-74EF-D5FD446D736B}"/>
              </a:ext>
            </a:extLst>
          </p:cNvPr>
          <p:cNvSpPr>
            <a:spLocks noGrp="1"/>
          </p:cNvSpPr>
          <p:nvPr>
            <p:ph type="sldNum" sz="quarter" idx="12"/>
          </p:nvPr>
        </p:nvSpPr>
        <p:spPr/>
        <p:txBody>
          <a:bodyPr/>
          <a:lstStyle/>
          <a:p>
            <a:fld id="{4216CCBB-2B19-4F5C-B49D-655F2C8F681B}" type="slidenum">
              <a:rPr lang="en-US" smtClean="0"/>
              <a:t>‹#›</a:t>
            </a:fld>
            <a:endParaRPr lang="en-US"/>
          </a:p>
        </p:txBody>
      </p:sp>
    </p:spTree>
    <p:extLst>
      <p:ext uri="{BB962C8B-B14F-4D97-AF65-F5344CB8AC3E}">
        <p14:creationId xmlns:p14="http://schemas.microsoft.com/office/powerpoint/2010/main" val="1076604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4856ED-C492-51A7-9674-EE6F5F35A1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1BDCF1-277C-E664-C855-D5A3025854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D3B12-2287-3425-C412-9DA9EFF137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CEBEA-BE92-42D1-97E4-B012A2F9408C}" type="datetimeFigureOut">
              <a:rPr lang="en-US" smtClean="0"/>
              <a:t>7/12/2023</a:t>
            </a:fld>
            <a:endParaRPr lang="en-US"/>
          </a:p>
        </p:txBody>
      </p:sp>
      <p:sp>
        <p:nvSpPr>
          <p:cNvPr id="5" name="Footer Placeholder 4">
            <a:extLst>
              <a:ext uri="{FF2B5EF4-FFF2-40B4-BE49-F238E27FC236}">
                <a16:creationId xmlns:a16="http://schemas.microsoft.com/office/drawing/2014/main" id="{17E731D1-1A4A-7A87-AA0D-6D7ED4AB7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4B335D-4201-392A-7C83-FF8FC831B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6CCBB-2B19-4F5C-B49D-655F2C8F681B}" type="slidenum">
              <a:rPr lang="en-US" smtClean="0"/>
              <a:t>‹#›</a:t>
            </a:fld>
            <a:endParaRPr lang="en-US"/>
          </a:p>
        </p:txBody>
      </p:sp>
    </p:spTree>
    <p:extLst>
      <p:ext uri="{BB962C8B-B14F-4D97-AF65-F5344CB8AC3E}">
        <p14:creationId xmlns:p14="http://schemas.microsoft.com/office/powerpoint/2010/main" val="2108717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9089B-AA29-1182-9B68-6B0AEC997CBD}"/>
              </a:ext>
            </a:extLst>
          </p:cNvPr>
          <p:cNvSpPr/>
          <p:nvPr/>
        </p:nvSpPr>
        <p:spPr>
          <a:xfrm>
            <a:off x="0" y="2057400"/>
            <a:ext cx="12192000" cy="2533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t>Naïve Bayes</a:t>
            </a:r>
            <a:endParaRPr lang="en-US" sz="4000" b="1" dirty="0"/>
          </a:p>
        </p:txBody>
      </p:sp>
    </p:spTree>
    <p:extLst>
      <p:ext uri="{BB962C8B-B14F-4D97-AF65-F5344CB8AC3E}">
        <p14:creationId xmlns:p14="http://schemas.microsoft.com/office/powerpoint/2010/main" val="337620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B70241-2DDF-89EA-D677-0B3B62E19663}"/>
              </a:ext>
            </a:extLst>
          </p:cNvPr>
          <p:cNvSpPr txBox="1"/>
          <p:nvPr/>
        </p:nvSpPr>
        <p:spPr>
          <a:xfrm>
            <a:off x="95250" y="171451"/>
            <a:ext cx="4219575"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latin typeface="Arial" panose="020B0604020202020204" pitchFamily="34" charset="0"/>
                <a:cs typeface="Arial" panose="020B0604020202020204" pitchFamily="34" charset="0"/>
              </a:rPr>
              <a:t>Introduction</a:t>
            </a:r>
          </a:p>
        </p:txBody>
      </p:sp>
      <p:sp>
        <p:nvSpPr>
          <p:cNvPr id="4" name="TextBox 3">
            <a:extLst>
              <a:ext uri="{FF2B5EF4-FFF2-40B4-BE49-F238E27FC236}">
                <a16:creationId xmlns:a16="http://schemas.microsoft.com/office/drawing/2014/main" id="{D191E33F-5974-8EF9-3D3E-CC08AA3D89F6}"/>
              </a:ext>
            </a:extLst>
          </p:cNvPr>
          <p:cNvSpPr txBox="1"/>
          <p:nvPr/>
        </p:nvSpPr>
        <p:spPr>
          <a:xfrm>
            <a:off x="288130" y="880586"/>
            <a:ext cx="11522869"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rPr>
              <a:t>Naive Bayes classifiers are a collection of classification algorithms based on </a:t>
            </a:r>
            <a:r>
              <a:rPr lang="en-US" b="1" i="0" dirty="0">
                <a:solidFill>
                  <a:srgbClr val="273239"/>
                </a:solidFill>
                <a:effectLst/>
              </a:rPr>
              <a:t>Bayes’ Theorem</a:t>
            </a:r>
            <a:r>
              <a:rPr lang="en-US" b="0" i="0" dirty="0">
                <a:solidFill>
                  <a:srgbClr val="273239"/>
                </a:solidFill>
                <a:effectLst/>
              </a:rPr>
              <a:t>. It is not a single algorithm but a family of algorithms where all of them share a common principle, i.e. every pair of features being classified is independent of each other.</a:t>
            </a:r>
          </a:p>
          <a:p>
            <a:pPr marL="285750" indent="-285750">
              <a:buFont typeface="Arial" panose="020B0604020202020204" pitchFamily="34" charset="0"/>
              <a:buChar char="•"/>
            </a:pPr>
            <a:r>
              <a:rPr lang="en-US" dirty="0">
                <a:solidFill>
                  <a:srgbClr val="273239"/>
                </a:solidFill>
              </a:rPr>
              <a:t>Naïve Bayes is a probabilistic machine learning algorithm based on the Bayes Theorem, used in a wide variety of classification tasks</a:t>
            </a:r>
          </a:p>
        </p:txBody>
      </p:sp>
      <p:sp>
        <p:nvSpPr>
          <p:cNvPr id="6" name="TextBox 5">
            <a:extLst>
              <a:ext uri="{FF2B5EF4-FFF2-40B4-BE49-F238E27FC236}">
                <a16:creationId xmlns:a16="http://schemas.microsoft.com/office/drawing/2014/main" id="{0EA67744-63DB-9DAF-B126-A300781F4730}"/>
              </a:ext>
            </a:extLst>
          </p:cNvPr>
          <p:cNvSpPr txBox="1"/>
          <p:nvPr/>
        </p:nvSpPr>
        <p:spPr>
          <a:xfrm>
            <a:off x="288130" y="3152001"/>
            <a:ext cx="11379995" cy="923330"/>
          </a:xfrm>
          <a:prstGeom prst="rect">
            <a:avLst/>
          </a:prstGeom>
          <a:noFill/>
        </p:spPr>
        <p:txBody>
          <a:bodyPr wrap="square">
            <a:spAutoFit/>
          </a:bodyPr>
          <a:lstStyle/>
          <a:p>
            <a:pPr marL="285750" indent="-285750" algn="l">
              <a:buFont typeface="Arial" panose="020B0604020202020204" pitchFamily="34" charset="0"/>
              <a:buChar char="•"/>
            </a:pPr>
            <a:r>
              <a:rPr lang="en-US" dirty="0">
                <a:solidFill>
                  <a:srgbClr val="273239"/>
                </a:solidFill>
              </a:rPr>
              <a:t>Bayes’ Theorem is a simple mathematical formula used for calculating conditional probabilities.</a:t>
            </a:r>
          </a:p>
          <a:p>
            <a:pPr marL="285750" indent="-285750" algn="l">
              <a:buFont typeface="Arial" panose="020B0604020202020204" pitchFamily="34" charset="0"/>
              <a:buChar char="•"/>
            </a:pPr>
            <a:r>
              <a:rPr lang="en-US" b="1" dirty="0">
                <a:solidFill>
                  <a:srgbClr val="273239"/>
                </a:solidFill>
              </a:rPr>
              <a:t>Conditional probability </a:t>
            </a:r>
            <a:r>
              <a:rPr lang="en-US" dirty="0">
                <a:solidFill>
                  <a:srgbClr val="273239"/>
                </a:solidFill>
              </a:rPr>
              <a:t>is a measure of the probability of an event occurring given that another event has (by assumption, presumption, assertion, or evidence) occurred.</a:t>
            </a:r>
          </a:p>
        </p:txBody>
      </p:sp>
      <p:sp>
        <p:nvSpPr>
          <p:cNvPr id="8" name="TextBox 7">
            <a:extLst>
              <a:ext uri="{FF2B5EF4-FFF2-40B4-BE49-F238E27FC236}">
                <a16:creationId xmlns:a16="http://schemas.microsoft.com/office/drawing/2014/main" id="{40B5E7F7-3D50-7A0F-2C48-515E53976BAA}"/>
              </a:ext>
            </a:extLst>
          </p:cNvPr>
          <p:cNvSpPr txBox="1"/>
          <p:nvPr/>
        </p:nvSpPr>
        <p:spPr>
          <a:xfrm>
            <a:off x="288130" y="2570291"/>
            <a:ext cx="6100762" cy="369332"/>
          </a:xfrm>
          <a:prstGeom prst="rect">
            <a:avLst/>
          </a:prstGeom>
          <a:noFill/>
        </p:spPr>
        <p:txBody>
          <a:bodyPr wrap="square">
            <a:spAutoFit/>
          </a:bodyPr>
          <a:lstStyle/>
          <a:p>
            <a:pPr marL="285750" indent="-285750">
              <a:buFont typeface="Wingdings" panose="05000000000000000000" pitchFamily="2" charset="2"/>
              <a:buChar char="Ø"/>
            </a:pPr>
            <a:r>
              <a:rPr lang="en-US" b="1" i="0" dirty="0">
                <a:solidFill>
                  <a:srgbClr val="111111"/>
                </a:solidFill>
                <a:effectLst/>
                <a:latin typeface="open sans" panose="020B0606030504020204" pitchFamily="34" charset="0"/>
              </a:rPr>
              <a:t>Bayes Theorem</a:t>
            </a:r>
          </a:p>
        </p:txBody>
      </p:sp>
      <p:pic>
        <p:nvPicPr>
          <p:cNvPr id="1026" name="Picture 2">
            <a:extLst>
              <a:ext uri="{FF2B5EF4-FFF2-40B4-BE49-F238E27FC236}">
                <a16:creationId xmlns:a16="http://schemas.microsoft.com/office/drawing/2014/main" id="{00C530FE-01AE-5FA4-1221-E9C3A8108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4162424"/>
            <a:ext cx="4462461" cy="25241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3FE8F8A-AF4A-CF9C-A15E-EFC15022741F}"/>
              </a:ext>
            </a:extLst>
          </p:cNvPr>
          <p:cNvSpPr txBox="1"/>
          <p:nvPr/>
        </p:nvSpPr>
        <p:spPr>
          <a:xfrm>
            <a:off x="5267323" y="4075331"/>
            <a:ext cx="6819901" cy="2631490"/>
          </a:xfrm>
          <a:prstGeom prst="rect">
            <a:avLst/>
          </a:prstGeom>
          <a:noFill/>
        </p:spPr>
        <p:txBody>
          <a:bodyPr wrap="square">
            <a:spAutoFit/>
          </a:bodyPr>
          <a:lstStyle/>
          <a:p>
            <a:pPr algn="l" fontAlgn="base"/>
            <a:r>
              <a:rPr lang="en-US" b="1" i="0" dirty="0">
                <a:solidFill>
                  <a:srgbClr val="273239"/>
                </a:solidFill>
                <a:effectLst/>
              </a:rPr>
              <a:t>where A and B are events and P(B) ≠ 0.</a:t>
            </a:r>
          </a:p>
          <a:p>
            <a:pPr algn="l" fontAlgn="base"/>
            <a:endParaRPr lang="en-US" sz="500" b="0" i="0" dirty="0">
              <a:solidFill>
                <a:srgbClr val="273239"/>
              </a:solidFill>
              <a:effectLst/>
            </a:endParaRPr>
          </a:p>
          <a:p>
            <a:pPr marL="285750" indent="-285750" algn="l" fontAlgn="base">
              <a:buFont typeface="Arial" panose="020B0604020202020204" pitchFamily="34" charset="0"/>
              <a:buChar char="•"/>
            </a:pPr>
            <a:r>
              <a:rPr lang="en-US" b="0" i="0" dirty="0">
                <a:solidFill>
                  <a:srgbClr val="273239"/>
                </a:solidFill>
                <a:effectLst/>
              </a:rPr>
              <a:t>Basically, we are trying to find probability of event A, given the event B is true. Event B is also termed as </a:t>
            </a:r>
            <a:r>
              <a:rPr lang="en-US" b="1" i="0" dirty="0">
                <a:solidFill>
                  <a:srgbClr val="273239"/>
                </a:solidFill>
                <a:effectLst/>
              </a:rPr>
              <a:t>evidence</a:t>
            </a:r>
            <a:r>
              <a:rPr lang="en-US" b="0" i="0" dirty="0">
                <a:solidFill>
                  <a:srgbClr val="273239"/>
                </a:solidFill>
                <a:effectLst/>
              </a:rPr>
              <a:t>.</a:t>
            </a:r>
          </a:p>
          <a:p>
            <a:pPr marL="285750" indent="-285750" algn="l" fontAlgn="base">
              <a:buFont typeface="Arial" panose="020B0604020202020204" pitchFamily="34" charset="0"/>
              <a:buChar char="•"/>
            </a:pPr>
            <a:endParaRPr lang="en-US" sz="800" b="0" i="0" dirty="0">
              <a:solidFill>
                <a:srgbClr val="273239"/>
              </a:solidFill>
              <a:effectLst/>
            </a:endParaRPr>
          </a:p>
          <a:p>
            <a:pPr marL="285750" indent="-285750" algn="l" fontAlgn="base">
              <a:buFont typeface="Arial" panose="020B0604020202020204" pitchFamily="34" charset="0"/>
              <a:buChar char="•"/>
            </a:pPr>
            <a:r>
              <a:rPr lang="en-US" b="0" i="0" dirty="0">
                <a:solidFill>
                  <a:srgbClr val="273239"/>
                </a:solidFill>
                <a:effectLst/>
              </a:rPr>
              <a:t>P(A) is the </a:t>
            </a:r>
            <a:r>
              <a:rPr lang="en-US" b="1" i="0" dirty="0">
                <a:solidFill>
                  <a:srgbClr val="273239"/>
                </a:solidFill>
                <a:effectLst/>
              </a:rPr>
              <a:t>priori</a:t>
            </a:r>
            <a:r>
              <a:rPr lang="en-US" b="0" i="0" dirty="0">
                <a:solidFill>
                  <a:srgbClr val="273239"/>
                </a:solidFill>
                <a:effectLst/>
              </a:rPr>
              <a:t> of A (the prior probability, i.e. Probability of event before evidence is seen). The evidence is an attribute value of an unknown instance(here, it is event B).</a:t>
            </a:r>
          </a:p>
          <a:p>
            <a:pPr marL="285750" indent="-285750" algn="l" fontAlgn="base">
              <a:buFont typeface="Arial" panose="020B0604020202020204" pitchFamily="34" charset="0"/>
              <a:buChar char="•"/>
            </a:pPr>
            <a:endParaRPr lang="en-US" sz="800" b="0" i="0" dirty="0">
              <a:solidFill>
                <a:srgbClr val="273239"/>
              </a:solidFill>
              <a:effectLst/>
            </a:endParaRPr>
          </a:p>
          <a:p>
            <a:pPr marL="285750" indent="-285750" algn="l" fontAlgn="base">
              <a:buFont typeface="Arial" panose="020B0604020202020204" pitchFamily="34" charset="0"/>
              <a:buChar char="•"/>
            </a:pPr>
            <a:r>
              <a:rPr lang="en-US" b="0" i="0" dirty="0">
                <a:solidFill>
                  <a:srgbClr val="273239"/>
                </a:solidFill>
                <a:effectLst/>
              </a:rPr>
              <a:t>P(A|B) is a </a:t>
            </a:r>
            <a:r>
              <a:rPr lang="en-US" b="1" i="0" dirty="0">
                <a:solidFill>
                  <a:srgbClr val="273239"/>
                </a:solidFill>
                <a:effectLst/>
              </a:rPr>
              <a:t>posteriori probability </a:t>
            </a:r>
            <a:r>
              <a:rPr lang="en-US" b="0" i="0" dirty="0">
                <a:solidFill>
                  <a:srgbClr val="273239"/>
                </a:solidFill>
                <a:effectLst/>
              </a:rPr>
              <a:t>of B, i.e. probability of event after evidence is seen.</a:t>
            </a:r>
          </a:p>
        </p:txBody>
      </p:sp>
    </p:spTree>
    <p:extLst>
      <p:ext uri="{BB962C8B-B14F-4D97-AF65-F5344CB8AC3E}">
        <p14:creationId xmlns:p14="http://schemas.microsoft.com/office/powerpoint/2010/main" val="386201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32CDF9A-FD3A-D5A7-8823-65D4B1C8F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195388"/>
            <a:ext cx="4418262" cy="24907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794F661-7DB6-0A52-2116-EA47A296243A}"/>
              </a:ext>
            </a:extLst>
          </p:cNvPr>
          <p:cNvSpPr txBox="1"/>
          <p:nvPr/>
        </p:nvSpPr>
        <p:spPr>
          <a:xfrm>
            <a:off x="95250" y="171451"/>
            <a:ext cx="5000625"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latin typeface="Arial" panose="020B0604020202020204" pitchFamily="34" charset="0"/>
                <a:cs typeface="Arial" panose="020B0604020202020204" pitchFamily="34" charset="0"/>
              </a:rPr>
              <a:t>Naïve Bayes Example</a:t>
            </a:r>
          </a:p>
        </p:txBody>
      </p:sp>
      <p:sp>
        <p:nvSpPr>
          <p:cNvPr id="4" name="TextBox 3">
            <a:extLst>
              <a:ext uri="{FF2B5EF4-FFF2-40B4-BE49-F238E27FC236}">
                <a16:creationId xmlns:a16="http://schemas.microsoft.com/office/drawing/2014/main" id="{9EC65B9A-7FAC-EC2C-E897-7EFDCFF1FE35}"/>
              </a:ext>
            </a:extLst>
          </p:cNvPr>
          <p:cNvSpPr txBox="1"/>
          <p:nvPr/>
        </p:nvSpPr>
        <p:spPr>
          <a:xfrm>
            <a:off x="4742113" y="1195388"/>
            <a:ext cx="7145088" cy="2431435"/>
          </a:xfrm>
          <a:prstGeom prst="rect">
            <a:avLst/>
          </a:prstGeom>
          <a:noFill/>
        </p:spPr>
        <p:txBody>
          <a:bodyPr wrap="square">
            <a:spAutoFit/>
          </a:bodyPr>
          <a:lstStyle/>
          <a:p>
            <a:pPr algn="l"/>
            <a:r>
              <a:rPr lang="en-US" sz="1600" b="1" i="0" dirty="0">
                <a:solidFill>
                  <a:srgbClr val="111111"/>
                </a:solidFill>
                <a:effectLst/>
              </a:rPr>
              <a:t>Concerning our dataset, the concept of assumptions made by the algorithm can be understood as:</a:t>
            </a:r>
          </a:p>
          <a:p>
            <a:pPr algn="l"/>
            <a:endParaRPr lang="en-US" sz="800" b="1" i="0" dirty="0">
              <a:solidFill>
                <a:srgbClr val="111111"/>
              </a:solidFill>
              <a:effectLst/>
            </a:endParaRPr>
          </a:p>
          <a:p>
            <a:pPr marL="285750" indent="-285750" algn="l">
              <a:buFont typeface="Arial" panose="020B0604020202020204" pitchFamily="34" charset="0"/>
              <a:buChar char="•"/>
            </a:pPr>
            <a:r>
              <a:rPr lang="en-US" sz="1600" b="0" i="0" dirty="0">
                <a:solidFill>
                  <a:srgbClr val="111111"/>
                </a:solidFill>
                <a:effectLst/>
              </a:rPr>
              <a:t>We assume that no pair of features are dependent. For example, the color being ‘Red’ has nothing to do with the Type or the Origin of the car. Hence, the features are assumed to be </a:t>
            </a:r>
            <a:r>
              <a:rPr lang="en-US" sz="1600" b="1" i="0" dirty="0">
                <a:solidFill>
                  <a:srgbClr val="111111"/>
                </a:solidFill>
                <a:effectLst/>
              </a:rPr>
              <a:t>Independent</a:t>
            </a:r>
            <a:r>
              <a:rPr lang="en-US" sz="1600" b="0" i="0" dirty="0">
                <a:solidFill>
                  <a:srgbClr val="111111"/>
                </a:solidFill>
                <a:effectLst/>
              </a:rPr>
              <a:t>.</a:t>
            </a:r>
          </a:p>
          <a:p>
            <a:pPr marL="285750" indent="-285750" algn="l">
              <a:buFont typeface="Arial" panose="020B0604020202020204" pitchFamily="34" charset="0"/>
              <a:buChar char="•"/>
            </a:pPr>
            <a:r>
              <a:rPr lang="en-US" sz="1600" b="0" i="0" dirty="0">
                <a:solidFill>
                  <a:srgbClr val="111111"/>
                </a:solidFill>
                <a:effectLst/>
              </a:rPr>
              <a:t>Secondly, each feature is given the same influence(or importance). For example, knowing the only Color and Type alone can’t predict the outcome perfectly. So none of the attributes are irrelevant and assumed to be contributing </a:t>
            </a:r>
            <a:r>
              <a:rPr lang="en-US" sz="1600" b="1" i="0" dirty="0">
                <a:solidFill>
                  <a:srgbClr val="111111"/>
                </a:solidFill>
                <a:effectLst/>
              </a:rPr>
              <a:t>Equally</a:t>
            </a:r>
            <a:r>
              <a:rPr lang="en-US" sz="1600" b="0" i="0" dirty="0">
                <a:solidFill>
                  <a:srgbClr val="111111"/>
                </a:solidFill>
                <a:effectLst/>
              </a:rPr>
              <a:t> to the outcome.</a:t>
            </a:r>
          </a:p>
        </p:txBody>
      </p:sp>
      <p:sp>
        <p:nvSpPr>
          <p:cNvPr id="6" name="TextBox 5">
            <a:extLst>
              <a:ext uri="{FF2B5EF4-FFF2-40B4-BE49-F238E27FC236}">
                <a16:creationId xmlns:a16="http://schemas.microsoft.com/office/drawing/2014/main" id="{134862D1-7071-7506-023B-9A15A7E02440}"/>
              </a:ext>
            </a:extLst>
          </p:cNvPr>
          <p:cNvSpPr txBox="1"/>
          <p:nvPr/>
        </p:nvSpPr>
        <p:spPr>
          <a:xfrm>
            <a:off x="192880" y="4127540"/>
            <a:ext cx="10722769" cy="175432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11111"/>
                </a:solidFill>
                <a:effectLst/>
              </a:rPr>
              <a:t>Here in our dataset, </a:t>
            </a:r>
            <a:r>
              <a:rPr lang="en-US" b="1" i="0" dirty="0">
                <a:solidFill>
                  <a:srgbClr val="111111"/>
                </a:solidFill>
                <a:effectLst/>
              </a:rPr>
              <a:t>we need to classify whether the car is stolen, given the features of the car</a:t>
            </a:r>
            <a:r>
              <a:rPr lang="en-US" b="0" i="0" dirty="0">
                <a:solidFill>
                  <a:srgbClr val="111111"/>
                </a:solidFill>
                <a:effectLst/>
              </a:rPr>
              <a:t>. The columns represent these features and the rows represent individual entries. If we take the first row of the dataset, we can observe that the car is stolen if the Color is Red, the Type is Sports and Origin is Domestic. </a:t>
            </a:r>
          </a:p>
          <a:p>
            <a:pPr marL="285750" indent="-285750">
              <a:buFont typeface="Arial" panose="020B0604020202020204" pitchFamily="34" charset="0"/>
              <a:buChar char="•"/>
            </a:pPr>
            <a:endParaRPr lang="en-US" dirty="0">
              <a:solidFill>
                <a:srgbClr val="111111"/>
              </a:solidFill>
            </a:endParaRPr>
          </a:p>
          <a:p>
            <a:pPr marL="285750" indent="-285750">
              <a:buFont typeface="Arial" panose="020B0604020202020204" pitchFamily="34" charset="0"/>
              <a:buChar char="•"/>
            </a:pPr>
            <a:r>
              <a:rPr lang="en-US" b="0" i="0" dirty="0">
                <a:solidFill>
                  <a:srgbClr val="111111"/>
                </a:solidFill>
                <a:effectLst/>
              </a:rPr>
              <a:t>So we want to classify a Red Domestic SUV is getting stolen or not. Note that there is no example of a Red Domestic SUV in our data set.</a:t>
            </a:r>
            <a:endParaRPr lang="en-US" dirty="0"/>
          </a:p>
        </p:txBody>
      </p:sp>
    </p:spTree>
    <p:extLst>
      <p:ext uri="{BB962C8B-B14F-4D97-AF65-F5344CB8AC3E}">
        <p14:creationId xmlns:p14="http://schemas.microsoft.com/office/powerpoint/2010/main" val="299098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242067-791B-C4F3-DE12-95DAA0B928A3}"/>
              </a:ext>
            </a:extLst>
          </p:cNvPr>
          <p:cNvSpPr txBox="1"/>
          <p:nvPr/>
        </p:nvSpPr>
        <p:spPr>
          <a:xfrm>
            <a:off x="95249" y="171451"/>
            <a:ext cx="5000625"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latin typeface="Arial" panose="020B0604020202020204" pitchFamily="34" charset="0"/>
                <a:cs typeface="Arial" panose="020B0604020202020204" pitchFamily="34" charset="0"/>
              </a:rPr>
              <a:t>Naïve Bayes Example</a:t>
            </a:r>
          </a:p>
        </p:txBody>
      </p:sp>
      <p:sp>
        <p:nvSpPr>
          <p:cNvPr id="4" name="TextBox 3">
            <a:extLst>
              <a:ext uri="{FF2B5EF4-FFF2-40B4-BE49-F238E27FC236}">
                <a16:creationId xmlns:a16="http://schemas.microsoft.com/office/drawing/2014/main" id="{3DA45DFB-7068-4F15-0BF7-7779FEB1C763}"/>
              </a:ext>
            </a:extLst>
          </p:cNvPr>
          <p:cNvSpPr txBox="1"/>
          <p:nvPr/>
        </p:nvSpPr>
        <p:spPr>
          <a:xfrm>
            <a:off x="192880" y="863084"/>
            <a:ext cx="6100762" cy="338554"/>
          </a:xfrm>
          <a:prstGeom prst="rect">
            <a:avLst/>
          </a:prstGeom>
          <a:noFill/>
        </p:spPr>
        <p:txBody>
          <a:bodyPr wrap="square">
            <a:spAutoFit/>
          </a:bodyPr>
          <a:lstStyle/>
          <a:p>
            <a:r>
              <a:rPr lang="en-US" sz="1600" b="0" i="0" dirty="0">
                <a:solidFill>
                  <a:srgbClr val="292929"/>
                </a:solidFill>
                <a:effectLst/>
              </a:rPr>
              <a:t>According to this example, Bayes theorem can be rewritten as:</a:t>
            </a:r>
            <a:endParaRPr lang="en-US" sz="1600" dirty="0"/>
          </a:p>
        </p:txBody>
      </p:sp>
      <p:pic>
        <p:nvPicPr>
          <p:cNvPr id="3074" name="Picture 2">
            <a:extLst>
              <a:ext uri="{FF2B5EF4-FFF2-40B4-BE49-F238E27FC236}">
                <a16:creationId xmlns:a16="http://schemas.microsoft.com/office/drawing/2014/main" id="{45D5C9C8-E9C1-054E-E06D-0821546DF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1" y="1230094"/>
            <a:ext cx="2400300" cy="4807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C0FA8FB-FB77-9E76-A142-559B55FACCE5}"/>
              </a:ext>
            </a:extLst>
          </p:cNvPr>
          <p:cNvSpPr txBox="1"/>
          <p:nvPr/>
        </p:nvSpPr>
        <p:spPr>
          <a:xfrm>
            <a:off x="253601" y="1913155"/>
            <a:ext cx="11122819" cy="830997"/>
          </a:xfrm>
          <a:prstGeom prst="rect">
            <a:avLst/>
          </a:prstGeom>
          <a:noFill/>
        </p:spPr>
        <p:txBody>
          <a:bodyPr wrap="square">
            <a:spAutoFit/>
          </a:bodyPr>
          <a:lstStyle/>
          <a:p>
            <a:pPr algn="l"/>
            <a:r>
              <a:rPr lang="en-US" sz="1600" b="0" i="0" dirty="0">
                <a:solidFill>
                  <a:srgbClr val="111111"/>
                </a:solidFill>
                <a:effectLst/>
              </a:rPr>
              <a:t>The variable </a:t>
            </a:r>
            <a:r>
              <a:rPr lang="en-US" sz="1600" b="1" i="0" dirty="0">
                <a:solidFill>
                  <a:srgbClr val="111111"/>
                </a:solidFill>
                <a:effectLst/>
              </a:rPr>
              <a:t>y</a:t>
            </a:r>
            <a:r>
              <a:rPr lang="en-US" sz="1600" b="0" i="0" dirty="0">
                <a:solidFill>
                  <a:srgbClr val="111111"/>
                </a:solidFill>
                <a:effectLst/>
              </a:rPr>
              <a:t> is the class variable(stolen?), which represents if the car is stolen or not given the conditions. Variable </a:t>
            </a:r>
            <a:r>
              <a:rPr lang="en-US" sz="1600" b="1" i="0" dirty="0">
                <a:solidFill>
                  <a:srgbClr val="111111"/>
                </a:solidFill>
                <a:effectLst/>
              </a:rPr>
              <a:t>X </a:t>
            </a:r>
            <a:r>
              <a:rPr lang="en-US" sz="1600" b="0" i="0" dirty="0">
                <a:solidFill>
                  <a:srgbClr val="111111"/>
                </a:solidFill>
                <a:effectLst/>
              </a:rPr>
              <a:t>represents the parameters/features.</a:t>
            </a:r>
          </a:p>
          <a:p>
            <a:pPr algn="l"/>
            <a:r>
              <a:rPr lang="en-US" sz="1600" b="1" i="0" dirty="0">
                <a:solidFill>
                  <a:srgbClr val="111111"/>
                </a:solidFill>
                <a:effectLst/>
              </a:rPr>
              <a:t>X</a:t>
            </a:r>
            <a:r>
              <a:rPr lang="en-US" sz="1600" b="0" i="0" dirty="0">
                <a:solidFill>
                  <a:srgbClr val="111111"/>
                </a:solidFill>
                <a:effectLst/>
              </a:rPr>
              <a:t> is given as,</a:t>
            </a:r>
          </a:p>
        </p:txBody>
      </p:sp>
      <p:pic>
        <p:nvPicPr>
          <p:cNvPr id="3076" name="Picture 4">
            <a:extLst>
              <a:ext uri="{FF2B5EF4-FFF2-40B4-BE49-F238E27FC236}">
                <a16:creationId xmlns:a16="http://schemas.microsoft.com/office/drawing/2014/main" id="{EC15E3A4-4C72-232E-16BA-6554A82FB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1" y="2844209"/>
            <a:ext cx="2328862" cy="33248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0E6F674-AE45-B37D-3551-49F309E1A2B1}"/>
              </a:ext>
            </a:extLst>
          </p:cNvPr>
          <p:cNvSpPr txBox="1"/>
          <p:nvPr/>
        </p:nvSpPr>
        <p:spPr>
          <a:xfrm>
            <a:off x="247646" y="3429000"/>
            <a:ext cx="11684795"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111111"/>
                </a:solidFill>
              </a:rPr>
              <a:t>Here x</a:t>
            </a:r>
            <a:r>
              <a:rPr lang="en-US" altLang="en-US" sz="1000" dirty="0">
                <a:solidFill>
                  <a:srgbClr val="111111"/>
                </a:solidFill>
              </a:rPr>
              <a:t>1</a:t>
            </a:r>
            <a:r>
              <a:rPr lang="en-US" altLang="en-US" sz="1600" dirty="0">
                <a:solidFill>
                  <a:srgbClr val="111111"/>
                </a:solidFill>
              </a:rPr>
              <a:t>, x</a:t>
            </a:r>
            <a:r>
              <a:rPr lang="en-US" altLang="en-US" sz="1000" dirty="0">
                <a:solidFill>
                  <a:srgbClr val="111111"/>
                </a:solidFill>
              </a:rPr>
              <a:t>2</a:t>
            </a:r>
            <a:r>
              <a:rPr lang="en-US" altLang="en-US" sz="1600" dirty="0">
                <a:solidFill>
                  <a:srgbClr val="111111"/>
                </a:solidFill>
              </a:rPr>
              <a:t>…, </a:t>
            </a:r>
            <a:r>
              <a:rPr lang="en-US" altLang="en-US" sz="1600" dirty="0" err="1">
                <a:solidFill>
                  <a:srgbClr val="111111"/>
                </a:solidFill>
              </a:rPr>
              <a:t>x</a:t>
            </a:r>
            <a:r>
              <a:rPr lang="en-US" altLang="en-US" sz="1100" dirty="0" err="1">
                <a:solidFill>
                  <a:srgbClr val="111111"/>
                </a:solidFill>
              </a:rPr>
              <a:t>n</a:t>
            </a:r>
            <a:r>
              <a:rPr lang="en-US" altLang="en-US" sz="1600" dirty="0">
                <a:solidFill>
                  <a:srgbClr val="111111"/>
                </a:solidFill>
              </a:rPr>
              <a:t> represent the features, </a:t>
            </a:r>
            <a:r>
              <a:rPr lang="en-US" altLang="en-US" sz="1600" dirty="0" err="1">
                <a:solidFill>
                  <a:srgbClr val="111111"/>
                </a:solidFill>
              </a:rPr>
              <a:t>i.e</a:t>
            </a:r>
            <a:r>
              <a:rPr lang="en-US" altLang="en-US" sz="1600" dirty="0">
                <a:solidFill>
                  <a:srgbClr val="111111"/>
                </a:solidFill>
              </a:rPr>
              <a:t> they can be mapped to Color, Type, and Origin. By substituting for X and expanding using the chain rule we get </a:t>
            </a:r>
          </a:p>
        </p:txBody>
      </p:sp>
      <p:pic>
        <p:nvPicPr>
          <p:cNvPr id="3084" name="Picture 12">
            <a:extLst>
              <a:ext uri="{FF2B5EF4-FFF2-40B4-BE49-F238E27FC236}">
                <a16:creationId xmlns:a16="http://schemas.microsoft.com/office/drawing/2014/main" id="{01148977-C518-CE14-3207-10C2B80744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12" y="4228743"/>
            <a:ext cx="4000498" cy="39915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66A17CD8-AC4F-DCB4-2906-030F6741EF34}"/>
              </a:ext>
            </a:extLst>
          </p:cNvPr>
          <p:cNvSpPr txBox="1"/>
          <p:nvPr/>
        </p:nvSpPr>
        <p:spPr>
          <a:xfrm>
            <a:off x="247646" y="4829499"/>
            <a:ext cx="11684795" cy="584775"/>
          </a:xfrm>
          <a:prstGeom prst="rect">
            <a:avLst/>
          </a:prstGeom>
          <a:noFill/>
        </p:spPr>
        <p:txBody>
          <a:bodyPr wrap="square">
            <a:spAutoFit/>
          </a:bodyPr>
          <a:lstStyle/>
          <a:p>
            <a:r>
              <a:rPr lang="en-US" sz="1600" dirty="0">
                <a:solidFill>
                  <a:srgbClr val="111111"/>
                </a:solidFill>
              </a:rPr>
              <a:t>Now, you can obtain the values for each by looking at the dataset and substitute them into the equation. For all entries in the dataset, the denominator does not change, it remains static. Therefore, the denominator can be removed, and proportionality can be injected.</a:t>
            </a:r>
          </a:p>
        </p:txBody>
      </p:sp>
      <p:pic>
        <p:nvPicPr>
          <p:cNvPr id="3086" name="Picture 14">
            <a:extLst>
              <a:ext uri="{FF2B5EF4-FFF2-40B4-BE49-F238E27FC236}">
                <a16:creationId xmlns:a16="http://schemas.microsoft.com/office/drawing/2014/main" id="{81E15D4B-FCDC-0C1D-3B20-7CFE8346F0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227" y="5586405"/>
            <a:ext cx="3660644" cy="390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47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727841-3C19-9C23-FF0D-907CAF8FB4A9}"/>
              </a:ext>
            </a:extLst>
          </p:cNvPr>
          <p:cNvSpPr txBox="1"/>
          <p:nvPr/>
        </p:nvSpPr>
        <p:spPr>
          <a:xfrm>
            <a:off x="146047" y="598214"/>
            <a:ext cx="11395473" cy="584775"/>
          </a:xfrm>
          <a:prstGeom prst="rect">
            <a:avLst/>
          </a:prstGeom>
          <a:noFill/>
        </p:spPr>
        <p:txBody>
          <a:bodyPr wrap="square">
            <a:spAutoFit/>
          </a:bodyPr>
          <a:lstStyle/>
          <a:p>
            <a:r>
              <a:rPr lang="en-US" sz="1600" b="0" i="0" dirty="0">
                <a:solidFill>
                  <a:srgbClr val="111111"/>
                </a:solidFill>
                <a:effectLst/>
              </a:rPr>
              <a:t>In our case, the class variable(</a:t>
            </a:r>
            <a:r>
              <a:rPr lang="en-US" sz="1600" b="1" i="0" dirty="0">
                <a:solidFill>
                  <a:srgbClr val="111111"/>
                </a:solidFill>
                <a:effectLst/>
              </a:rPr>
              <a:t>y</a:t>
            </a:r>
            <a:r>
              <a:rPr lang="en-US" sz="1600" b="0" i="0" dirty="0">
                <a:solidFill>
                  <a:srgbClr val="111111"/>
                </a:solidFill>
                <a:effectLst/>
              </a:rPr>
              <a:t>) has only two outcomes, yes or no. There could be cases where the classification could be multivariate. Therefore, we have to find the class variable(</a:t>
            </a:r>
            <a:r>
              <a:rPr lang="en-US" sz="1600" b="1" i="0" dirty="0">
                <a:solidFill>
                  <a:srgbClr val="111111"/>
                </a:solidFill>
                <a:effectLst/>
              </a:rPr>
              <a:t>y)</a:t>
            </a:r>
            <a:r>
              <a:rPr lang="en-US" sz="1600" b="0" i="0" dirty="0">
                <a:solidFill>
                  <a:srgbClr val="111111"/>
                </a:solidFill>
                <a:effectLst/>
              </a:rPr>
              <a:t> with maximum probability.</a:t>
            </a:r>
            <a:endParaRPr lang="en-US" sz="1600" dirty="0"/>
          </a:p>
        </p:txBody>
      </p:sp>
      <p:pic>
        <p:nvPicPr>
          <p:cNvPr id="3" name="Picture 16">
            <a:extLst>
              <a:ext uri="{FF2B5EF4-FFF2-40B4-BE49-F238E27FC236}">
                <a16:creationId xmlns:a16="http://schemas.microsoft.com/office/drawing/2014/main" id="{A88A8C3C-6852-1566-A7DB-D02566345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280" y="1182989"/>
            <a:ext cx="3423983" cy="3845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D0ADE07-25E6-641A-C6CC-604A32AB22F4}"/>
              </a:ext>
            </a:extLst>
          </p:cNvPr>
          <p:cNvSpPr txBox="1"/>
          <p:nvPr/>
        </p:nvSpPr>
        <p:spPr>
          <a:xfrm>
            <a:off x="146047" y="1767764"/>
            <a:ext cx="11395473" cy="1431161"/>
          </a:xfrm>
          <a:prstGeom prst="rect">
            <a:avLst/>
          </a:prstGeom>
          <a:noFill/>
        </p:spPr>
        <p:txBody>
          <a:bodyPr wrap="square">
            <a:spAutoFit/>
          </a:bodyPr>
          <a:lstStyle/>
          <a:p>
            <a:pPr algn="l"/>
            <a:r>
              <a:rPr lang="en-US" sz="1600" b="0" i="0" dirty="0">
                <a:solidFill>
                  <a:srgbClr val="111111"/>
                </a:solidFill>
                <a:effectLst/>
              </a:rPr>
              <a:t>Using the above function, we can obtain the class, given the predictors/features.</a:t>
            </a:r>
          </a:p>
          <a:p>
            <a:pPr algn="l"/>
            <a:endParaRPr lang="en-US" sz="700" b="0" i="0" dirty="0">
              <a:solidFill>
                <a:srgbClr val="111111"/>
              </a:solidFill>
              <a:effectLst/>
            </a:endParaRPr>
          </a:p>
          <a:p>
            <a:pPr algn="l"/>
            <a:r>
              <a:rPr lang="en-US" sz="1600" b="0" i="0" dirty="0">
                <a:solidFill>
                  <a:srgbClr val="111111"/>
                </a:solidFill>
                <a:effectLst/>
              </a:rPr>
              <a:t>The posterior probability </a:t>
            </a:r>
            <a:r>
              <a:rPr lang="en-US" sz="1600" b="1" i="0" dirty="0">
                <a:solidFill>
                  <a:srgbClr val="111111"/>
                </a:solidFill>
                <a:effectLst/>
              </a:rPr>
              <a:t>P(</a:t>
            </a:r>
            <a:r>
              <a:rPr lang="en-US" sz="1600" b="1" i="0" dirty="0" err="1">
                <a:solidFill>
                  <a:srgbClr val="111111"/>
                </a:solidFill>
                <a:effectLst/>
              </a:rPr>
              <a:t>y|X</a:t>
            </a:r>
            <a:r>
              <a:rPr lang="en-US" sz="1600" b="1" i="0" dirty="0">
                <a:solidFill>
                  <a:srgbClr val="111111"/>
                </a:solidFill>
                <a:effectLst/>
              </a:rPr>
              <a:t>)</a:t>
            </a:r>
            <a:r>
              <a:rPr lang="en-US" sz="1600" b="0" i="0" dirty="0">
                <a:solidFill>
                  <a:srgbClr val="111111"/>
                </a:solidFill>
                <a:effectLst/>
              </a:rPr>
              <a:t> can be calculated by first, creating a </a:t>
            </a:r>
            <a:r>
              <a:rPr lang="en-US" sz="1600" b="1" i="0" dirty="0">
                <a:solidFill>
                  <a:srgbClr val="111111"/>
                </a:solidFill>
                <a:effectLst/>
              </a:rPr>
              <a:t>Frequency Table</a:t>
            </a:r>
            <a:r>
              <a:rPr lang="en-US" sz="1600" b="0" i="0" dirty="0">
                <a:solidFill>
                  <a:srgbClr val="111111"/>
                </a:solidFill>
                <a:effectLst/>
              </a:rPr>
              <a:t> for each attribute against the target. Then, molding the frequency tables to </a:t>
            </a:r>
            <a:r>
              <a:rPr lang="en-US" sz="1600" b="1" i="0" dirty="0">
                <a:solidFill>
                  <a:srgbClr val="111111"/>
                </a:solidFill>
                <a:effectLst/>
              </a:rPr>
              <a:t>Likelihood Tables</a:t>
            </a:r>
            <a:r>
              <a:rPr lang="en-US" sz="1600" b="0" i="0" dirty="0">
                <a:solidFill>
                  <a:srgbClr val="111111"/>
                </a:solidFill>
                <a:effectLst/>
              </a:rPr>
              <a:t> and finally, use the Naïve Bayesian equation to calculate the posterior probability for each class. The class with the highest posterior probability is the outcome of the prediction. Below are the Frequency and likelihood tables for all three predictors.</a:t>
            </a:r>
          </a:p>
        </p:txBody>
      </p:sp>
      <p:pic>
        <p:nvPicPr>
          <p:cNvPr id="4098" name="Picture 2">
            <a:extLst>
              <a:ext uri="{FF2B5EF4-FFF2-40B4-BE49-F238E27FC236}">
                <a16:creationId xmlns:a16="http://schemas.microsoft.com/office/drawing/2014/main" id="{64266DF8-23E3-18EA-CE5F-EEC466A09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271" y="3783700"/>
            <a:ext cx="6300787" cy="29382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B9E5A3E-135D-0894-0D30-3EC84BEAC3C1}"/>
              </a:ext>
            </a:extLst>
          </p:cNvPr>
          <p:cNvSpPr txBox="1"/>
          <p:nvPr/>
        </p:nvSpPr>
        <p:spPr>
          <a:xfrm>
            <a:off x="146047" y="3259723"/>
            <a:ext cx="6096000" cy="338554"/>
          </a:xfrm>
          <a:prstGeom prst="rect">
            <a:avLst/>
          </a:prstGeom>
          <a:noFill/>
        </p:spPr>
        <p:txBody>
          <a:bodyPr wrap="square">
            <a:spAutoFit/>
          </a:bodyPr>
          <a:lstStyle/>
          <a:p>
            <a:r>
              <a:rPr lang="en-US" sz="1600" dirty="0">
                <a:solidFill>
                  <a:srgbClr val="111111"/>
                </a:solidFill>
              </a:rPr>
              <a:t>Frequency and Likelihood tables of ‘Color’</a:t>
            </a:r>
          </a:p>
        </p:txBody>
      </p:sp>
    </p:spTree>
    <p:extLst>
      <p:ext uri="{BB962C8B-B14F-4D97-AF65-F5344CB8AC3E}">
        <p14:creationId xmlns:p14="http://schemas.microsoft.com/office/powerpoint/2010/main" val="386499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6FF45A7-E35C-1C03-8CB1-5BBD41C70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858508"/>
            <a:ext cx="5708967" cy="2662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D39B1C-5BA9-ACDC-CB59-1A043D34EDF1}"/>
              </a:ext>
            </a:extLst>
          </p:cNvPr>
          <p:cNvSpPr txBox="1"/>
          <p:nvPr/>
        </p:nvSpPr>
        <p:spPr>
          <a:xfrm>
            <a:off x="352425" y="294712"/>
            <a:ext cx="6096000" cy="338554"/>
          </a:xfrm>
          <a:prstGeom prst="rect">
            <a:avLst/>
          </a:prstGeom>
          <a:noFill/>
        </p:spPr>
        <p:txBody>
          <a:bodyPr wrap="square">
            <a:spAutoFit/>
          </a:bodyPr>
          <a:lstStyle/>
          <a:p>
            <a:r>
              <a:rPr lang="en-US" sz="1600" b="0" i="0" dirty="0">
                <a:solidFill>
                  <a:srgbClr val="111111"/>
                </a:solidFill>
                <a:effectLst/>
              </a:rPr>
              <a:t>Frequency and Likelihood tables of ‘Type’</a:t>
            </a:r>
            <a:endParaRPr lang="en-US" sz="1600" dirty="0"/>
          </a:p>
        </p:txBody>
      </p:sp>
      <p:pic>
        <p:nvPicPr>
          <p:cNvPr id="5124" name="Picture 4">
            <a:extLst>
              <a:ext uri="{FF2B5EF4-FFF2-40B4-BE49-F238E27FC236}">
                <a16:creationId xmlns:a16="http://schemas.microsoft.com/office/drawing/2014/main" id="{82408B34-CF27-5294-65E6-2B941827F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3" y="3720553"/>
            <a:ext cx="6096001" cy="28427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54AA339-04F7-BA14-3F5C-03800E6A7DAF}"/>
              </a:ext>
            </a:extLst>
          </p:cNvPr>
          <p:cNvSpPr txBox="1"/>
          <p:nvPr/>
        </p:nvSpPr>
        <p:spPr>
          <a:xfrm>
            <a:off x="485775" y="3336092"/>
            <a:ext cx="6096000" cy="338554"/>
          </a:xfrm>
          <a:prstGeom prst="rect">
            <a:avLst/>
          </a:prstGeom>
          <a:noFill/>
        </p:spPr>
        <p:txBody>
          <a:bodyPr wrap="square">
            <a:spAutoFit/>
          </a:bodyPr>
          <a:lstStyle/>
          <a:p>
            <a:r>
              <a:rPr lang="en-US" sz="1600" b="0" i="0" dirty="0">
                <a:solidFill>
                  <a:srgbClr val="111111"/>
                </a:solidFill>
                <a:effectLst/>
              </a:rPr>
              <a:t>Frequency and Likelihood tables of ‘Origin’</a:t>
            </a:r>
            <a:endParaRPr lang="en-US" sz="1600" dirty="0"/>
          </a:p>
        </p:txBody>
      </p:sp>
    </p:spTree>
    <p:extLst>
      <p:ext uri="{BB962C8B-B14F-4D97-AF65-F5344CB8AC3E}">
        <p14:creationId xmlns:p14="http://schemas.microsoft.com/office/powerpoint/2010/main" val="407305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C157FA-7B46-A82D-A4A7-0CE096EBF549}"/>
              </a:ext>
            </a:extLst>
          </p:cNvPr>
          <p:cNvSpPr txBox="1"/>
          <p:nvPr/>
        </p:nvSpPr>
        <p:spPr>
          <a:xfrm>
            <a:off x="295275" y="472559"/>
            <a:ext cx="6096000" cy="338554"/>
          </a:xfrm>
          <a:prstGeom prst="rect">
            <a:avLst/>
          </a:prstGeom>
          <a:noFill/>
        </p:spPr>
        <p:txBody>
          <a:bodyPr wrap="square">
            <a:spAutoFit/>
          </a:bodyPr>
          <a:lstStyle/>
          <a:p>
            <a:r>
              <a:rPr lang="en-US" sz="1600" b="0" i="0" dirty="0">
                <a:solidFill>
                  <a:srgbClr val="111111"/>
                </a:solidFill>
                <a:effectLst/>
              </a:rPr>
              <a:t>So in our example, we have 3 predictors </a:t>
            </a:r>
            <a:r>
              <a:rPr lang="en-US" sz="1600" b="1" i="0" dirty="0">
                <a:solidFill>
                  <a:srgbClr val="111111"/>
                </a:solidFill>
                <a:effectLst/>
              </a:rPr>
              <a:t>X</a:t>
            </a:r>
            <a:r>
              <a:rPr lang="en-US" sz="1600" b="0" i="0" dirty="0">
                <a:solidFill>
                  <a:srgbClr val="111111"/>
                </a:solidFill>
                <a:effectLst/>
              </a:rPr>
              <a:t>.</a:t>
            </a:r>
            <a:endParaRPr lang="en-US" sz="1600" dirty="0"/>
          </a:p>
        </p:txBody>
      </p:sp>
      <p:pic>
        <p:nvPicPr>
          <p:cNvPr id="6146" name="Picture 2">
            <a:extLst>
              <a:ext uri="{FF2B5EF4-FFF2-40B4-BE49-F238E27FC236}">
                <a16:creationId xmlns:a16="http://schemas.microsoft.com/office/drawing/2014/main" id="{D9D62129-0BE6-F130-A4D4-12461C874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163" y="919163"/>
            <a:ext cx="5400675" cy="904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539D5A-660B-7118-BC0D-454AE3125759}"/>
              </a:ext>
            </a:extLst>
          </p:cNvPr>
          <p:cNvSpPr txBox="1"/>
          <p:nvPr/>
        </p:nvSpPr>
        <p:spPr>
          <a:xfrm>
            <a:off x="228600" y="2229535"/>
            <a:ext cx="11277600" cy="338554"/>
          </a:xfrm>
          <a:prstGeom prst="rect">
            <a:avLst/>
          </a:prstGeom>
          <a:noFill/>
        </p:spPr>
        <p:txBody>
          <a:bodyPr wrap="square">
            <a:spAutoFit/>
          </a:bodyPr>
          <a:lstStyle/>
          <a:p>
            <a:r>
              <a:rPr lang="en-US" sz="1600" dirty="0">
                <a:solidFill>
                  <a:srgbClr val="111111"/>
                </a:solidFill>
              </a:rPr>
              <a:t>As per the equations discussed above, we can calculate the posterior probability P(Yes | X) as :</a:t>
            </a:r>
          </a:p>
        </p:txBody>
      </p:sp>
      <p:pic>
        <p:nvPicPr>
          <p:cNvPr id="6148" name="Picture 4">
            <a:extLst>
              <a:ext uri="{FF2B5EF4-FFF2-40B4-BE49-F238E27FC236}">
                <a16:creationId xmlns:a16="http://schemas.microsoft.com/office/drawing/2014/main" id="{88AF10C5-4363-098D-0DEA-3A0F36AF8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4" y="2709864"/>
            <a:ext cx="5338762" cy="8945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8C931C1-B47C-8112-66EA-F85BD34F9113}"/>
              </a:ext>
            </a:extLst>
          </p:cNvPr>
          <p:cNvSpPr txBox="1"/>
          <p:nvPr/>
        </p:nvSpPr>
        <p:spPr>
          <a:xfrm>
            <a:off x="295275" y="3732110"/>
            <a:ext cx="6096000" cy="338554"/>
          </a:xfrm>
          <a:prstGeom prst="rect">
            <a:avLst/>
          </a:prstGeom>
          <a:noFill/>
        </p:spPr>
        <p:txBody>
          <a:bodyPr wrap="square">
            <a:spAutoFit/>
          </a:bodyPr>
          <a:lstStyle/>
          <a:p>
            <a:r>
              <a:rPr lang="en-US" sz="1600" dirty="0">
                <a:solidFill>
                  <a:srgbClr val="111111"/>
                </a:solidFill>
              </a:rPr>
              <a:t>and, P( No | X ):</a:t>
            </a:r>
          </a:p>
        </p:txBody>
      </p:sp>
      <p:pic>
        <p:nvPicPr>
          <p:cNvPr id="6150" name="Picture 6">
            <a:extLst>
              <a:ext uri="{FF2B5EF4-FFF2-40B4-BE49-F238E27FC236}">
                <a16:creationId xmlns:a16="http://schemas.microsoft.com/office/drawing/2014/main" id="{C9E7DF65-9325-8F2F-3F13-BDAE298F19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7864" y="4141258"/>
            <a:ext cx="5400675" cy="9048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6FC4F1-ED4C-D166-A741-1DD9C84DA5CD}"/>
              </a:ext>
            </a:extLst>
          </p:cNvPr>
          <p:cNvSpPr txBox="1"/>
          <p:nvPr/>
        </p:nvSpPr>
        <p:spPr>
          <a:xfrm>
            <a:off x="257175" y="5221095"/>
            <a:ext cx="11677649" cy="338554"/>
          </a:xfrm>
          <a:prstGeom prst="rect">
            <a:avLst/>
          </a:prstGeom>
          <a:noFill/>
        </p:spPr>
        <p:txBody>
          <a:bodyPr wrap="square">
            <a:spAutoFit/>
          </a:bodyPr>
          <a:lstStyle/>
          <a:p>
            <a:r>
              <a:rPr lang="en-US" sz="1600" dirty="0">
                <a:solidFill>
                  <a:srgbClr val="111111"/>
                </a:solidFill>
              </a:rPr>
              <a:t>Since 0.144 &gt; 0.048, Which means given the features RED SUV and Domestic, our example gets classified as ’NO’ the car is not stolen.</a:t>
            </a:r>
          </a:p>
        </p:txBody>
      </p:sp>
    </p:spTree>
    <p:extLst>
      <p:ext uri="{BB962C8B-B14F-4D97-AF65-F5344CB8AC3E}">
        <p14:creationId xmlns:p14="http://schemas.microsoft.com/office/powerpoint/2010/main" val="286246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D7DBD3-E63C-B24A-3D28-DF6617206F62}"/>
              </a:ext>
            </a:extLst>
          </p:cNvPr>
          <p:cNvSpPr txBox="1"/>
          <p:nvPr/>
        </p:nvSpPr>
        <p:spPr>
          <a:xfrm>
            <a:off x="-123825" y="215384"/>
            <a:ext cx="6096000" cy="523220"/>
          </a:xfrm>
          <a:prstGeom prst="rect">
            <a:avLst/>
          </a:prstGeom>
          <a:noFill/>
        </p:spPr>
        <p:txBody>
          <a:bodyPr wrap="square">
            <a:spAutoFit/>
          </a:bodyPr>
          <a:lstStyle/>
          <a:p>
            <a:pPr marL="457200" indent="-457200" algn="ctr">
              <a:buFont typeface="Wingdings" panose="05000000000000000000" pitchFamily="2" charset="2"/>
              <a:buChar char="Ø"/>
            </a:pPr>
            <a:r>
              <a:rPr lang="en-US" sz="2800" b="1" dirty="0">
                <a:latin typeface="Arial" panose="020B0604020202020204" pitchFamily="34" charset="0"/>
                <a:cs typeface="Arial" panose="020B0604020202020204" pitchFamily="34" charset="0"/>
              </a:rPr>
              <a:t>The Zero-Frequency Problem</a:t>
            </a:r>
          </a:p>
        </p:txBody>
      </p:sp>
      <p:sp>
        <p:nvSpPr>
          <p:cNvPr id="5" name="TextBox 4">
            <a:extLst>
              <a:ext uri="{FF2B5EF4-FFF2-40B4-BE49-F238E27FC236}">
                <a16:creationId xmlns:a16="http://schemas.microsoft.com/office/drawing/2014/main" id="{31DB35DB-63FD-C0A6-94DA-536501571D72}"/>
              </a:ext>
            </a:extLst>
          </p:cNvPr>
          <p:cNvSpPr txBox="1"/>
          <p:nvPr/>
        </p:nvSpPr>
        <p:spPr>
          <a:xfrm>
            <a:off x="297655" y="911215"/>
            <a:ext cx="11961019" cy="2123658"/>
          </a:xfrm>
          <a:prstGeom prst="rect">
            <a:avLst/>
          </a:prstGeom>
          <a:noFill/>
        </p:spPr>
        <p:txBody>
          <a:bodyPr wrap="square">
            <a:spAutoFit/>
          </a:bodyPr>
          <a:lstStyle/>
          <a:p>
            <a:pPr algn="l"/>
            <a:r>
              <a:rPr lang="en-US" b="0" i="0" dirty="0">
                <a:solidFill>
                  <a:srgbClr val="111111"/>
                </a:solidFill>
                <a:effectLst/>
              </a:rPr>
              <a:t>One of the disadvantages of Naïve-Bayes is that if you have no occurrences of a class label and a certain attribute value together then the frequency-based probability estimate will be zero. And this will get a zero when all the probabilities are multiplied.</a:t>
            </a:r>
          </a:p>
          <a:p>
            <a:pPr algn="l"/>
            <a:endParaRPr lang="en-US" sz="600" b="0" i="0" dirty="0">
              <a:solidFill>
                <a:srgbClr val="111111"/>
              </a:solidFill>
              <a:effectLst/>
            </a:endParaRPr>
          </a:p>
          <a:p>
            <a:pPr algn="l"/>
            <a:r>
              <a:rPr lang="en-US" b="0" i="0" dirty="0">
                <a:solidFill>
                  <a:srgbClr val="111111"/>
                </a:solidFill>
                <a:effectLst/>
              </a:rPr>
              <a:t>An approach to overcome this ‘zero-frequency problem’ in a Bayesian environment is to add one to the count for every attribute value-class combination when an attribute value doesn’t occur with every class value.</a:t>
            </a:r>
          </a:p>
          <a:p>
            <a:pPr algn="l"/>
            <a:endParaRPr lang="en-US" b="0" i="0" dirty="0">
              <a:solidFill>
                <a:srgbClr val="111111"/>
              </a:solidFill>
              <a:effectLst/>
            </a:endParaRPr>
          </a:p>
          <a:p>
            <a:pPr algn="l"/>
            <a:r>
              <a:rPr lang="en-US" b="0" i="0" dirty="0">
                <a:solidFill>
                  <a:srgbClr val="111111"/>
                </a:solidFill>
                <a:effectLst/>
              </a:rPr>
              <a:t>For example, say your training data looked like this:</a:t>
            </a:r>
          </a:p>
        </p:txBody>
      </p:sp>
      <p:pic>
        <p:nvPicPr>
          <p:cNvPr id="7170" name="Picture 2">
            <a:extLst>
              <a:ext uri="{FF2B5EF4-FFF2-40B4-BE49-F238E27FC236}">
                <a16:creationId xmlns:a16="http://schemas.microsoft.com/office/drawing/2014/main" id="{3328ADCF-A72C-9291-3810-89F60E239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3034873"/>
            <a:ext cx="3495675" cy="9048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D37BC4C-7AD2-C357-C76D-C98A6C122CD3}"/>
              </a:ext>
            </a:extLst>
          </p:cNvPr>
          <p:cNvSpPr txBox="1"/>
          <p:nvPr/>
        </p:nvSpPr>
        <p:spPr>
          <a:xfrm>
            <a:off x="5803265" y="3176797"/>
            <a:ext cx="4188460" cy="646331"/>
          </a:xfrm>
          <a:prstGeom prst="rect">
            <a:avLst/>
          </a:prstGeom>
          <a:noFill/>
        </p:spPr>
        <p:txBody>
          <a:bodyPr wrap="square">
            <a:spAutoFit/>
          </a:bodyPr>
          <a:lstStyle/>
          <a:p>
            <a:pPr algn="l"/>
            <a:r>
              <a:rPr lang="en-US" dirty="0">
                <a:solidFill>
                  <a:srgbClr val="111111"/>
                </a:solidFill>
              </a:rPr>
              <a:t>𝑃(</a:t>
            </a:r>
            <a:r>
              <a:rPr lang="en-US" dirty="0" err="1">
                <a:solidFill>
                  <a:srgbClr val="111111"/>
                </a:solidFill>
              </a:rPr>
              <a:t>TimeZone</a:t>
            </a:r>
            <a:r>
              <a:rPr lang="en-US" dirty="0">
                <a:solidFill>
                  <a:srgbClr val="111111"/>
                </a:solidFill>
              </a:rPr>
              <a:t>=𝑈𝑆|Spam=𝑦𝑒𝑠)=10/10=1</a:t>
            </a:r>
          </a:p>
          <a:p>
            <a:pPr algn="l"/>
            <a:r>
              <a:rPr lang="en-US" dirty="0">
                <a:solidFill>
                  <a:srgbClr val="111111"/>
                </a:solidFill>
              </a:rPr>
              <a:t>𝑃(</a:t>
            </a:r>
            <a:r>
              <a:rPr lang="en-US" dirty="0" err="1">
                <a:solidFill>
                  <a:srgbClr val="111111"/>
                </a:solidFill>
              </a:rPr>
              <a:t>TimeZone</a:t>
            </a:r>
            <a:r>
              <a:rPr lang="en-US" dirty="0">
                <a:solidFill>
                  <a:srgbClr val="111111"/>
                </a:solidFill>
              </a:rPr>
              <a:t>=𝐸𝑈|Spam=𝑦𝑒𝑠)=0/10=0</a:t>
            </a:r>
          </a:p>
        </p:txBody>
      </p:sp>
      <p:sp>
        <p:nvSpPr>
          <p:cNvPr id="8" name="Arrow: Right 7">
            <a:extLst>
              <a:ext uri="{FF2B5EF4-FFF2-40B4-BE49-F238E27FC236}">
                <a16:creationId xmlns:a16="http://schemas.microsoft.com/office/drawing/2014/main" id="{E5954A93-8059-791B-9EA0-2EFBC456762F}"/>
              </a:ext>
            </a:extLst>
          </p:cNvPr>
          <p:cNvSpPr/>
          <p:nvPr/>
        </p:nvSpPr>
        <p:spPr>
          <a:xfrm>
            <a:off x="4494689" y="3429000"/>
            <a:ext cx="742950" cy="16192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1AA728F-4AEF-D29B-5E1E-31930EAD3235}"/>
              </a:ext>
            </a:extLst>
          </p:cNvPr>
          <p:cNvSpPr txBox="1"/>
          <p:nvPr/>
        </p:nvSpPr>
        <p:spPr>
          <a:xfrm>
            <a:off x="361950" y="4333875"/>
            <a:ext cx="11220450" cy="338554"/>
          </a:xfrm>
          <a:prstGeom prst="rect">
            <a:avLst/>
          </a:prstGeom>
          <a:noFill/>
        </p:spPr>
        <p:txBody>
          <a:bodyPr wrap="square">
            <a:spAutoFit/>
          </a:bodyPr>
          <a:lstStyle/>
          <a:p>
            <a:r>
              <a:rPr lang="en-US" sz="1600" dirty="0">
                <a:solidFill>
                  <a:srgbClr val="111111"/>
                </a:solidFill>
              </a:rPr>
              <a:t>A</a:t>
            </a:r>
            <a:r>
              <a:rPr lang="en-US" sz="1600" b="0" i="0" dirty="0">
                <a:solidFill>
                  <a:srgbClr val="111111"/>
                </a:solidFill>
                <a:effectLst/>
              </a:rPr>
              <a:t>dd one to every value in this table when you’re using it to calculate probabilities:</a:t>
            </a:r>
            <a:endParaRPr lang="en-US" sz="1600" dirty="0"/>
          </a:p>
        </p:txBody>
      </p:sp>
      <p:pic>
        <p:nvPicPr>
          <p:cNvPr id="7172" name="Picture 4">
            <a:extLst>
              <a:ext uri="{FF2B5EF4-FFF2-40B4-BE49-F238E27FC236}">
                <a16:creationId xmlns:a16="http://schemas.microsoft.com/office/drawing/2014/main" id="{91B6DE7F-F57D-86F8-2249-7743A3518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4891088"/>
            <a:ext cx="3495675" cy="904875"/>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Right 10">
            <a:extLst>
              <a:ext uri="{FF2B5EF4-FFF2-40B4-BE49-F238E27FC236}">
                <a16:creationId xmlns:a16="http://schemas.microsoft.com/office/drawing/2014/main" id="{A7907139-FB83-765A-2080-504C1085DDB1}"/>
              </a:ext>
            </a:extLst>
          </p:cNvPr>
          <p:cNvSpPr/>
          <p:nvPr/>
        </p:nvSpPr>
        <p:spPr>
          <a:xfrm>
            <a:off x="4494689" y="5305217"/>
            <a:ext cx="742950" cy="16192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6AE291A-59E1-AE74-F277-ACE8A2999A63}"/>
              </a:ext>
            </a:extLst>
          </p:cNvPr>
          <p:cNvSpPr txBox="1"/>
          <p:nvPr/>
        </p:nvSpPr>
        <p:spPr>
          <a:xfrm>
            <a:off x="5804535" y="5092213"/>
            <a:ext cx="3568065" cy="584775"/>
          </a:xfrm>
          <a:prstGeom prst="rect">
            <a:avLst/>
          </a:prstGeom>
          <a:noFill/>
        </p:spPr>
        <p:txBody>
          <a:bodyPr wrap="square">
            <a:spAutoFit/>
          </a:bodyPr>
          <a:lstStyle/>
          <a:p>
            <a:pPr algn="l"/>
            <a:r>
              <a:rPr lang="en-US" sz="1600" b="0" i="0" dirty="0">
                <a:solidFill>
                  <a:srgbClr val="111111"/>
                </a:solidFill>
                <a:effectLst/>
              </a:rPr>
              <a:t>𝑃(</a:t>
            </a:r>
            <a:r>
              <a:rPr lang="en-US" sz="1600" b="0" i="0" dirty="0" err="1">
                <a:solidFill>
                  <a:srgbClr val="111111"/>
                </a:solidFill>
                <a:effectLst/>
              </a:rPr>
              <a:t>TimeZone</a:t>
            </a:r>
            <a:r>
              <a:rPr lang="en-US" sz="1600" b="0" i="0" dirty="0">
                <a:solidFill>
                  <a:srgbClr val="111111"/>
                </a:solidFill>
                <a:effectLst/>
              </a:rPr>
              <a:t>=𝑈𝑆|Spam=𝑦𝑒𝑠)=11/12</a:t>
            </a:r>
          </a:p>
          <a:p>
            <a:pPr algn="l"/>
            <a:r>
              <a:rPr lang="en-US" sz="1600" b="0" i="0" dirty="0">
                <a:solidFill>
                  <a:srgbClr val="111111"/>
                </a:solidFill>
                <a:effectLst/>
              </a:rPr>
              <a:t>𝑃(</a:t>
            </a:r>
            <a:r>
              <a:rPr lang="en-US" sz="1600" b="0" i="0" dirty="0" err="1">
                <a:solidFill>
                  <a:srgbClr val="111111"/>
                </a:solidFill>
                <a:effectLst/>
              </a:rPr>
              <a:t>TimeZone</a:t>
            </a:r>
            <a:r>
              <a:rPr lang="en-US" sz="1600" b="0" i="0" dirty="0">
                <a:solidFill>
                  <a:srgbClr val="111111"/>
                </a:solidFill>
                <a:effectLst/>
              </a:rPr>
              <a:t>=𝐸𝑈|Spam=𝑦𝑒𝑠)=1/12</a:t>
            </a:r>
          </a:p>
        </p:txBody>
      </p:sp>
    </p:spTree>
    <p:extLst>
      <p:ext uri="{BB962C8B-B14F-4D97-AF65-F5344CB8AC3E}">
        <p14:creationId xmlns:p14="http://schemas.microsoft.com/office/powerpoint/2010/main" val="142827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967</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Pravesh Tiwari</dc:creator>
  <cp:lastModifiedBy>Pravesh Tiwari</cp:lastModifiedBy>
  <cp:revision>1</cp:revision>
  <dcterms:created xsi:type="dcterms:W3CDTF">2023-07-12T16:28:43Z</dcterms:created>
  <dcterms:modified xsi:type="dcterms:W3CDTF">2023-07-12T18:18:16Z</dcterms:modified>
</cp:coreProperties>
</file>