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84" r:id="rId5"/>
    <p:sldId id="286" r:id="rId6"/>
    <p:sldId id="287" r:id="rId7"/>
    <p:sldId id="285" r:id="rId8"/>
    <p:sldId id="261" r:id="rId9"/>
    <p:sldId id="262" r:id="rId10"/>
    <p:sldId id="297" r:id="rId11"/>
    <p:sldId id="296" r:id="rId12"/>
    <p:sldId id="298" r:id="rId13"/>
    <p:sldId id="29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899" autoAdjust="0"/>
  </p:normalViewPr>
  <p:slideViewPr>
    <p:cSldViewPr snapToGrid="0" snapToObjects="1" showGuides="1">
      <p:cViewPr>
        <p:scale>
          <a:sx n="75" d="100"/>
          <a:sy n="75" d="100"/>
        </p:scale>
        <p:origin x="211" y="42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nkit-ai-la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nkit-ai-lab" TargetMode="External"/><Relationship Id="rId2" Type="http://schemas.openxmlformats.org/officeDocument/2006/relationships/hyperlink" Target="https://www.linkedin.com/in/ankit-gupta-491b45252/" TargetMode="External"/><Relationship Id="rId1" Type="http://schemas.openxmlformats.org/officeDocument/2006/relationships/slideLayout" Target="../slideLayouts/slideLayout1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1432560"/>
            <a:ext cx="4873752" cy="2517648"/>
          </a:xfrm>
        </p:spPr>
        <p:txBody>
          <a:bodyPr/>
          <a:lstStyle/>
          <a:p>
            <a:r>
              <a:rPr lang="en-US" b="0" i="0" dirty="0">
                <a:solidFill>
                  <a:srgbClr val="1F1F1F"/>
                </a:solidFill>
                <a:effectLst/>
                <a:latin typeface="Google Sans"/>
              </a:rPr>
              <a:t>The Future of Marketing and Retail</a:t>
            </a:r>
            <a:endParaRPr lang="en-US"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hlinkClick r:id="rId2"/>
              </a:rPr>
              <a:t>Ankit Gupta​</a:t>
            </a:r>
            <a:endParaRPr lang="en-US" dirty="0"/>
          </a:p>
          <a:p>
            <a:endParaRPr lang="en-US" dirty="0"/>
          </a:p>
        </p:txBody>
      </p:sp>
      <p:pic>
        <p:nvPicPr>
          <p:cNvPr id="5" name="Picture Placeholder 4">
            <a:extLst>
              <a:ext uri="{FF2B5EF4-FFF2-40B4-BE49-F238E27FC236}">
                <a16:creationId xmlns:a16="http://schemas.microsoft.com/office/drawing/2014/main" id="{866C7903-F300-CAAE-67FE-8B43CC2687E6}"/>
              </a:ext>
            </a:extLst>
          </p:cNvPr>
          <p:cNvPicPr>
            <a:picLocks noGrp="1" noChangeAspect="1"/>
          </p:cNvPicPr>
          <p:nvPr>
            <p:ph type="pic" sz="quarter" idx="10"/>
          </p:nvPr>
        </p:nvPicPr>
        <p:blipFill>
          <a:blip r:embed="rId3"/>
          <a:srcRect l="28047" r="28047"/>
          <a:stretch>
            <a:fillRect/>
          </a:stretch>
        </p:blipFill>
        <p:spPr/>
      </p:pic>
    </p:spTree>
    <p:extLst>
      <p:ext uri="{BB962C8B-B14F-4D97-AF65-F5344CB8AC3E}">
        <p14:creationId xmlns:p14="http://schemas.microsoft.com/office/powerpoint/2010/main" val="40970233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r>
              <a:rPr lang="en-US" dirty="0"/>
              <a:t>Ankit Gupta</a:t>
            </a:r>
          </a:p>
          <a:p>
            <a:endParaRPr lang="en-US" dirty="0"/>
          </a:p>
          <a:p>
            <a:r>
              <a:rPr lang="en-US" dirty="0"/>
              <a:t> Follow for more </a:t>
            </a:r>
          </a:p>
          <a:p>
            <a:r>
              <a:rPr lang="en-US" dirty="0"/>
              <a:t>-</a:t>
            </a:r>
            <a:r>
              <a:rPr lang="en-US" dirty="0" err="1">
                <a:hlinkClick r:id="rId2"/>
              </a:rPr>
              <a:t>Linkedin</a:t>
            </a:r>
            <a:r>
              <a:rPr lang="en-US" dirty="0">
                <a:hlinkClick r:id="rId2"/>
              </a:rPr>
              <a:t> </a:t>
            </a:r>
            <a:endParaRPr lang="en-US" dirty="0"/>
          </a:p>
          <a:p>
            <a:r>
              <a:rPr lang="en-US" dirty="0"/>
              <a:t>-</a:t>
            </a:r>
            <a:r>
              <a:rPr lang="en-US" dirty="0" err="1">
                <a:hlinkClick r:id="rId3"/>
              </a:rPr>
              <a:t>Github</a:t>
            </a:r>
            <a:endParaRPr lang="en-US" dirty="0"/>
          </a:p>
          <a:p>
            <a:endParaRPr lang="en-US" dirty="0"/>
          </a:p>
          <a:p>
            <a:endParaRPr lang="en-US" dirty="0"/>
          </a:p>
        </p:txBody>
      </p:sp>
      <p:pic>
        <p:nvPicPr>
          <p:cNvPr id="33" name="Picture Placeholder 32" descr="Opened package with a pink shirt in it">
            <a:extLst>
              <a:ext uri="{FF2B5EF4-FFF2-40B4-BE49-F238E27FC236}">
                <a16:creationId xmlns:a16="http://schemas.microsoft.com/office/drawing/2014/main" id="{1D963291-0332-DAB6-6090-6778FC7899BD}"/>
              </a:ext>
            </a:extLst>
          </p:cNvPr>
          <p:cNvPicPr>
            <a:picLocks noGrp="1" noChangeAspect="1"/>
          </p:cNvPicPr>
          <p:nvPr>
            <p:ph type="pic" sz="quarter" idx="10"/>
          </p:nvPr>
        </p:nvPicPr>
        <p:blipFill rotWithShape="1">
          <a:blip r:embed="rId4"/>
          <a:srcRect t="7" b="7"/>
          <a:stretch/>
        </p:blipFill>
        <p:spPr/>
      </p:pic>
      <p:pic>
        <p:nvPicPr>
          <p:cNvPr id="3" name="Graphic 2" descr="Chevron arrows">
            <a:extLst>
              <a:ext uri="{FF2B5EF4-FFF2-40B4-BE49-F238E27FC236}">
                <a16:creationId xmlns:a16="http://schemas.microsoft.com/office/drawing/2014/main" id="{0AC2AA94-9354-036E-6A62-700D6E2525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6387" y="3773932"/>
            <a:ext cx="550661" cy="553720"/>
          </a:xfrm>
          <a:prstGeom prst="rect">
            <a:avLst/>
          </a:prstGeom>
        </p:spPr>
      </p:pic>
    </p:spTree>
    <p:extLst>
      <p:ext uri="{BB962C8B-B14F-4D97-AF65-F5344CB8AC3E}">
        <p14:creationId xmlns:p14="http://schemas.microsoft.com/office/powerpoint/2010/main" val="2397583386"/>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Count of Customer By Gender</a:t>
            </a:r>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Insights into Customer Subscription Behavior</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endParaRPr lang="en-US" dirty="0"/>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a:xfrm>
            <a:off x="9466008" y="4319944"/>
            <a:ext cx="1947672" cy="1410296"/>
          </a:xfrm>
        </p:spPr>
        <p:txBody>
          <a:bodyPr/>
          <a:lstStyle/>
          <a:p>
            <a:r>
              <a:rPr lang="en-US" sz="2000" b="0" i="0" dirty="0">
                <a:solidFill>
                  <a:srgbClr val="1F1F1F"/>
                </a:solidFill>
                <a:effectLst/>
                <a:latin typeface="Google Sans"/>
              </a:rPr>
              <a:t>Conclusion</a:t>
            </a:r>
            <a:br>
              <a:rPr lang="en-US" sz="2000" b="0" i="0" dirty="0">
                <a:solidFill>
                  <a:srgbClr val="1F1F1F"/>
                </a:solidFill>
                <a:effectLst/>
                <a:latin typeface="Google Sans"/>
              </a:rPr>
            </a:br>
            <a:br>
              <a:rPr lang="en-US" sz="2000" dirty="0"/>
            </a:br>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
        <p:nvSpPr>
          <p:cNvPr id="17" name="TextBox 16">
            <a:extLst>
              <a:ext uri="{FF2B5EF4-FFF2-40B4-BE49-F238E27FC236}">
                <a16:creationId xmlns:a16="http://schemas.microsoft.com/office/drawing/2014/main" id="{A41A8239-F809-1912-9E0E-CBFBA94BD966}"/>
              </a:ext>
            </a:extLst>
          </p:cNvPr>
          <p:cNvSpPr txBox="1"/>
          <p:nvPr/>
        </p:nvSpPr>
        <p:spPr>
          <a:xfrm>
            <a:off x="7242719" y="4326702"/>
            <a:ext cx="2328890" cy="1903534"/>
          </a:xfrm>
          <a:prstGeom prst="rect">
            <a:avLst/>
          </a:prstGeom>
          <a:noFill/>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1F1F1F"/>
                </a:solidFill>
                <a:effectLst/>
                <a:uLnTx/>
                <a:uFillTx/>
                <a:latin typeface="Google Sans"/>
                <a:ea typeface="+mn-ea"/>
                <a:cs typeface="+mn-cs"/>
              </a:rPr>
              <a:t>Sales by Product Category and Season</a:t>
            </a:r>
            <a:br>
              <a:rPr kumimoji="0" lang="en-US" sz="2000" b="0" i="0" u="none" strike="noStrike" kern="1200" cap="none" spc="0" normalizeH="0" baseline="0" noProof="0" dirty="0">
                <a:ln>
                  <a:noFill/>
                </a:ln>
                <a:solidFill>
                  <a:srgbClr val="1F1F1F"/>
                </a:solidFill>
                <a:effectLst/>
                <a:uLnTx/>
                <a:uFillTx/>
                <a:latin typeface="Google Sans"/>
                <a:ea typeface="+mn-ea"/>
                <a:cs typeface="+mn-cs"/>
              </a:rPr>
            </a:br>
            <a:br>
              <a:rPr kumimoji="0" lang="en-US" sz="2000" b="0" i="0" u="none" strike="noStrike" kern="1200" cap="none" spc="0" normalizeH="0" baseline="0" noProof="0" dirty="0">
                <a:ln>
                  <a:noFill/>
                </a:ln>
                <a:solidFill>
                  <a:srgbClr val="000000"/>
                </a:solidFill>
                <a:effectLst/>
                <a:uLnTx/>
                <a:uFillTx/>
                <a:latin typeface="Century Gothic"/>
                <a:ea typeface="+mn-ea"/>
                <a:cs typeface="+mn-cs"/>
              </a:rPr>
            </a:br>
            <a:endParaRPr kumimoji="0" lang="en-US" sz="2000" b="0" i="0" u="none" strike="noStrike" kern="1200" cap="none" spc="0" normalizeH="0" baseline="0" noProof="0" dirty="0">
              <a:ln>
                <a:noFill/>
              </a:ln>
              <a:solidFill>
                <a:srgbClr val="000000"/>
              </a:solidFill>
              <a:effectLst/>
              <a:uLnTx/>
              <a:uFillTx/>
              <a:latin typeface="Century Gothic"/>
              <a:ea typeface="+mn-ea"/>
              <a:cs typeface="+mn-cs"/>
            </a:endParaRPr>
          </a:p>
        </p:txBody>
      </p:sp>
    </p:spTree>
    <p:extLst>
      <p:ext uri="{BB962C8B-B14F-4D97-AF65-F5344CB8AC3E}">
        <p14:creationId xmlns:p14="http://schemas.microsoft.com/office/powerpoint/2010/main" val="681978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a:lstStyle/>
          <a:p>
            <a:r>
              <a:rPr lang="en-US" b="0" i="0" dirty="0">
                <a:solidFill>
                  <a:srgbClr val="374151"/>
                </a:solidFill>
                <a:effectLst/>
                <a:latin typeface="Söhne"/>
              </a:rPr>
              <a:t>Welcome to our presentation on Customer Insights. We'll be exploring key demographic factors such as age, gender, and purchasing behavior, along with factors like review ratings and subscription status. These insights will drive strategies for improved customer engagement and satisfaction."</a:t>
            </a:r>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6" name="Picture Placeholder 5" descr="Clothes of various colors on rack">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srcRect t="182" b="182"/>
          <a:stretch/>
        </p:blipFill>
        <p:spPr/>
      </p:pic>
    </p:spTree>
    <p:extLst>
      <p:ext uri="{BB962C8B-B14F-4D97-AF65-F5344CB8AC3E}">
        <p14:creationId xmlns:p14="http://schemas.microsoft.com/office/powerpoint/2010/main" val="378000289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1DB36B05-FEE1-31C2-8EEF-8DF81FC104F0}"/>
              </a:ext>
            </a:extLst>
          </p:cNvPr>
          <p:cNvSpPr/>
          <p:nvPr/>
        </p:nvSpPr>
        <p:spPr>
          <a:xfrm>
            <a:off x="244342" y="447040"/>
            <a:ext cx="4673097" cy="508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244343" y="528828"/>
            <a:ext cx="4754880" cy="6329172"/>
          </a:xfrm>
        </p:spPr>
        <p:txBody>
          <a:bodyPr>
            <a:normAutofit/>
          </a:bodyPr>
          <a:lstStyle/>
          <a:p>
            <a:r>
              <a:rPr lang="en-US" sz="2000" b="1" dirty="0"/>
              <a:t>COUNT OF CUSTOMERS BY GENDER</a:t>
            </a:r>
            <a:br>
              <a:rPr lang="en-US" sz="1600" dirty="0"/>
            </a:br>
            <a:br>
              <a:rPr lang="en-US" sz="1600" dirty="0">
                <a:solidFill>
                  <a:srgbClr val="7030A0"/>
                </a:solidFill>
              </a:rPr>
            </a:br>
            <a:r>
              <a:rPr lang="en-US" sz="1600" b="1" dirty="0">
                <a:solidFill>
                  <a:srgbClr val="7030A0"/>
                </a:solidFill>
              </a:rPr>
              <a:t>Key:</a:t>
            </a:r>
            <a:br>
              <a:rPr lang="en-US" sz="1600" b="1" dirty="0">
                <a:solidFill>
                  <a:srgbClr val="7030A0"/>
                </a:solidFill>
              </a:rPr>
            </a:br>
            <a:r>
              <a:rPr lang="en-US" sz="1600" b="1" dirty="0">
                <a:solidFill>
                  <a:srgbClr val="7030A0"/>
                </a:solidFill>
              </a:rPr>
              <a:t>1. The majority of customers are male (56%).</a:t>
            </a:r>
            <a:br>
              <a:rPr lang="en-US" sz="1600" b="1" dirty="0">
                <a:solidFill>
                  <a:srgbClr val="7030A0"/>
                </a:solidFill>
              </a:rPr>
            </a:br>
            <a:br>
              <a:rPr lang="en-US" sz="1600" b="1" dirty="0">
                <a:solidFill>
                  <a:srgbClr val="7030A0"/>
                </a:solidFill>
              </a:rPr>
            </a:br>
            <a:r>
              <a:rPr lang="en-US" sz="1600" b="1" dirty="0">
                <a:solidFill>
                  <a:srgbClr val="7030A0"/>
                </a:solidFill>
              </a:rPr>
              <a:t>2. male customers are more likely to subscribe to services than Female customers (65% vs. 55%)</a:t>
            </a:r>
            <a:br>
              <a:rPr lang="en-US" sz="1600" b="1" dirty="0">
                <a:solidFill>
                  <a:srgbClr val="7030A0"/>
                </a:solidFill>
              </a:rPr>
            </a:br>
            <a:br>
              <a:rPr lang="en-US" sz="1600" b="1" dirty="0">
                <a:solidFill>
                  <a:srgbClr val="7030A0"/>
                </a:solidFill>
              </a:rPr>
            </a:br>
            <a:r>
              <a:rPr lang="en-US" sz="1600" b="1" dirty="0">
                <a:solidFill>
                  <a:srgbClr val="7030A0"/>
                </a:solidFill>
              </a:rPr>
              <a:t>3.men are more likely to shop than Female.</a:t>
            </a:r>
            <a:br>
              <a:rPr lang="en-US" sz="1600" b="1" dirty="0">
                <a:solidFill>
                  <a:srgbClr val="7030A0"/>
                </a:solidFill>
              </a:rPr>
            </a:br>
            <a:r>
              <a:rPr lang="en-US" sz="1600" b="1" dirty="0">
                <a:solidFill>
                  <a:srgbClr val="7030A0"/>
                </a:solidFill>
              </a:rPr>
              <a:t> </a:t>
            </a:r>
            <a:br>
              <a:rPr lang="en-US" sz="1600" b="1" dirty="0">
                <a:solidFill>
                  <a:srgbClr val="7030A0"/>
                </a:solidFill>
              </a:rPr>
            </a:br>
            <a:r>
              <a:rPr lang="en-US" sz="1600" b="1" dirty="0">
                <a:solidFill>
                  <a:srgbClr val="7030A0"/>
                </a:solidFill>
              </a:rPr>
              <a:t>4.men are more likely to be interested in the types of products and services that are offered by the business.</a:t>
            </a:r>
            <a:br>
              <a:rPr lang="en-US" sz="1600" b="1" dirty="0">
                <a:solidFill>
                  <a:srgbClr val="7030A0"/>
                </a:solidFill>
              </a:rPr>
            </a:br>
            <a:br>
              <a:rPr lang="en-US" sz="1600" dirty="0"/>
            </a:br>
            <a:endParaRPr lang="en-US" sz="1600" dirty="0"/>
          </a:p>
        </p:txBody>
      </p:sp>
      <p:pic>
        <p:nvPicPr>
          <p:cNvPr id="17" name="Picture 16">
            <a:extLst>
              <a:ext uri="{FF2B5EF4-FFF2-40B4-BE49-F238E27FC236}">
                <a16:creationId xmlns:a16="http://schemas.microsoft.com/office/drawing/2014/main" id="{3C25F8F7-4125-8D79-F862-C03BBCFB726B}"/>
              </a:ext>
            </a:extLst>
          </p:cNvPr>
          <p:cNvPicPr>
            <a:picLocks noChangeAspect="1"/>
          </p:cNvPicPr>
          <p:nvPr/>
        </p:nvPicPr>
        <p:blipFill>
          <a:blip r:embed="rId2"/>
          <a:stretch>
            <a:fillRect/>
          </a:stretch>
        </p:blipFill>
        <p:spPr>
          <a:xfrm>
            <a:off x="4999223" y="544064"/>
            <a:ext cx="6868167" cy="6100576"/>
          </a:xfrm>
          <a:prstGeom prst="rect">
            <a:avLst/>
          </a:prstGeom>
        </p:spPr>
      </p:pic>
    </p:spTree>
    <p:extLst>
      <p:ext uri="{BB962C8B-B14F-4D97-AF65-F5344CB8AC3E}">
        <p14:creationId xmlns:p14="http://schemas.microsoft.com/office/powerpoint/2010/main" val="3752263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5</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endParaRPr lang="en-US" dirty="0"/>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endParaRPr lang="en-US" dirty="0"/>
          </a:p>
        </p:txBody>
      </p:sp>
      <p:pic>
        <p:nvPicPr>
          <p:cNvPr id="10" name="Picture 9">
            <a:extLst>
              <a:ext uri="{FF2B5EF4-FFF2-40B4-BE49-F238E27FC236}">
                <a16:creationId xmlns:a16="http://schemas.microsoft.com/office/drawing/2014/main" id="{F997048A-75F8-70B4-B24D-7054C6CB530F}"/>
              </a:ext>
            </a:extLst>
          </p:cNvPr>
          <p:cNvPicPr>
            <a:picLocks noChangeAspect="1"/>
          </p:cNvPicPr>
          <p:nvPr/>
        </p:nvPicPr>
        <p:blipFill>
          <a:blip r:embed="rId2"/>
          <a:stretch>
            <a:fillRect/>
          </a:stretch>
        </p:blipFill>
        <p:spPr>
          <a:xfrm>
            <a:off x="2120392" y="1051653"/>
            <a:ext cx="8161528" cy="5349251"/>
          </a:xfrm>
          <a:prstGeom prst="rect">
            <a:avLst/>
          </a:prstGeom>
        </p:spPr>
      </p:pic>
      <p:sp>
        <p:nvSpPr>
          <p:cNvPr id="11" name="Rectangle: Rounded Corners 10">
            <a:extLst>
              <a:ext uri="{FF2B5EF4-FFF2-40B4-BE49-F238E27FC236}">
                <a16:creationId xmlns:a16="http://schemas.microsoft.com/office/drawing/2014/main" id="{988F4540-AE75-883F-97EE-9ED92D65E441}"/>
              </a:ext>
            </a:extLst>
          </p:cNvPr>
          <p:cNvSpPr/>
          <p:nvPr/>
        </p:nvSpPr>
        <p:spPr>
          <a:xfrm>
            <a:off x="2120392" y="508000"/>
            <a:ext cx="8080248" cy="543653"/>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0" i="0" dirty="0">
                <a:solidFill>
                  <a:srgbClr val="1F1F1F"/>
                </a:solidFill>
                <a:effectLst/>
                <a:latin typeface="Google Sans"/>
              </a:rPr>
              <a:t>Customer Subscription Insights</a:t>
            </a:r>
            <a:endParaRPr lang="en-IN" sz="3200" dirty="0"/>
          </a:p>
        </p:txBody>
      </p:sp>
    </p:spTree>
    <p:extLst>
      <p:ext uri="{BB962C8B-B14F-4D97-AF65-F5344CB8AC3E}">
        <p14:creationId xmlns:p14="http://schemas.microsoft.com/office/powerpoint/2010/main" val="283108495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ACA1CDCE-B1E7-0E2D-22EE-5D8FE79258D3}"/>
              </a:ext>
            </a:extLst>
          </p:cNvPr>
          <p:cNvSpPr/>
          <p:nvPr/>
        </p:nvSpPr>
        <p:spPr>
          <a:xfrm>
            <a:off x="1330960" y="336752"/>
            <a:ext cx="9721088" cy="1014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1139952" y="336752"/>
            <a:ext cx="9912096" cy="1014984"/>
          </a:xfrm>
        </p:spPr>
        <p:style>
          <a:lnRef idx="2">
            <a:schemeClr val="accent3">
              <a:shade val="50000"/>
            </a:schemeClr>
          </a:lnRef>
          <a:fillRef idx="1">
            <a:schemeClr val="accent3"/>
          </a:fillRef>
          <a:effectRef idx="0">
            <a:schemeClr val="accent3"/>
          </a:effectRef>
          <a:fontRef idx="minor">
            <a:schemeClr val="lt1"/>
          </a:fontRef>
        </p:style>
        <p:txBody>
          <a:bodyPr/>
          <a:lstStyle/>
          <a:p>
            <a:r>
              <a:rPr lang="en-IN" b="0" i="0" dirty="0">
                <a:solidFill>
                  <a:srgbClr val="1F1F1F"/>
                </a:solidFill>
                <a:effectLst/>
                <a:latin typeface="Google Sans"/>
              </a:rPr>
              <a:t>Customer Subscription Insights</a:t>
            </a:r>
            <a:endParaRPr lang="en-US"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6</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6C74D824-996D-0078-A01C-BCDD5FFCD7D9}"/>
              </a:ext>
            </a:extLst>
          </p:cNvPr>
          <p:cNvSpPr>
            <a:spLocks noGrp="1"/>
          </p:cNvSpPr>
          <p:nvPr>
            <p:ph idx="1"/>
          </p:nvPr>
        </p:nvSpPr>
        <p:spPr>
          <a:xfrm>
            <a:off x="657352" y="1670304"/>
            <a:ext cx="9655048" cy="4160520"/>
          </a:xfrm>
        </p:spPr>
        <p:txBody>
          <a:bodyPr/>
          <a:lstStyle/>
          <a:p>
            <a:r>
              <a:rPr lang="en-US" b="0" i="0" dirty="0">
                <a:solidFill>
                  <a:srgbClr val="1F1F1F"/>
                </a:solidFill>
                <a:effectLst/>
                <a:latin typeface="Google Sans"/>
              </a:rPr>
              <a:t>1. The most popular subscription type is music streaming. </a:t>
            </a:r>
            <a:endParaRPr lang="en-US" dirty="0">
              <a:solidFill>
                <a:srgbClr val="1F1F1F"/>
              </a:solidFill>
              <a:latin typeface="Google Sans"/>
            </a:endParaRPr>
          </a:p>
          <a:p>
            <a:r>
              <a:rPr lang="en-US" b="0" i="0" dirty="0">
                <a:solidFill>
                  <a:srgbClr val="1F1F1F"/>
                </a:solidFill>
                <a:effectLst/>
                <a:latin typeface="Google Sans"/>
              </a:rPr>
              <a:t>2. The median purchase amount is $50.</a:t>
            </a:r>
          </a:p>
          <a:p>
            <a:r>
              <a:rPr lang="en-US" b="0" i="0" dirty="0">
                <a:solidFill>
                  <a:srgbClr val="1F1F1F"/>
                </a:solidFill>
                <a:effectLst/>
                <a:latin typeface="Google Sans"/>
              </a:rPr>
              <a:t> 3. Customers in the </a:t>
            </a:r>
            <a:r>
              <a:rPr lang="en-US" b="1" i="0" dirty="0">
                <a:solidFill>
                  <a:srgbClr val="1F1F1F"/>
                </a:solidFill>
                <a:effectLst/>
                <a:latin typeface="Google Sans"/>
              </a:rPr>
              <a:t>25-34 age </a:t>
            </a:r>
            <a:r>
              <a:rPr lang="en-US" b="0" i="0" dirty="0">
                <a:solidFill>
                  <a:srgbClr val="1F1F1F"/>
                </a:solidFill>
                <a:effectLst/>
                <a:latin typeface="Google Sans"/>
              </a:rPr>
              <a:t>group have the most subscriptions.</a:t>
            </a:r>
          </a:p>
          <a:p>
            <a:r>
              <a:rPr lang="en-US" b="0" i="0" dirty="0">
                <a:solidFill>
                  <a:srgbClr val="1F1F1F"/>
                </a:solidFill>
                <a:effectLst/>
                <a:latin typeface="Google Sans"/>
              </a:rPr>
              <a:t> 4. Customers in the Northeast region of the United States have the most subscriptions. </a:t>
            </a:r>
          </a:p>
          <a:p>
            <a:r>
              <a:rPr lang="en-US" b="0" i="0" dirty="0">
                <a:solidFill>
                  <a:srgbClr val="1F1F1F"/>
                </a:solidFill>
                <a:effectLst/>
                <a:latin typeface="Google Sans"/>
              </a:rPr>
              <a:t>5</a:t>
            </a:r>
            <a:r>
              <a:rPr lang="en-US" b="1" i="0" dirty="0">
                <a:solidFill>
                  <a:srgbClr val="1F1F1F"/>
                </a:solidFill>
                <a:effectLst/>
                <a:latin typeface="Google Sans"/>
              </a:rPr>
              <a:t>.Male </a:t>
            </a:r>
            <a:r>
              <a:rPr lang="en-US" b="0" i="0" dirty="0">
                <a:solidFill>
                  <a:srgbClr val="1F1F1F"/>
                </a:solidFill>
                <a:effectLst/>
                <a:latin typeface="Google Sans"/>
              </a:rPr>
              <a:t>customers have a higher average purchase amount than Female customers.</a:t>
            </a:r>
            <a:endParaRPr lang="en-IN" dirty="0"/>
          </a:p>
        </p:txBody>
      </p:sp>
    </p:spTree>
    <p:extLst>
      <p:ext uri="{BB962C8B-B14F-4D97-AF65-F5344CB8AC3E}">
        <p14:creationId xmlns:p14="http://schemas.microsoft.com/office/powerpoint/2010/main" val="201102344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7D32D46D-8D6D-6F8C-B74F-B3A9E4E75A2D}"/>
              </a:ext>
            </a:extLst>
          </p:cNvPr>
          <p:cNvSpPr/>
          <p:nvPr/>
        </p:nvSpPr>
        <p:spPr>
          <a:xfrm>
            <a:off x="1310640" y="284480"/>
            <a:ext cx="9601200" cy="7787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29A236A-E2F4-8C09-05DF-44A2CDFE5785}"/>
              </a:ext>
            </a:extLst>
          </p:cNvPr>
          <p:cNvSpPr>
            <a:spLocks noGrp="1"/>
          </p:cNvSpPr>
          <p:nvPr>
            <p:ph type="title"/>
          </p:nvPr>
        </p:nvSpPr>
        <p:spPr>
          <a:xfrm>
            <a:off x="1139952" y="210208"/>
            <a:ext cx="9912096" cy="1354432"/>
          </a:xfrm>
        </p:spPr>
        <p:txBody>
          <a:bodyPr/>
          <a:lstStyle/>
          <a:p>
            <a:r>
              <a:rPr lang="en-US" sz="4800" b="0" i="0" dirty="0">
                <a:solidFill>
                  <a:srgbClr val="1F1F1F"/>
                </a:solidFill>
                <a:effectLst/>
                <a:latin typeface="Google Sans"/>
              </a:rPr>
              <a:t>Sales by Product Category and Season</a:t>
            </a:r>
            <a:br>
              <a:rPr lang="en-US" sz="4800" b="0" i="0" dirty="0">
                <a:solidFill>
                  <a:srgbClr val="1F1F1F"/>
                </a:solidFill>
                <a:effectLst/>
                <a:latin typeface="Google Sans"/>
              </a:rPr>
            </a:br>
            <a:br>
              <a:rPr lang="en-US" sz="4800" dirty="0"/>
            </a:br>
            <a:endParaRPr lang="en-IN" sz="4800" dirty="0"/>
          </a:p>
        </p:txBody>
      </p:sp>
      <p:pic>
        <p:nvPicPr>
          <p:cNvPr id="8" name="Content Placeholder 7">
            <a:extLst>
              <a:ext uri="{FF2B5EF4-FFF2-40B4-BE49-F238E27FC236}">
                <a16:creationId xmlns:a16="http://schemas.microsoft.com/office/drawing/2014/main" id="{73CA599F-413E-B5E7-7434-FBF001D32C41}"/>
              </a:ext>
            </a:extLst>
          </p:cNvPr>
          <p:cNvPicPr>
            <a:picLocks noGrp="1" noChangeAspect="1"/>
          </p:cNvPicPr>
          <p:nvPr>
            <p:ph idx="1"/>
          </p:nvPr>
        </p:nvPicPr>
        <p:blipFill>
          <a:blip r:embed="rId2"/>
          <a:stretch>
            <a:fillRect/>
          </a:stretch>
        </p:blipFill>
        <p:spPr>
          <a:xfrm>
            <a:off x="1483361" y="1493520"/>
            <a:ext cx="9145784" cy="4477068"/>
          </a:xfrm>
        </p:spPr>
      </p:pic>
      <p:sp>
        <p:nvSpPr>
          <p:cNvPr id="4" name="Slide Number Placeholder 3">
            <a:extLst>
              <a:ext uri="{FF2B5EF4-FFF2-40B4-BE49-F238E27FC236}">
                <a16:creationId xmlns:a16="http://schemas.microsoft.com/office/drawing/2014/main" id="{42B60104-BE98-C798-0F26-5674D1F2005A}"/>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5" name="Footer Placeholder 4">
            <a:extLst>
              <a:ext uri="{FF2B5EF4-FFF2-40B4-BE49-F238E27FC236}">
                <a16:creationId xmlns:a16="http://schemas.microsoft.com/office/drawing/2014/main" id="{9CA3AF72-95B5-C502-2F76-BE66B51D5845}"/>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73001572-E449-A27F-32E6-E6F5E4762A8D}"/>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73220561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69F9E05-3833-3817-1A1E-DF8463E7F823}"/>
              </a:ext>
            </a:extLst>
          </p:cNvPr>
          <p:cNvSpPr/>
          <p:nvPr/>
        </p:nvSpPr>
        <p:spPr>
          <a:xfrm>
            <a:off x="1203960" y="24384"/>
            <a:ext cx="9555480" cy="82092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5706BBE-5607-2E2B-FD7F-F1EF2882F787}"/>
              </a:ext>
            </a:extLst>
          </p:cNvPr>
          <p:cNvSpPr>
            <a:spLocks noGrp="1"/>
          </p:cNvSpPr>
          <p:nvPr>
            <p:ph type="title"/>
          </p:nvPr>
        </p:nvSpPr>
        <p:spPr>
          <a:xfrm>
            <a:off x="877824" y="24384"/>
            <a:ext cx="10213848" cy="1014984"/>
          </a:xfrm>
        </p:spPr>
        <p:txBody>
          <a:bodyPr/>
          <a:lstStyle/>
          <a:p>
            <a:r>
              <a:rPr lang="en-US" sz="4400" b="0" i="0" dirty="0">
                <a:solidFill>
                  <a:srgbClr val="1F1F1F"/>
                </a:solidFill>
                <a:effectLst/>
                <a:latin typeface="Google Sans"/>
              </a:rPr>
              <a:t>Sales by Product Category and Season</a:t>
            </a:r>
            <a:br>
              <a:rPr lang="en-US" sz="4400" b="0" i="0" dirty="0">
                <a:solidFill>
                  <a:srgbClr val="1F1F1F"/>
                </a:solidFill>
                <a:effectLst/>
                <a:latin typeface="Google Sans"/>
              </a:rPr>
            </a:br>
            <a:br>
              <a:rPr lang="en-US" sz="4400" dirty="0"/>
            </a:br>
            <a:endParaRPr lang="en-IN" sz="4400" dirty="0"/>
          </a:p>
        </p:txBody>
      </p:sp>
      <p:sp>
        <p:nvSpPr>
          <p:cNvPr id="3" name="Content Placeholder 2">
            <a:extLst>
              <a:ext uri="{FF2B5EF4-FFF2-40B4-BE49-F238E27FC236}">
                <a16:creationId xmlns:a16="http://schemas.microsoft.com/office/drawing/2014/main" id="{CFEAC315-ED12-6F34-9098-85ECC3F7A17D}"/>
              </a:ext>
            </a:extLst>
          </p:cNvPr>
          <p:cNvSpPr>
            <a:spLocks noGrp="1"/>
          </p:cNvSpPr>
          <p:nvPr>
            <p:ph idx="1"/>
          </p:nvPr>
        </p:nvSpPr>
        <p:spPr>
          <a:xfrm>
            <a:off x="484632" y="845312"/>
            <a:ext cx="11000232" cy="4895088"/>
          </a:xfrm>
        </p:spPr>
        <p:txBody>
          <a:bodyPr/>
          <a:lstStyle/>
          <a:p>
            <a:pPr marL="0" indent="0">
              <a:buNone/>
            </a:pPr>
            <a:r>
              <a:rPr lang="en-US" sz="3200" b="1" dirty="0"/>
              <a:t>Sales by product category</a:t>
            </a:r>
          </a:p>
          <a:p>
            <a:r>
              <a:rPr lang="en-US" b="1" dirty="0"/>
              <a:t>Blouses and dresses </a:t>
            </a:r>
            <a:r>
              <a:rPr lang="en-US" dirty="0"/>
              <a:t>are the top selling products, followed by </a:t>
            </a:r>
            <a:r>
              <a:rPr lang="en-US" b="1" dirty="0"/>
              <a:t>jewelry</a:t>
            </a:r>
            <a:r>
              <a:rPr lang="en-US" dirty="0"/>
              <a:t> and </a:t>
            </a:r>
            <a:r>
              <a:rPr lang="en-US" b="1" dirty="0"/>
              <a:t>pants</a:t>
            </a:r>
            <a:r>
              <a:rPr lang="en-US" dirty="0"/>
              <a:t>.</a:t>
            </a:r>
          </a:p>
          <a:p>
            <a:r>
              <a:rPr lang="en-US" b="1" dirty="0"/>
              <a:t>Jewelry </a:t>
            </a:r>
            <a:r>
              <a:rPr lang="en-US" dirty="0"/>
              <a:t>is the fastest growing </a:t>
            </a:r>
            <a:r>
              <a:rPr lang="en-US" b="1" dirty="0"/>
              <a:t>product category, </a:t>
            </a:r>
            <a:r>
              <a:rPr lang="en-US" dirty="0"/>
              <a:t>with sales increasing by </a:t>
            </a:r>
            <a:r>
              <a:rPr lang="en-US" b="1" dirty="0"/>
              <a:t>20% </a:t>
            </a:r>
            <a:r>
              <a:rPr lang="en-US" dirty="0"/>
              <a:t>year-over-year.</a:t>
            </a:r>
          </a:p>
          <a:p>
            <a:r>
              <a:rPr lang="en-US" dirty="0"/>
              <a:t>Pants sales are declining, with sales </a:t>
            </a:r>
            <a:r>
              <a:rPr lang="en-US" b="1" dirty="0"/>
              <a:t>decreasing by 5% </a:t>
            </a:r>
            <a:r>
              <a:rPr lang="en-US" dirty="0"/>
              <a:t>year-over-year.</a:t>
            </a:r>
          </a:p>
          <a:p>
            <a:pPr marL="0" indent="0">
              <a:buNone/>
            </a:pPr>
            <a:r>
              <a:rPr lang="en-US" sz="3200" b="1" dirty="0"/>
              <a:t>Sales by season</a:t>
            </a:r>
          </a:p>
          <a:p>
            <a:r>
              <a:rPr lang="en-US" dirty="0"/>
              <a:t>Sales are highest in the </a:t>
            </a:r>
            <a:r>
              <a:rPr lang="en-US" b="1" dirty="0"/>
              <a:t>spring and summer</a:t>
            </a:r>
            <a:r>
              <a:rPr lang="en-US" dirty="0"/>
              <a:t>, and </a:t>
            </a:r>
            <a:r>
              <a:rPr lang="en-US" b="1" dirty="0"/>
              <a:t>lowest</a:t>
            </a:r>
            <a:r>
              <a:rPr lang="en-US" dirty="0"/>
              <a:t> in the </a:t>
            </a:r>
            <a:r>
              <a:rPr lang="en-US" b="1" dirty="0"/>
              <a:t>fall </a:t>
            </a:r>
            <a:r>
              <a:rPr lang="en-US" dirty="0"/>
              <a:t>and</a:t>
            </a:r>
            <a:r>
              <a:rPr lang="en-US" b="1" dirty="0"/>
              <a:t> winter</a:t>
            </a:r>
            <a:r>
              <a:rPr lang="en-US" dirty="0"/>
              <a:t>.</a:t>
            </a:r>
          </a:p>
          <a:p>
            <a:r>
              <a:rPr lang="en-US" b="1" dirty="0"/>
              <a:t>Fall sales </a:t>
            </a:r>
            <a:r>
              <a:rPr lang="en-US" dirty="0"/>
              <a:t>are </a:t>
            </a:r>
            <a:r>
              <a:rPr lang="en-US" b="1" dirty="0"/>
              <a:t>declining, </a:t>
            </a:r>
            <a:r>
              <a:rPr lang="en-US" dirty="0"/>
              <a:t>with sales decreasing by </a:t>
            </a:r>
            <a:r>
              <a:rPr lang="en-US" b="1" dirty="0"/>
              <a:t>10% year-over-year.</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B639CA55-CAB8-0D04-71A7-E4C204855438}"/>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5" name="Footer Placeholder 4">
            <a:extLst>
              <a:ext uri="{FF2B5EF4-FFF2-40B4-BE49-F238E27FC236}">
                <a16:creationId xmlns:a16="http://schemas.microsoft.com/office/drawing/2014/main" id="{E54EDB44-68CC-1537-3C3B-D74CC223516A}"/>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9653BE02-E78A-1EBF-5279-721E38198ED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844578906"/>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3D6FE8-2F7D-C40A-9DE7-492C874F7ABB}"/>
              </a:ext>
            </a:extLst>
          </p:cNvPr>
          <p:cNvSpPr>
            <a:spLocks noGrp="1"/>
          </p:cNvSpPr>
          <p:nvPr>
            <p:ph idx="1"/>
          </p:nvPr>
        </p:nvSpPr>
        <p:spPr>
          <a:xfrm>
            <a:off x="159512" y="20320"/>
            <a:ext cx="11000232" cy="4863592"/>
          </a:xfrm>
        </p:spPr>
        <p:txBody>
          <a:bodyPr/>
          <a:lstStyle/>
          <a:p>
            <a:pPr algn="l">
              <a:buFont typeface="Arial" panose="020B0604020202020204" pitchFamily="34" charset="0"/>
              <a:buChar char="•"/>
            </a:pPr>
            <a:endParaRPr lang="en-US" b="0" i="0" dirty="0">
              <a:solidFill>
                <a:srgbClr val="1F1F1F"/>
              </a:solidFill>
              <a:effectLst/>
              <a:latin typeface="Google San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1" i="0" u="none" strike="noStrike" kern="1200" cap="none" spc="0" normalizeH="0" baseline="0" noProof="0" dirty="0">
                <a:ln>
                  <a:noFill/>
                </a:ln>
                <a:solidFill>
                  <a:srgbClr val="000000"/>
                </a:solidFill>
                <a:effectLst/>
                <a:uLnTx/>
                <a:uFillTx/>
                <a:latin typeface="Univers Condensed Light"/>
                <a:ea typeface="+mn-ea"/>
                <a:cs typeface="+mn-cs"/>
              </a:rPr>
              <a:t>Sales by season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Univers Condensed Light"/>
                <a:ea typeface="+mn-ea"/>
                <a:cs typeface="+mn-cs"/>
              </a:rPr>
              <a:t>Sales are highest in the </a:t>
            </a:r>
            <a:r>
              <a:rPr kumimoji="0" lang="en-US" sz="2800" b="1" i="0" u="none" strike="noStrike" kern="1200" cap="none" spc="0" normalizeH="0" baseline="0" noProof="0" dirty="0">
                <a:ln>
                  <a:noFill/>
                </a:ln>
                <a:solidFill>
                  <a:srgbClr val="000000"/>
                </a:solidFill>
                <a:effectLst/>
                <a:uLnTx/>
                <a:uFillTx/>
                <a:latin typeface="Univers Condensed Light"/>
                <a:ea typeface="+mn-ea"/>
                <a:cs typeface="+mn-cs"/>
              </a:rPr>
              <a:t>spring and summer</a:t>
            </a:r>
            <a:r>
              <a:rPr kumimoji="0" lang="en-US" sz="2800" b="0" i="0" u="none" strike="noStrike" kern="1200" cap="none" spc="0" normalizeH="0" baseline="0" noProof="0" dirty="0">
                <a:ln>
                  <a:noFill/>
                </a:ln>
                <a:solidFill>
                  <a:srgbClr val="000000"/>
                </a:solidFill>
                <a:effectLst/>
                <a:uLnTx/>
                <a:uFillTx/>
                <a:latin typeface="Univers Condensed Light"/>
                <a:ea typeface="+mn-ea"/>
                <a:cs typeface="+mn-cs"/>
              </a:rPr>
              <a:t>, and </a:t>
            </a:r>
            <a:r>
              <a:rPr kumimoji="0" lang="en-US" sz="2800" b="1" i="0" u="none" strike="noStrike" kern="1200" cap="none" spc="0" normalizeH="0" baseline="0" noProof="0" dirty="0">
                <a:ln>
                  <a:noFill/>
                </a:ln>
                <a:solidFill>
                  <a:srgbClr val="000000"/>
                </a:solidFill>
                <a:effectLst/>
                <a:uLnTx/>
                <a:uFillTx/>
                <a:latin typeface="Univers Condensed Light"/>
                <a:ea typeface="+mn-ea"/>
                <a:cs typeface="+mn-cs"/>
              </a:rPr>
              <a:t>lowest</a:t>
            </a:r>
            <a:r>
              <a:rPr kumimoji="0" lang="en-US" sz="2800" b="0" i="0" u="none" strike="noStrike" kern="1200" cap="none" spc="0" normalizeH="0" baseline="0" noProof="0" dirty="0">
                <a:ln>
                  <a:noFill/>
                </a:ln>
                <a:solidFill>
                  <a:srgbClr val="000000"/>
                </a:solidFill>
                <a:effectLst/>
                <a:uLnTx/>
                <a:uFillTx/>
                <a:latin typeface="Univers Condensed Light"/>
                <a:ea typeface="+mn-ea"/>
                <a:cs typeface="+mn-cs"/>
              </a:rPr>
              <a:t> in the </a:t>
            </a:r>
            <a:r>
              <a:rPr kumimoji="0" lang="en-US" sz="2800" b="1" i="0" u="none" strike="noStrike" kern="1200" cap="none" spc="0" normalizeH="0" baseline="0" noProof="0" dirty="0">
                <a:ln>
                  <a:noFill/>
                </a:ln>
                <a:solidFill>
                  <a:srgbClr val="000000"/>
                </a:solidFill>
                <a:effectLst/>
                <a:uLnTx/>
                <a:uFillTx/>
                <a:latin typeface="Univers Condensed Light"/>
                <a:ea typeface="+mn-ea"/>
                <a:cs typeface="+mn-cs"/>
              </a:rPr>
              <a:t>fall </a:t>
            </a:r>
            <a:r>
              <a:rPr kumimoji="0" lang="en-US" sz="2800" b="0" i="0" u="none" strike="noStrike" kern="1200" cap="none" spc="0" normalizeH="0" baseline="0" noProof="0" dirty="0">
                <a:ln>
                  <a:noFill/>
                </a:ln>
                <a:solidFill>
                  <a:srgbClr val="000000"/>
                </a:solidFill>
                <a:effectLst/>
                <a:uLnTx/>
                <a:uFillTx/>
                <a:latin typeface="Univers Condensed Light"/>
                <a:ea typeface="+mn-ea"/>
                <a:cs typeface="+mn-cs"/>
              </a:rPr>
              <a:t>and</a:t>
            </a:r>
            <a:r>
              <a:rPr kumimoji="0" lang="en-US" sz="2800" b="1" i="0" u="none" strike="noStrike" kern="1200" cap="none" spc="0" normalizeH="0" baseline="0" noProof="0" dirty="0">
                <a:ln>
                  <a:noFill/>
                </a:ln>
                <a:solidFill>
                  <a:srgbClr val="000000"/>
                </a:solidFill>
                <a:effectLst/>
                <a:uLnTx/>
                <a:uFillTx/>
                <a:latin typeface="Univers Condensed Light"/>
                <a:ea typeface="+mn-ea"/>
                <a:cs typeface="+mn-cs"/>
              </a:rPr>
              <a:t> winter</a:t>
            </a:r>
            <a:r>
              <a:rPr kumimoji="0" lang="en-US" sz="2800" b="0" i="0" u="none" strike="noStrike" kern="1200" cap="none" spc="0" normalizeH="0" baseline="0" noProof="0" dirty="0">
                <a:ln>
                  <a:noFill/>
                </a:ln>
                <a:solidFill>
                  <a:srgbClr val="000000"/>
                </a:solidFill>
                <a:effectLst/>
                <a:uLnTx/>
                <a:uFillTx/>
                <a:latin typeface="Univers Condensed Light"/>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000000"/>
                </a:solidFill>
                <a:effectLst/>
                <a:uLnTx/>
                <a:uFillTx/>
                <a:latin typeface="Univers Condensed Light"/>
                <a:ea typeface="+mn-ea"/>
                <a:cs typeface="+mn-cs"/>
              </a:rPr>
              <a:t>Fall sales </a:t>
            </a:r>
            <a:r>
              <a:rPr kumimoji="0" lang="en-US" sz="2800" b="0" i="0" u="none" strike="noStrike" kern="1200" cap="none" spc="0" normalizeH="0" baseline="0" noProof="0" dirty="0">
                <a:ln>
                  <a:noFill/>
                </a:ln>
                <a:solidFill>
                  <a:srgbClr val="000000"/>
                </a:solidFill>
                <a:effectLst/>
                <a:uLnTx/>
                <a:uFillTx/>
                <a:latin typeface="Univers Condensed Light"/>
                <a:ea typeface="+mn-ea"/>
                <a:cs typeface="+mn-cs"/>
              </a:rPr>
              <a:t>are </a:t>
            </a:r>
            <a:r>
              <a:rPr kumimoji="0" lang="en-US" sz="2800" b="1" i="0" u="none" strike="noStrike" kern="1200" cap="none" spc="0" normalizeH="0" baseline="0" noProof="0" dirty="0">
                <a:ln>
                  <a:noFill/>
                </a:ln>
                <a:solidFill>
                  <a:srgbClr val="000000"/>
                </a:solidFill>
                <a:effectLst/>
                <a:uLnTx/>
                <a:uFillTx/>
                <a:latin typeface="Univers Condensed Light"/>
                <a:ea typeface="+mn-ea"/>
                <a:cs typeface="+mn-cs"/>
              </a:rPr>
              <a:t>declining, </a:t>
            </a:r>
            <a:r>
              <a:rPr kumimoji="0" lang="en-US" sz="2800" b="0" i="0" u="none" strike="noStrike" kern="1200" cap="none" spc="0" normalizeH="0" baseline="0" noProof="0" dirty="0">
                <a:ln>
                  <a:noFill/>
                </a:ln>
                <a:solidFill>
                  <a:srgbClr val="000000"/>
                </a:solidFill>
                <a:effectLst/>
                <a:uLnTx/>
                <a:uFillTx/>
                <a:latin typeface="Univers Condensed Light"/>
                <a:ea typeface="+mn-ea"/>
                <a:cs typeface="+mn-cs"/>
              </a:rPr>
              <a:t>with sales decreasing by </a:t>
            </a:r>
            <a:r>
              <a:rPr kumimoji="0" lang="en-US" sz="2800" b="1" i="0" u="none" strike="noStrike" kern="1200" cap="none" spc="0" normalizeH="0" baseline="0" noProof="0" dirty="0">
                <a:ln>
                  <a:noFill/>
                </a:ln>
                <a:solidFill>
                  <a:srgbClr val="000000"/>
                </a:solidFill>
                <a:effectLst/>
                <a:uLnTx/>
                <a:uFillTx/>
                <a:latin typeface="Univers Condensed Light"/>
                <a:ea typeface="+mn-ea"/>
                <a:cs typeface="+mn-cs"/>
              </a:rPr>
              <a:t>10% year-over-year.</a:t>
            </a:r>
            <a:endParaRPr lang="en-US" dirty="0">
              <a:solidFill>
                <a:srgbClr val="1F1F1F"/>
              </a:solidFill>
              <a:latin typeface="Google Sans"/>
            </a:endParaRPr>
          </a:p>
          <a:p>
            <a:pPr algn="l">
              <a:buFont typeface="Arial" panose="020B0604020202020204" pitchFamily="34" charset="0"/>
              <a:buChar char="•"/>
            </a:pPr>
            <a:r>
              <a:rPr lang="en-US" b="0" i="0" dirty="0">
                <a:solidFill>
                  <a:srgbClr val="1F1F1F"/>
                </a:solidFill>
                <a:effectLst/>
                <a:latin typeface="Google Sans"/>
              </a:rPr>
              <a:t>Blouses and dresses are the top selling products.</a:t>
            </a:r>
          </a:p>
          <a:p>
            <a:pPr algn="l">
              <a:buFont typeface="Arial" panose="020B0604020202020204" pitchFamily="34" charset="0"/>
              <a:buChar char="•"/>
            </a:pPr>
            <a:r>
              <a:rPr lang="en-US" b="1" i="0" dirty="0">
                <a:solidFill>
                  <a:srgbClr val="1F1F1F"/>
                </a:solidFill>
                <a:effectLst/>
                <a:latin typeface="Google Sans"/>
              </a:rPr>
              <a:t>Jewelry</a:t>
            </a:r>
            <a:r>
              <a:rPr lang="en-US" b="0" i="0" dirty="0">
                <a:solidFill>
                  <a:srgbClr val="1F1F1F"/>
                </a:solidFill>
                <a:effectLst/>
                <a:latin typeface="Google Sans"/>
              </a:rPr>
              <a:t> is the fastest growing product category.</a:t>
            </a:r>
          </a:p>
          <a:p>
            <a:pPr algn="l">
              <a:buFont typeface="Arial" panose="020B0604020202020204" pitchFamily="34" charset="0"/>
              <a:buChar char="•"/>
            </a:pPr>
            <a:r>
              <a:rPr lang="en-US" b="1" i="0" dirty="0">
                <a:solidFill>
                  <a:srgbClr val="1F1F1F"/>
                </a:solidFill>
                <a:effectLst/>
                <a:latin typeface="Google Sans"/>
              </a:rPr>
              <a:t>Pants</a:t>
            </a:r>
            <a:r>
              <a:rPr lang="en-US" b="0" i="0" dirty="0">
                <a:solidFill>
                  <a:srgbClr val="1F1F1F"/>
                </a:solidFill>
                <a:effectLst/>
                <a:latin typeface="Google Sans"/>
              </a:rPr>
              <a:t> sales are declining.</a:t>
            </a:r>
          </a:p>
          <a:p>
            <a:pPr algn="l">
              <a:buFont typeface="Arial" panose="020B0604020202020204" pitchFamily="34" charset="0"/>
              <a:buChar char="•"/>
            </a:pPr>
            <a:r>
              <a:rPr lang="en-US" b="0" i="0" dirty="0">
                <a:solidFill>
                  <a:srgbClr val="1F1F1F"/>
                </a:solidFill>
                <a:effectLst/>
                <a:latin typeface="Google Sans"/>
              </a:rPr>
              <a:t>Sales are highest in the </a:t>
            </a:r>
            <a:r>
              <a:rPr lang="en-US" b="1" i="0" dirty="0">
                <a:solidFill>
                  <a:srgbClr val="1F1F1F"/>
                </a:solidFill>
                <a:effectLst/>
                <a:latin typeface="Google Sans"/>
              </a:rPr>
              <a:t>spring and summer.</a:t>
            </a:r>
          </a:p>
          <a:p>
            <a:pPr algn="l">
              <a:buFont typeface="Arial" panose="020B0604020202020204" pitchFamily="34" charset="0"/>
              <a:buChar char="•"/>
            </a:pPr>
            <a:r>
              <a:rPr lang="en-US" b="0" i="0" dirty="0">
                <a:solidFill>
                  <a:srgbClr val="1F1F1F"/>
                </a:solidFill>
                <a:effectLst/>
                <a:latin typeface="Google Sans"/>
              </a:rPr>
              <a:t>Fall sales are declining.</a:t>
            </a:r>
            <a:endParaRPr lang="en-IN" dirty="0"/>
          </a:p>
        </p:txBody>
      </p:sp>
      <p:sp>
        <p:nvSpPr>
          <p:cNvPr id="4" name="Slide Number Placeholder 3">
            <a:extLst>
              <a:ext uri="{FF2B5EF4-FFF2-40B4-BE49-F238E27FC236}">
                <a16:creationId xmlns:a16="http://schemas.microsoft.com/office/drawing/2014/main" id="{D1BC2603-9763-D8BC-9A70-88660A511295}"/>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5" name="Footer Placeholder 4">
            <a:extLst>
              <a:ext uri="{FF2B5EF4-FFF2-40B4-BE49-F238E27FC236}">
                <a16:creationId xmlns:a16="http://schemas.microsoft.com/office/drawing/2014/main" id="{A9032A6A-8981-0698-B59D-07F9D40BFDD6}"/>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D46237C5-C815-2477-CD46-23075888CE2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66427775"/>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{5B6F84D4-18A8-4071-A9C6-42A985DE6282}tf11429527_win32</Template>
  <TotalTime>116</TotalTime>
  <Words>442</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Gothic</vt:lpstr>
      <vt:lpstr>Google Sans</vt:lpstr>
      <vt:lpstr>Karla</vt:lpstr>
      <vt:lpstr>Söhne</vt:lpstr>
      <vt:lpstr>Univers Condensed Light</vt:lpstr>
      <vt:lpstr>Office Theme</vt:lpstr>
      <vt:lpstr>The Future of Marketing and Retail</vt:lpstr>
      <vt:lpstr>Agenda</vt:lpstr>
      <vt:lpstr>Introduction </vt:lpstr>
      <vt:lpstr>COUNT OF CUSTOMERS BY GENDER  Key: 1. The majority of customers are male (56%).  2. male customers are more likely to subscribe to services than Female customers (65% vs. 55%)  3.men are more likely to shop than Female.   4.men are more likely to be interested in the types of products and services that are offered by the business.  </vt:lpstr>
      <vt:lpstr>PowerPoint Presentation</vt:lpstr>
      <vt:lpstr>Customer Subscription Insights</vt:lpstr>
      <vt:lpstr>Sales by Product Category and Season  </vt:lpstr>
      <vt:lpstr>Sales by Product Category and Season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Marketing and Retail</dc:title>
  <dc:creator>Ankit Gupta</dc:creator>
  <cp:lastModifiedBy>Ankit Gupta</cp:lastModifiedBy>
  <cp:revision>2</cp:revision>
  <dcterms:created xsi:type="dcterms:W3CDTF">2023-11-04T00:20:09Z</dcterms:created>
  <dcterms:modified xsi:type="dcterms:W3CDTF">2023-11-04T02:16:28Z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