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85" r:id="rId4"/>
    <p:sldId id="269" r:id="rId5"/>
    <p:sldId id="270" r:id="rId6"/>
    <p:sldId id="271" r:id="rId7"/>
    <p:sldId id="272" r:id="rId8"/>
    <p:sldId id="273" r:id="rId9"/>
    <p:sldId id="274" r:id="rId10"/>
    <p:sldId id="275" r:id="rId11"/>
    <p:sldId id="276" r:id="rId12"/>
    <p:sldId id="277" r:id="rId13"/>
    <p:sldId id="287" r:id="rId14"/>
    <p:sldId id="288" r:id="rId15"/>
    <p:sldId id="280" r:id="rId16"/>
    <p:sldId id="289" r:id="rId17"/>
    <p:sldId id="283" r:id="rId18"/>
    <p:sldId id="28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D6B81-0B64-4B05-8DAE-9F7796F00FD7}" v="384" dt="2023-05-27T21:12:18.691"/>
    <p1510:client id="{35A8C7D1-E19A-446C-901A-0D3EA7426008}" v="170" dt="2023-05-26T08:05:02.024"/>
    <p1510:client id="{3EB8CD9D-8D44-46D3-A8F0-E5F7F5A556F1}" v="784" dt="2023-05-25T16:22:01.692"/>
    <p1510:client id="{625D9941-FD7F-41A2-AA20-D157FA8B45FD}" v="35" dt="2023-05-24T04:54:15.206"/>
    <p1510:client id="{6267273C-995A-451E-B525-4675FDEEA5CA}" v="121" dt="2023-05-24T05:44:51.507"/>
    <p1510:client id="{A8F93C5F-A97B-484F-BA86-8191E7AED9BE}" v="116" dt="2023-05-24T06:24:12.008"/>
    <p1510:client id="{D44F02B4-E14D-47C1-B7AC-A739B9046010}" v="68" dt="2023-05-26T08:40:06.235"/>
    <p1510:client id="{FA51C53C-5AC2-42FA-AF45-C212E03AE07F}" v="174" dt="2023-05-28T06:39:16.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0E45C-7BB3-46C6-A7E9-35A0F5BBE7B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039F698-75AE-4BD8-8B7B-01A14CDF1C7F}">
      <dgm:prSet/>
      <dgm:spPr/>
      <dgm:t>
        <a:bodyPr/>
        <a:lstStyle/>
        <a:p>
          <a:r>
            <a:rPr lang="en-US" dirty="0"/>
            <a:t>To ensure accurate and reliable results, we performed the following preprocessing steps on the customer dataset:</a:t>
          </a:r>
        </a:p>
      </dgm:t>
    </dgm:pt>
    <dgm:pt modelId="{B9F5ABCF-CFBC-4E1A-9CDE-5072298BE982}" type="parTrans" cxnId="{16F3B086-91A0-4FAC-8025-4272DC527528}">
      <dgm:prSet/>
      <dgm:spPr/>
      <dgm:t>
        <a:bodyPr/>
        <a:lstStyle/>
        <a:p>
          <a:endParaRPr lang="en-US"/>
        </a:p>
      </dgm:t>
    </dgm:pt>
    <dgm:pt modelId="{BF4F9B61-9C82-4506-B899-CD5EF5BEABB0}" type="sibTrans" cxnId="{16F3B086-91A0-4FAC-8025-4272DC527528}">
      <dgm:prSet/>
      <dgm:spPr/>
      <dgm:t>
        <a:bodyPr/>
        <a:lstStyle/>
        <a:p>
          <a:endParaRPr lang="en-US"/>
        </a:p>
      </dgm:t>
    </dgm:pt>
    <dgm:pt modelId="{4B8FDD00-6D76-4A1A-9F9B-012A8FC27707}">
      <dgm:prSet/>
      <dgm:spPr/>
      <dgm:t>
        <a:bodyPr/>
        <a:lstStyle/>
        <a:p>
          <a:r>
            <a:rPr lang="en-US" b="1" dirty="0">
              <a:latin typeface="Calibri"/>
              <a:cs typeface="Calibri"/>
            </a:rPr>
            <a:t>Data Cleaning</a:t>
          </a:r>
        </a:p>
      </dgm:t>
    </dgm:pt>
    <dgm:pt modelId="{BA533B59-AA56-4652-B397-2F47F18CDE8E}" type="parTrans" cxnId="{E3FF27FE-95B9-4A5A-9AB2-B60B0A4D51F9}">
      <dgm:prSet/>
      <dgm:spPr/>
      <dgm:t>
        <a:bodyPr/>
        <a:lstStyle/>
        <a:p>
          <a:endParaRPr lang="en-US"/>
        </a:p>
      </dgm:t>
    </dgm:pt>
    <dgm:pt modelId="{820E8035-FC0D-452E-B97B-B005E6EADE51}" type="sibTrans" cxnId="{E3FF27FE-95B9-4A5A-9AB2-B60B0A4D51F9}">
      <dgm:prSet/>
      <dgm:spPr/>
      <dgm:t>
        <a:bodyPr/>
        <a:lstStyle/>
        <a:p>
          <a:endParaRPr lang="en-US"/>
        </a:p>
      </dgm:t>
    </dgm:pt>
    <dgm:pt modelId="{6E4F14D6-948A-446B-8395-33CE719557D7}">
      <dgm:prSet/>
      <dgm:spPr/>
      <dgm:t>
        <a:bodyPr/>
        <a:lstStyle/>
        <a:p>
          <a:r>
            <a:rPr lang="en-US" b="1" dirty="0">
              <a:latin typeface="Calibri"/>
              <a:cs typeface="Calibri"/>
            </a:rPr>
            <a:t>Handling Missing Data</a:t>
          </a:r>
        </a:p>
      </dgm:t>
    </dgm:pt>
    <dgm:pt modelId="{4C320867-24E8-4094-AE3A-A4A4E08F4B9B}" type="parTrans" cxnId="{BD03BA3A-0718-4A24-AE74-9FEE41D4907F}">
      <dgm:prSet/>
      <dgm:spPr/>
      <dgm:t>
        <a:bodyPr/>
        <a:lstStyle/>
        <a:p>
          <a:endParaRPr lang="en-US"/>
        </a:p>
      </dgm:t>
    </dgm:pt>
    <dgm:pt modelId="{D15B0582-E23A-4A87-8317-8D5817F8069F}" type="sibTrans" cxnId="{BD03BA3A-0718-4A24-AE74-9FEE41D4907F}">
      <dgm:prSet/>
      <dgm:spPr/>
      <dgm:t>
        <a:bodyPr/>
        <a:lstStyle/>
        <a:p>
          <a:endParaRPr lang="en-US"/>
        </a:p>
      </dgm:t>
    </dgm:pt>
    <dgm:pt modelId="{61F4AE28-AC45-42A7-ACAF-44034310465C}">
      <dgm:prSet/>
      <dgm:spPr/>
      <dgm:t>
        <a:bodyPr/>
        <a:lstStyle/>
        <a:p>
          <a:r>
            <a:rPr lang="en-US" b="1" dirty="0">
              <a:latin typeface="Calibri"/>
              <a:cs typeface="Calibri"/>
            </a:rPr>
            <a:t>Addressing Inconsistent Data</a:t>
          </a:r>
        </a:p>
      </dgm:t>
    </dgm:pt>
    <dgm:pt modelId="{5266C25C-37F8-49CC-A48D-ACBCE6FCBBB5}" type="parTrans" cxnId="{EB672076-0C71-4032-97D5-741CE7203521}">
      <dgm:prSet/>
      <dgm:spPr/>
      <dgm:t>
        <a:bodyPr/>
        <a:lstStyle/>
        <a:p>
          <a:endParaRPr lang="en-US"/>
        </a:p>
      </dgm:t>
    </dgm:pt>
    <dgm:pt modelId="{DA6B788A-2938-4904-9A8B-BC9918E2F762}" type="sibTrans" cxnId="{EB672076-0C71-4032-97D5-741CE7203521}">
      <dgm:prSet/>
      <dgm:spPr/>
      <dgm:t>
        <a:bodyPr/>
        <a:lstStyle/>
        <a:p>
          <a:endParaRPr lang="en-US"/>
        </a:p>
      </dgm:t>
    </dgm:pt>
    <dgm:pt modelId="{D5EE192A-AD60-42B0-BE14-BF5829871D85}">
      <dgm:prSet/>
      <dgm:spPr/>
      <dgm:t>
        <a:bodyPr/>
        <a:lstStyle/>
        <a:p>
          <a:r>
            <a:rPr lang="en-US" b="1" dirty="0">
              <a:latin typeface="Calibri"/>
              <a:cs typeface="Calibri"/>
            </a:rPr>
            <a:t>Feature Selection</a:t>
          </a:r>
        </a:p>
      </dgm:t>
    </dgm:pt>
    <dgm:pt modelId="{E945E677-A5EE-4024-BA9F-306236E2BCC3}" type="parTrans" cxnId="{AEC5DF59-7071-402A-A825-D149BB60AD01}">
      <dgm:prSet/>
      <dgm:spPr/>
      <dgm:t>
        <a:bodyPr/>
        <a:lstStyle/>
        <a:p>
          <a:endParaRPr lang="en-US"/>
        </a:p>
      </dgm:t>
    </dgm:pt>
    <dgm:pt modelId="{73033F10-24A8-498E-9314-8FA8017272A9}" type="sibTrans" cxnId="{AEC5DF59-7071-402A-A825-D149BB60AD01}">
      <dgm:prSet/>
      <dgm:spPr/>
      <dgm:t>
        <a:bodyPr/>
        <a:lstStyle/>
        <a:p>
          <a:endParaRPr lang="en-US"/>
        </a:p>
      </dgm:t>
    </dgm:pt>
    <dgm:pt modelId="{6612202E-0B23-425B-9F5B-C13C438E1380}">
      <dgm:prSet phldr="0"/>
      <dgm:spPr/>
      <dgm:t>
        <a:bodyPr/>
        <a:lstStyle/>
        <a:p>
          <a:pPr rtl="0"/>
          <a:r>
            <a:rPr lang="en-US" b="1" dirty="0">
              <a:latin typeface="Calibri"/>
              <a:cs typeface="Calibri"/>
            </a:rPr>
            <a:t>Data Scaling</a:t>
          </a:r>
        </a:p>
      </dgm:t>
    </dgm:pt>
    <dgm:pt modelId="{A6939DA0-1F83-4A32-A3FB-5C1C391A1F27}" type="parTrans" cxnId="{E74B319C-9D35-41C0-BE0F-4796B6339B5C}">
      <dgm:prSet/>
      <dgm:spPr/>
    </dgm:pt>
    <dgm:pt modelId="{34A71FBA-BC9E-455E-978D-67D41E60BD0B}" type="sibTrans" cxnId="{E74B319C-9D35-41C0-BE0F-4796B6339B5C}">
      <dgm:prSet/>
      <dgm:spPr/>
    </dgm:pt>
    <dgm:pt modelId="{3C0CE3E3-7B05-4E22-ADA4-82C0A63CC326}">
      <dgm:prSet phldr="0"/>
      <dgm:spPr/>
      <dgm:t>
        <a:bodyPr/>
        <a:lstStyle/>
        <a:p>
          <a:pPr rtl="0"/>
          <a:r>
            <a:rPr lang="en-US" b="1" dirty="0">
              <a:latin typeface="Calibri"/>
              <a:cs typeface="Calibri"/>
            </a:rPr>
            <a:t>Data Transformation</a:t>
          </a:r>
        </a:p>
      </dgm:t>
    </dgm:pt>
    <dgm:pt modelId="{22DE8313-6612-445B-90DB-572A3C645084}" type="parTrans" cxnId="{B9493965-3CB0-42F5-A427-3799796EE2B3}">
      <dgm:prSet/>
      <dgm:spPr/>
    </dgm:pt>
    <dgm:pt modelId="{7E8B8761-E720-4DF2-8CF3-548472342B76}" type="sibTrans" cxnId="{B9493965-3CB0-42F5-A427-3799796EE2B3}">
      <dgm:prSet/>
      <dgm:spPr/>
    </dgm:pt>
    <dgm:pt modelId="{138B6835-4D6F-4C37-929B-F275A875A25F}">
      <dgm:prSet phldr="0"/>
      <dgm:spPr/>
      <dgm:t>
        <a:bodyPr/>
        <a:lstStyle/>
        <a:p>
          <a:pPr rtl="0"/>
          <a:r>
            <a:rPr lang="en-US" b="1" dirty="0">
              <a:latin typeface="Calibri"/>
              <a:cs typeface="Calibri"/>
            </a:rPr>
            <a:t>Data Splitting</a:t>
          </a:r>
        </a:p>
      </dgm:t>
    </dgm:pt>
    <dgm:pt modelId="{C6C7DBCE-5362-485E-9362-A7B01AAA467F}" type="parTrans" cxnId="{325AC64D-7469-421F-A67F-FBEF6DB1E680}">
      <dgm:prSet/>
      <dgm:spPr/>
    </dgm:pt>
    <dgm:pt modelId="{2011D71D-4C0D-480F-9304-1E812886C9C5}" type="sibTrans" cxnId="{325AC64D-7469-421F-A67F-FBEF6DB1E680}">
      <dgm:prSet/>
      <dgm:spPr/>
    </dgm:pt>
    <dgm:pt modelId="{9F64F22F-5204-4734-A54E-0EAA60D215F2}" type="pres">
      <dgm:prSet presAssocID="{3290E45C-7BB3-46C6-A7E9-35A0F5BBE7B0}" presName="vert0" presStyleCnt="0">
        <dgm:presLayoutVars>
          <dgm:dir/>
          <dgm:animOne val="branch"/>
          <dgm:animLvl val="lvl"/>
        </dgm:presLayoutVars>
      </dgm:prSet>
      <dgm:spPr/>
    </dgm:pt>
    <dgm:pt modelId="{9D56E213-862F-4459-AD42-B3A6F376506A}" type="pres">
      <dgm:prSet presAssocID="{D039F698-75AE-4BD8-8B7B-01A14CDF1C7F}" presName="thickLine" presStyleLbl="alignNode1" presStyleIdx="0" presStyleCnt="8"/>
      <dgm:spPr/>
    </dgm:pt>
    <dgm:pt modelId="{D678FDF6-0174-4919-8BFC-56323AD5C7F5}" type="pres">
      <dgm:prSet presAssocID="{D039F698-75AE-4BD8-8B7B-01A14CDF1C7F}" presName="horz1" presStyleCnt="0"/>
      <dgm:spPr/>
    </dgm:pt>
    <dgm:pt modelId="{ACBE68BD-2B55-4828-97AD-5A5DE8D3F86D}" type="pres">
      <dgm:prSet presAssocID="{D039F698-75AE-4BD8-8B7B-01A14CDF1C7F}" presName="tx1" presStyleLbl="revTx" presStyleIdx="0" presStyleCnt="8"/>
      <dgm:spPr/>
    </dgm:pt>
    <dgm:pt modelId="{3DDF9B4E-03F7-4E8B-AC40-0E52D5B4357D}" type="pres">
      <dgm:prSet presAssocID="{D039F698-75AE-4BD8-8B7B-01A14CDF1C7F}" presName="vert1" presStyleCnt="0"/>
      <dgm:spPr/>
    </dgm:pt>
    <dgm:pt modelId="{733DB477-B0BD-4FC4-9484-A340684E5696}" type="pres">
      <dgm:prSet presAssocID="{4B8FDD00-6D76-4A1A-9F9B-012A8FC27707}" presName="thickLine" presStyleLbl="alignNode1" presStyleIdx="1" presStyleCnt="8"/>
      <dgm:spPr/>
    </dgm:pt>
    <dgm:pt modelId="{69B055EE-FBA5-42D8-899D-729F24B7D71D}" type="pres">
      <dgm:prSet presAssocID="{4B8FDD00-6D76-4A1A-9F9B-012A8FC27707}" presName="horz1" presStyleCnt="0"/>
      <dgm:spPr/>
    </dgm:pt>
    <dgm:pt modelId="{69AB5F83-65BB-4EE7-B1B5-16E26A0FD0BA}" type="pres">
      <dgm:prSet presAssocID="{4B8FDD00-6D76-4A1A-9F9B-012A8FC27707}" presName="tx1" presStyleLbl="revTx" presStyleIdx="1" presStyleCnt="8"/>
      <dgm:spPr/>
    </dgm:pt>
    <dgm:pt modelId="{42CE9947-B253-4177-A5F6-DABB15D6B71D}" type="pres">
      <dgm:prSet presAssocID="{4B8FDD00-6D76-4A1A-9F9B-012A8FC27707}" presName="vert1" presStyleCnt="0"/>
      <dgm:spPr/>
    </dgm:pt>
    <dgm:pt modelId="{97C77AF1-2C11-447D-84BE-1D14A2B0687A}" type="pres">
      <dgm:prSet presAssocID="{6E4F14D6-948A-446B-8395-33CE719557D7}" presName="thickLine" presStyleLbl="alignNode1" presStyleIdx="2" presStyleCnt="8"/>
      <dgm:spPr/>
    </dgm:pt>
    <dgm:pt modelId="{DB074494-9DAD-4B71-9627-4AFA85852390}" type="pres">
      <dgm:prSet presAssocID="{6E4F14D6-948A-446B-8395-33CE719557D7}" presName="horz1" presStyleCnt="0"/>
      <dgm:spPr/>
    </dgm:pt>
    <dgm:pt modelId="{2BB455AB-8910-476B-B542-AFB528B4DB96}" type="pres">
      <dgm:prSet presAssocID="{6E4F14D6-948A-446B-8395-33CE719557D7}" presName="tx1" presStyleLbl="revTx" presStyleIdx="2" presStyleCnt="8"/>
      <dgm:spPr/>
    </dgm:pt>
    <dgm:pt modelId="{0497875C-CCA2-4274-9CBC-3587879B9676}" type="pres">
      <dgm:prSet presAssocID="{6E4F14D6-948A-446B-8395-33CE719557D7}" presName="vert1" presStyleCnt="0"/>
      <dgm:spPr/>
    </dgm:pt>
    <dgm:pt modelId="{B0AE5338-5226-4ED8-BBC7-8B93C5B79E1E}" type="pres">
      <dgm:prSet presAssocID="{61F4AE28-AC45-42A7-ACAF-44034310465C}" presName="thickLine" presStyleLbl="alignNode1" presStyleIdx="3" presStyleCnt="8"/>
      <dgm:spPr/>
    </dgm:pt>
    <dgm:pt modelId="{49625526-1A99-4036-A52E-25955B56C244}" type="pres">
      <dgm:prSet presAssocID="{61F4AE28-AC45-42A7-ACAF-44034310465C}" presName="horz1" presStyleCnt="0"/>
      <dgm:spPr/>
    </dgm:pt>
    <dgm:pt modelId="{171F3387-1E9D-4F33-AEA7-EDA94377120D}" type="pres">
      <dgm:prSet presAssocID="{61F4AE28-AC45-42A7-ACAF-44034310465C}" presName="tx1" presStyleLbl="revTx" presStyleIdx="3" presStyleCnt="8"/>
      <dgm:spPr/>
    </dgm:pt>
    <dgm:pt modelId="{3FA36DD7-BEA6-4477-8D77-09208B844223}" type="pres">
      <dgm:prSet presAssocID="{61F4AE28-AC45-42A7-ACAF-44034310465C}" presName="vert1" presStyleCnt="0"/>
      <dgm:spPr/>
    </dgm:pt>
    <dgm:pt modelId="{0CAAD3FB-194B-4894-B73B-EDFB946B4076}" type="pres">
      <dgm:prSet presAssocID="{3C0CE3E3-7B05-4E22-ADA4-82C0A63CC326}" presName="thickLine" presStyleLbl="alignNode1" presStyleIdx="4" presStyleCnt="8"/>
      <dgm:spPr/>
    </dgm:pt>
    <dgm:pt modelId="{C7862F22-55E4-4FE3-8102-45D77F899DDF}" type="pres">
      <dgm:prSet presAssocID="{3C0CE3E3-7B05-4E22-ADA4-82C0A63CC326}" presName="horz1" presStyleCnt="0"/>
      <dgm:spPr/>
    </dgm:pt>
    <dgm:pt modelId="{487EE0FC-19EF-475B-87B8-AE11C2CDD6FC}" type="pres">
      <dgm:prSet presAssocID="{3C0CE3E3-7B05-4E22-ADA4-82C0A63CC326}" presName="tx1" presStyleLbl="revTx" presStyleIdx="4" presStyleCnt="8"/>
      <dgm:spPr/>
    </dgm:pt>
    <dgm:pt modelId="{FD2A1F70-C784-4E6F-861C-C64E40868163}" type="pres">
      <dgm:prSet presAssocID="{3C0CE3E3-7B05-4E22-ADA4-82C0A63CC326}" presName="vert1" presStyleCnt="0"/>
      <dgm:spPr/>
    </dgm:pt>
    <dgm:pt modelId="{72BE9E05-51F9-4437-B849-096C88AB358F}" type="pres">
      <dgm:prSet presAssocID="{D5EE192A-AD60-42B0-BE14-BF5829871D85}" presName="thickLine" presStyleLbl="alignNode1" presStyleIdx="5" presStyleCnt="8"/>
      <dgm:spPr/>
    </dgm:pt>
    <dgm:pt modelId="{50905F56-A289-45CE-978A-69B21C825431}" type="pres">
      <dgm:prSet presAssocID="{D5EE192A-AD60-42B0-BE14-BF5829871D85}" presName="horz1" presStyleCnt="0"/>
      <dgm:spPr/>
    </dgm:pt>
    <dgm:pt modelId="{CBB60DB9-118C-478E-8CF7-44C02A94169B}" type="pres">
      <dgm:prSet presAssocID="{D5EE192A-AD60-42B0-BE14-BF5829871D85}" presName="tx1" presStyleLbl="revTx" presStyleIdx="5" presStyleCnt="8"/>
      <dgm:spPr/>
    </dgm:pt>
    <dgm:pt modelId="{766C9B25-6856-41B4-8E0E-62EA71E79893}" type="pres">
      <dgm:prSet presAssocID="{D5EE192A-AD60-42B0-BE14-BF5829871D85}" presName="vert1" presStyleCnt="0"/>
      <dgm:spPr/>
    </dgm:pt>
    <dgm:pt modelId="{D0919322-6CF6-4E34-B3CB-916942DC9947}" type="pres">
      <dgm:prSet presAssocID="{138B6835-4D6F-4C37-929B-F275A875A25F}" presName="thickLine" presStyleLbl="alignNode1" presStyleIdx="6" presStyleCnt="8"/>
      <dgm:spPr/>
    </dgm:pt>
    <dgm:pt modelId="{CF2F3232-EA54-43F3-9C22-38BAE05274B0}" type="pres">
      <dgm:prSet presAssocID="{138B6835-4D6F-4C37-929B-F275A875A25F}" presName="horz1" presStyleCnt="0"/>
      <dgm:spPr/>
    </dgm:pt>
    <dgm:pt modelId="{4351B348-BF70-47AC-B261-0EAACDA8B88F}" type="pres">
      <dgm:prSet presAssocID="{138B6835-4D6F-4C37-929B-F275A875A25F}" presName="tx1" presStyleLbl="revTx" presStyleIdx="6" presStyleCnt="8"/>
      <dgm:spPr/>
    </dgm:pt>
    <dgm:pt modelId="{DEF620F3-BDD0-4702-B0BE-6329E65C7D90}" type="pres">
      <dgm:prSet presAssocID="{138B6835-4D6F-4C37-929B-F275A875A25F}" presName="vert1" presStyleCnt="0"/>
      <dgm:spPr/>
    </dgm:pt>
    <dgm:pt modelId="{62B56F76-B62E-4D39-9504-986624F99BA4}" type="pres">
      <dgm:prSet presAssocID="{6612202E-0B23-425B-9F5B-C13C438E1380}" presName="thickLine" presStyleLbl="alignNode1" presStyleIdx="7" presStyleCnt="8"/>
      <dgm:spPr/>
    </dgm:pt>
    <dgm:pt modelId="{AA09E031-4329-48C2-9A8F-AEC9CE463AC7}" type="pres">
      <dgm:prSet presAssocID="{6612202E-0B23-425B-9F5B-C13C438E1380}" presName="horz1" presStyleCnt="0"/>
      <dgm:spPr/>
    </dgm:pt>
    <dgm:pt modelId="{C3B548D6-06B8-45DC-AA86-7207A949C458}" type="pres">
      <dgm:prSet presAssocID="{6612202E-0B23-425B-9F5B-C13C438E1380}" presName="tx1" presStyleLbl="revTx" presStyleIdx="7" presStyleCnt="8"/>
      <dgm:spPr/>
    </dgm:pt>
    <dgm:pt modelId="{D645865D-9C77-412F-B186-C05A178DE615}" type="pres">
      <dgm:prSet presAssocID="{6612202E-0B23-425B-9F5B-C13C438E1380}" presName="vert1" presStyleCnt="0"/>
      <dgm:spPr/>
    </dgm:pt>
  </dgm:ptLst>
  <dgm:cxnLst>
    <dgm:cxn modelId="{3136BD06-F96F-4276-A42E-90002B4DAC64}" type="presOf" srcId="{D039F698-75AE-4BD8-8B7B-01A14CDF1C7F}" destId="{ACBE68BD-2B55-4828-97AD-5A5DE8D3F86D}" srcOrd="0" destOrd="0" presId="urn:microsoft.com/office/officeart/2008/layout/LinedList"/>
    <dgm:cxn modelId="{8C0C7C33-F828-4F6E-8A26-297E5B946956}" type="presOf" srcId="{3C0CE3E3-7B05-4E22-ADA4-82C0A63CC326}" destId="{487EE0FC-19EF-475B-87B8-AE11C2CDD6FC}" srcOrd="0" destOrd="0" presId="urn:microsoft.com/office/officeart/2008/layout/LinedList"/>
    <dgm:cxn modelId="{BD03BA3A-0718-4A24-AE74-9FEE41D4907F}" srcId="{3290E45C-7BB3-46C6-A7E9-35A0F5BBE7B0}" destId="{6E4F14D6-948A-446B-8395-33CE719557D7}" srcOrd="2" destOrd="0" parTransId="{4C320867-24E8-4094-AE3A-A4A4E08F4B9B}" sibTransId="{D15B0582-E23A-4A87-8317-8D5817F8069F}"/>
    <dgm:cxn modelId="{B9493965-3CB0-42F5-A427-3799796EE2B3}" srcId="{3290E45C-7BB3-46C6-A7E9-35A0F5BBE7B0}" destId="{3C0CE3E3-7B05-4E22-ADA4-82C0A63CC326}" srcOrd="4" destOrd="0" parTransId="{22DE8313-6612-445B-90DB-572A3C645084}" sibTransId="{7E8B8761-E720-4DF2-8CF3-548472342B76}"/>
    <dgm:cxn modelId="{325AC64D-7469-421F-A67F-FBEF6DB1E680}" srcId="{3290E45C-7BB3-46C6-A7E9-35A0F5BBE7B0}" destId="{138B6835-4D6F-4C37-929B-F275A875A25F}" srcOrd="6" destOrd="0" parTransId="{C6C7DBCE-5362-485E-9362-A7B01AAA467F}" sibTransId="{2011D71D-4C0D-480F-9304-1E812886C9C5}"/>
    <dgm:cxn modelId="{BFEE5771-C376-43AB-B37D-0F3B77B77BC1}" type="presOf" srcId="{61F4AE28-AC45-42A7-ACAF-44034310465C}" destId="{171F3387-1E9D-4F33-AEA7-EDA94377120D}" srcOrd="0" destOrd="0" presId="urn:microsoft.com/office/officeart/2008/layout/LinedList"/>
    <dgm:cxn modelId="{EB672076-0C71-4032-97D5-741CE7203521}" srcId="{3290E45C-7BB3-46C6-A7E9-35A0F5BBE7B0}" destId="{61F4AE28-AC45-42A7-ACAF-44034310465C}" srcOrd="3" destOrd="0" parTransId="{5266C25C-37F8-49CC-A48D-ACBCE6FCBBB5}" sibTransId="{DA6B788A-2938-4904-9A8B-BC9918E2F762}"/>
    <dgm:cxn modelId="{AEC5DF59-7071-402A-A825-D149BB60AD01}" srcId="{3290E45C-7BB3-46C6-A7E9-35A0F5BBE7B0}" destId="{D5EE192A-AD60-42B0-BE14-BF5829871D85}" srcOrd="5" destOrd="0" parTransId="{E945E677-A5EE-4024-BA9F-306236E2BCC3}" sibTransId="{73033F10-24A8-498E-9314-8FA8017272A9}"/>
    <dgm:cxn modelId="{16F3B086-91A0-4FAC-8025-4272DC527528}" srcId="{3290E45C-7BB3-46C6-A7E9-35A0F5BBE7B0}" destId="{D039F698-75AE-4BD8-8B7B-01A14CDF1C7F}" srcOrd="0" destOrd="0" parTransId="{B9F5ABCF-CFBC-4E1A-9CDE-5072298BE982}" sibTransId="{BF4F9B61-9C82-4506-B899-CD5EF5BEABB0}"/>
    <dgm:cxn modelId="{FF31799A-533B-49A9-910D-75B7298373C9}" type="presOf" srcId="{138B6835-4D6F-4C37-929B-F275A875A25F}" destId="{4351B348-BF70-47AC-B261-0EAACDA8B88F}" srcOrd="0" destOrd="0" presId="urn:microsoft.com/office/officeart/2008/layout/LinedList"/>
    <dgm:cxn modelId="{65B0FA9B-936F-42F5-9B1C-CBC66B5C7023}" type="presOf" srcId="{4B8FDD00-6D76-4A1A-9F9B-012A8FC27707}" destId="{69AB5F83-65BB-4EE7-B1B5-16E26A0FD0BA}" srcOrd="0" destOrd="0" presId="urn:microsoft.com/office/officeart/2008/layout/LinedList"/>
    <dgm:cxn modelId="{E74B319C-9D35-41C0-BE0F-4796B6339B5C}" srcId="{3290E45C-7BB3-46C6-A7E9-35A0F5BBE7B0}" destId="{6612202E-0B23-425B-9F5B-C13C438E1380}" srcOrd="7" destOrd="0" parTransId="{A6939DA0-1F83-4A32-A3FB-5C1C391A1F27}" sibTransId="{34A71FBA-BC9E-455E-978D-67D41E60BD0B}"/>
    <dgm:cxn modelId="{F2B3CAB8-14A1-45AA-8AB7-0719C6097082}" type="presOf" srcId="{6612202E-0B23-425B-9F5B-C13C438E1380}" destId="{C3B548D6-06B8-45DC-AA86-7207A949C458}" srcOrd="0" destOrd="0" presId="urn:microsoft.com/office/officeart/2008/layout/LinedList"/>
    <dgm:cxn modelId="{FF6BF6BA-03AA-4470-B26E-A2EDB6AD846B}" type="presOf" srcId="{3290E45C-7BB3-46C6-A7E9-35A0F5BBE7B0}" destId="{9F64F22F-5204-4734-A54E-0EAA60D215F2}" srcOrd="0" destOrd="0" presId="urn:microsoft.com/office/officeart/2008/layout/LinedList"/>
    <dgm:cxn modelId="{FA0D0CBB-13B7-482A-82EC-A110CF1B9EEC}" type="presOf" srcId="{6E4F14D6-948A-446B-8395-33CE719557D7}" destId="{2BB455AB-8910-476B-B542-AFB528B4DB96}" srcOrd="0" destOrd="0" presId="urn:microsoft.com/office/officeart/2008/layout/LinedList"/>
    <dgm:cxn modelId="{A20D3CCF-9295-4174-8980-27FF2C2BB23C}" type="presOf" srcId="{D5EE192A-AD60-42B0-BE14-BF5829871D85}" destId="{CBB60DB9-118C-478E-8CF7-44C02A94169B}" srcOrd="0" destOrd="0" presId="urn:microsoft.com/office/officeart/2008/layout/LinedList"/>
    <dgm:cxn modelId="{E3FF27FE-95B9-4A5A-9AB2-B60B0A4D51F9}" srcId="{3290E45C-7BB3-46C6-A7E9-35A0F5BBE7B0}" destId="{4B8FDD00-6D76-4A1A-9F9B-012A8FC27707}" srcOrd="1" destOrd="0" parTransId="{BA533B59-AA56-4652-B397-2F47F18CDE8E}" sibTransId="{820E8035-FC0D-452E-B97B-B005E6EADE51}"/>
    <dgm:cxn modelId="{38720BA5-FB8E-4FAE-BC5E-2C5C9EEC414A}" type="presParOf" srcId="{9F64F22F-5204-4734-A54E-0EAA60D215F2}" destId="{9D56E213-862F-4459-AD42-B3A6F376506A}" srcOrd="0" destOrd="0" presId="urn:microsoft.com/office/officeart/2008/layout/LinedList"/>
    <dgm:cxn modelId="{EF5E2552-6E40-41AA-9271-3ACE84E32B76}" type="presParOf" srcId="{9F64F22F-5204-4734-A54E-0EAA60D215F2}" destId="{D678FDF6-0174-4919-8BFC-56323AD5C7F5}" srcOrd="1" destOrd="0" presId="urn:microsoft.com/office/officeart/2008/layout/LinedList"/>
    <dgm:cxn modelId="{FF1D11EB-7CAC-4A3F-86C1-BBFCA5214B9C}" type="presParOf" srcId="{D678FDF6-0174-4919-8BFC-56323AD5C7F5}" destId="{ACBE68BD-2B55-4828-97AD-5A5DE8D3F86D}" srcOrd="0" destOrd="0" presId="urn:microsoft.com/office/officeart/2008/layout/LinedList"/>
    <dgm:cxn modelId="{5D8E138B-053F-4876-8A06-A764E75ABC87}" type="presParOf" srcId="{D678FDF6-0174-4919-8BFC-56323AD5C7F5}" destId="{3DDF9B4E-03F7-4E8B-AC40-0E52D5B4357D}" srcOrd="1" destOrd="0" presId="urn:microsoft.com/office/officeart/2008/layout/LinedList"/>
    <dgm:cxn modelId="{EF0F7F8B-F872-4CC8-BEFC-51AFB4808AEE}" type="presParOf" srcId="{9F64F22F-5204-4734-A54E-0EAA60D215F2}" destId="{733DB477-B0BD-4FC4-9484-A340684E5696}" srcOrd="2" destOrd="0" presId="urn:microsoft.com/office/officeart/2008/layout/LinedList"/>
    <dgm:cxn modelId="{C5A4098A-F711-4ABA-98EF-B18EE09B4395}" type="presParOf" srcId="{9F64F22F-5204-4734-A54E-0EAA60D215F2}" destId="{69B055EE-FBA5-42D8-899D-729F24B7D71D}" srcOrd="3" destOrd="0" presId="urn:microsoft.com/office/officeart/2008/layout/LinedList"/>
    <dgm:cxn modelId="{394318B8-8954-47E6-9C4E-61EC558A02EB}" type="presParOf" srcId="{69B055EE-FBA5-42D8-899D-729F24B7D71D}" destId="{69AB5F83-65BB-4EE7-B1B5-16E26A0FD0BA}" srcOrd="0" destOrd="0" presId="urn:microsoft.com/office/officeart/2008/layout/LinedList"/>
    <dgm:cxn modelId="{8108B108-AD4D-444F-B9F9-860D3F4D306A}" type="presParOf" srcId="{69B055EE-FBA5-42D8-899D-729F24B7D71D}" destId="{42CE9947-B253-4177-A5F6-DABB15D6B71D}" srcOrd="1" destOrd="0" presId="urn:microsoft.com/office/officeart/2008/layout/LinedList"/>
    <dgm:cxn modelId="{12F86CE4-C34D-4745-8F6F-A90CC3FA3652}" type="presParOf" srcId="{9F64F22F-5204-4734-A54E-0EAA60D215F2}" destId="{97C77AF1-2C11-447D-84BE-1D14A2B0687A}" srcOrd="4" destOrd="0" presId="urn:microsoft.com/office/officeart/2008/layout/LinedList"/>
    <dgm:cxn modelId="{F3457F0D-ED60-4B5C-B99F-A4EC9AFE5066}" type="presParOf" srcId="{9F64F22F-5204-4734-A54E-0EAA60D215F2}" destId="{DB074494-9DAD-4B71-9627-4AFA85852390}" srcOrd="5" destOrd="0" presId="urn:microsoft.com/office/officeart/2008/layout/LinedList"/>
    <dgm:cxn modelId="{3B50E5F5-864E-4B46-BBEE-D93C57AC0369}" type="presParOf" srcId="{DB074494-9DAD-4B71-9627-4AFA85852390}" destId="{2BB455AB-8910-476B-B542-AFB528B4DB96}" srcOrd="0" destOrd="0" presId="urn:microsoft.com/office/officeart/2008/layout/LinedList"/>
    <dgm:cxn modelId="{8A6DC44C-541D-4ADF-87BE-B561616CBB1C}" type="presParOf" srcId="{DB074494-9DAD-4B71-9627-4AFA85852390}" destId="{0497875C-CCA2-4274-9CBC-3587879B9676}" srcOrd="1" destOrd="0" presId="urn:microsoft.com/office/officeart/2008/layout/LinedList"/>
    <dgm:cxn modelId="{3A87E1D1-3C21-4115-9D4D-CEE00D1FFD7D}" type="presParOf" srcId="{9F64F22F-5204-4734-A54E-0EAA60D215F2}" destId="{B0AE5338-5226-4ED8-BBC7-8B93C5B79E1E}" srcOrd="6" destOrd="0" presId="urn:microsoft.com/office/officeart/2008/layout/LinedList"/>
    <dgm:cxn modelId="{F4A17C54-20BC-4BFE-8DA1-0556E9849A9F}" type="presParOf" srcId="{9F64F22F-5204-4734-A54E-0EAA60D215F2}" destId="{49625526-1A99-4036-A52E-25955B56C244}" srcOrd="7" destOrd="0" presId="urn:microsoft.com/office/officeart/2008/layout/LinedList"/>
    <dgm:cxn modelId="{2BA8CD50-928C-4ECA-99FF-CB9E2476B5CD}" type="presParOf" srcId="{49625526-1A99-4036-A52E-25955B56C244}" destId="{171F3387-1E9D-4F33-AEA7-EDA94377120D}" srcOrd="0" destOrd="0" presId="urn:microsoft.com/office/officeart/2008/layout/LinedList"/>
    <dgm:cxn modelId="{7EF1782D-44B3-4B1E-A4ED-1B0C96ADA88D}" type="presParOf" srcId="{49625526-1A99-4036-A52E-25955B56C244}" destId="{3FA36DD7-BEA6-4477-8D77-09208B844223}" srcOrd="1" destOrd="0" presId="urn:microsoft.com/office/officeart/2008/layout/LinedList"/>
    <dgm:cxn modelId="{83119542-B51E-4A96-904D-7914972558A2}" type="presParOf" srcId="{9F64F22F-5204-4734-A54E-0EAA60D215F2}" destId="{0CAAD3FB-194B-4894-B73B-EDFB946B4076}" srcOrd="8" destOrd="0" presId="urn:microsoft.com/office/officeart/2008/layout/LinedList"/>
    <dgm:cxn modelId="{EE417473-08E6-4F75-BDA3-20D6CE471D14}" type="presParOf" srcId="{9F64F22F-5204-4734-A54E-0EAA60D215F2}" destId="{C7862F22-55E4-4FE3-8102-45D77F899DDF}" srcOrd="9" destOrd="0" presId="urn:microsoft.com/office/officeart/2008/layout/LinedList"/>
    <dgm:cxn modelId="{D8B25997-6D19-4EA3-A8A8-6047C3259B8D}" type="presParOf" srcId="{C7862F22-55E4-4FE3-8102-45D77F899DDF}" destId="{487EE0FC-19EF-475B-87B8-AE11C2CDD6FC}" srcOrd="0" destOrd="0" presId="urn:microsoft.com/office/officeart/2008/layout/LinedList"/>
    <dgm:cxn modelId="{93EF0859-2E6B-49D2-88D9-AA48E9C1A823}" type="presParOf" srcId="{C7862F22-55E4-4FE3-8102-45D77F899DDF}" destId="{FD2A1F70-C784-4E6F-861C-C64E40868163}" srcOrd="1" destOrd="0" presId="urn:microsoft.com/office/officeart/2008/layout/LinedList"/>
    <dgm:cxn modelId="{278CA2B6-A065-4898-AAE1-CC7BC3C992C2}" type="presParOf" srcId="{9F64F22F-5204-4734-A54E-0EAA60D215F2}" destId="{72BE9E05-51F9-4437-B849-096C88AB358F}" srcOrd="10" destOrd="0" presId="urn:microsoft.com/office/officeart/2008/layout/LinedList"/>
    <dgm:cxn modelId="{45E683AF-664F-4AE2-B7EC-4264D6FEDE8F}" type="presParOf" srcId="{9F64F22F-5204-4734-A54E-0EAA60D215F2}" destId="{50905F56-A289-45CE-978A-69B21C825431}" srcOrd="11" destOrd="0" presId="urn:microsoft.com/office/officeart/2008/layout/LinedList"/>
    <dgm:cxn modelId="{42EAC5A0-42FD-4126-A27A-51CF8E866086}" type="presParOf" srcId="{50905F56-A289-45CE-978A-69B21C825431}" destId="{CBB60DB9-118C-478E-8CF7-44C02A94169B}" srcOrd="0" destOrd="0" presId="urn:microsoft.com/office/officeart/2008/layout/LinedList"/>
    <dgm:cxn modelId="{EA9EFBFE-DBD4-49F5-9162-E658D96230EB}" type="presParOf" srcId="{50905F56-A289-45CE-978A-69B21C825431}" destId="{766C9B25-6856-41B4-8E0E-62EA71E79893}" srcOrd="1" destOrd="0" presId="urn:microsoft.com/office/officeart/2008/layout/LinedList"/>
    <dgm:cxn modelId="{9A9E7F2E-F689-4C4A-B197-4FA6C0A9E62F}" type="presParOf" srcId="{9F64F22F-5204-4734-A54E-0EAA60D215F2}" destId="{D0919322-6CF6-4E34-B3CB-916942DC9947}" srcOrd="12" destOrd="0" presId="urn:microsoft.com/office/officeart/2008/layout/LinedList"/>
    <dgm:cxn modelId="{F712A598-18B7-4BE2-BFBB-A19495124049}" type="presParOf" srcId="{9F64F22F-5204-4734-A54E-0EAA60D215F2}" destId="{CF2F3232-EA54-43F3-9C22-38BAE05274B0}" srcOrd="13" destOrd="0" presId="urn:microsoft.com/office/officeart/2008/layout/LinedList"/>
    <dgm:cxn modelId="{D98A7530-EB15-4B8B-B1D7-0C50A8BB417F}" type="presParOf" srcId="{CF2F3232-EA54-43F3-9C22-38BAE05274B0}" destId="{4351B348-BF70-47AC-B261-0EAACDA8B88F}" srcOrd="0" destOrd="0" presId="urn:microsoft.com/office/officeart/2008/layout/LinedList"/>
    <dgm:cxn modelId="{EEAC6090-D1E7-4986-97D1-5359B82AAEEF}" type="presParOf" srcId="{CF2F3232-EA54-43F3-9C22-38BAE05274B0}" destId="{DEF620F3-BDD0-4702-B0BE-6329E65C7D90}" srcOrd="1" destOrd="0" presId="urn:microsoft.com/office/officeart/2008/layout/LinedList"/>
    <dgm:cxn modelId="{701899CD-0BA9-4401-A28C-9DEDE1275585}" type="presParOf" srcId="{9F64F22F-5204-4734-A54E-0EAA60D215F2}" destId="{62B56F76-B62E-4D39-9504-986624F99BA4}" srcOrd="14" destOrd="0" presId="urn:microsoft.com/office/officeart/2008/layout/LinedList"/>
    <dgm:cxn modelId="{53F0D3FA-1AE3-4D89-AC35-5816CD60931F}" type="presParOf" srcId="{9F64F22F-5204-4734-A54E-0EAA60D215F2}" destId="{AA09E031-4329-48C2-9A8F-AEC9CE463AC7}" srcOrd="15" destOrd="0" presId="urn:microsoft.com/office/officeart/2008/layout/LinedList"/>
    <dgm:cxn modelId="{B85B8328-109F-46C6-8535-C4F7B43BAC9A}" type="presParOf" srcId="{AA09E031-4329-48C2-9A8F-AEC9CE463AC7}" destId="{C3B548D6-06B8-45DC-AA86-7207A949C458}" srcOrd="0" destOrd="0" presId="urn:microsoft.com/office/officeart/2008/layout/LinedList"/>
    <dgm:cxn modelId="{2D7E638B-3748-4812-8CA9-4B4094858675}" type="presParOf" srcId="{AA09E031-4329-48C2-9A8F-AEC9CE463AC7}" destId="{D645865D-9C77-412F-B186-C05A178DE6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6E213-862F-4459-AD42-B3A6F376506A}">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E68BD-2B55-4828-97AD-5A5DE8D3F86D}">
      <dsp:nvSpPr>
        <dsp:cNvPr id="0" name=""/>
        <dsp:cNvSpPr/>
      </dsp:nvSpPr>
      <dsp:spPr>
        <a:xfrm>
          <a:off x="0" y="0"/>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To ensure accurate and reliable results, we performed the following preprocessing steps on the customer dataset:</a:t>
          </a:r>
        </a:p>
      </dsp:txBody>
      <dsp:txXfrm>
        <a:off x="0" y="0"/>
        <a:ext cx="6263640" cy="688085"/>
      </dsp:txXfrm>
    </dsp:sp>
    <dsp:sp modelId="{733DB477-B0BD-4FC4-9484-A340684E5696}">
      <dsp:nvSpPr>
        <dsp:cNvPr id="0" name=""/>
        <dsp:cNvSpPr/>
      </dsp:nvSpPr>
      <dsp:spPr>
        <a:xfrm>
          <a:off x="0" y="688085"/>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B5F83-65BB-4EE7-B1B5-16E26A0FD0BA}">
      <dsp:nvSpPr>
        <dsp:cNvPr id="0" name=""/>
        <dsp:cNvSpPr/>
      </dsp:nvSpPr>
      <dsp:spPr>
        <a:xfrm>
          <a:off x="0" y="688085"/>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alibri"/>
              <a:cs typeface="Calibri"/>
            </a:rPr>
            <a:t>Data Cleaning</a:t>
          </a:r>
        </a:p>
      </dsp:txBody>
      <dsp:txXfrm>
        <a:off x="0" y="688085"/>
        <a:ext cx="6263640" cy="688085"/>
      </dsp:txXfrm>
    </dsp:sp>
    <dsp:sp modelId="{97C77AF1-2C11-447D-84BE-1D14A2B0687A}">
      <dsp:nvSpPr>
        <dsp:cNvPr id="0" name=""/>
        <dsp:cNvSpPr/>
      </dsp:nvSpPr>
      <dsp:spPr>
        <a:xfrm>
          <a:off x="0" y="1376171"/>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455AB-8910-476B-B542-AFB528B4DB96}">
      <dsp:nvSpPr>
        <dsp:cNvPr id="0" name=""/>
        <dsp:cNvSpPr/>
      </dsp:nvSpPr>
      <dsp:spPr>
        <a:xfrm>
          <a:off x="0" y="1376171"/>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alibri"/>
              <a:cs typeface="Calibri"/>
            </a:rPr>
            <a:t>Handling Missing Data</a:t>
          </a:r>
        </a:p>
      </dsp:txBody>
      <dsp:txXfrm>
        <a:off x="0" y="1376171"/>
        <a:ext cx="6263640" cy="688085"/>
      </dsp:txXfrm>
    </dsp:sp>
    <dsp:sp modelId="{B0AE5338-5226-4ED8-BBC7-8B93C5B79E1E}">
      <dsp:nvSpPr>
        <dsp:cNvPr id="0" name=""/>
        <dsp:cNvSpPr/>
      </dsp:nvSpPr>
      <dsp:spPr>
        <a:xfrm>
          <a:off x="0" y="206425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F3387-1E9D-4F33-AEA7-EDA94377120D}">
      <dsp:nvSpPr>
        <dsp:cNvPr id="0" name=""/>
        <dsp:cNvSpPr/>
      </dsp:nvSpPr>
      <dsp:spPr>
        <a:xfrm>
          <a:off x="0" y="2064257"/>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alibri"/>
              <a:cs typeface="Calibri"/>
            </a:rPr>
            <a:t>Addressing Inconsistent Data</a:t>
          </a:r>
        </a:p>
      </dsp:txBody>
      <dsp:txXfrm>
        <a:off x="0" y="2064257"/>
        <a:ext cx="6263640" cy="688085"/>
      </dsp:txXfrm>
    </dsp:sp>
    <dsp:sp modelId="{0CAAD3FB-194B-4894-B73B-EDFB946B4076}">
      <dsp:nvSpPr>
        <dsp:cNvPr id="0" name=""/>
        <dsp:cNvSpPr/>
      </dsp:nvSpPr>
      <dsp:spPr>
        <a:xfrm>
          <a:off x="0" y="2752343"/>
          <a:ext cx="626364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EE0FC-19EF-475B-87B8-AE11C2CDD6FC}">
      <dsp:nvSpPr>
        <dsp:cNvPr id="0" name=""/>
        <dsp:cNvSpPr/>
      </dsp:nvSpPr>
      <dsp:spPr>
        <a:xfrm>
          <a:off x="0" y="2752343"/>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b="1" kern="1200" dirty="0">
              <a:latin typeface="Calibri"/>
              <a:cs typeface="Calibri"/>
            </a:rPr>
            <a:t>Data Transformation</a:t>
          </a:r>
        </a:p>
      </dsp:txBody>
      <dsp:txXfrm>
        <a:off x="0" y="2752343"/>
        <a:ext cx="6263640" cy="688085"/>
      </dsp:txXfrm>
    </dsp:sp>
    <dsp:sp modelId="{72BE9E05-51F9-4437-B849-096C88AB358F}">
      <dsp:nvSpPr>
        <dsp:cNvPr id="0" name=""/>
        <dsp:cNvSpPr/>
      </dsp:nvSpPr>
      <dsp:spPr>
        <a:xfrm>
          <a:off x="0" y="344043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60DB9-118C-478E-8CF7-44C02A94169B}">
      <dsp:nvSpPr>
        <dsp:cNvPr id="0" name=""/>
        <dsp:cNvSpPr/>
      </dsp:nvSpPr>
      <dsp:spPr>
        <a:xfrm>
          <a:off x="0" y="3440429"/>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alibri"/>
              <a:cs typeface="Calibri"/>
            </a:rPr>
            <a:t>Feature Selection</a:t>
          </a:r>
        </a:p>
      </dsp:txBody>
      <dsp:txXfrm>
        <a:off x="0" y="3440429"/>
        <a:ext cx="6263640" cy="688085"/>
      </dsp:txXfrm>
    </dsp:sp>
    <dsp:sp modelId="{D0919322-6CF6-4E34-B3CB-916942DC9947}">
      <dsp:nvSpPr>
        <dsp:cNvPr id="0" name=""/>
        <dsp:cNvSpPr/>
      </dsp:nvSpPr>
      <dsp:spPr>
        <a:xfrm>
          <a:off x="0" y="4128515"/>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1B348-BF70-47AC-B261-0EAACDA8B88F}">
      <dsp:nvSpPr>
        <dsp:cNvPr id="0" name=""/>
        <dsp:cNvSpPr/>
      </dsp:nvSpPr>
      <dsp:spPr>
        <a:xfrm>
          <a:off x="0" y="4128515"/>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b="1" kern="1200" dirty="0">
              <a:latin typeface="Calibri"/>
              <a:cs typeface="Calibri"/>
            </a:rPr>
            <a:t>Data Splitting</a:t>
          </a:r>
        </a:p>
      </dsp:txBody>
      <dsp:txXfrm>
        <a:off x="0" y="4128515"/>
        <a:ext cx="6263640" cy="688085"/>
      </dsp:txXfrm>
    </dsp:sp>
    <dsp:sp modelId="{62B56F76-B62E-4D39-9504-986624F99BA4}">
      <dsp:nvSpPr>
        <dsp:cNvPr id="0" name=""/>
        <dsp:cNvSpPr/>
      </dsp:nvSpPr>
      <dsp:spPr>
        <a:xfrm>
          <a:off x="0" y="4816601"/>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548D6-06B8-45DC-AA86-7207A949C458}">
      <dsp:nvSpPr>
        <dsp:cNvPr id="0" name=""/>
        <dsp:cNvSpPr/>
      </dsp:nvSpPr>
      <dsp:spPr>
        <a:xfrm>
          <a:off x="0" y="4816601"/>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b="1" kern="1200" dirty="0">
              <a:latin typeface="Calibri"/>
              <a:cs typeface="Calibri"/>
            </a:rPr>
            <a:t>Data Scaling</a:t>
          </a:r>
        </a:p>
      </dsp:txBody>
      <dsp:txXfrm>
        <a:off x="0" y="4816601"/>
        <a:ext cx="6263640" cy="6880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6/16/2023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6/16/2023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olblogg.blogspot.com/p/unidad-de-trabajo-4-el-mercado.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pngall.com/retail-png/download/13304"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cikit-learn.org/stable/modules/generated/sklearn.cluster.KMeans.html" TargetMode="External"/><Relationship Id="rId3" Type="http://schemas.openxmlformats.org/officeDocument/2006/relationships/hyperlink" Target="https://pandas.pydata.org/docs/reference" TargetMode="External"/><Relationship Id="rId7" Type="http://schemas.openxmlformats.org/officeDocument/2006/relationships/hyperlink" Target="https://docs.scipy.org/doc/scipy/tutorial/index.html" TargetMode="External"/><Relationship Id="rId2" Type="http://schemas.openxmlformats.org/officeDocument/2006/relationships/hyperlink" Target="https://www.kaggle.com/datasets/vjchoudhary7/customer-segmentation-tutorial-in-python" TargetMode="Externa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matplotlib.org/stable/index.html" TargetMode="External"/><Relationship Id="rId4" Type="http://schemas.openxmlformats.org/officeDocument/2006/relationships/hyperlink" Target="https://numpy.org/doc/stable/re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lotly.com/python-api-reference/generated/plotly.io.html" TargetMode="External"/><Relationship Id="rId2" Type="http://schemas.openxmlformats.org/officeDocument/2006/relationships/hyperlink" Target="https://scikit-learn.org/stable/modules/generated/sklearn.metrics.silhouette_score.html" TargetMode="External"/><Relationship Id="rId1" Type="http://schemas.openxmlformats.org/officeDocument/2006/relationships/slideLayout" Target="../slideLayouts/slideLayout2.xml"/><Relationship Id="rId4" Type="http://schemas.openxmlformats.org/officeDocument/2006/relationships/hyperlink" Target="https://docs.scipy.org/doc/scipy/reference/generated/scipy.stats.pearson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5" name="Rectangle 4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7025" y="922644"/>
            <a:ext cx="5040285" cy="1169585"/>
          </a:xfrm>
        </p:spPr>
        <p:txBody>
          <a:bodyPr anchor="b">
            <a:normAutofit/>
          </a:bodyPr>
          <a:lstStyle/>
          <a:p>
            <a:r>
              <a:rPr lang="en-US" sz="3700" dirty="0">
                <a:latin typeface="Calibri"/>
                <a:ea typeface="Calibri"/>
                <a:cs typeface="Calibri"/>
              </a:rPr>
              <a:t>Title: Customer Segmentation</a:t>
            </a:r>
            <a:endParaRPr lang="en-US" sz="3700" dirty="0">
              <a:ea typeface="Calibri Light"/>
              <a:cs typeface="Calibri Light"/>
            </a:endParaRPr>
          </a:p>
        </p:txBody>
      </p:sp>
      <p:sp>
        <p:nvSpPr>
          <p:cNvPr id="50" name="Rectangle 4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p:cNvSpPr>
            <a:spLocks noGrp="1"/>
          </p:cNvSpPr>
          <p:nvPr>
            <p:ph idx="1"/>
          </p:nvPr>
        </p:nvSpPr>
        <p:spPr>
          <a:xfrm>
            <a:off x="1055715" y="2508105"/>
            <a:ext cx="5040285" cy="3632493"/>
          </a:xfrm>
        </p:spPr>
        <p:txBody>
          <a:bodyPr vert="horz" lIns="91440" tIns="45720" rIns="91440" bIns="45720" rtlCol="0" anchor="ctr">
            <a:normAutofit/>
          </a:bodyPr>
          <a:lstStyle/>
          <a:p>
            <a:pPr marL="0" lvl="0" indent="0">
              <a:buNone/>
            </a:pPr>
            <a:endParaRPr lang="en-US" sz="2400" dirty="0">
              <a:ea typeface="Calibri"/>
              <a:cs typeface="Calibri"/>
            </a:endParaRPr>
          </a:p>
          <a:p>
            <a:pPr marL="0" indent="0">
              <a:buNone/>
            </a:pPr>
            <a:r>
              <a:rPr lang="en-US" sz="2400" dirty="0">
                <a:ea typeface="Calibri"/>
                <a:cs typeface="Calibri"/>
              </a:rPr>
              <a:t>Presented By</a:t>
            </a:r>
          </a:p>
          <a:p>
            <a:pPr marL="0" indent="0">
              <a:buNone/>
            </a:pPr>
            <a:r>
              <a:rPr lang="en-US" sz="2400" dirty="0">
                <a:ea typeface="Calibri"/>
                <a:cs typeface="Calibri"/>
              </a:rPr>
              <a:t>Kaustubh Maheshgauri</a:t>
            </a:r>
          </a:p>
          <a:p>
            <a:pPr marL="0" indent="0">
              <a:buNone/>
            </a:pPr>
            <a:endParaRPr lang="en-US" sz="2400" dirty="0">
              <a:ea typeface="Calibri"/>
              <a:cs typeface="Calibri"/>
            </a:endParaRPr>
          </a:p>
        </p:txBody>
      </p:sp>
      <p:pic>
        <p:nvPicPr>
          <p:cNvPr id="4" name="Picture 4">
            <a:extLst>
              <a:ext uri="{FF2B5EF4-FFF2-40B4-BE49-F238E27FC236}">
                <a16:creationId xmlns:a16="http://schemas.microsoft.com/office/drawing/2014/main" id="{1E47A72F-0FEC-F426-EB2E-963BFD4AF17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65433" y="688021"/>
            <a:ext cx="2844267" cy="2581173"/>
          </a:xfrm>
          <a:prstGeom prst="rect">
            <a:avLst/>
          </a:prstGeom>
        </p:spPr>
      </p:pic>
      <p:pic>
        <p:nvPicPr>
          <p:cNvPr id="7" name="Picture 8">
            <a:extLst>
              <a:ext uri="{FF2B5EF4-FFF2-40B4-BE49-F238E27FC236}">
                <a16:creationId xmlns:a16="http://schemas.microsoft.com/office/drawing/2014/main" id="{9D756B4B-3F03-79D1-73B3-009CCF0BA9D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392816" y="3690092"/>
            <a:ext cx="4301954" cy="25811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500" fill="hold"/>
                                        <p:tgtEl>
                                          <p:spTgt spid="26">
                                            <p:txEl>
                                              <p:pRg st="1" end="1"/>
                                            </p:txEl>
                                          </p:spTgt>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500" fill="hold"/>
                                        <p:tgtEl>
                                          <p:spTgt spid="26">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A5F29-C98C-32BB-430B-28D0B27B5A4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Patterns and Trends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scatter chart&#10;&#10;Description automatically generated">
            <a:extLst>
              <a:ext uri="{FF2B5EF4-FFF2-40B4-BE49-F238E27FC236}">
                <a16:creationId xmlns:a16="http://schemas.microsoft.com/office/drawing/2014/main" id="{E9D90D75-F19F-5AE8-8BB5-9C05D67981B8}"/>
              </a:ext>
            </a:extLst>
          </p:cNvPr>
          <p:cNvPicPr>
            <a:picLocks noChangeAspect="1"/>
          </p:cNvPicPr>
          <p:nvPr/>
        </p:nvPicPr>
        <p:blipFill>
          <a:blip r:embed="rId2"/>
          <a:stretch>
            <a:fillRect/>
          </a:stretch>
        </p:blipFill>
        <p:spPr>
          <a:xfrm>
            <a:off x="770626" y="1824272"/>
            <a:ext cx="10693878" cy="5035380"/>
          </a:xfrm>
          <a:prstGeom prst="rect">
            <a:avLst/>
          </a:prstGeom>
        </p:spPr>
      </p:pic>
    </p:spTree>
    <p:extLst>
      <p:ext uri="{BB962C8B-B14F-4D97-AF65-F5344CB8AC3E}">
        <p14:creationId xmlns:p14="http://schemas.microsoft.com/office/powerpoint/2010/main" val="1724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0" nodeType="clickEffect">
                                  <p:stCondLst>
                                    <p:cond delay="0"/>
                                  </p:stCondLst>
                                  <p:childTnLst>
                                    <p:animEffect transition="out" filter="fade">
                                      <p:cBhvr>
                                        <p:cTn id="11" dur="1000"/>
                                        <p:tgtEl>
                                          <p:spTgt spid="2"/>
                                        </p:tgtEl>
                                      </p:cBhvr>
                                    </p:animEffect>
                                    <p:anim calcmode="lin" valueType="num">
                                      <p:cBhvr>
                                        <p:cTn id="12" dur="1000"/>
                                        <p:tgtEl>
                                          <p:spTgt spid="2"/>
                                        </p:tgtEl>
                                        <p:attrNameLst>
                                          <p:attrName>ppt_x</p:attrName>
                                        </p:attrNameLst>
                                      </p:cBhvr>
                                      <p:tavLst>
                                        <p:tav tm="0">
                                          <p:val>
                                            <p:strVal val="ppt_x"/>
                                          </p:val>
                                        </p:tav>
                                        <p:tav tm="100000">
                                          <p:val>
                                            <p:strVal val="ppt_x"/>
                                          </p:val>
                                        </p:tav>
                                      </p:tavLst>
                                    </p:anim>
                                    <p:anim calcmode="lin" valueType="num">
                                      <p:cBhvr>
                                        <p:cTn id="13" dur="1000"/>
                                        <p:tgtEl>
                                          <p:spTgt spid="2"/>
                                        </p:tgtEl>
                                        <p:attrNameLst>
                                          <p:attrName>ppt_y</p:attrName>
                                        </p:attrNameLst>
                                      </p:cBhvr>
                                      <p:tavLst>
                                        <p:tav tm="0">
                                          <p:val>
                                            <p:strVal val="ppt_y"/>
                                          </p:val>
                                        </p:tav>
                                        <p:tav tm="100000">
                                          <p:val>
                                            <p:strVal val="ppt_y+.1"/>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3349A-FA1E-BBB5-93E1-96E27FBECCB2}"/>
              </a:ext>
            </a:extLst>
          </p:cNvPr>
          <p:cNvSpPr>
            <a:spLocks noGrp="1"/>
          </p:cNvSpPr>
          <p:nvPr>
            <p:ph type="title"/>
          </p:nvPr>
        </p:nvSpPr>
        <p:spPr>
          <a:xfrm>
            <a:off x="838200" y="365125"/>
            <a:ext cx="10515600" cy="1325563"/>
          </a:xfrm>
        </p:spPr>
        <p:txBody>
          <a:bodyPr>
            <a:normAutofit/>
          </a:bodyPr>
          <a:lstStyle/>
          <a:p>
            <a:r>
              <a:rPr lang="en-US" sz="5400">
                <a:cs typeface="Calibri Light"/>
              </a:rPr>
              <a:t>Feature Selection Process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F93BD-78C7-3CD2-8FE2-527A49C08569}"/>
              </a:ext>
            </a:extLst>
          </p:cNvPr>
          <p:cNvSpPr>
            <a:spLocks noGrp="1"/>
          </p:cNvSpPr>
          <p:nvPr>
            <p:ph idx="1"/>
          </p:nvPr>
        </p:nvSpPr>
        <p:spPr>
          <a:xfrm>
            <a:off x="148087" y="1929384"/>
            <a:ext cx="11852694" cy="4611393"/>
          </a:xfrm>
        </p:spPr>
        <p:txBody>
          <a:bodyPr vert="horz" lIns="91440" tIns="45720" rIns="91440" bIns="45720" rtlCol="0" anchor="t">
            <a:normAutofit/>
          </a:bodyPr>
          <a:lstStyle/>
          <a:p>
            <a:r>
              <a:rPr lang="en-US" b="1" dirty="0">
                <a:ea typeface="+mn-lt"/>
                <a:cs typeface="+mn-lt"/>
              </a:rPr>
              <a:t>Data preprocessing</a:t>
            </a:r>
            <a:r>
              <a:rPr lang="en-US" dirty="0">
                <a:ea typeface="+mn-lt"/>
                <a:cs typeface="+mn-lt"/>
              </a:rPr>
              <a:t> </a:t>
            </a:r>
            <a:endParaRPr lang="en-US" b="1" dirty="0">
              <a:ea typeface="+mn-lt"/>
              <a:cs typeface="+mn-lt"/>
            </a:endParaRPr>
          </a:p>
          <a:p>
            <a:r>
              <a:rPr lang="en-US" b="1" dirty="0">
                <a:ea typeface="+mn-lt"/>
                <a:cs typeface="+mn-lt"/>
              </a:rPr>
              <a:t>Feature ranking or scoring</a:t>
            </a:r>
          </a:p>
          <a:p>
            <a:r>
              <a:rPr lang="en-US" b="1" dirty="0">
                <a:ea typeface="+mn-lt"/>
                <a:cs typeface="+mn-lt"/>
              </a:rPr>
              <a:t>Feature selection methods:</a:t>
            </a:r>
            <a:r>
              <a:rPr lang="en-US" dirty="0">
                <a:ea typeface="+mn-lt"/>
                <a:cs typeface="+mn-lt"/>
              </a:rPr>
              <a:t>  </a:t>
            </a:r>
            <a:r>
              <a:rPr lang="en-US" sz="2400" dirty="0">
                <a:ea typeface="+mn-lt"/>
                <a:cs typeface="+mn-lt"/>
              </a:rPr>
              <a:t>Once we have ranked or scored the features, we can apply feature selection methods to choose the desired subset.</a:t>
            </a:r>
          </a:p>
          <a:p>
            <a:pPr lvl="1">
              <a:buFont typeface="Wingdings" panose="020B0604020202020204" pitchFamily="34" charset="0"/>
              <a:buChar char="§"/>
            </a:pPr>
            <a:r>
              <a:rPr lang="en-US" b="1" dirty="0">
                <a:ea typeface="+mn-lt"/>
                <a:cs typeface="+mn-lt"/>
              </a:rPr>
              <a:t>Filter methods</a:t>
            </a:r>
          </a:p>
          <a:p>
            <a:pPr lvl="1">
              <a:buFont typeface="Wingdings" panose="020B0604020202020204" pitchFamily="34" charset="0"/>
              <a:buChar char="§"/>
            </a:pPr>
            <a:r>
              <a:rPr lang="en-US" dirty="0">
                <a:cs typeface="Calibri" panose="020F0502020204030204"/>
              </a:rPr>
              <a:t> </a:t>
            </a:r>
            <a:r>
              <a:rPr lang="en-US" b="1" dirty="0">
                <a:ea typeface="+mn-lt"/>
                <a:cs typeface="+mn-lt"/>
              </a:rPr>
              <a:t>Wrapper methods</a:t>
            </a:r>
          </a:p>
          <a:p>
            <a:pPr lvl="1">
              <a:buFont typeface="Wingdings" panose="020B0604020202020204" pitchFamily="34" charset="0"/>
              <a:buChar char="§"/>
            </a:pPr>
            <a:r>
              <a:rPr lang="en-US" b="1" dirty="0">
                <a:cs typeface="Calibri"/>
              </a:rPr>
              <a:t>Evaluation</a:t>
            </a:r>
            <a:r>
              <a:rPr lang="en-US" b="1" dirty="0">
                <a:ea typeface="+mn-lt"/>
                <a:cs typeface="+mn-lt"/>
              </a:rPr>
              <a:t> and validation</a:t>
            </a:r>
            <a:endParaRPr lang="en-US" dirty="0">
              <a:ea typeface="+mn-lt"/>
              <a:cs typeface="+mn-lt"/>
            </a:endParaRPr>
          </a:p>
        </p:txBody>
      </p:sp>
    </p:spTree>
    <p:extLst>
      <p:ext uri="{BB962C8B-B14F-4D97-AF65-F5344CB8AC3E}">
        <p14:creationId xmlns:p14="http://schemas.microsoft.com/office/powerpoint/2010/main" val="790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32" fill="hold" grpId="0" nodeType="clickEffect">
                                  <p:stCondLst>
                                    <p:cond delay="0"/>
                                  </p:stCondLst>
                                  <p:childTnLst>
                                    <p:animEffect transition="out" filter="box(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32" fill="hold" grpId="0" nodeType="clickEffect">
                                  <p:stCondLst>
                                    <p:cond delay="0"/>
                                  </p:stCondLst>
                                  <p:childTnLst>
                                    <p:animEffect transition="out" filter="box(out)">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32" fill="hold" grpId="0" nodeType="clickEffect">
                                  <p:stCondLst>
                                    <p:cond delay="0"/>
                                  </p:stCondLst>
                                  <p:childTnLst>
                                    <p:animEffect transition="out" filter="box(out)">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par>
                                <p:cTn id="18" presetID="4" presetClass="exit" presetSubtype="32" fill="hold" grpId="0" nodeType="withEffect">
                                  <p:stCondLst>
                                    <p:cond delay="0"/>
                                  </p:stCondLst>
                                  <p:childTnLst>
                                    <p:animEffect transition="out" filter="box(out)">
                                      <p:cBhvr>
                                        <p:cTn id="19" dur="2000"/>
                                        <p:tgtEl>
                                          <p:spTgt spid="3">
                                            <p:txEl>
                                              <p:pRg st="3" end="3"/>
                                            </p:txEl>
                                          </p:spTgt>
                                        </p:tgtEl>
                                      </p:cBhvr>
                                    </p:animEffect>
                                    <p:set>
                                      <p:cBhvr>
                                        <p:cTn id="20" dur="1" fill="hold">
                                          <p:stCondLst>
                                            <p:cond delay="1999"/>
                                          </p:stCondLst>
                                        </p:cTn>
                                        <p:tgtEl>
                                          <p:spTgt spid="3">
                                            <p:txEl>
                                              <p:pRg st="3" end="3"/>
                                            </p:txEl>
                                          </p:spTgt>
                                        </p:tgtEl>
                                        <p:attrNameLst>
                                          <p:attrName>style.visibility</p:attrName>
                                        </p:attrNameLst>
                                      </p:cBhvr>
                                      <p:to>
                                        <p:strVal val="hidden"/>
                                      </p:to>
                                    </p:set>
                                  </p:childTnLst>
                                </p:cTn>
                              </p:par>
                              <p:par>
                                <p:cTn id="21" presetID="4" presetClass="exit" presetSubtype="32" fill="hold" grpId="0" nodeType="withEffect">
                                  <p:stCondLst>
                                    <p:cond delay="0"/>
                                  </p:stCondLst>
                                  <p:childTnLst>
                                    <p:animEffect transition="out" filter="box(out)">
                                      <p:cBhvr>
                                        <p:cTn id="22" dur="2000"/>
                                        <p:tgtEl>
                                          <p:spTgt spid="3">
                                            <p:txEl>
                                              <p:pRg st="4" end="4"/>
                                            </p:txEl>
                                          </p:spTgt>
                                        </p:tgtEl>
                                      </p:cBhvr>
                                    </p:animEffect>
                                    <p:set>
                                      <p:cBhvr>
                                        <p:cTn id="23" dur="1" fill="hold">
                                          <p:stCondLst>
                                            <p:cond delay="1999"/>
                                          </p:stCondLst>
                                        </p:cTn>
                                        <p:tgtEl>
                                          <p:spTgt spid="3">
                                            <p:txEl>
                                              <p:pRg st="4" end="4"/>
                                            </p:txEl>
                                          </p:spTgt>
                                        </p:tgtEl>
                                        <p:attrNameLst>
                                          <p:attrName>style.visibility</p:attrName>
                                        </p:attrNameLst>
                                      </p:cBhvr>
                                      <p:to>
                                        <p:strVal val="hidden"/>
                                      </p:to>
                                    </p:set>
                                  </p:childTnLst>
                                </p:cTn>
                              </p:par>
                              <p:par>
                                <p:cTn id="24" presetID="4" presetClass="exit" presetSubtype="32" fill="hold" grpId="0" nodeType="withEffect">
                                  <p:stCondLst>
                                    <p:cond delay="0"/>
                                  </p:stCondLst>
                                  <p:childTnLst>
                                    <p:animEffect transition="out" filter="box(out)">
                                      <p:cBhvr>
                                        <p:cTn id="25" dur="2000"/>
                                        <p:tgtEl>
                                          <p:spTgt spid="3">
                                            <p:txEl>
                                              <p:pRg st="5" end="5"/>
                                            </p:txEl>
                                          </p:spTgt>
                                        </p:tgtEl>
                                      </p:cBhvr>
                                    </p:animEffect>
                                    <p:set>
                                      <p:cBhvr>
                                        <p:cTn id="26"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 name="Rectangle 2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C6F98-E102-B3DA-D9EB-F9750F3B1A92}"/>
              </a:ext>
            </a:extLst>
          </p:cNvPr>
          <p:cNvSpPr>
            <a:spLocks noGrp="1"/>
          </p:cNvSpPr>
          <p:nvPr>
            <p:ph type="title"/>
          </p:nvPr>
        </p:nvSpPr>
        <p:spPr>
          <a:xfrm>
            <a:off x="1153618" y="1239927"/>
            <a:ext cx="4008586" cy="4680583"/>
          </a:xfrm>
        </p:spPr>
        <p:txBody>
          <a:bodyPr anchor="ctr">
            <a:normAutofit/>
          </a:bodyPr>
          <a:lstStyle/>
          <a:p>
            <a:br>
              <a:rPr lang="en-US" sz="5200" dirty="0">
                <a:ea typeface="+mj-lt"/>
                <a:cs typeface="+mj-lt"/>
              </a:rPr>
            </a:br>
            <a:r>
              <a:rPr lang="en-US" sz="5200" dirty="0">
                <a:cs typeface="Calibri Light"/>
              </a:rPr>
              <a:t>Selected Features</a:t>
            </a:r>
          </a:p>
        </p:txBody>
      </p:sp>
      <p:sp>
        <p:nvSpPr>
          <p:cNvPr id="3" name="Content Placeholder 2">
            <a:extLst>
              <a:ext uri="{FF2B5EF4-FFF2-40B4-BE49-F238E27FC236}">
                <a16:creationId xmlns:a16="http://schemas.microsoft.com/office/drawing/2014/main" id="{66D4A8B7-E976-7D26-B7AC-04E14DABB3A9}"/>
              </a:ext>
            </a:extLst>
          </p:cNvPr>
          <p:cNvSpPr>
            <a:spLocks noGrp="1"/>
          </p:cNvSpPr>
          <p:nvPr>
            <p:ph idx="1"/>
          </p:nvPr>
        </p:nvSpPr>
        <p:spPr>
          <a:xfrm>
            <a:off x="6291923" y="1239927"/>
            <a:ext cx="4971824" cy="4680583"/>
          </a:xfrm>
        </p:spPr>
        <p:txBody>
          <a:bodyPr vert="horz" lIns="91440" tIns="45720" rIns="91440" bIns="45720" rtlCol="0" anchor="ctr">
            <a:normAutofit/>
          </a:bodyPr>
          <a:lstStyle/>
          <a:p>
            <a:r>
              <a:rPr lang="en-US" dirty="0">
                <a:ea typeface="+mn-lt"/>
                <a:cs typeface="+mn-lt"/>
              </a:rPr>
              <a:t>Gender </a:t>
            </a:r>
          </a:p>
          <a:p>
            <a:r>
              <a:rPr lang="en-US" dirty="0">
                <a:ea typeface="+mn-lt"/>
                <a:cs typeface="+mn-lt"/>
              </a:rPr>
              <a:t>Age </a:t>
            </a:r>
          </a:p>
          <a:p>
            <a:r>
              <a:rPr lang="en-US" dirty="0">
                <a:ea typeface="+mn-lt"/>
                <a:cs typeface="+mn-lt"/>
              </a:rPr>
              <a:t>Annual Income (k$) </a:t>
            </a:r>
          </a:p>
          <a:p>
            <a:r>
              <a:rPr lang="en-US" dirty="0">
                <a:ea typeface="+mn-lt"/>
                <a:cs typeface="+mn-lt"/>
              </a:rPr>
              <a:t>Spending Score (1-100)</a:t>
            </a:r>
            <a:endParaRPr lang="en-US" dirty="0">
              <a:cs typeface="Calibri"/>
            </a:endParaRPr>
          </a:p>
        </p:txBody>
      </p:sp>
    </p:spTree>
    <p:extLst>
      <p:ext uri="{BB962C8B-B14F-4D97-AF65-F5344CB8AC3E}">
        <p14:creationId xmlns:p14="http://schemas.microsoft.com/office/powerpoint/2010/main" val="165608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E1874-D1FE-841C-43A8-5820277B9491}"/>
              </a:ext>
            </a:extLst>
          </p:cNvPr>
          <p:cNvSpPr>
            <a:spLocks noGrp="1"/>
          </p:cNvSpPr>
          <p:nvPr>
            <p:ph type="title"/>
          </p:nvPr>
        </p:nvSpPr>
        <p:spPr>
          <a:xfrm>
            <a:off x="696390" y="471578"/>
            <a:ext cx="10794622" cy="1167331"/>
          </a:xfrm>
        </p:spPr>
        <p:txBody>
          <a:bodyPr vert="horz" lIns="91440" tIns="45720" rIns="91440" bIns="45720" rtlCol="0" anchor="ctr">
            <a:normAutofit/>
          </a:bodyPr>
          <a:lstStyle/>
          <a:p>
            <a:pPr algn="ctr"/>
            <a:r>
              <a:rPr lang="en-US" sz="6600" dirty="0">
                <a:ea typeface="+mj-lt"/>
                <a:cs typeface="+mj-lt"/>
              </a:rPr>
              <a:t>Model</a:t>
            </a:r>
            <a:r>
              <a:rPr lang="en-US" sz="6600" dirty="0"/>
              <a:t> Selection</a:t>
            </a:r>
            <a:endParaRPr lang="en-US" dirty="0"/>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D3F312F4-5C77-6AF2-535F-8668E899F807}"/>
              </a:ext>
            </a:extLst>
          </p:cNvPr>
          <p:cNvPicPr>
            <a:picLocks noChangeAspect="1"/>
          </p:cNvPicPr>
          <p:nvPr/>
        </p:nvPicPr>
        <p:blipFill>
          <a:blip r:embed="rId2"/>
          <a:stretch>
            <a:fillRect/>
          </a:stretch>
        </p:blipFill>
        <p:spPr>
          <a:xfrm>
            <a:off x="626853" y="3071958"/>
            <a:ext cx="5614416" cy="3834143"/>
          </a:xfrm>
          <a:prstGeom prst="rect">
            <a:avLst/>
          </a:prstGeom>
        </p:spPr>
      </p:pic>
      <p:pic>
        <p:nvPicPr>
          <p:cNvPr id="7" name="Picture 7">
            <a:extLst>
              <a:ext uri="{FF2B5EF4-FFF2-40B4-BE49-F238E27FC236}">
                <a16:creationId xmlns:a16="http://schemas.microsoft.com/office/drawing/2014/main" id="{7258C305-A1E9-867B-FFA0-DA16EB0B93FF}"/>
              </a:ext>
            </a:extLst>
          </p:cNvPr>
          <p:cNvPicPr>
            <a:picLocks noChangeAspect="1"/>
          </p:cNvPicPr>
          <p:nvPr/>
        </p:nvPicPr>
        <p:blipFill>
          <a:blip r:embed="rId3"/>
          <a:stretch>
            <a:fillRect/>
          </a:stretch>
        </p:blipFill>
        <p:spPr>
          <a:xfrm>
            <a:off x="6334664" y="2738974"/>
            <a:ext cx="5230483" cy="3852956"/>
          </a:xfrm>
          <a:prstGeom prst="rect">
            <a:avLst/>
          </a:prstGeom>
        </p:spPr>
      </p:pic>
      <p:sp>
        <p:nvSpPr>
          <p:cNvPr id="8" name="TextBox 7">
            <a:extLst>
              <a:ext uri="{FF2B5EF4-FFF2-40B4-BE49-F238E27FC236}">
                <a16:creationId xmlns:a16="http://schemas.microsoft.com/office/drawing/2014/main" id="{4860FBA7-8E17-8329-963A-B1AD449DF860}"/>
              </a:ext>
            </a:extLst>
          </p:cNvPr>
          <p:cNvSpPr txBox="1"/>
          <p:nvPr/>
        </p:nvSpPr>
        <p:spPr>
          <a:xfrm>
            <a:off x="700427" y="1853741"/>
            <a:ext cx="28179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K-Means Model  Evaluation :</a:t>
            </a:r>
          </a:p>
        </p:txBody>
      </p:sp>
      <p:sp>
        <p:nvSpPr>
          <p:cNvPr id="12" name="TextBox 11">
            <a:extLst>
              <a:ext uri="{FF2B5EF4-FFF2-40B4-BE49-F238E27FC236}">
                <a16:creationId xmlns:a16="http://schemas.microsoft.com/office/drawing/2014/main" id="{54ABF31D-23EE-9514-E171-CE48DF7AEA9D}"/>
              </a:ext>
            </a:extLst>
          </p:cNvPr>
          <p:cNvSpPr txBox="1"/>
          <p:nvPr/>
        </p:nvSpPr>
        <p:spPr>
          <a:xfrm>
            <a:off x="6595144" y="1925627"/>
            <a:ext cx="3048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Light"/>
              </a:rPr>
              <a:t>Hierarchical </a:t>
            </a:r>
            <a:r>
              <a:rPr lang="en-US" sz="2400" dirty="0">
                <a:latin typeface="Calibri"/>
                <a:cs typeface="Calibri"/>
              </a:rPr>
              <a:t>Model </a:t>
            </a:r>
            <a:endParaRPr lang="en-US" sz="2400" dirty="0">
              <a:latin typeface="Calibri Light"/>
              <a:cs typeface="Calibri Light"/>
            </a:endParaRPr>
          </a:p>
          <a:p>
            <a:r>
              <a:rPr lang="en-US" sz="2400" dirty="0">
                <a:latin typeface="Calibri"/>
                <a:cs typeface="Calibri"/>
              </a:rPr>
              <a:t> Evaluation :</a:t>
            </a:r>
            <a:endParaRPr lang="en-US" sz="2400" dirty="0">
              <a:latin typeface="Calibri Light"/>
              <a:cs typeface="Calibri Light"/>
            </a:endParaRPr>
          </a:p>
        </p:txBody>
      </p:sp>
    </p:spTree>
    <p:extLst>
      <p:ext uri="{BB962C8B-B14F-4D97-AF65-F5344CB8AC3E}">
        <p14:creationId xmlns:p14="http://schemas.microsoft.com/office/powerpoint/2010/main" val="304360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2422 -0.04884 L 0.01578 0.01816 C 0.02478 0.03216 0.02978 0.05316 0.02978 0.07516 C 0.02978 0.10016 0.02478 0.12016 0.01578 0.13416 L -0.02422 0.20116 E" pathEditMode="fixed"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E1874-D1FE-841C-43A8-5820277B949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Model Validation</a:t>
            </a:r>
            <a:endParaRPr lang="en-US" dirty="0"/>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FB1A11F7-0BC1-FA5A-CB85-4EF7BDB0C9D4}"/>
              </a:ext>
            </a:extLst>
          </p:cNvPr>
          <p:cNvPicPr>
            <a:picLocks noChangeAspect="1"/>
          </p:cNvPicPr>
          <p:nvPr/>
        </p:nvPicPr>
        <p:blipFill>
          <a:blip r:embed="rId2"/>
          <a:stretch>
            <a:fillRect/>
          </a:stretch>
        </p:blipFill>
        <p:spPr>
          <a:xfrm>
            <a:off x="6254496" y="2802117"/>
            <a:ext cx="5614416" cy="3847498"/>
          </a:xfrm>
          <a:prstGeom prst="rect">
            <a:avLst/>
          </a:prstGeom>
        </p:spPr>
      </p:pic>
      <p:pic>
        <p:nvPicPr>
          <p:cNvPr id="9" name="Picture 9" descr="Chart, line chart&#10;&#10;Description automatically generated">
            <a:extLst>
              <a:ext uri="{FF2B5EF4-FFF2-40B4-BE49-F238E27FC236}">
                <a16:creationId xmlns:a16="http://schemas.microsoft.com/office/drawing/2014/main" id="{E6E7F34D-83A4-60BB-C404-7BD38FEF2456}"/>
              </a:ext>
            </a:extLst>
          </p:cNvPr>
          <p:cNvPicPr>
            <a:picLocks noChangeAspect="1"/>
          </p:cNvPicPr>
          <p:nvPr/>
        </p:nvPicPr>
        <p:blipFill>
          <a:blip r:embed="rId3"/>
          <a:stretch>
            <a:fillRect/>
          </a:stretch>
        </p:blipFill>
        <p:spPr>
          <a:xfrm>
            <a:off x="238663" y="2796936"/>
            <a:ext cx="5661803" cy="3866429"/>
          </a:xfrm>
          <a:prstGeom prst="rect">
            <a:avLst/>
          </a:prstGeom>
        </p:spPr>
      </p:pic>
      <p:sp>
        <p:nvSpPr>
          <p:cNvPr id="10" name="TextBox 9">
            <a:extLst>
              <a:ext uri="{FF2B5EF4-FFF2-40B4-BE49-F238E27FC236}">
                <a16:creationId xmlns:a16="http://schemas.microsoft.com/office/drawing/2014/main" id="{85BA2284-3CE0-2DE1-E668-253E16D74D57}"/>
              </a:ext>
            </a:extLst>
          </p:cNvPr>
          <p:cNvSpPr txBox="1"/>
          <p:nvPr/>
        </p:nvSpPr>
        <p:spPr>
          <a:xfrm>
            <a:off x="6823494" y="20933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Hierarchical: </a:t>
            </a:r>
          </a:p>
        </p:txBody>
      </p:sp>
      <p:sp>
        <p:nvSpPr>
          <p:cNvPr id="12" name="TextBox 11">
            <a:extLst>
              <a:ext uri="{FF2B5EF4-FFF2-40B4-BE49-F238E27FC236}">
                <a16:creationId xmlns:a16="http://schemas.microsoft.com/office/drawing/2014/main" id="{AE2A8CBC-84F4-09C5-4FFF-B1A34ECDEB30}"/>
              </a:ext>
            </a:extLst>
          </p:cNvPr>
          <p:cNvSpPr txBox="1"/>
          <p:nvPr/>
        </p:nvSpPr>
        <p:spPr>
          <a:xfrm>
            <a:off x="641230" y="209334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K-Means:</a:t>
            </a:r>
            <a:endParaRPr lang="en-US" sz="2400" dirty="0">
              <a:cs typeface="Calibri"/>
            </a:endParaRPr>
          </a:p>
        </p:txBody>
      </p:sp>
    </p:spTree>
    <p:extLst>
      <p:ext uri="{BB962C8B-B14F-4D97-AF65-F5344CB8AC3E}">
        <p14:creationId xmlns:p14="http://schemas.microsoft.com/office/powerpoint/2010/main" val="13624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xit" presetSubtype="0" fill="hold" nodeType="clickEffect">
                                  <p:stCondLst>
                                    <p:cond delay="0"/>
                                  </p:stCondLst>
                                  <p:childTnLst>
                                    <p:animEffect transition="out" filter="wipe(down)">
                                      <p:cBhvr>
                                        <p:cTn id="13" dur="180" accel="50000">
                                          <p:stCondLst>
                                            <p:cond delay="1820"/>
                                          </p:stCondLst>
                                        </p:cTn>
                                        <p:tgtEl>
                                          <p:spTgt spid="6"/>
                                        </p:tgtEl>
                                      </p:cBhvr>
                                    </p:animEffect>
                                    <p:anim calcmode="lin" valueType="num">
                                      <p:cBhvr>
                                        <p:cTn id="14"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15"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16"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0"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21" dur="26">
                                          <p:stCondLst>
                                            <p:cond delay="620"/>
                                          </p:stCondLst>
                                        </p:cTn>
                                        <p:tgtEl>
                                          <p:spTgt spid="6"/>
                                        </p:tgtEl>
                                      </p:cBhvr>
                                      <p:to x="100000" y="60000"/>
                                    </p:animScale>
                                    <p:animScale>
                                      <p:cBhvr>
                                        <p:cTn id="22" dur="166" decel="50000">
                                          <p:stCondLst>
                                            <p:cond delay="64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set>
                                      <p:cBhvr>
                                        <p:cTn id="29"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9E15C-5243-D656-CC1C-7C1CE89FB09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a:t>Model Results and Performance Comparison</a:t>
            </a:r>
          </a:p>
        </p:txBody>
      </p:sp>
      <p:sp>
        <p:nvSpPr>
          <p:cNvPr id="5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43A87316-FD5C-545D-0B97-2345F2C3C9CA}"/>
              </a:ext>
            </a:extLst>
          </p:cNvPr>
          <p:cNvPicPr>
            <a:picLocks noChangeAspect="1"/>
          </p:cNvPicPr>
          <p:nvPr/>
        </p:nvPicPr>
        <p:blipFill>
          <a:blip r:embed="rId2"/>
          <a:stretch>
            <a:fillRect/>
          </a:stretch>
        </p:blipFill>
        <p:spPr>
          <a:xfrm>
            <a:off x="6302172" y="2570729"/>
            <a:ext cx="5612113" cy="3605784"/>
          </a:xfrm>
          <a:prstGeom prst="rect">
            <a:avLst/>
          </a:prstGeom>
        </p:spPr>
      </p:pic>
      <p:pic>
        <p:nvPicPr>
          <p:cNvPr id="3" name="Picture 4" descr="Chart, scatter chart&#10;&#10;Description automatically generated">
            <a:extLst>
              <a:ext uri="{FF2B5EF4-FFF2-40B4-BE49-F238E27FC236}">
                <a16:creationId xmlns:a16="http://schemas.microsoft.com/office/drawing/2014/main" id="{E028BC45-1CE3-CF0F-2BC8-50CA039806F5}"/>
              </a:ext>
            </a:extLst>
          </p:cNvPr>
          <p:cNvPicPr>
            <a:picLocks noChangeAspect="1"/>
          </p:cNvPicPr>
          <p:nvPr/>
        </p:nvPicPr>
        <p:blipFill>
          <a:blip r:embed="rId3"/>
          <a:stretch>
            <a:fillRect/>
          </a:stretch>
        </p:blipFill>
        <p:spPr>
          <a:xfrm>
            <a:off x="374157" y="2500534"/>
            <a:ext cx="5542530" cy="3760550"/>
          </a:xfrm>
          <a:prstGeom prst="rect">
            <a:avLst/>
          </a:prstGeom>
        </p:spPr>
      </p:pic>
    </p:spTree>
    <p:extLst>
      <p:ext uri="{BB962C8B-B14F-4D97-AF65-F5344CB8AC3E}">
        <p14:creationId xmlns:p14="http://schemas.microsoft.com/office/powerpoint/2010/main" val="405398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0FFB2-91AB-2A20-7F88-D68A935DF7BC}"/>
              </a:ext>
            </a:extLst>
          </p:cNvPr>
          <p:cNvSpPr>
            <a:spLocks noGrp="1"/>
          </p:cNvSpPr>
          <p:nvPr>
            <p:ph type="title"/>
          </p:nvPr>
        </p:nvSpPr>
        <p:spPr>
          <a:xfrm>
            <a:off x="838200" y="365125"/>
            <a:ext cx="10515600" cy="1325563"/>
          </a:xfrm>
        </p:spPr>
        <p:txBody>
          <a:bodyPr>
            <a:normAutofit/>
          </a:bodyPr>
          <a:lstStyle/>
          <a:p>
            <a:r>
              <a:rPr lang="en-US" sz="5000">
                <a:ea typeface="+mj-lt"/>
                <a:cs typeface="+mj-lt"/>
              </a:rPr>
              <a:t>Limitations and Weaknesses of Models</a:t>
            </a:r>
            <a:endParaRPr lang="en-US" sz="5000"/>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CFE2C3-B87E-816C-8E3A-455535AE0253}"/>
              </a:ext>
            </a:extLst>
          </p:cNvPr>
          <p:cNvSpPr>
            <a:spLocks noGrp="1"/>
          </p:cNvSpPr>
          <p:nvPr>
            <p:ph idx="1"/>
          </p:nvPr>
        </p:nvSpPr>
        <p:spPr>
          <a:xfrm>
            <a:off x="723181" y="1929384"/>
            <a:ext cx="10630619" cy="4611393"/>
          </a:xfrm>
        </p:spPr>
        <p:txBody>
          <a:bodyPr vert="horz" lIns="91440" tIns="45720" rIns="91440" bIns="45720" rtlCol="0" anchor="t">
            <a:normAutofit/>
          </a:bodyPr>
          <a:lstStyle/>
          <a:p>
            <a:pPr lvl="1">
              <a:buFont typeface="Wingdings" panose="020B0604020202020204" pitchFamily="34" charset="0"/>
              <a:buChar char="Ø"/>
            </a:pPr>
            <a:r>
              <a:rPr lang="en-US" b="1" dirty="0">
                <a:ea typeface="+mn-lt"/>
                <a:cs typeface="+mn-lt"/>
              </a:rPr>
              <a:t>K-means Clustering:</a:t>
            </a:r>
          </a:p>
          <a:p>
            <a:pPr lvl="2">
              <a:buFont typeface="Wingdings" panose="020B0604020202020204" pitchFamily="34" charset="0"/>
              <a:buChar char="§"/>
            </a:pPr>
            <a:r>
              <a:rPr lang="en-US" sz="2400" dirty="0">
                <a:ea typeface="+mn-lt"/>
                <a:cs typeface="+mn-lt"/>
              </a:rPr>
              <a:t>Assumption of equal cluster sizes and spherical clusters</a:t>
            </a:r>
            <a:endParaRPr lang="en-US" sz="2400" dirty="0">
              <a:cs typeface="Calibri"/>
            </a:endParaRPr>
          </a:p>
          <a:p>
            <a:pPr lvl="2">
              <a:buFont typeface="Wingdings" panose="020B0604020202020204" pitchFamily="34" charset="0"/>
              <a:buChar char="§"/>
            </a:pPr>
            <a:r>
              <a:rPr lang="en-US" sz="2400" dirty="0">
                <a:ea typeface="+mn-lt"/>
                <a:cs typeface="+mn-lt"/>
              </a:rPr>
              <a:t>Sensitivity to initialization</a:t>
            </a:r>
          </a:p>
          <a:p>
            <a:pPr lvl="2">
              <a:buFont typeface="Wingdings" panose="020B0604020202020204" pitchFamily="34" charset="0"/>
              <a:buChar char="§"/>
            </a:pPr>
            <a:r>
              <a:rPr lang="en-US" sz="2400" dirty="0">
                <a:ea typeface="+mn-lt"/>
                <a:cs typeface="+mn-lt"/>
              </a:rPr>
              <a:t>Difficulty handling categorical data</a:t>
            </a:r>
            <a:endParaRPr lang="en-US" sz="2400" dirty="0">
              <a:cs typeface="Calibri"/>
            </a:endParaRPr>
          </a:p>
          <a:p>
            <a:pPr lvl="2">
              <a:buFont typeface="Wingdings" panose="020B0604020202020204" pitchFamily="34" charset="0"/>
              <a:buChar char="§"/>
            </a:pPr>
            <a:r>
              <a:rPr lang="en-US" sz="2400" dirty="0">
                <a:ea typeface="+mn-lt"/>
                <a:cs typeface="+mn-lt"/>
              </a:rPr>
              <a:t>Impact of outliers</a:t>
            </a:r>
          </a:p>
          <a:p>
            <a:pPr lvl="1">
              <a:buFont typeface="Wingdings" panose="020B0604020202020204" pitchFamily="34" charset="0"/>
              <a:buChar char="Ø"/>
            </a:pPr>
            <a:endParaRPr lang="en-US" b="1" dirty="0">
              <a:ea typeface="+mn-lt"/>
              <a:cs typeface="+mn-lt"/>
            </a:endParaRPr>
          </a:p>
          <a:p>
            <a:pPr lvl="1">
              <a:buFont typeface="Wingdings" panose="020B0604020202020204" pitchFamily="34" charset="0"/>
              <a:buChar char="Ø"/>
            </a:pPr>
            <a:r>
              <a:rPr lang="en-US" b="1" dirty="0">
                <a:ea typeface="+mn-lt"/>
                <a:cs typeface="+mn-lt"/>
              </a:rPr>
              <a:t>Hierarchical Clustering:</a:t>
            </a:r>
            <a:endParaRPr lang="en-US" b="1" dirty="0">
              <a:cs typeface="Calibri" panose="020F0502020204030204"/>
            </a:endParaRPr>
          </a:p>
          <a:p>
            <a:pPr lvl="2">
              <a:buFont typeface="Wingdings" panose="020B0604020202020204" pitchFamily="34" charset="0"/>
              <a:buChar char="§"/>
            </a:pPr>
            <a:r>
              <a:rPr lang="en-US" sz="2400" dirty="0">
                <a:ea typeface="+mn-lt"/>
                <a:cs typeface="+mn-lt"/>
              </a:rPr>
              <a:t>Computational complexity</a:t>
            </a:r>
            <a:endParaRPr lang="en-US" sz="2400" dirty="0">
              <a:cs typeface="Calibri"/>
            </a:endParaRPr>
          </a:p>
          <a:p>
            <a:pPr lvl="2">
              <a:buFont typeface="Wingdings" panose="020B0604020202020204" pitchFamily="34" charset="0"/>
              <a:buChar char="§"/>
            </a:pPr>
            <a:r>
              <a:rPr lang="en-US" sz="2400" dirty="0">
                <a:ea typeface="+mn-lt"/>
                <a:cs typeface="+mn-lt"/>
              </a:rPr>
              <a:t>Difficulty handling non-flat cluster structures</a:t>
            </a:r>
          </a:p>
          <a:p>
            <a:pPr lvl="2">
              <a:buFont typeface="Wingdings" panose="020B0604020202020204" pitchFamily="34" charset="0"/>
              <a:buChar char="§"/>
            </a:pPr>
            <a:r>
              <a:rPr lang="en-US" sz="2400" dirty="0">
                <a:ea typeface="+mn-lt"/>
                <a:cs typeface="+mn-lt"/>
              </a:rPr>
              <a:t>Determining the optimal number of clusters</a:t>
            </a:r>
            <a:endParaRPr lang="en-US" sz="2400" dirty="0">
              <a:cs typeface="Calibri"/>
            </a:endParaRPr>
          </a:p>
        </p:txBody>
      </p:sp>
    </p:spTree>
    <p:extLst>
      <p:ext uri="{BB962C8B-B14F-4D97-AF65-F5344CB8AC3E}">
        <p14:creationId xmlns:p14="http://schemas.microsoft.com/office/powerpoint/2010/main" val="11099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60"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3">
                                            <p:txEl>
                                              <p:pRg st="6" end="6"/>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7" end="7"/>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 calcmode="lin" valueType="num">
                                      <p:cBhvr>
                                        <p:cTn id="77"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80"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3">
                                            <p:txEl>
                                              <p:pRg st="8" end="8"/>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 calcmode="lin" valueType="num">
                                      <p:cBhvr>
                                        <p:cTn id="87"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90"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43DC3C-5C0C-92A0-ED14-5E19AC14C822}"/>
              </a:ext>
            </a:extLst>
          </p:cNvPr>
          <p:cNvSpPr>
            <a:spLocks noGrp="1"/>
          </p:cNvSpPr>
          <p:nvPr>
            <p:ph type="title"/>
          </p:nvPr>
        </p:nvSpPr>
        <p:spPr>
          <a:xfrm>
            <a:off x="838200" y="365125"/>
            <a:ext cx="10515600" cy="1325563"/>
          </a:xfrm>
        </p:spPr>
        <p:txBody>
          <a:bodyPr>
            <a:normAutofit/>
          </a:bodyPr>
          <a:lstStyle/>
          <a:p>
            <a:r>
              <a:rPr lang="en-US" dirty="0">
                <a:ea typeface="+mj-lt"/>
                <a:cs typeface="+mj-lt"/>
              </a:rPr>
              <a:t>Conclusion:</a:t>
            </a:r>
            <a:endParaRPr lang="en-US" dirty="0"/>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1277AA-C31E-52F2-3A5D-78314CABD7FD}"/>
              </a:ext>
            </a:extLst>
          </p:cNvPr>
          <p:cNvSpPr>
            <a:spLocks noGrp="1"/>
          </p:cNvSpPr>
          <p:nvPr>
            <p:ph idx="1"/>
          </p:nvPr>
        </p:nvSpPr>
        <p:spPr>
          <a:xfrm>
            <a:off x="694427" y="1423059"/>
            <a:ext cx="10644996" cy="4753904"/>
          </a:xfrm>
        </p:spPr>
        <p:txBody>
          <a:bodyPr vert="horz" lIns="91440" tIns="45720" rIns="91440" bIns="45720" rtlCol="0" anchor="t">
            <a:noAutofit/>
          </a:bodyPr>
          <a:lstStyle/>
          <a:p>
            <a:r>
              <a:rPr lang="en-US" sz="2400" b="1" dirty="0">
                <a:ea typeface="+mn-lt"/>
                <a:cs typeface="+mn-lt"/>
              </a:rPr>
              <a:t>Project Summary:</a:t>
            </a:r>
            <a:endParaRPr lang="en-US" sz="2400" b="1" dirty="0">
              <a:cs typeface="Calibri" panose="020F0502020204030204"/>
            </a:endParaRPr>
          </a:p>
          <a:p>
            <a:r>
              <a:rPr lang="en-US" sz="2400" b="1" dirty="0">
                <a:ea typeface="+mn-lt"/>
                <a:cs typeface="+mn-lt"/>
              </a:rPr>
              <a:t>Problem: </a:t>
            </a:r>
            <a:r>
              <a:rPr lang="en-US" sz="2400" dirty="0">
                <a:ea typeface="+mn-lt"/>
                <a:cs typeface="+mn-lt"/>
              </a:rPr>
              <a:t>The goal of this project was to segment customers based on their financial needs, preferences, or behavior using clustering techniques.</a:t>
            </a:r>
            <a:endParaRPr lang="en-US" sz="2400" dirty="0">
              <a:cs typeface="Calibri"/>
            </a:endParaRPr>
          </a:p>
          <a:p>
            <a:r>
              <a:rPr lang="en-US" sz="2400" b="1" dirty="0">
                <a:ea typeface="+mn-lt"/>
                <a:cs typeface="+mn-lt"/>
              </a:rPr>
              <a:t>Dataset: </a:t>
            </a:r>
            <a:r>
              <a:rPr lang="en-US" sz="2400" dirty="0">
                <a:ea typeface="+mn-lt"/>
                <a:cs typeface="+mn-lt"/>
              </a:rPr>
              <a:t>The dataset contained customer attributes such as gender, age, annual income, and spending score.</a:t>
            </a:r>
            <a:endParaRPr lang="en-US" sz="2400" dirty="0">
              <a:cs typeface="Calibri"/>
            </a:endParaRPr>
          </a:p>
          <a:p>
            <a:r>
              <a:rPr lang="en-US" sz="2400" b="1" dirty="0">
                <a:ea typeface="+mn-lt"/>
                <a:cs typeface="+mn-lt"/>
              </a:rPr>
              <a:t>Results and Implications:</a:t>
            </a:r>
            <a:endParaRPr lang="en-US" sz="2400" b="1" dirty="0">
              <a:cs typeface="Calibri"/>
            </a:endParaRPr>
          </a:p>
          <a:p>
            <a:pPr lvl="1">
              <a:buFont typeface="Wingdings" panose="020B0604020202020204" pitchFamily="34" charset="0"/>
              <a:buChar char="§"/>
            </a:pPr>
            <a:r>
              <a:rPr lang="en-US" dirty="0">
                <a:ea typeface="+mn-lt"/>
                <a:cs typeface="+mn-lt"/>
              </a:rPr>
              <a:t>K-Means Clustering and Hierarchical Clustering, successfully segmented customers into distinct clusters.</a:t>
            </a:r>
            <a:endParaRPr lang="en-US" dirty="0">
              <a:cs typeface="Calibri"/>
            </a:endParaRPr>
          </a:p>
          <a:p>
            <a:pPr lvl="1">
              <a:buFont typeface="Wingdings" panose="020B0604020202020204" pitchFamily="34" charset="0"/>
              <a:buChar char="§"/>
            </a:pPr>
            <a:r>
              <a:rPr lang="en-US" dirty="0">
                <a:ea typeface="+mn-lt"/>
                <a:cs typeface="+mn-lt"/>
              </a:rPr>
              <a:t>Enabling targeted marketing and personalized services for each group.</a:t>
            </a:r>
            <a:endParaRPr lang="en-US" dirty="0">
              <a:cs typeface="Calibri"/>
            </a:endParaRPr>
          </a:p>
          <a:p>
            <a:pPr lvl="1">
              <a:buFont typeface="Wingdings" panose="020B0604020202020204" pitchFamily="34" charset="0"/>
              <a:buChar char="§"/>
            </a:pPr>
            <a:r>
              <a:rPr lang="en-US" dirty="0">
                <a:ea typeface="+mn-lt"/>
                <a:cs typeface="+mn-lt"/>
              </a:rPr>
              <a:t>Performance evaluated : Inertia, silhouette score, and cophenetic correlation coefficient.</a:t>
            </a:r>
            <a:endParaRPr lang="en-US" dirty="0">
              <a:cs typeface="Calibri"/>
            </a:endParaRPr>
          </a:p>
          <a:p>
            <a:pPr>
              <a:buFont typeface="Wingdings" panose="020B0604020202020204" pitchFamily="34" charset="0"/>
              <a:buChar char="§"/>
            </a:pPr>
            <a:endParaRPr lang="en-US" sz="2400" dirty="0">
              <a:cs typeface="Calibri"/>
            </a:endParaRPr>
          </a:p>
        </p:txBody>
      </p:sp>
    </p:spTree>
    <p:extLst>
      <p:ext uri="{BB962C8B-B14F-4D97-AF65-F5344CB8AC3E}">
        <p14:creationId xmlns:p14="http://schemas.microsoft.com/office/powerpoint/2010/main" val="102585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par>
                                <p:cTn id="31" presetID="5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Scale>
                                      <p:cBhvr>
                                        <p:cTn id="33"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
                                            <p:txEl>
                                              <p:pRg st="4" end="4"/>
                                            </p:txEl>
                                          </p:spTgt>
                                        </p:tgtEl>
                                        <p:attrNameLst>
                                          <p:attrName>ppt_x</p:attrName>
                                          <p:attrName>ppt_y</p:attrName>
                                        </p:attrNameLst>
                                      </p:cBhvr>
                                    </p:animMotion>
                                    <p:animEffect transition="in" filter="fade">
                                      <p:cBhvr>
                                        <p:cTn id="35" dur="1000"/>
                                        <p:tgtEl>
                                          <p:spTgt spid="3">
                                            <p:txEl>
                                              <p:pRg st="4" end="4"/>
                                            </p:txEl>
                                          </p:spTgt>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Scale>
                                      <p:cBhvr>
                                        <p:cTn id="38"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3">
                                            <p:txEl>
                                              <p:pRg st="5" end="5"/>
                                            </p:txEl>
                                          </p:spTgt>
                                        </p:tgtEl>
                                        <p:attrNameLst>
                                          <p:attrName>ppt_x</p:attrName>
                                          <p:attrName>ppt_y</p:attrName>
                                        </p:attrNameLst>
                                      </p:cBhvr>
                                    </p:animMotion>
                                    <p:animEffect transition="in" filter="fade">
                                      <p:cBhvr>
                                        <p:cTn id="40" dur="1000"/>
                                        <p:tgtEl>
                                          <p:spTgt spid="3">
                                            <p:txEl>
                                              <p:pRg st="5" end="5"/>
                                            </p:txEl>
                                          </p:spTgt>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Scale>
                                      <p:cBhvr>
                                        <p:cTn id="43"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3">
                                            <p:txEl>
                                              <p:pRg st="6" end="6"/>
                                            </p:txEl>
                                          </p:spTgt>
                                        </p:tgtEl>
                                        <p:attrNameLst>
                                          <p:attrName>ppt_x</p:attrName>
                                          <p:attrName>ppt_y</p:attrName>
                                        </p:attrNameLst>
                                      </p:cBhvr>
                                    </p:animMotion>
                                    <p:animEffect transition="in" filter="fade">
                                      <p:cBhvr>
                                        <p:cTn id="4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6D3212-BF48-73DC-70B7-96A7D19D8F02}"/>
              </a:ext>
            </a:extLst>
          </p:cNvPr>
          <p:cNvSpPr>
            <a:spLocks noGrp="1"/>
          </p:cNvSpPr>
          <p:nvPr>
            <p:ph idx="1"/>
          </p:nvPr>
        </p:nvSpPr>
        <p:spPr>
          <a:xfrm>
            <a:off x="550653" y="646682"/>
            <a:ext cx="10788770" cy="5530281"/>
          </a:xfrm>
        </p:spPr>
        <p:txBody>
          <a:bodyPr vert="horz" lIns="91440" tIns="45720" rIns="91440" bIns="45720" rtlCol="0" anchor="t">
            <a:noAutofit/>
          </a:bodyPr>
          <a:lstStyle/>
          <a:p>
            <a:pPr>
              <a:buFont typeface="Wingdings" panose="020B0604020202020204" pitchFamily="34" charset="0"/>
              <a:buChar char="Ø"/>
            </a:pPr>
            <a:r>
              <a:rPr lang="en-US" sz="2400" b="1" dirty="0">
                <a:cs typeface="Calibri"/>
              </a:rPr>
              <a:t>Implications of Results:</a:t>
            </a:r>
            <a:endParaRPr lang="en-US" sz="2400" dirty="0">
              <a:cs typeface="Calibri"/>
            </a:endParaRPr>
          </a:p>
          <a:p>
            <a:r>
              <a:rPr lang="en-US" sz="2000" dirty="0">
                <a:cs typeface="Calibri"/>
              </a:rPr>
              <a:t>Development of tailored marketing strategies, product offerings, and customer retention initiatives.</a:t>
            </a:r>
          </a:p>
          <a:p>
            <a:r>
              <a:rPr lang="en-US" sz="2000" dirty="0">
                <a:cs typeface="Calibri"/>
              </a:rPr>
              <a:t>Improvement in customer satisfaction and increased profitability.</a:t>
            </a:r>
          </a:p>
          <a:p>
            <a:pPr marL="0" indent="0">
              <a:buNone/>
            </a:pPr>
            <a:endParaRPr lang="en-US" sz="1800" dirty="0">
              <a:cs typeface="Calibri"/>
            </a:endParaRPr>
          </a:p>
          <a:p>
            <a:pPr>
              <a:buFont typeface="Wingdings" panose="020B0604020202020204" pitchFamily="34" charset="0"/>
              <a:buChar char="Ø"/>
            </a:pPr>
            <a:r>
              <a:rPr lang="en-US" sz="2400" b="1" dirty="0">
                <a:cs typeface="Calibri"/>
              </a:rPr>
              <a:t>Future Work:</a:t>
            </a:r>
          </a:p>
          <a:p>
            <a:r>
              <a:rPr lang="en-US" sz="2000" dirty="0"/>
              <a:t>Experiment with clustering algorithms (e.g., Gaussian Mixture Models, DBSCAN) for improved results.</a:t>
            </a:r>
          </a:p>
          <a:p>
            <a:r>
              <a:rPr lang="en-US" sz="2000" dirty="0"/>
              <a:t>Use additional features and external data to enhance customer segmentation accuracy and granularity.</a:t>
            </a:r>
          </a:p>
          <a:p>
            <a:r>
              <a:rPr lang="en-US" sz="2000" dirty="0"/>
              <a:t>Integrate predictive modeling to anticipate future customer behavior and preferences.</a:t>
            </a:r>
          </a:p>
          <a:p>
            <a:r>
              <a:rPr lang="en-US" sz="2000" dirty="0"/>
              <a:t>Continuously evaluate and update customer segmentation as business and customer landscape evolve.</a:t>
            </a:r>
          </a:p>
          <a:p>
            <a:r>
              <a:rPr lang="en-US" sz="2000" dirty="0"/>
              <a:t>Leverage clustering techniques for valuable customer insights and informed decision-making.</a:t>
            </a:r>
          </a:p>
          <a:p>
            <a:r>
              <a:rPr lang="en-US" sz="2000" dirty="0"/>
              <a:t>Drive growth and enhance customer experience using clustering and segmentation.</a:t>
            </a:r>
          </a:p>
        </p:txBody>
      </p:sp>
    </p:spTree>
    <p:extLst>
      <p:ext uri="{BB962C8B-B14F-4D97-AF65-F5344CB8AC3E}">
        <p14:creationId xmlns:p14="http://schemas.microsoft.com/office/powerpoint/2010/main" val="38126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grpId="0" nodeType="clickEffect">
                                  <p:stCondLst>
                                    <p:cond delay="0"/>
                                  </p:stCondLst>
                                  <p:childTnLst>
                                    <p:anim calcmode="lin" valueType="num">
                                      <p:cBhvr>
                                        <p:cTn id="12" dur="500"/>
                                        <p:tgtEl>
                                          <p:spTgt spid="3">
                                            <p:txEl>
                                              <p:pRg st="1" end="1"/>
                                            </p:txEl>
                                          </p:spTgt>
                                        </p:tgtEl>
                                        <p:attrNameLst>
                                          <p:attrName>ppt_w</p:attrName>
                                        </p:attrNameLst>
                                      </p:cBhvr>
                                      <p:tavLst>
                                        <p:tav tm="0">
                                          <p:val>
                                            <p:strVal val="ppt_w"/>
                                          </p:val>
                                        </p:tav>
                                        <p:tav tm="100000">
                                          <p:val>
                                            <p:fltVal val="0"/>
                                          </p:val>
                                        </p:tav>
                                      </p:tavLst>
                                    </p:anim>
                                    <p:anim calcmode="lin" valueType="num">
                                      <p:cBhvr>
                                        <p:cTn id="13" dur="500"/>
                                        <p:tgtEl>
                                          <p:spTgt spid="3">
                                            <p:txEl>
                                              <p:pRg st="1" end="1"/>
                                            </p:txEl>
                                          </p:spTgt>
                                        </p:tgtEl>
                                        <p:attrNameLst>
                                          <p:attrName>ppt_h</p:attrName>
                                        </p:attrNameLst>
                                      </p:cBhvr>
                                      <p:tavLst>
                                        <p:tav tm="0">
                                          <p:val>
                                            <p:strVal val="ppt_h"/>
                                          </p:val>
                                        </p:tav>
                                        <p:tav tm="100000">
                                          <p:val>
                                            <p:fltVal val="0"/>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grpId="0" nodeType="clickEffect">
                                  <p:stCondLst>
                                    <p:cond delay="0"/>
                                  </p:stCondLst>
                                  <p:childTnLst>
                                    <p:anim calcmode="lin" valueType="num">
                                      <p:cBhvr>
                                        <p:cTn id="18" dur="500"/>
                                        <p:tgtEl>
                                          <p:spTgt spid="3">
                                            <p:txEl>
                                              <p:pRg st="2" end="2"/>
                                            </p:txEl>
                                          </p:spTgt>
                                        </p:tgtEl>
                                        <p:attrNameLst>
                                          <p:attrName>ppt_w</p:attrName>
                                        </p:attrNameLst>
                                      </p:cBhvr>
                                      <p:tavLst>
                                        <p:tav tm="0">
                                          <p:val>
                                            <p:strVal val="ppt_w"/>
                                          </p:val>
                                        </p:tav>
                                        <p:tav tm="100000">
                                          <p:val>
                                            <p:fltVal val="0"/>
                                          </p:val>
                                        </p:tav>
                                      </p:tavLst>
                                    </p:anim>
                                    <p:anim calcmode="lin" valueType="num">
                                      <p:cBhvr>
                                        <p:cTn id="19" dur="500"/>
                                        <p:tgtEl>
                                          <p:spTgt spid="3">
                                            <p:txEl>
                                              <p:pRg st="2" end="2"/>
                                            </p:txEl>
                                          </p:spTgt>
                                        </p:tgtEl>
                                        <p:attrNameLst>
                                          <p:attrName>ppt_h</p:attrName>
                                        </p:attrNameLst>
                                      </p:cBhvr>
                                      <p:tavLst>
                                        <p:tav tm="0">
                                          <p:val>
                                            <p:strVal val="ppt_h"/>
                                          </p:val>
                                        </p:tav>
                                        <p:tav tm="100000">
                                          <p:val>
                                            <p:fltVal val="0"/>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3" presetClass="exit" presetSubtype="32" fill="hold" grpId="0" nodeType="clickEffect">
                                  <p:stCondLst>
                                    <p:cond delay="0"/>
                                  </p:stCondLst>
                                  <p:childTnLst>
                                    <p:anim calcmode="lin" valueType="num">
                                      <p:cBhvr>
                                        <p:cTn id="24" dur="500"/>
                                        <p:tgtEl>
                                          <p:spTgt spid="3">
                                            <p:txEl>
                                              <p:pRg st="4" end="4"/>
                                            </p:txEl>
                                          </p:spTgt>
                                        </p:tgtEl>
                                        <p:attrNameLst>
                                          <p:attrName>ppt_w</p:attrName>
                                        </p:attrNameLst>
                                      </p:cBhvr>
                                      <p:tavLst>
                                        <p:tav tm="0">
                                          <p:val>
                                            <p:strVal val="ppt_w"/>
                                          </p:val>
                                        </p:tav>
                                        <p:tav tm="100000">
                                          <p:val>
                                            <p:fltVal val="0"/>
                                          </p:val>
                                        </p:tav>
                                      </p:tavLst>
                                    </p:anim>
                                    <p:anim calcmode="lin" valueType="num">
                                      <p:cBhvr>
                                        <p:cTn id="25" dur="500"/>
                                        <p:tgtEl>
                                          <p:spTgt spid="3">
                                            <p:txEl>
                                              <p:pRg st="4" end="4"/>
                                            </p:txEl>
                                          </p:spTgt>
                                        </p:tgtEl>
                                        <p:attrNameLst>
                                          <p:attrName>ppt_h</p:attrName>
                                        </p:attrNameLst>
                                      </p:cBhvr>
                                      <p:tavLst>
                                        <p:tav tm="0">
                                          <p:val>
                                            <p:strVal val="ppt_h"/>
                                          </p:val>
                                        </p:tav>
                                        <p:tav tm="100000">
                                          <p:val>
                                            <p:fltVal val="0"/>
                                          </p:val>
                                        </p:tav>
                                      </p:tavLst>
                                    </p:anim>
                                    <p:set>
                                      <p:cBhvr>
                                        <p:cTn id="26"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3" presetClass="exit" presetSubtype="32" fill="hold" grpId="0" nodeType="clickEffect">
                                  <p:stCondLst>
                                    <p:cond delay="0"/>
                                  </p:stCondLst>
                                  <p:childTnLst>
                                    <p:anim calcmode="lin" valueType="num">
                                      <p:cBhvr>
                                        <p:cTn id="30" dur="500"/>
                                        <p:tgtEl>
                                          <p:spTgt spid="3">
                                            <p:txEl>
                                              <p:pRg st="5" end="5"/>
                                            </p:txEl>
                                          </p:spTgt>
                                        </p:tgtEl>
                                        <p:attrNameLst>
                                          <p:attrName>ppt_w</p:attrName>
                                        </p:attrNameLst>
                                      </p:cBhvr>
                                      <p:tavLst>
                                        <p:tav tm="0">
                                          <p:val>
                                            <p:strVal val="ppt_w"/>
                                          </p:val>
                                        </p:tav>
                                        <p:tav tm="100000">
                                          <p:val>
                                            <p:fltVal val="0"/>
                                          </p:val>
                                        </p:tav>
                                      </p:tavLst>
                                    </p:anim>
                                    <p:anim calcmode="lin" valueType="num">
                                      <p:cBhvr>
                                        <p:cTn id="31" dur="500"/>
                                        <p:tgtEl>
                                          <p:spTgt spid="3">
                                            <p:txEl>
                                              <p:pRg st="5" end="5"/>
                                            </p:txEl>
                                          </p:spTgt>
                                        </p:tgtEl>
                                        <p:attrNameLst>
                                          <p:attrName>ppt_h</p:attrName>
                                        </p:attrNameLst>
                                      </p:cBhvr>
                                      <p:tavLst>
                                        <p:tav tm="0">
                                          <p:val>
                                            <p:strVal val="ppt_h"/>
                                          </p:val>
                                        </p:tav>
                                        <p:tav tm="100000">
                                          <p:val>
                                            <p:fltVal val="0"/>
                                          </p:val>
                                        </p:tav>
                                      </p:tavLst>
                                    </p:anim>
                                    <p:set>
                                      <p:cBhvr>
                                        <p:cTn id="3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3" presetClass="exit" presetSubtype="32" fill="hold" grpId="0" nodeType="clickEffect">
                                  <p:stCondLst>
                                    <p:cond delay="0"/>
                                  </p:stCondLst>
                                  <p:childTnLst>
                                    <p:anim calcmode="lin" valueType="num">
                                      <p:cBhvr>
                                        <p:cTn id="36" dur="500"/>
                                        <p:tgtEl>
                                          <p:spTgt spid="3">
                                            <p:txEl>
                                              <p:pRg st="6" end="6"/>
                                            </p:txEl>
                                          </p:spTgt>
                                        </p:tgtEl>
                                        <p:attrNameLst>
                                          <p:attrName>ppt_w</p:attrName>
                                        </p:attrNameLst>
                                      </p:cBhvr>
                                      <p:tavLst>
                                        <p:tav tm="0">
                                          <p:val>
                                            <p:strVal val="ppt_w"/>
                                          </p:val>
                                        </p:tav>
                                        <p:tav tm="100000">
                                          <p:val>
                                            <p:fltVal val="0"/>
                                          </p:val>
                                        </p:tav>
                                      </p:tavLst>
                                    </p:anim>
                                    <p:anim calcmode="lin" valueType="num">
                                      <p:cBhvr>
                                        <p:cTn id="37" dur="500"/>
                                        <p:tgtEl>
                                          <p:spTgt spid="3">
                                            <p:txEl>
                                              <p:pRg st="6" end="6"/>
                                            </p:txEl>
                                          </p:spTgt>
                                        </p:tgtEl>
                                        <p:attrNameLst>
                                          <p:attrName>ppt_h</p:attrName>
                                        </p:attrNameLst>
                                      </p:cBhvr>
                                      <p:tavLst>
                                        <p:tav tm="0">
                                          <p:val>
                                            <p:strVal val="ppt_h"/>
                                          </p:val>
                                        </p:tav>
                                        <p:tav tm="100000">
                                          <p:val>
                                            <p:fltVal val="0"/>
                                          </p:val>
                                        </p:tav>
                                      </p:tavLst>
                                    </p:anim>
                                    <p:set>
                                      <p:cBhvr>
                                        <p:cTn id="38"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3" presetClass="exit" presetSubtype="32" fill="hold" grpId="0" nodeType="clickEffect">
                                  <p:stCondLst>
                                    <p:cond delay="0"/>
                                  </p:stCondLst>
                                  <p:childTnLst>
                                    <p:anim calcmode="lin" valueType="num">
                                      <p:cBhvr>
                                        <p:cTn id="42" dur="500"/>
                                        <p:tgtEl>
                                          <p:spTgt spid="3">
                                            <p:txEl>
                                              <p:pRg st="7" end="7"/>
                                            </p:txEl>
                                          </p:spTgt>
                                        </p:tgtEl>
                                        <p:attrNameLst>
                                          <p:attrName>ppt_w</p:attrName>
                                        </p:attrNameLst>
                                      </p:cBhvr>
                                      <p:tavLst>
                                        <p:tav tm="0">
                                          <p:val>
                                            <p:strVal val="ppt_w"/>
                                          </p:val>
                                        </p:tav>
                                        <p:tav tm="100000">
                                          <p:val>
                                            <p:fltVal val="0"/>
                                          </p:val>
                                        </p:tav>
                                      </p:tavLst>
                                    </p:anim>
                                    <p:anim calcmode="lin" valueType="num">
                                      <p:cBhvr>
                                        <p:cTn id="43" dur="500"/>
                                        <p:tgtEl>
                                          <p:spTgt spid="3">
                                            <p:txEl>
                                              <p:pRg st="7" end="7"/>
                                            </p:txEl>
                                          </p:spTgt>
                                        </p:tgtEl>
                                        <p:attrNameLst>
                                          <p:attrName>ppt_h</p:attrName>
                                        </p:attrNameLst>
                                      </p:cBhvr>
                                      <p:tavLst>
                                        <p:tav tm="0">
                                          <p:val>
                                            <p:strVal val="ppt_h"/>
                                          </p:val>
                                        </p:tav>
                                        <p:tav tm="100000">
                                          <p:val>
                                            <p:fltVal val="0"/>
                                          </p:val>
                                        </p:tav>
                                      </p:tavLst>
                                    </p:anim>
                                    <p:set>
                                      <p:cBhvr>
                                        <p:cTn id="44"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3" presetClass="exit" presetSubtype="32" fill="hold" grpId="0" nodeType="clickEffect">
                                  <p:stCondLst>
                                    <p:cond delay="0"/>
                                  </p:stCondLst>
                                  <p:childTnLst>
                                    <p:anim calcmode="lin" valueType="num">
                                      <p:cBhvr>
                                        <p:cTn id="48" dur="500"/>
                                        <p:tgtEl>
                                          <p:spTgt spid="3">
                                            <p:txEl>
                                              <p:pRg st="8" end="8"/>
                                            </p:txEl>
                                          </p:spTgt>
                                        </p:tgtEl>
                                        <p:attrNameLst>
                                          <p:attrName>ppt_w</p:attrName>
                                        </p:attrNameLst>
                                      </p:cBhvr>
                                      <p:tavLst>
                                        <p:tav tm="0">
                                          <p:val>
                                            <p:strVal val="ppt_w"/>
                                          </p:val>
                                        </p:tav>
                                        <p:tav tm="100000">
                                          <p:val>
                                            <p:fltVal val="0"/>
                                          </p:val>
                                        </p:tav>
                                      </p:tavLst>
                                    </p:anim>
                                    <p:anim calcmode="lin" valueType="num">
                                      <p:cBhvr>
                                        <p:cTn id="49" dur="500"/>
                                        <p:tgtEl>
                                          <p:spTgt spid="3">
                                            <p:txEl>
                                              <p:pRg st="8" end="8"/>
                                            </p:txEl>
                                          </p:spTgt>
                                        </p:tgtEl>
                                        <p:attrNameLst>
                                          <p:attrName>ppt_h</p:attrName>
                                        </p:attrNameLst>
                                      </p:cBhvr>
                                      <p:tavLst>
                                        <p:tav tm="0">
                                          <p:val>
                                            <p:strVal val="ppt_h"/>
                                          </p:val>
                                        </p:tav>
                                        <p:tav tm="100000">
                                          <p:val>
                                            <p:fltVal val="0"/>
                                          </p:val>
                                        </p:tav>
                                      </p:tavLst>
                                    </p:anim>
                                    <p:set>
                                      <p:cBhvr>
                                        <p:cTn id="50"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3" presetClass="exit" presetSubtype="32" fill="hold" grpId="0" nodeType="clickEffect">
                                  <p:stCondLst>
                                    <p:cond delay="0"/>
                                  </p:stCondLst>
                                  <p:childTnLst>
                                    <p:anim calcmode="lin" valueType="num">
                                      <p:cBhvr>
                                        <p:cTn id="54" dur="500"/>
                                        <p:tgtEl>
                                          <p:spTgt spid="3">
                                            <p:txEl>
                                              <p:pRg st="9" end="9"/>
                                            </p:txEl>
                                          </p:spTgt>
                                        </p:tgtEl>
                                        <p:attrNameLst>
                                          <p:attrName>ppt_w</p:attrName>
                                        </p:attrNameLst>
                                      </p:cBhvr>
                                      <p:tavLst>
                                        <p:tav tm="0">
                                          <p:val>
                                            <p:strVal val="ppt_w"/>
                                          </p:val>
                                        </p:tav>
                                        <p:tav tm="100000">
                                          <p:val>
                                            <p:fltVal val="0"/>
                                          </p:val>
                                        </p:tav>
                                      </p:tavLst>
                                    </p:anim>
                                    <p:anim calcmode="lin" valueType="num">
                                      <p:cBhvr>
                                        <p:cTn id="55" dur="500"/>
                                        <p:tgtEl>
                                          <p:spTgt spid="3">
                                            <p:txEl>
                                              <p:pRg st="9" end="9"/>
                                            </p:txEl>
                                          </p:spTgt>
                                        </p:tgtEl>
                                        <p:attrNameLst>
                                          <p:attrName>ppt_h</p:attrName>
                                        </p:attrNameLst>
                                      </p:cBhvr>
                                      <p:tavLst>
                                        <p:tav tm="0">
                                          <p:val>
                                            <p:strVal val="ppt_h"/>
                                          </p:val>
                                        </p:tav>
                                        <p:tav tm="100000">
                                          <p:val>
                                            <p:fltVal val="0"/>
                                          </p:val>
                                        </p:tav>
                                      </p:tavLst>
                                    </p:anim>
                                    <p:set>
                                      <p:cBhvr>
                                        <p:cTn id="56"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3" presetClass="exit" presetSubtype="32" fill="hold" grpId="0" nodeType="clickEffect">
                                  <p:stCondLst>
                                    <p:cond delay="0"/>
                                  </p:stCondLst>
                                  <p:childTnLst>
                                    <p:anim calcmode="lin" valueType="num">
                                      <p:cBhvr>
                                        <p:cTn id="60" dur="500"/>
                                        <p:tgtEl>
                                          <p:spTgt spid="3">
                                            <p:txEl>
                                              <p:pRg st="10" end="10"/>
                                            </p:txEl>
                                          </p:spTgt>
                                        </p:tgtEl>
                                        <p:attrNameLst>
                                          <p:attrName>ppt_w</p:attrName>
                                        </p:attrNameLst>
                                      </p:cBhvr>
                                      <p:tavLst>
                                        <p:tav tm="0">
                                          <p:val>
                                            <p:strVal val="ppt_w"/>
                                          </p:val>
                                        </p:tav>
                                        <p:tav tm="100000">
                                          <p:val>
                                            <p:fltVal val="0"/>
                                          </p:val>
                                        </p:tav>
                                      </p:tavLst>
                                    </p:anim>
                                    <p:anim calcmode="lin" valueType="num">
                                      <p:cBhvr>
                                        <p:cTn id="61" dur="500"/>
                                        <p:tgtEl>
                                          <p:spTgt spid="3">
                                            <p:txEl>
                                              <p:pRg st="10" end="10"/>
                                            </p:txEl>
                                          </p:spTgt>
                                        </p:tgtEl>
                                        <p:attrNameLst>
                                          <p:attrName>ppt_h</p:attrName>
                                        </p:attrNameLst>
                                      </p:cBhvr>
                                      <p:tavLst>
                                        <p:tav tm="0">
                                          <p:val>
                                            <p:strVal val="ppt_h"/>
                                          </p:val>
                                        </p:tav>
                                        <p:tav tm="100000">
                                          <p:val>
                                            <p:fltVal val="0"/>
                                          </p:val>
                                        </p:tav>
                                      </p:tavLst>
                                    </p:anim>
                                    <p:set>
                                      <p:cBhvr>
                                        <p:cTn id="62" dur="1" fill="hold">
                                          <p:stCondLst>
                                            <p:cond delay="499"/>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25301F-D01C-7BB8-66F5-F2EC3C40A949}"/>
              </a:ext>
            </a:extLst>
          </p:cNvPr>
          <p:cNvSpPr>
            <a:spLocks noGrp="1"/>
          </p:cNvSpPr>
          <p:nvPr>
            <p:ph type="title"/>
          </p:nvPr>
        </p:nvSpPr>
        <p:spPr>
          <a:xfrm>
            <a:off x="838200" y="365125"/>
            <a:ext cx="10515600" cy="1325563"/>
          </a:xfrm>
        </p:spPr>
        <p:txBody>
          <a:bodyPr>
            <a:normAutofit/>
          </a:bodyPr>
          <a:lstStyle/>
          <a:p>
            <a:r>
              <a:rPr lang="en-US" dirty="0">
                <a:latin typeface="Calibri"/>
                <a:cs typeface="Calibri"/>
              </a:rPr>
              <a:t>sources or references</a:t>
            </a:r>
            <a:endParaRPr lang="en-US">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0FB854-DCB8-0784-9BB4-A2C65EE81A22}"/>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2400" dirty="0">
                <a:ea typeface="+mn-lt"/>
                <a:cs typeface="+mn-lt"/>
                <a:hlinkClick r:id="rId2">
                  <a:extLst>
                    <a:ext uri="{A12FA001-AC4F-418D-AE19-62706E023703}">
                      <ahyp:hlinkClr xmlns:ahyp="http://schemas.microsoft.com/office/drawing/2018/hyperlinkcolor" val="tx"/>
                    </a:ext>
                  </a:extLst>
                </a:hlinkClick>
              </a:rPr>
              <a:t>https://www.kaggle.com/datasets/vjchoudhary7/customer-segmentation-tutorial-in-python</a:t>
            </a:r>
            <a:endParaRPr lang="en-US" sz="2400" dirty="0">
              <a:ea typeface="+mn-lt"/>
              <a:cs typeface="+mn-lt"/>
            </a:endParaRPr>
          </a:p>
          <a:p>
            <a:r>
              <a:rPr lang="en-US" sz="2400" dirty="0">
                <a:ea typeface="+mn-lt"/>
                <a:cs typeface="+mn-lt"/>
                <a:hlinkClick r:id="rId3">
                  <a:extLst>
                    <a:ext uri="{A12FA001-AC4F-418D-AE19-62706E023703}">
                      <ahyp:hlinkClr xmlns:ahyp="http://schemas.microsoft.com/office/drawing/2018/hyperlinkcolor" val="tx"/>
                    </a:ext>
                  </a:extLst>
                </a:hlinkClick>
              </a:rPr>
              <a:t>https://pandas.pydata.org/docs/reference</a:t>
            </a:r>
            <a:endParaRPr lang="en-US" sz="2400" dirty="0">
              <a:ea typeface="+mn-lt"/>
              <a:cs typeface="+mn-lt"/>
            </a:endParaRPr>
          </a:p>
          <a:p>
            <a:r>
              <a:rPr lang="en-US" sz="2400" dirty="0">
                <a:ea typeface="+mn-lt"/>
                <a:cs typeface="+mn-lt"/>
                <a:hlinkClick r:id="rId4">
                  <a:extLst>
                    <a:ext uri="{A12FA001-AC4F-418D-AE19-62706E023703}">
                      <ahyp:hlinkClr xmlns:ahyp="http://schemas.microsoft.com/office/drawing/2018/hyperlinkcolor" val="tx"/>
                    </a:ext>
                  </a:extLst>
                </a:hlinkClick>
              </a:rPr>
              <a:t>https://numpy.org/doc/stable/reference</a:t>
            </a:r>
            <a:endParaRPr lang="en-US" sz="2400" dirty="0">
              <a:ea typeface="+mn-lt"/>
              <a:cs typeface="+mn-lt"/>
            </a:endParaRPr>
          </a:p>
          <a:p>
            <a:r>
              <a:rPr lang="en-US" sz="2400" dirty="0">
                <a:ea typeface="+mn-lt"/>
                <a:cs typeface="+mn-lt"/>
                <a:hlinkClick r:id="rId5">
                  <a:extLst>
                    <a:ext uri="{A12FA001-AC4F-418D-AE19-62706E023703}">
                      <ahyp:hlinkClr xmlns:ahyp="http://schemas.microsoft.com/office/drawing/2018/hyperlinkcolor" val="tx"/>
                    </a:ext>
                  </a:extLst>
                </a:hlinkClick>
              </a:rPr>
              <a:t>https://matplotlib.org/stable/index.html</a:t>
            </a:r>
            <a:endParaRPr lang="en-US" sz="2400" dirty="0">
              <a:ea typeface="+mn-lt"/>
              <a:cs typeface="+mn-lt"/>
            </a:endParaRPr>
          </a:p>
          <a:p>
            <a:r>
              <a:rPr lang="en-US" sz="2400" dirty="0">
                <a:ea typeface="+mn-lt"/>
                <a:cs typeface="+mn-lt"/>
                <a:hlinkClick r:id="rId6">
                  <a:extLst>
                    <a:ext uri="{A12FA001-AC4F-418D-AE19-62706E023703}">
                      <ahyp:hlinkClr xmlns:ahyp="http://schemas.microsoft.com/office/drawing/2018/hyperlinkcolor" val="tx"/>
                    </a:ext>
                  </a:extLst>
                </a:hlinkClick>
              </a:rPr>
              <a:t>https://seaborn.pydata.org</a:t>
            </a:r>
            <a:endParaRPr lang="en-US" sz="2400" dirty="0">
              <a:ea typeface="+mn-lt"/>
              <a:cs typeface="+mn-lt"/>
            </a:endParaRPr>
          </a:p>
          <a:p>
            <a:r>
              <a:rPr lang="en-US" sz="2400" dirty="0">
                <a:ea typeface="+mn-lt"/>
                <a:cs typeface="+mn-lt"/>
                <a:hlinkClick r:id="rId7">
                  <a:extLst>
                    <a:ext uri="{A12FA001-AC4F-418D-AE19-62706E023703}">
                      <ahyp:hlinkClr xmlns:ahyp="http://schemas.microsoft.com/office/drawing/2018/hyperlinkcolor" val="tx"/>
                    </a:ext>
                  </a:extLst>
                </a:hlinkClick>
              </a:rPr>
              <a:t>https://docs.scipy.org/doc/scipy/tutorial/index.html</a:t>
            </a:r>
            <a:endParaRPr lang="en-US" sz="2400" dirty="0">
              <a:ea typeface="Calibri" panose="020F0502020204030204"/>
              <a:cs typeface="Calibri"/>
            </a:endParaRPr>
          </a:p>
          <a:p>
            <a:r>
              <a:rPr lang="en-US" sz="2400" dirty="0">
                <a:ea typeface="+mn-lt"/>
                <a:cs typeface="+mn-lt"/>
                <a:hlinkClick r:id="rId8">
                  <a:extLst>
                    <a:ext uri="{A12FA001-AC4F-418D-AE19-62706E023703}">
                      <ahyp:hlinkClr xmlns:ahyp="http://schemas.microsoft.com/office/drawing/2018/hyperlinkcolor" val="tx"/>
                    </a:ext>
                  </a:extLst>
                </a:hlinkClick>
              </a:rPr>
              <a:t>https://scikit-learn.org/stable/modules/generated/sklearn.cluster.KMeans.html</a:t>
            </a:r>
            <a:endParaRPr lang="en-US" sz="2400" dirty="0">
              <a:ea typeface="Calibri" panose="020F0502020204030204"/>
              <a:cs typeface="Calibri"/>
            </a:endParaRPr>
          </a:p>
          <a:p>
            <a:endParaRPr lang="en-US" sz="2400" dirty="0">
              <a:ea typeface="Calibri" panose="020F0502020204030204"/>
              <a:cs typeface="Calibri"/>
            </a:endParaRPr>
          </a:p>
          <a:p>
            <a:endParaRPr lang="en-US" sz="2400" dirty="0">
              <a:ea typeface="Calibri" panose="020F0502020204030204"/>
              <a:cs typeface="Calibri"/>
            </a:endParaRPr>
          </a:p>
        </p:txBody>
      </p:sp>
    </p:spTree>
    <p:extLst>
      <p:ext uri="{BB962C8B-B14F-4D97-AF65-F5344CB8AC3E}">
        <p14:creationId xmlns:p14="http://schemas.microsoft.com/office/powerpoint/2010/main" val="173117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115568" y="548640"/>
            <a:ext cx="10168128" cy="1179576"/>
          </a:xfrm>
        </p:spPr>
        <p:txBody>
          <a:bodyPr>
            <a:normAutofit/>
          </a:bodyPr>
          <a:lstStyle/>
          <a:p>
            <a:pPr algn="ctr"/>
            <a:r>
              <a:rPr lang="en-US" sz="4800" dirty="0">
                <a:latin typeface="Calibri"/>
                <a:cs typeface="Calibri"/>
              </a:rPr>
              <a:t>Problem Statement</a:t>
            </a:r>
            <a:endParaRPr lang="en-US"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p:cNvSpPr>
            <a:spLocks noGrp="1"/>
          </p:cNvSpPr>
          <p:nvPr>
            <p:ph idx="1"/>
          </p:nvPr>
        </p:nvSpPr>
        <p:spPr>
          <a:xfrm>
            <a:off x="1115568" y="2481943"/>
            <a:ext cx="10168128" cy="3695020"/>
          </a:xfrm>
        </p:spPr>
        <p:txBody>
          <a:bodyPr vert="horz" lIns="91440" tIns="45720" rIns="91440" bIns="45720" rtlCol="0" anchor="ctr">
            <a:normAutofit/>
          </a:bodyPr>
          <a:lstStyle/>
          <a:p>
            <a:pPr marL="0" lvl="0" indent="0" algn="ctr">
              <a:buNone/>
            </a:pPr>
            <a:endParaRPr lang="en-US" sz="4400" dirty="0">
              <a:ea typeface="Calibri"/>
              <a:cs typeface="Calibri"/>
            </a:endParaRPr>
          </a:p>
          <a:p>
            <a:pPr marL="0" indent="0" algn="ctr">
              <a:buNone/>
            </a:pPr>
            <a:endParaRPr lang="en-US" sz="5400">
              <a:ea typeface="Calibri" panose="020F0502020204030204"/>
              <a:cs typeface="Calibri" panose="020F0502020204030204"/>
            </a:endParaRPr>
          </a:p>
        </p:txBody>
      </p:sp>
      <p:sp>
        <p:nvSpPr>
          <p:cNvPr id="3" name="TextBox 2">
            <a:extLst>
              <a:ext uri="{FF2B5EF4-FFF2-40B4-BE49-F238E27FC236}">
                <a16:creationId xmlns:a16="http://schemas.microsoft.com/office/drawing/2014/main" id="{CFF6717A-AC81-7EAD-6F15-A4108A5E4D0F}"/>
              </a:ext>
            </a:extLst>
          </p:cNvPr>
          <p:cNvSpPr txBox="1"/>
          <p:nvPr/>
        </p:nvSpPr>
        <p:spPr>
          <a:xfrm>
            <a:off x="569344" y="2481533"/>
            <a:ext cx="1116833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4151"/>
                </a:solidFill>
                <a:ea typeface="+mn-lt"/>
                <a:cs typeface="+mn-lt"/>
              </a:rPr>
              <a:t>The problem we aim to solve is customer segmentation, wherein we apply clustering techniques to group customers based on their financial needs, preferences, or behavior. By dividing customers into distinct segments, we can unlock valuable insights and enable targeted marketing or personalized services for each group.</a:t>
            </a:r>
          </a:p>
        </p:txBody>
      </p:sp>
    </p:spTree>
    <p:extLst>
      <p:ext uri="{BB962C8B-B14F-4D97-AF65-F5344CB8AC3E}">
        <p14:creationId xmlns:p14="http://schemas.microsoft.com/office/powerpoint/2010/main" val="246304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140047-08A1-9144-F5A3-95CD9619D74E}"/>
              </a:ext>
            </a:extLst>
          </p:cNvPr>
          <p:cNvSpPr>
            <a:spLocks noGrp="1"/>
          </p:cNvSpPr>
          <p:nvPr>
            <p:ph idx="1"/>
          </p:nvPr>
        </p:nvSpPr>
        <p:spPr>
          <a:xfrm>
            <a:off x="953219" y="1581210"/>
            <a:ext cx="10515600" cy="4351338"/>
          </a:xfrm>
        </p:spPr>
        <p:txBody>
          <a:bodyPr vert="horz" lIns="91440" tIns="45720" rIns="91440" bIns="45720" rtlCol="0" anchor="t">
            <a:normAutofit/>
          </a:bodyPr>
          <a:lstStyle/>
          <a:p>
            <a:r>
              <a:rPr lang="en-US" sz="2400" dirty="0">
                <a:ea typeface="+mn-lt"/>
                <a:cs typeface="+mn-lt"/>
                <a:hlinkClick r:id="rId2">
                  <a:extLst>
                    <a:ext uri="{A12FA001-AC4F-418D-AE19-62706E023703}">
                      <ahyp:hlinkClr xmlns:ahyp="http://schemas.microsoft.com/office/drawing/2018/hyperlinkcolor" val="tx"/>
                    </a:ext>
                  </a:extLst>
                </a:hlinkClick>
              </a:rPr>
              <a:t>https://scikit-learn.org/stable/modules/generated/sklearn.metrics.silhouette_score.html</a:t>
            </a:r>
            <a:endParaRPr lang="en-US" sz="2400" dirty="0">
              <a:ea typeface="+mn-lt"/>
              <a:cs typeface="+mn-lt"/>
            </a:endParaRPr>
          </a:p>
          <a:p>
            <a:r>
              <a:rPr lang="en-US" sz="2400" dirty="0">
                <a:ea typeface="+mn-lt"/>
                <a:cs typeface="+mn-lt"/>
                <a:hlinkClick r:id="rId3">
                  <a:extLst>
                    <a:ext uri="{A12FA001-AC4F-418D-AE19-62706E023703}">
                      <ahyp:hlinkClr xmlns:ahyp="http://schemas.microsoft.com/office/drawing/2018/hyperlinkcolor" val="tx"/>
                    </a:ext>
                  </a:extLst>
                </a:hlinkClick>
              </a:rPr>
              <a:t>https://plotly.com/python-api-reference/generated/plotly.io.html</a:t>
            </a:r>
            <a:endParaRPr lang="en-US" sz="2400" dirty="0">
              <a:ea typeface="+mn-lt"/>
              <a:cs typeface="+mn-lt"/>
            </a:endParaRPr>
          </a:p>
          <a:p>
            <a:r>
              <a:rPr lang="en-US" sz="2400" dirty="0">
                <a:ea typeface="+mn-lt"/>
                <a:cs typeface="+mn-lt"/>
                <a:hlinkClick r:id="rId4">
                  <a:extLst>
                    <a:ext uri="{A12FA001-AC4F-418D-AE19-62706E023703}">
                      <ahyp:hlinkClr xmlns:ahyp="http://schemas.microsoft.com/office/drawing/2018/hyperlinkcolor" val="tx"/>
                    </a:ext>
                  </a:extLst>
                </a:hlinkClick>
              </a:rPr>
              <a:t>https://docs.scipy.org/doc/scipy/reference/generated/scipy.stats.pearsonr.html</a:t>
            </a:r>
            <a:endParaRPr lang="en-US" sz="2400" dirty="0">
              <a:ea typeface="Calibri"/>
              <a:cs typeface="Calibri"/>
            </a:endParaRPr>
          </a:p>
          <a:p>
            <a:r>
              <a:rPr lang="en-US" sz="2400" dirty="0">
                <a:ea typeface="+mn-lt"/>
                <a:cs typeface="+mn-lt"/>
              </a:rPr>
              <a:t>https://docs.scipy.org/doc/scipy/reference/generated/scipy.spatial.distance.euclidean.html</a:t>
            </a:r>
            <a:endParaRPr lang="en-US" sz="2400" dirty="0">
              <a:ea typeface="Calibri"/>
              <a:cs typeface="Calibri"/>
            </a:endParaRPr>
          </a:p>
          <a:p>
            <a:pPr marL="0" indent="0">
              <a:buNone/>
            </a:pPr>
            <a:endParaRPr lang="en-US" sz="2400" dirty="0">
              <a:ea typeface="Calibri"/>
              <a:cs typeface="Calibri"/>
            </a:endParaRPr>
          </a:p>
        </p:txBody>
      </p:sp>
    </p:spTree>
    <p:extLst>
      <p:ext uri="{BB962C8B-B14F-4D97-AF65-F5344CB8AC3E}">
        <p14:creationId xmlns:p14="http://schemas.microsoft.com/office/powerpoint/2010/main" val="339046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5767" y="1188637"/>
            <a:ext cx="2988234" cy="4480726"/>
          </a:xfrm>
        </p:spPr>
        <p:txBody>
          <a:bodyPr>
            <a:normAutofit/>
          </a:bodyPr>
          <a:lstStyle/>
          <a:p>
            <a:pPr algn="r"/>
            <a:r>
              <a:rPr lang="en-US" sz="4600" dirty="0"/>
              <a:t>Objectives: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55260" y="1648870"/>
            <a:ext cx="4702848" cy="3560260"/>
          </a:xfrm>
        </p:spPr>
        <p:txBody>
          <a:bodyPr anchor="ctr">
            <a:normAutofit/>
          </a:bodyPr>
          <a:lstStyle/>
          <a:p>
            <a:pPr lvl="0">
              <a:buFont typeface="Wingdings" panose="020B0604020202020204" pitchFamily="34" charset="0"/>
              <a:buChar char="§"/>
            </a:pPr>
            <a:r>
              <a:rPr lang="en-US" sz="2400" dirty="0"/>
              <a:t>Clustering techniques used for customer segmentation:</a:t>
            </a:r>
            <a:endParaRPr lang="en-US" sz="2400" dirty="0">
              <a:cs typeface="Calibri"/>
            </a:endParaRPr>
          </a:p>
          <a:p>
            <a:pPr lvl="1"/>
            <a:r>
              <a:rPr lang="en-US" dirty="0"/>
              <a:t>K-means clustering</a:t>
            </a:r>
            <a:endParaRPr lang="en-US" dirty="0">
              <a:cs typeface="Calibri" panose="020F0502020204030204"/>
            </a:endParaRPr>
          </a:p>
          <a:p>
            <a:pPr lvl="1"/>
            <a:r>
              <a:rPr lang="en-US" dirty="0"/>
              <a:t>Hierarchical clustering</a:t>
            </a:r>
            <a:endParaRPr lang="en-US" dirty="0">
              <a:cs typeface="Calibri"/>
            </a:endParaRPr>
          </a:p>
        </p:txBody>
      </p:sp>
    </p:spTree>
    <p:extLst>
      <p:ext uri="{BB962C8B-B14F-4D97-AF65-F5344CB8AC3E}">
        <p14:creationId xmlns:p14="http://schemas.microsoft.com/office/powerpoint/2010/main" val="42500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par>
                                <p:cTn id="12" presetID="15" presetClass="emph" presetSubtype="0" grpId="0" nodeType="withEffect">
                                  <p:stCondLst>
                                    <p:cond delay="0"/>
                                  </p:stCondLst>
                                  <p:iterate type="lt">
                                    <p:tmAbs val="25"/>
                                  </p:iterate>
                                  <p:childTnLst>
                                    <p:set>
                                      <p:cBhvr override="childStyle">
                                        <p:cTn id="13" dur="indefinite"/>
                                        <p:tgtEl>
                                          <p:spTgt spid="3">
                                            <p:txEl>
                                              <p:pRg st="1" end="1"/>
                                            </p:txEl>
                                          </p:spTgt>
                                        </p:tgtEl>
                                        <p:attrNameLst>
                                          <p:attrName>style.fontWeight</p:attrName>
                                        </p:attrNameLst>
                                      </p:cBhvr>
                                      <p:to>
                                        <p:strVal val="bold"/>
                                      </p:to>
                                    </p:set>
                                  </p:childTnLst>
                                </p:cTn>
                              </p:par>
                              <p:par>
                                <p:cTn id="14" presetID="15" presetClass="emph" presetSubtype="0" grpId="0" nodeType="withEffect">
                                  <p:stCondLst>
                                    <p:cond delay="0"/>
                                  </p:stCondLst>
                                  <p:iterate type="lt">
                                    <p:tmAbs val="25"/>
                                  </p:iterate>
                                  <p:childTnLst>
                                    <p:set>
                                      <p:cBhvr override="childStyle">
                                        <p:cTn id="15"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626737" y="649282"/>
            <a:ext cx="10168128" cy="460709"/>
          </a:xfrm>
        </p:spPr>
        <p:txBody>
          <a:bodyPr>
            <a:normAutofit/>
          </a:bodyPr>
          <a:lstStyle/>
          <a:p>
            <a:r>
              <a:rPr lang="en-US" sz="2400" b="1" dirty="0">
                <a:solidFill>
                  <a:srgbClr val="374151"/>
                </a:solidFill>
                <a:latin typeface="Calibri"/>
                <a:ea typeface="+mj-lt"/>
                <a:cs typeface="+mj-lt"/>
              </a:rPr>
              <a:t>Importance of Customer Segmentation</a:t>
            </a:r>
            <a:endParaRPr lang="en-US" sz="2400" b="1" dirty="0">
              <a:latin typeface="Calibri"/>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p:cNvSpPr>
            <a:spLocks noGrp="1"/>
          </p:cNvSpPr>
          <p:nvPr>
            <p:ph idx="1"/>
          </p:nvPr>
        </p:nvSpPr>
        <p:spPr>
          <a:xfrm>
            <a:off x="1115568" y="2481943"/>
            <a:ext cx="10168128" cy="3695020"/>
          </a:xfrm>
        </p:spPr>
        <p:txBody>
          <a:bodyPr vert="horz" lIns="91440" tIns="45720" rIns="91440" bIns="45720" rtlCol="0" anchor="ctr">
            <a:normAutofit/>
          </a:bodyPr>
          <a:lstStyle/>
          <a:p>
            <a:pPr marL="0" lvl="0" indent="0" algn="ctr">
              <a:buNone/>
            </a:pPr>
            <a:endParaRPr lang="en-US" sz="4400" dirty="0">
              <a:ea typeface="Calibri"/>
              <a:cs typeface="Calibri"/>
            </a:endParaRPr>
          </a:p>
          <a:p>
            <a:pPr marL="0" indent="0" algn="ctr">
              <a:buNone/>
            </a:pPr>
            <a:endParaRPr lang="en-US" sz="5400">
              <a:ea typeface="Calibri" panose="020F0502020204030204"/>
              <a:cs typeface="Calibri" panose="020F0502020204030204"/>
            </a:endParaRPr>
          </a:p>
        </p:txBody>
      </p:sp>
      <p:sp>
        <p:nvSpPr>
          <p:cNvPr id="3" name="TextBox 2">
            <a:extLst>
              <a:ext uri="{FF2B5EF4-FFF2-40B4-BE49-F238E27FC236}">
                <a16:creationId xmlns:a16="http://schemas.microsoft.com/office/drawing/2014/main" id="{CFF6717A-AC81-7EAD-6F15-A4108A5E4D0F}"/>
              </a:ext>
            </a:extLst>
          </p:cNvPr>
          <p:cNvSpPr txBox="1"/>
          <p:nvPr/>
        </p:nvSpPr>
        <p:spPr>
          <a:xfrm>
            <a:off x="569344" y="1388854"/>
            <a:ext cx="1116833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74151"/>
                </a:solidFill>
                <a:ea typeface="+mn-lt"/>
                <a:cs typeface="+mn-lt"/>
              </a:rPr>
              <a:t>Customer segmentation plays a pivotal role in optimizing business strategies and enhancing customer experiences. It allows organizations to:</a:t>
            </a:r>
            <a:endParaRPr lang="en-US" sz="2000" dirty="0">
              <a:ea typeface="+mn-lt"/>
              <a:cs typeface="+mn-lt"/>
            </a:endParaRPr>
          </a:p>
          <a:p>
            <a:endParaRPr lang="en-US" sz="2000" dirty="0">
              <a:solidFill>
                <a:srgbClr val="374151"/>
              </a:solidFill>
              <a:ea typeface="+mn-lt"/>
              <a:cs typeface="+mn-lt"/>
            </a:endParaRPr>
          </a:p>
          <a:p>
            <a:pPr marL="628650" lvl="1" indent="-171450">
              <a:buFont typeface="Wingdings"/>
              <a:buChar char="Ø"/>
            </a:pPr>
            <a:r>
              <a:rPr lang="en-US" sz="2000" dirty="0">
                <a:ea typeface="+mn-lt"/>
                <a:cs typeface="+mn-lt"/>
              </a:rPr>
              <a:t>Tailor Marketing Efforts</a:t>
            </a:r>
            <a:endParaRPr lang="en-US" sz="2000" dirty="0">
              <a:cs typeface="Calibri"/>
            </a:endParaRPr>
          </a:p>
          <a:p>
            <a:pPr marL="628650" lvl="1" indent="-171450">
              <a:buFont typeface="Wingdings"/>
              <a:buChar char="Ø"/>
            </a:pPr>
            <a:r>
              <a:rPr lang="en-US" sz="2000" dirty="0">
                <a:ea typeface="+mn-lt"/>
                <a:cs typeface="+mn-lt"/>
              </a:rPr>
              <a:t>Optimize Product Development</a:t>
            </a:r>
            <a:r>
              <a:rPr lang="en-US" sz="2000" dirty="0">
                <a:solidFill>
                  <a:srgbClr val="374151"/>
                </a:solidFill>
                <a:ea typeface="+mn-lt"/>
                <a:cs typeface="+mn-lt"/>
              </a:rPr>
              <a:t>:</a:t>
            </a:r>
            <a:endParaRPr lang="en-US" sz="2000" dirty="0">
              <a:cs typeface="Calibri" panose="020F0502020204030204"/>
            </a:endParaRPr>
          </a:p>
          <a:p>
            <a:pPr marL="628650" lvl="1" indent="-171450">
              <a:buFont typeface="Wingdings"/>
              <a:buChar char="Ø"/>
            </a:pPr>
            <a:r>
              <a:rPr lang="en-US" sz="2000" dirty="0">
                <a:ea typeface="+mn-lt"/>
                <a:cs typeface="+mn-lt"/>
              </a:rPr>
              <a:t>Improve Customer Retention</a:t>
            </a:r>
            <a:endParaRPr lang="en-US" sz="2000" dirty="0">
              <a:cs typeface="Calibri" panose="020F0502020204030204"/>
            </a:endParaRPr>
          </a:p>
        </p:txBody>
      </p:sp>
      <p:sp>
        <p:nvSpPr>
          <p:cNvPr id="5" name="Title">
            <a:extLst>
              <a:ext uri="{FF2B5EF4-FFF2-40B4-BE49-F238E27FC236}">
                <a16:creationId xmlns:a16="http://schemas.microsoft.com/office/drawing/2014/main" id="{B84D8B52-8670-B261-A6AD-594AB7C366D9}"/>
              </a:ext>
            </a:extLst>
          </p:cNvPr>
          <p:cNvSpPr txBox="1">
            <a:spLocks/>
          </p:cNvSpPr>
          <p:nvPr/>
        </p:nvSpPr>
        <p:spPr>
          <a:xfrm>
            <a:off x="563477" y="3562134"/>
            <a:ext cx="10168128" cy="460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374151"/>
                </a:solidFill>
                <a:latin typeface="Calibri"/>
                <a:ea typeface="+mj-lt"/>
                <a:cs typeface="+mj-lt"/>
              </a:rPr>
              <a:t>Data Description:</a:t>
            </a:r>
            <a:endParaRPr lang="en-US" sz="2400" b="1" dirty="0">
              <a:latin typeface="Calibri"/>
              <a:cs typeface="Calibri Light"/>
            </a:endParaRPr>
          </a:p>
        </p:txBody>
      </p:sp>
      <p:sp>
        <p:nvSpPr>
          <p:cNvPr id="6" name="TextBox 5">
            <a:extLst>
              <a:ext uri="{FF2B5EF4-FFF2-40B4-BE49-F238E27FC236}">
                <a16:creationId xmlns:a16="http://schemas.microsoft.com/office/drawing/2014/main" id="{DDF5C977-BBE2-ABB1-A1BC-6468A6B61C1F}"/>
              </a:ext>
            </a:extLst>
          </p:cNvPr>
          <p:cNvSpPr txBox="1"/>
          <p:nvPr/>
        </p:nvSpPr>
        <p:spPr>
          <a:xfrm>
            <a:off x="554965" y="4178060"/>
            <a:ext cx="1116833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Demographics customer attributes:</a:t>
            </a:r>
          </a:p>
          <a:p>
            <a:pPr marL="800100" lvl="1" indent="-342900">
              <a:buFont typeface="Wingdings"/>
              <a:buChar char="Ø"/>
            </a:pPr>
            <a:r>
              <a:rPr lang="en-US" sz="2000" dirty="0">
                <a:ea typeface="+mn-lt"/>
                <a:cs typeface="+mn-lt"/>
              </a:rPr>
              <a:t>Customer ID</a:t>
            </a:r>
            <a:endParaRPr lang="en-US" sz="2000" dirty="0" err="1">
              <a:ea typeface="+mn-lt"/>
              <a:cs typeface="+mn-lt"/>
            </a:endParaRPr>
          </a:p>
          <a:p>
            <a:pPr marL="800100" lvl="1" indent="-342900">
              <a:buFont typeface="Wingdings"/>
              <a:buChar char="Ø"/>
            </a:pPr>
            <a:r>
              <a:rPr lang="en-US" sz="2000" dirty="0">
                <a:ea typeface="+mn-lt"/>
                <a:cs typeface="+mn-lt"/>
              </a:rPr>
              <a:t>Gender</a:t>
            </a:r>
            <a:endParaRPr lang="en-US" sz="2000" dirty="0">
              <a:cs typeface="Calibri"/>
            </a:endParaRPr>
          </a:p>
          <a:p>
            <a:pPr marL="800100" lvl="1" indent="-342900">
              <a:buFont typeface="Wingdings"/>
              <a:buChar char="Ø"/>
            </a:pPr>
            <a:r>
              <a:rPr lang="en-US" sz="2000" dirty="0">
                <a:ea typeface="+mn-lt"/>
                <a:cs typeface="+mn-lt"/>
              </a:rPr>
              <a:t>Age</a:t>
            </a:r>
          </a:p>
          <a:p>
            <a:pPr marL="800100" lvl="1" indent="-342900">
              <a:buFont typeface="Wingdings"/>
              <a:buChar char="Ø"/>
            </a:pPr>
            <a:r>
              <a:rPr lang="en-US" sz="2000" dirty="0">
                <a:ea typeface="+mn-lt"/>
                <a:cs typeface="+mn-lt"/>
              </a:rPr>
              <a:t>Annual Income (k$)</a:t>
            </a:r>
          </a:p>
          <a:p>
            <a:pPr marL="800100" lvl="1" indent="-342900">
              <a:buFont typeface="Wingdings"/>
              <a:buChar char="Ø"/>
            </a:pPr>
            <a:r>
              <a:rPr lang="en-US" sz="2000" dirty="0">
                <a:ea typeface="+mn-lt"/>
                <a:cs typeface="+mn-lt"/>
              </a:rPr>
              <a:t>Spending Score (1-100)</a:t>
            </a:r>
            <a:endParaRPr lang="en-US" sz="2000" dirty="0">
              <a:cs typeface="Calibri"/>
            </a:endParaRPr>
          </a:p>
          <a:p>
            <a:br>
              <a:rPr lang="en-US" dirty="0"/>
            </a:br>
            <a:endParaRPr lang="en-US" sz="2000" dirty="0">
              <a:cs typeface="Calibri"/>
            </a:endParaRPr>
          </a:p>
          <a:p>
            <a:br>
              <a:rPr lang="en-US" dirty="0"/>
            </a:br>
            <a:endParaRPr lang="en-US" sz="2000" dirty="0">
              <a:cs typeface="Calibri"/>
            </a:endParaRPr>
          </a:p>
          <a:p>
            <a:endParaRPr lang="en-US" sz="2000" dirty="0">
              <a:solidFill>
                <a:srgbClr val="374151"/>
              </a:solidFill>
              <a:cs typeface="Calibri" panose="020F0502020204030204"/>
            </a:endParaRPr>
          </a:p>
        </p:txBody>
      </p:sp>
    </p:spTree>
    <p:extLst>
      <p:ext uri="{BB962C8B-B14F-4D97-AF65-F5344CB8AC3E}">
        <p14:creationId xmlns:p14="http://schemas.microsoft.com/office/powerpoint/2010/main" val="4319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grpId="0" nodeType="clickEffect">
                                  <p:stCondLst>
                                    <p:cond delay="0"/>
                                  </p:stCondLst>
                                  <p:childTnLst>
                                    <p:anim calcmode="lin" valueType="num">
                                      <p:cBhvr>
                                        <p:cTn id="13" dur="1000"/>
                                        <p:tgtEl>
                                          <p:spTgt spid="6"/>
                                        </p:tgtEl>
                                        <p:attrNameLst>
                                          <p:attrName>ppt_w</p:attrName>
                                        </p:attrNameLst>
                                      </p:cBhvr>
                                      <p:tavLst>
                                        <p:tav tm="0">
                                          <p:val>
                                            <p:strVal val="ppt_w"/>
                                          </p:val>
                                        </p:tav>
                                        <p:tav tm="100000">
                                          <p:val>
                                            <p:fltVal val="0"/>
                                          </p:val>
                                        </p:tav>
                                      </p:tavLst>
                                    </p:anim>
                                    <p:anim calcmode="lin" valueType="num">
                                      <p:cBhvr>
                                        <p:cTn id="14" dur="1000"/>
                                        <p:tgtEl>
                                          <p:spTgt spid="6"/>
                                        </p:tgtEl>
                                        <p:attrNameLst>
                                          <p:attrName>ppt_h</p:attrName>
                                        </p:attrNameLst>
                                      </p:cBhvr>
                                      <p:tavLst>
                                        <p:tav tm="0">
                                          <p:val>
                                            <p:strVal val="ppt_h"/>
                                          </p:val>
                                        </p:tav>
                                        <p:tav tm="100000">
                                          <p:val>
                                            <p:fltVal val="0"/>
                                          </p:val>
                                        </p:tav>
                                      </p:tavLst>
                                    </p:anim>
                                    <p:anim calcmode="lin" valueType="num">
                                      <p:cBhvr>
                                        <p:cTn id="15" dur="1000"/>
                                        <p:tgtEl>
                                          <p:spTgt spid="6"/>
                                        </p:tgtEl>
                                        <p:attrNameLst>
                                          <p:attrName>style.rotation</p:attrName>
                                        </p:attrNameLst>
                                      </p:cBhvr>
                                      <p:tavLst>
                                        <p:tav tm="0">
                                          <p:val>
                                            <p:fltVal val="0"/>
                                          </p:val>
                                        </p:tav>
                                        <p:tav tm="100000">
                                          <p:val>
                                            <p:fltVal val="90"/>
                                          </p:val>
                                        </p:tav>
                                      </p:tavLst>
                                    </p:anim>
                                    <p:animEffect transition="out" filter="fade">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9D043-D25B-8EDA-E7F2-897164B9CE9A}"/>
              </a:ext>
            </a:extLst>
          </p:cNvPr>
          <p:cNvSpPr>
            <a:spLocks noGrp="1"/>
          </p:cNvSpPr>
          <p:nvPr>
            <p:ph type="title"/>
          </p:nvPr>
        </p:nvSpPr>
        <p:spPr>
          <a:xfrm>
            <a:off x="838200" y="557189"/>
            <a:ext cx="3374136" cy="5567891"/>
          </a:xfrm>
        </p:spPr>
        <p:txBody>
          <a:bodyPr>
            <a:normAutofit/>
          </a:bodyPr>
          <a:lstStyle/>
          <a:p>
            <a:r>
              <a:rPr lang="en-US" b="1">
                <a:ea typeface="+mj-lt"/>
                <a:cs typeface="+mj-lt"/>
              </a:rPr>
              <a:t>Preprocessing Steps</a:t>
            </a:r>
            <a:r>
              <a:rPr lang="en-US">
                <a:ea typeface="+mj-lt"/>
                <a:cs typeface="+mj-lt"/>
              </a:rPr>
              <a:t>:</a:t>
            </a:r>
            <a:endParaRPr lang="en-US"/>
          </a:p>
          <a:p>
            <a:endParaRPr lang="en-US">
              <a:cs typeface="Calibri Light"/>
            </a:endParaRPr>
          </a:p>
        </p:txBody>
      </p:sp>
      <p:graphicFrame>
        <p:nvGraphicFramePr>
          <p:cNvPr id="5" name="Content Placeholder 2">
            <a:extLst>
              <a:ext uri="{FF2B5EF4-FFF2-40B4-BE49-F238E27FC236}">
                <a16:creationId xmlns:a16="http://schemas.microsoft.com/office/drawing/2014/main" id="{73EF4B54-4AF4-F02A-45B2-A1DFED04D772}"/>
              </a:ext>
            </a:extLst>
          </p:cNvPr>
          <p:cNvGraphicFramePr>
            <a:graphicFrameLocks noGrp="1"/>
          </p:cNvGraphicFramePr>
          <p:nvPr>
            <p:ph idx="1"/>
            <p:extLst>
              <p:ext uri="{D42A27DB-BD31-4B8C-83A1-F6EECF244321}">
                <p14:modId xmlns:p14="http://schemas.microsoft.com/office/powerpoint/2010/main" val="75845495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2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13E37-0DA9-3AC9-8625-531E944F7CC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dirty="0">
                <a:latin typeface="Calibri Light"/>
                <a:cs typeface="Calibri Light"/>
              </a:rPr>
              <a:t>Data Exploration and Visualization</a:t>
            </a:r>
            <a:endParaRPr lang="en-US" b="1" dirty="0">
              <a:cs typeface="Calibri Light"/>
            </a:endParaRPr>
          </a:p>
        </p:txBody>
      </p:sp>
      <p:grpSp>
        <p:nvGrpSpPr>
          <p:cNvPr id="37" name="Group 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E473B5E-6B5B-5F21-3714-BB2F30592C08}"/>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latin typeface="+mn-lt"/>
                <a:ea typeface="+mn-ea"/>
                <a:cs typeface="+mn-cs"/>
              </a:rPr>
              <a:t>Chart 1:</a:t>
            </a:r>
            <a:endParaRPr lang="en-US" sz="2800" dirty="0">
              <a:latin typeface="Calibri Light" panose="020F0302020204030204"/>
              <a:ea typeface="+mn-ea"/>
              <a:cs typeface="Calibri Light" panose="020F0302020204030204"/>
            </a:endParaRPr>
          </a:p>
          <a:p>
            <a:pPr>
              <a:spcAft>
                <a:spcPts val="600"/>
              </a:spcAft>
            </a:pPr>
            <a:r>
              <a:rPr lang="en-US" sz="2800" dirty="0">
                <a:latin typeface="+mn-lt"/>
                <a:ea typeface="+mn-ea"/>
                <a:cs typeface="+mn-cs"/>
              </a:rPr>
              <a:t>Distribution of Gender</a:t>
            </a:r>
            <a:endParaRPr lang="en-US" sz="2800" dirty="0">
              <a:ea typeface="+mn-ea"/>
              <a:cs typeface="Calibri Light" panose="020F0302020204030204"/>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1A5A6EFE-D6F1-E4CB-BD63-C90DB04468C3}"/>
              </a:ext>
            </a:extLst>
          </p:cNvPr>
          <p:cNvPicPr>
            <a:picLocks noChangeAspect="1"/>
          </p:cNvPicPr>
          <p:nvPr/>
        </p:nvPicPr>
        <p:blipFill>
          <a:blip r:embed="rId2"/>
          <a:stretch>
            <a:fillRect/>
          </a:stretch>
        </p:blipFill>
        <p:spPr>
          <a:xfrm>
            <a:off x="5687684" y="959872"/>
            <a:ext cx="5906218" cy="4938257"/>
          </a:xfrm>
          <a:prstGeom prst="rect">
            <a:avLst/>
          </a:prstGeom>
        </p:spPr>
      </p:pic>
    </p:spTree>
    <p:extLst>
      <p:ext uri="{BB962C8B-B14F-4D97-AF65-F5344CB8AC3E}">
        <p14:creationId xmlns:p14="http://schemas.microsoft.com/office/powerpoint/2010/main" val="31137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4" dur="2000" fill="hold"/>
                                        <p:tgtEl>
                                          <p:spTgt spid="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8723A-3712-0479-5459-C450447D095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latin typeface="Calibri"/>
                <a:cs typeface="Calibri"/>
              </a:rPr>
              <a:t>Chart 2: </a:t>
            </a:r>
            <a:r>
              <a:rPr lang="en-US" dirty="0">
                <a:latin typeface="Calibri"/>
                <a:cs typeface="Calibri Light"/>
              </a:rPr>
              <a:t>Age Distribution</a:t>
            </a:r>
          </a:p>
        </p:txBody>
      </p:sp>
      <p:sp>
        <p:nvSpPr>
          <p:cNvPr id="49" name="Rectangle: Rounded Corners 4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4" descr="Chart, histogram&#10;&#10;Description automatically generated">
            <a:extLst>
              <a:ext uri="{FF2B5EF4-FFF2-40B4-BE49-F238E27FC236}">
                <a16:creationId xmlns:a16="http://schemas.microsoft.com/office/drawing/2014/main" id="{24F65E2D-18A1-9149-A1DA-6B1C73AC7574}"/>
              </a:ext>
            </a:extLst>
          </p:cNvPr>
          <p:cNvPicPr>
            <a:picLocks noChangeAspect="1"/>
          </p:cNvPicPr>
          <p:nvPr/>
        </p:nvPicPr>
        <p:blipFill>
          <a:blip r:embed="rId2"/>
          <a:stretch>
            <a:fillRect/>
          </a:stretch>
        </p:blipFill>
        <p:spPr>
          <a:xfrm>
            <a:off x="971910" y="1904740"/>
            <a:ext cx="10118784" cy="4831311"/>
          </a:xfrm>
          <a:prstGeom prst="rect">
            <a:avLst/>
          </a:prstGeom>
        </p:spPr>
      </p:pic>
    </p:spTree>
    <p:extLst>
      <p:ext uri="{BB962C8B-B14F-4D97-AF65-F5344CB8AC3E}">
        <p14:creationId xmlns:p14="http://schemas.microsoft.com/office/powerpoint/2010/main" val="20997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562D1-A8A4-4776-BF40-8E77BF0BF1B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latin typeface="Calibri"/>
                <a:cs typeface="Calibri"/>
              </a:rPr>
              <a:t>Annual Income Distribution</a:t>
            </a:r>
          </a:p>
        </p:txBody>
      </p:sp>
      <p:sp>
        <p:nvSpPr>
          <p:cNvPr id="20"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4" descr="Chart, histogram&#10;&#10;Description automatically generated">
            <a:extLst>
              <a:ext uri="{FF2B5EF4-FFF2-40B4-BE49-F238E27FC236}">
                <a16:creationId xmlns:a16="http://schemas.microsoft.com/office/drawing/2014/main" id="{99DD2E4D-43CD-8211-ED0F-55407469B31D}"/>
              </a:ext>
            </a:extLst>
          </p:cNvPr>
          <p:cNvPicPr>
            <a:picLocks noChangeAspect="1"/>
          </p:cNvPicPr>
          <p:nvPr/>
        </p:nvPicPr>
        <p:blipFill>
          <a:blip r:embed="rId2"/>
          <a:stretch>
            <a:fillRect/>
          </a:stretch>
        </p:blipFill>
        <p:spPr>
          <a:xfrm>
            <a:off x="66136" y="2211685"/>
            <a:ext cx="12131614" cy="4303686"/>
          </a:xfrm>
          <a:prstGeom prst="rect">
            <a:avLst/>
          </a:prstGeom>
        </p:spPr>
      </p:pic>
    </p:spTree>
    <p:extLst>
      <p:ext uri="{BB962C8B-B14F-4D97-AF65-F5344CB8AC3E}">
        <p14:creationId xmlns:p14="http://schemas.microsoft.com/office/powerpoint/2010/main" val="43052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path" presetSubtype="0" accel="50000" decel="50000" fill="hold" nodeType="clickEffect">
                                  <p:stCondLst>
                                    <p:cond delay="0"/>
                                  </p:stCondLst>
                                  <p:childTnLst>
                                    <p:animMotion origin="layout" path="M 0 0 C 0.033 0 0.06 0.027 0.06 0.06 C 0.06 0.099 0.03 0.113 0.012 0.119 L -0.012 0.125 C -0.03 0.131 -0.06 0.146 -0.06 0.19 C -0.06 0.218 -0.033 0.25 0 0.25 C 0.033 0.25 0.06 0.218 0.06 0.19 C 0.06 0.146 0.03 0.131 0.012 0.125 L -0.012 0.119 C -0.03 0.113 -0.06 0.099 -0.06 0.06 C -0.06 0.027 -0.033 0 0 0 Z"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562D1-A8A4-4776-BF40-8E77BF0BF1B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latin typeface="Calibri"/>
                <a:cs typeface="Calibri"/>
              </a:rPr>
              <a:t>Spending Score Distribution</a:t>
            </a:r>
          </a:p>
        </p:txBody>
      </p:sp>
      <p:sp>
        <p:nvSpPr>
          <p:cNvPr id="29" name="Rectangle: Rounded Corners 2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Chart, histogram&#10;&#10;Description automatically generated">
            <a:extLst>
              <a:ext uri="{FF2B5EF4-FFF2-40B4-BE49-F238E27FC236}">
                <a16:creationId xmlns:a16="http://schemas.microsoft.com/office/drawing/2014/main" id="{1EB9D47A-9582-6B7B-C1D9-667D0A2D39B7}"/>
              </a:ext>
            </a:extLst>
          </p:cNvPr>
          <p:cNvPicPr>
            <a:picLocks noChangeAspect="1"/>
          </p:cNvPicPr>
          <p:nvPr/>
        </p:nvPicPr>
        <p:blipFill>
          <a:blip r:embed="rId2"/>
          <a:stretch>
            <a:fillRect/>
          </a:stretch>
        </p:blipFill>
        <p:spPr>
          <a:xfrm>
            <a:off x="51758" y="2456099"/>
            <a:ext cx="11973463" cy="3843612"/>
          </a:xfrm>
          <a:prstGeom prst="rect">
            <a:avLst/>
          </a:prstGeom>
        </p:spPr>
      </p:pic>
    </p:spTree>
    <p:extLst>
      <p:ext uri="{BB962C8B-B14F-4D97-AF65-F5344CB8AC3E}">
        <p14:creationId xmlns:p14="http://schemas.microsoft.com/office/powerpoint/2010/main" val="39815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688</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Title: Customer Segmentation</vt:lpstr>
      <vt:lpstr>Problem Statement</vt:lpstr>
      <vt:lpstr>Objectives:</vt:lpstr>
      <vt:lpstr>Importance of Customer Segmentation</vt:lpstr>
      <vt:lpstr>Preprocessing Steps: </vt:lpstr>
      <vt:lpstr>Data Exploration and Visualization</vt:lpstr>
      <vt:lpstr>Chart 2: Age Distribution</vt:lpstr>
      <vt:lpstr>Annual Income Distribution</vt:lpstr>
      <vt:lpstr>Spending Score Distribution</vt:lpstr>
      <vt:lpstr>Patterns and Trends</vt:lpstr>
      <vt:lpstr>Feature Selection Process</vt:lpstr>
      <vt:lpstr> Selected Features</vt:lpstr>
      <vt:lpstr>Model Selection</vt:lpstr>
      <vt:lpstr>Model Validation</vt:lpstr>
      <vt:lpstr>Model Results and Performance Comparison</vt:lpstr>
      <vt:lpstr>Limitations and Weaknesses of Models</vt:lpstr>
      <vt:lpstr>Conclusion:</vt:lpstr>
      <vt:lpstr>PowerPoint Presentation</vt:lpstr>
      <vt:lpstr>sources or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Ankit Gupta</cp:lastModifiedBy>
  <cp:revision>948</cp:revision>
  <dcterms:created xsi:type="dcterms:W3CDTF">2023-05-24T04:24:53Z</dcterms:created>
  <dcterms:modified xsi:type="dcterms:W3CDTF">2023-06-16T10:32:41Z</dcterms:modified>
</cp:coreProperties>
</file>