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EE66-25B5-4DAE-BFB1-32C13FFC5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28BEC0-ECB4-436A-B27F-CF1D1DC1B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81853-EB7C-4EC1-8C88-6AD7D3482DC1}"/>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5" name="Footer Placeholder 4">
            <a:extLst>
              <a:ext uri="{FF2B5EF4-FFF2-40B4-BE49-F238E27FC236}">
                <a16:creationId xmlns:a16="http://schemas.microsoft.com/office/drawing/2014/main" id="{2044EA4E-C05E-44D4-A431-5F3141697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96033-6FDF-439D-A82E-D160A3F11434}"/>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75530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5A0B-838A-446B-B66E-9516DF7E8D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C7F3D-0BB5-42B6-8645-12110774E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845FC-11B9-42D4-B001-EBF4680CC33F}"/>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5" name="Footer Placeholder 4">
            <a:extLst>
              <a:ext uri="{FF2B5EF4-FFF2-40B4-BE49-F238E27FC236}">
                <a16:creationId xmlns:a16="http://schemas.microsoft.com/office/drawing/2014/main" id="{E12C5773-3108-44C7-9CAC-F801290FA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DA1F5-E715-40F8-ABEA-278B64B3A7E0}"/>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413596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EB774-CA6A-4502-98E3-0608ABAE8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9FEB54-6457-4B89-AA17-9799DDAF5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F35B9-53B2-401D-8454-7D95716D37DF}"/>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5" name="Footer Placeholder 4">
            <a:extLst>
              <a:ext uri="{FF2B5EF4-FFF2-40B4-BE49-F238E27FC236}">
                <a16:creationId xmlns:a16="http://schemas.microsoft.com/office/drawing/2014/main" id="{4C1AB742-66E7-496F-BD2A-BA172BBC9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73125-0B88-450E-9EB7-1709393F6634}"/>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388204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5104-5179-451A-9DF8-012BD1218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11DB4B-8B7F-4EEF-B898-0485758D6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B98CC-18AA-451A-9950-8AB9689F2C2A}"/>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5" name="Footer Placeholder 4">
            <a:extLst>
              <a:ext uri="{FF2B5EF4-FFF2-40B4-BE49-F238E27FC236}">
                <a16:creationId xmlns:a16="http://schemas.microsoft.com/office/drawing/2014/main" id="{172770F8-11E5-4ED1-981E-84BA4E2A0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39A2D-543B-4FD3-AAB8-427C0AD37D12}"/>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271113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852A-3417-4B2E-A58A-C36A7EB17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6A1E4A-7000-486C-BEEA-DB6CB1064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89DFC-D69F-46D3-BF35-3DC4F572D5EB}"/>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5" name="Footer Placeholder 4">
            <a:extLst>
              <a:ext uri="{FF2B5EF4-FFF2-40B4-BE49-F238E27FC236}">
                <a16:creationId xmlns:a16="http://schemas.microsoft.com/office/drawing/2014/main" id="{1DCB0BCB-20DB-4229-AEE4-4F05E0AD8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24A6C-E63B-4FA2-B90A-75D498EFCB78}"/>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65282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DB79-8ED2-4936-A5F1-54A905734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05354-A7B4-433C-83E3-E0E5C13B6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6FDAD9-DC63-4543-9F61-D4CE776CB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0D4F40-056D-4283-8E34-27602EF21B27}"/>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6" name="Footer Placeholder 5">
            <a:extLst>
              <a:ext uri="{FF2B5EF4-FFF2-40B4-BE49-F238E27FC236}">
                <a16:creationId xmlns:a16="http://schemas.microsoft.com/office/drawing/2014/main" id="{87209BCE-4F96-471A-B91C-87403339A7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AA7AB-66B3-4801-A190-B6A0FB26046A}"/>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336239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1070-9AA8-4F33-B372-631E38AE6E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82A88E-0B54-4649-A67F-3949D247C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FEAB5-7244-4C52-81F2-2C2AA5DB2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25145F-BAB0-423A-9BE5-ECD6DC38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3E62C-7C13-42F7-B396-AF34EF3EC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6B8F46-65E4-4E91-BC5F-04A7195D327D}"/>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8" name="Footer Placeholder 7">
            <a:extLst>
              <a:ext uri="{FF2B5EF4-FFF2-40B4-BE49-F238E27FC236}">
                <a16:creationId xmlns:a16="http://schemas.microsoft.com/office/drawing/2014/main" id="{95B7C33A-1F5C-44AD-A8BB-CED02650C1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7B15CB-EF9E-4DB0-ADC2-012312380CFF}"/>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330846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9B44-1770-466E-A301-FBB22CD608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E5C866-95DB-44A4-A310-2517F15A0299}"/>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4" name="Footer Placeholder 3">
            <a:extLst>
              <a:ext uri="{FF2B5EF4-FFF2-40B4-BE49-F238E27FC236}">
                <a16:creationId xmlns:a16="http://schemas.microsoft.com/office/drawing/2014/main" id="{A97A7060-387B-4A5A-A7A6-4BF3828FD3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5A5B4E-91D1-43AC-B6A7-337FB0E29EEA}"/>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224225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88E44-A5F7-49E9-92C6-26347F00C8D7}"/>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3" name="Footer Placeholder 2">
            <a:extLst>
              <a:ext uri="{FF2B5EF4-FFF2-40B4-BE49-F238E27FC236}">
                <a16:creationId xmlns:a16="http://schemas.microsoft.com/office/drawing/2014/main" id="{CA7D6B1F-05D2-42C7-A6AE-C7D366135E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E554CA-D862-4456-A58F-B8D9B357EC79}"/>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256837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FE28-4E5E-4CF0-8838-79D351E01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36D687-914B-4939-BE6C-3AAD27D53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8AA5FA-8FBE-4034-80A4-4B2B28364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C923C-37DC-4979-A3F3-BC04C12E381D}"/>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6" name="Footer Placeholder 5">
            <a:extLst>
              <a:ext uri="{FF2B5EF4-FFF2-40B4-BE49-F238E27FC236}">
                <a16:creationId xmlns:a16="http://schemas.microsoft.com/office/drawing/2014/main" id="{98F79ACC-BDAE-4A8A-9843-7F2275F16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4844C-50FD-4CC8-B288-CB31B102B6AC}"/>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45366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8BBD-D84D-4862-B6B4-8B6D8F62D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AD7677-54A1-479F-9F14-B79EAA38D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E6D149-7E1E-42B4-88DF-3F5E61AFF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456DE-7B31-4B33-8318-E5A7AD68BD57}"/>
              </a:ext>
            </a:extLst>
          </p:cNvPr>
          <p:cNvSpPr>
            <a:spLocks noGrp="1"/>
          </p:cNvSpPr>
          <p:nvPr>
            <p:ph type="dt" sz="half" idx="10"/>
          </p:nvPr>
        </p:nvSpPr>
        <p:spPr/>
        <p:txBody>
          <a:bodyPr/>
          <a:lstStyle/>
          <a:p>
            <a:fld id="{A1D586F0-09FF-4002-A2EE-FC137581EF82}" type="datetimeFigureOut">
              <a:rPr lang="en-IN" smtClean="0"/>
              <a:t>25-06-2019</a:t>
            </a:fld>
            <a:endParaRPr lang="en-IN"/>
          </a:p>
        </p:txBody>
      </p:sp>
      <p:sp>
        <p:nvSpPr>
          <p:cNvPr id="6" name="Footer Placeholder 5">
            <a:extLst>
              <a:ext uri="{FF2B5EF4-FFF2-40B4-BE49-F238E27FC236}">
                <a16:creationId xmlns:a16="http://schemas.microsoft.com/office/drawing/2014/main" id="{26847A7A-3B3A-41B6-B94D-41818A9357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39362-EE7D-4984-A568-7D20E6674ED3}"/>
              </a:ext>
            </a:extLst>
          </p:cNvPr>
          <p:cNvSpPr>
            <a:spLocks noGrp="1"/>
          </p:cNvSpPr>
          <p:nvPr>
            <p:ph type="sldNum" sz="quarter" idx="12"/>
          </p:nvPr>
        </p:nvSpPr>
        <p:spPr/>
        <p:txBody>
          <a:bodyPr/>
          <a:lstStyle/>
          <a:p>
            <a:fld id="{4AF19952-8584-40C5-879F-4EF8C699DCCF}" type="slidenum">
              <a:rPr lang="en-IN" smtClean="0"/>
              <a:t>‹#›</a:t>
            </a:fld>
            <a:endParaRPr lang="en-IN"/>
          </a:p>
        </p:txBody>
      </p:sp>
    </p:spTree>
    <p:extLst>
      <p:ext uri="{BB962C8B-B14F-4D97-AF65-F5344CB8AC3E}">
        <p14:creationId xmlns:p14="http://schemas.microsoft.com/office/powerpoint/2010/main" val="409829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3A9CC-771E-4FAD-A91A-431821384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78DA7A-3B08-4ACA-B0FA-B0E6973B0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5AD33-B9B9-442D-8892-979E261FE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586F0-09FF-4002-A2EE-FC137581EF82}" type="datetimeFigureOut">
              <a:rPr lang="en-IN" smtClean="0"/>
              <a:t>25-06-2019</a:t>
            </a:fld>
            <a:endParaRPr lang="en-IN"/>
          </a:p>
        </p:txBody>
      </p:sp>
      <p:sp>
        <p:nvSpPr>
          <p:cNvPr id="5" name="Footer Placeholder 4">
            <a:extLst>
              <a:ext uri="{FF2B5EF4-FFF2-40B4-BE49-F238E27FC236}">
                <a16:creationId xmlns:a16="http://schemas.microsoft.com/office/drawing/2014/main" id="{F5783556-DB5A-4B07-B0FA-610745F01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DAAE20-92B6-43C8-B0CF-DCC6CE2AB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19952-8584-40C5-879F-4EF8C699DCCF}" type="slidenum">
              <a:rPr lang="en-IN" smtClean="0"/>
              <a:t>‹#›</a:t>
            </a:fld>
            <a:endParaRPr lang="en-IN"/>
          </a:p>
        </p:txBody>
      </p:sp>
    </p:spTree>
    <p:extLst>
      <p:ext uri="{BB962C8B-B14F-4D97-AF65-F5344CB8AC3E}">
        <p14:creationId xmlns:p14="http://schemas.microsoft.com/office/powerpoint/2010/main" val="4175413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C66C-734F-4FA3-9426-11446F922342}"/>
              </a:ext>
            </a:extLst>
          </p:cNvPr>
          <p:cNvSpPr>
            <a:spLocks noGrp="1"/>
          </p:cNvSpPr>
          <p:nvPr>
            <p:ph type="ctrTitle"/>
          </p:nvPr>
        </p:nvSpPr>
        <p:spPr/>
        <p:txBody>
          <a:bodyPr>
            <a:normAutofit fontScale="90000"/>
          </a:bodyPr>
          <a:lstStyle/>
          <a:p>
            <a:r>
              <a:rPr lang="en-IN" dirty="0"/>
              <a:t>TAKENMIND GLOBAL INTERNSHIP ON DATA ANALYTICS</a:t>
            </a:r>
          </a:p>
        </p:txBody>
      </p:sp>
      <p:sp>
        <p:nvSpPr>
          <p:cNvPr id="3" name="Subtitle 2">
            <a:extLst>
              <a:ext uri="{FF2B5EF4-FFF2-40B4-BE49-F238E27FC236}">
                <a16:creationId xmlns:a16="http://schemas.microsoft.com/office/drawing/2014/main" id="{DBFE1745-D637-4529-B271-F9C32C06B3F0}"/>
              </a:ext>
            </a:extLst>
          </p:cNvPr>
          <p:cNvSpPr>
            <a:spLocks noGrp="1"/>
          </p:cNvSpPr>
          <p:nvPr>
            <p:ph type="subTitle" idx="1"/>
          </p:nvPr>
        </p:nvSpPr>
        <p:spPr/>
        <p:txBody>
          <a:bodyPr/>
          <a:lstStyle/>
          <a:p>
            <a:r>
              <a:rPr lang="en-IN" dirty="0"/>
              <a:t>PROOF OF CONCEPT BY ANKIT TAKLIKAR</a:t>
            </a:r>
          </a:p>
        </p:txBody>
      </p:sp>
    </p:spTree>
    <p:extLst>
      <p:ext uri="{BB962C8B-B14F-4D97-AF65-F5344CB8AC3E}">
        <p14:creationId xmlns:p14="http://schemas.microsoft.com/office/powerpoint/2010/main" val="14076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438E0-A997-4262-805E-7766EFB181BE}"/>
              </a:ext>
            </a:extLst>
          </p:cNvPr>
          <p:cNvSpPr>
            <a:spLocks noGrp="1"/>
          </p:cNvSpPr>
          <p:nvPr>
            <p:ph type="title"/>
          </p:nvPr>
        </p:nvSpPr>
        <p:spPr/>
        <p:txBody>
          <a:bodyPr/>
          <a:lstStyle/>
          <a:p>
            <a:r>
              <a:rPr lang="en-IN" dirty="0"/>
              <a:t>Project Description</a:t>
            </a:r>
          </a:p>
        </p:txBody>
      </p:sp>
      <p:sp>
        <p:nvSpPr>
          <p:cNvPr id="5" name="Content Placeholder 4">
            <a:extLst>
              <a:ext uri="{FF2B5EF4-FFF2-40B4-BE49-F238E27FC236}">
                <a16:creationId xmlns:a16="http://schemas.microsoft.com/office/drawing/2014/main" id="{7E9A9A92-5E91-42F7-8763-5201AEE71E13}"/>
              </a:ext>
            </a:extLst>
          </p:cNvPr>
          <p:cNvSpPr>
            <a:spLocks noGrp="1"/>
          </p:cNvSpPr>
          <p:nvPr>
            <p:ph idx="1"/>
          </p:nvPr>
        </p:nvSpPr>
        <p:spPr>
          <a:xfrm>
            <a:off x="838200" y="1825625"/>
            <a:ext cx="10515600" cy="1450235"/>
          </a:xfrm>
        </p:spPr>
        <p:txBody>
          <a:bodyPr/>
          <a:lstStyle/>
          <a:p>
            <a:pPr marL="0" indent="0">
              <a:buNone/>
            </a:pPr>
            <a:r>
              <a:rPr lang="en-US" dirty="0"/>
              <a:t>The data is for company X which is trying to control attrition. There are two sets of data: “Existing employees” and “Employees who have left”. </a:t>
            </a:r>
          </a:p>
          <a:p>
            <a:pPr marL="0" indent="0">
              <a:buNone/>
            </a:pPr>
            <a:endParaRPr lang="en-US" dirty="0"/>
          </a:p>
          <a:p>
            <a:endParaRPr lang="en-IN" dirty="0"/>
          </a:p>
        </p:txBody>
      </p:sp>
      <p:sp>
        <p:nvSpPr>
          <p:cNvPr id="6" name="TextBox 5">
            <a:extLst>
              <a:ext uri="{FF2B5EF4-FFF2-40B4-BE49-F238E27FC236}">
                <a16:creationId xmlns:a16="http://schemas.microsoft.com/office/drawing/2014/main" id="{C947CB10-035F-4140-83FC-9666DDEC1698}"/>
              </a:ext>
            </a:extLst>
          </p:cNvPr>
          <p:cNvSpPr txBox="1"/>
          <p:nvPr/>
        </p:nvSpPr>
        <p:spPr>
          <a:xfrm>
            <a:off x="838200" y="3275860"/>
            <a:ext cx="5393924" cy="646331"/>
          </a:xfrm>
          <a:prstGeom prst="rect">
            <a:avLst/>
          </a:prstGeom>
          <a:noFill/>
        </p:spPr>
        <p:txBody>
          <a:bodyPr wrap="square" rtlCol="0">
            <a:spAutoFit/>
          </a:bodyPr>
          <a:lstStyle/>
          <a:p>
            <a:r>
              <a:rPr lang="en-IN" sz="3600" dirty="0">
                <a:latin typeface="+mj-lt"/>
              </a:rPr>
              <a:t>Objective</a:t>
            </a:r>
          </a:p>
        </p:txBody>
      </p:sp>
      <p:graphicFrame>
        <p:nvGraphicFramePr>
          <p:cNvPr id="8" name="Table 7">
            <a:extLst>
              <a:ext uri="{FF2B5EF4-FFF2-40B4-BE49-F238E27FC236}">
                <a16:creationId xmlns:a16="http://schemas.microsoft.com/office/drawing/2014/main" id="{148CC2B1-CFAB-4EA5-AC46-74EB75AB3ABA}"/>
              </a:ext>
            </a:extLst>
          </p:cNvPr>
          <p:cNvGraphicFramePr>
            <a:graphicFrameLocks noGrp="1"/>
          </p:cNvGraphicFramePr>
          <p:nvPr>
            <p:extLst>
              <p:ext uri="{D42A27DB-BD31-4B8C-83A1-F6EECF244321}">
                <p14:modId xmlns:p14="http://schemas.microsoft.com/office/powerpoint/2010/main" val="2508963197"/>
              </p:ext>
            </p:extLst>
          </p:nvPr>
        </p:nvGraphicFramePr>
        <p:xfrm>
          <a:off x="838200" y="3817946"/>
          <a:ext cx="10515600" cy="1310640"/>
        </p:xfrm>
        <a:graphic>
          <a:graphicData uri="http://schemas.openxmlformats.org/drawingml/2006/table">
            <a:tbl>
              <a:tblPr/>
              <a:tblGrid>
                <a:gridCol w="10515600">
                  <a:extLst>
                    <a:ext uri="{9D8B030D-6E8A-4147-A177-3AD203B41FA5}">
                      <a16:colId xmlns:a16="http://schemas.microsoft.com/office/drawing/2014/main" val="2468246829"/>
                    </a:ext>
                  </a:extLst>
                </a:gridCol>
              </a:tblGrid>
              <a:tr h="0">
                <a:tc>
                  <a:txBody>
                    <a:bodyPr/>
                    <a:lstStyle/>
                    <a:p>
                      <a:pPr algn="l"/>
                      <a:endParaRPr lang="en-IN" dirty="0">
                        <a:solidFill>
                          <a:srgbClr val="64646D"/>
                        </a:solidFill>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216042132"/>
                  </a:ext>
                </a:extLst>
              </a:tr>
              <a:tr h="274320">
                <a:tc>
                  <a:txBody>
                    <a:bodyPr/>
                    <a:lstStyle/>
                    <a:p>
                      <a:pPr algn="l"/>
                      <a:r>
                        <a:rPr lang="en-US" sz="2800" dirty="0">
                          <a:solidFill>
                            <a:srgbClr val="000000"/>
                          </a:solidFill>
                          <a:effectLst/>
                          <a:latin typeface="Calibri" panose="020F0502020204030204" pitchFamily="34" charset="0"/>
                          <a:cs typeface="Calibri" panose="020F0502020204030204" pitchFamily="34" charset="0"/>
                        </a:rPr>
                        <a:t>What type of employees are leaving? Determine which employees are prone to leave next. </a:t>
                      </a:r>
                    </a:p>
                  </a:txBody>
                  <a:tcPr anchor="ctr">
                    <a:lnL>
                      <a:noFill/>
                    </a:lnL>
                    <a:lnR>
                      <a:noFill/>
                    </a:lnR>
                    <a:lnT>
                      <a:noFill/>
                    </a:lnT>
                    <a:lnB>
                      <a:noFill/>
                    </a:lnB>
                    <a:solidFill>
                      <a:srgbClr val="FFFFFF"/>
                    </a:solidFill>
                  </a:tcPr>
                </a:tc>
                <a:extLst>
                  <a:ext uri="{0D108BD9-81ED-4DB2-BD59-A6C34878D82A}">
                    <a16:rowId xmlns:a16="http://schemas.microsoft.com/office/drawing/2014/main" val="198810908"/>
                  </a:ext>
                </a:extLst>
              </a:tr>
            </a:tbl>
          </a:graphicData>
        </a:graphic>
      </p:graphicFrame>
    </p:spTree>
    <p:extLst>
      <p:ext uri="{BB962C8B-B14F-4D97-AF65-F5344CB8AC3E}">
        <p14:creationId xmlns:p14="http://schemas.microsoft.com/office/powerpoint/2010/main" val="30779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1048-0827-4A59-92B5-4C51E18C6299}"/>
              </a:ext>
            </a:extLst>
          </p:cNvPr>
          <p:cNvSpPr>
            <a:spLocks noGrp="1"/>
          </p:cNvSpPr>
          <p:nvPr>
            <p:ph type="title"/>
          </p:nvPr>
        </p:nvSpPr>
        <p:spPr/>
        <p:txBody>
          <a:bodyPr/>
          <a:lstStyle/>
          <a:p>
            <a:r>
              <a:rPr lang="en-IN" dirty="0"/>
              <a:t>Analysing the Data given</a:t>
            </a:r>
          </a:p>
        </p:txBody>
      </p:sp>
      <p:sp>
        <p:nvSpPr>
          <p:cNvPr id="3" name="Content Placeholder 2">
            <a:extLst>
              <a:ext uri="{FF2B5EF4-FFF2-40B4-BE49-F238E27FC236}">
                <a16:creationId xmlns:a16="http://schemas.microsoft.com/office/drawing/2014/main" id="{36626620-CF63-44FF-A11D-2D7E29CD3C1A}"/>
              </a:ext>
            </a:extLst>
          </p:cNvPr>
          <p:cNvSpPr>
            <a:spLocks noGrp="1"/>
          </p:cNvSpPr>
          <p:nvPr>
            <p:ph idx="1"/>
          </p:nvPr>
        </p:nvSpPr>
        <p:spPr/>
        <p:txBody>
          <a:bodyPr>
            <a:normAutofit/>
          </a:bodyPr>
          <a:lstStyle/>
          <a:p>
            <a:r>
              <a:rPr lang="en-IN" dirty="0"/>
              <a:t>We have 2 tables ‘Existing Employees’ and ‘Employees who have left’</a:t>
            </a:r>
          </a:p>
          <a:p>
            <a:r>
              <a:rPr lang="en-IN" dirty="0"/>
              <a:t>The attributes in these tables are </a:t>
            </a:r>
            <a:r>
              <a:rPr lang="en-US" dirty="0"/>
              <a:t>Satisfaction Level, Last evaluation, Number of projects, Average monthly hours, Time spent at the company, Whether they have had a work accident, Whether they have had a promotion in the last 5 years, Departments (column sales), Salary, Whether the employee has left</a:t>
            </a:r>
          </a:p>
          <a:p>
            <a:endParaRPr lang="en-IN" dirty="0"/>
          </a:p>
        </p:txBody>
      </p:sp>
    </p:spTree>
    <p:extLst>
      <p:ext uri="{BB962C8B-B14F-4D97-AF65-F5344CB8AC3E}">
        <p14:creationId xmlns:p14="http://schemas.microsoft.com/office/powerpoint/2010/main" val="270430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90D3AB-2CAA-4D6B-8309-6CB87A82A53F}"/>
              </a:ext>
            </a:extLst>
          </p:cNvPr>
          <p:cNvSpPr>
            <a:spLocks noGrp="1"/>
          </p:cNvSpPr>
          <p:nvPr>
            <p:ph type="title"/>
          </p:nvPr>
        </p:nvSpPr>
        <p:spPr>
          <a:xfrm>
            <a:off x="838200" y="604823"/>
            <a:ext cx="10515600" cy="892175"/>
          </a:xfrm>
        </p:spPr>
        <p:txBody>
          <a:bodyPr anchor="t">
            <a:noAutofit/>
          </a:bodyPr>
          <a:lstStyle/>
          <a:p>
            <a:r>
              <a:rPr lang="en-IN" sz="3200" dirty="0">
                <a:latin typeface="+mn-lt"/>
              </a:rPr>
              <a:t>The reasons due to which the employee are prone to leave are:</a:t>
            </a:r>
          </a:p>
        </p:txBody>
      </p:sp>
      <p:sp>
        <p:nvSpPr>
          <p:cNvPr id="5" name="Content Placeholder 4">
            <a:extLst>
              <a:ext uri="{FF2B5EF4-FFF2-40B4-BE49-F238E27FC236}">
                <a16:creationId xmlns:a16="http://schemas.microsoft.com/office/drawing/2014/main" id="{489B6A0A-8B54-4452-A6A6-497635E43B41}"/>
              </a:ext>
            </a:extLst>
          </p:cNvPr>
          <p:cNvSpPr>
            <a:spLocks noGrp="1"/>
          </p:cNvSpPr>
          <p:nvPr>
            <p:ph idx="1"/>
          </p:nvPr>
        </p:nvSpPr>
        <p:spPr/>
        <p:txBody>
          <a:bodyPr>
            <a:normAutofit fontScale="92500"/>
          </a:bodyPr>
          <a:lstStyle/>
          <a:p>
            <a:r>
              <a:rPr lang="en-IN" dirty="0"/>
              <a:t>If an employee is not satisfied with his/her job then he/she is prone to  leave the company. The satisfaction level of the employee has a direct say in whether the employee chooses to stay or leave the company.</a:t>
            </a:r>
          </a:p>
          <a:p>
            <a:r>
              <a:rPr lang="en-IN" dirty="0"/>
              <a:t>Another factor is average monthly hours. If employees work for longer periods of time every day, they may feel that they are being overworked and get exhausted both physically and mentally.</a:t>
            </a:r>
          </a:p>
          <a:p>
            <a:r>
              <a:rPr lang="en-IN" dirty="0"/>
              <a:t>Time spent at the company may also act as a factor, as employees  also have to travel to the company and back to their home. It may result in them having </a:t>
            </a:r>
            <a:r>
              <a:rPr lang="en-IN" dirty="0" err="1"/>
              <a:t>having</a:t>
            </a:r>
            <a:r>
              <a:rPr lang="en-IN" dirty="0"/>
              <a:t> less to no time to spend with their family and/or loved ones</a:t>
            </a:r>
            <a:br>
              <a:rPr lang="en-IN" dirty="0"/>
            </a:br>
            <a:endParaRPr lang="en-IN" dirty="0"/>
          </a:p>
        </p:txBody>
      </p:sp>
    </p:spTree>
    <p:extLst>
      <p:ext uri="{BB962C8B-B14F-4D97-AF65-F5344CB8AC3E}">
        <p14:creationId xmlns:p14="http://schemas.microsoft.com/office/powerpoint/2010/main" val="136696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49273-AF99-4A2C-9791-2C3E4B5DEA45}"/>
              </a:ext>
            </a:extLst>
          </p:cNvPr>
          <p:cNvSpPr>
            <a:spLocks noGrp="1"/>
          </p:cNvSpPr>
          <p:nvPr>
            <p:ph idx="1"/>
          </p:nvPr>
        </p:nvSpPr>
        <p:spPr>
          <a:xfrm>
            <a:off x="838200" y="683581"/>
            <a:ext cx="10515600" cy="5493382"/>
          </a:xfrm>
        </p:spPr>
        <p:txBody>
          <a:bodyPr/>
          <a:lstStyle/>
          <a:p>
            <a:r>
              <a:rPr lang="en-IN" dirty="0"/>
              <a:t>None of the employees have had a promotion in the last five years. This is discouraging for the employees who work for a lot of hours on multiple projects. </a:t>
            </a:r>
          </a:p>
          <a:p>
            <a:r>
              <a:rPr lang="en-IN" dirty="0"/>
              <a:t>The salaries of the employees are also below than average in some cases. Even when the employees are working more and have good evaluation.</a:t>
            </a:r>
          </a:p>
          <a:p>
            <a:endParaRPr lang="en-IN" dirty="0"/>
          </a:p>
          <a:p>
            <a:endParaRPr lang="en-IN" dirty="0"/>
          </a:p>
        </p:txBody>
      </p:sp>
    </p:spTree>
    <p:extLst>
      <p:ext uri="{BB962C8B-B14F-4D97-AF65-F5344CB8AC3E}">
        <p14:creationId xmlns:p14="http://schemas.microsoft.com/office/powerpoint/2010/main" val="289003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350-3486-41FD-AC75-67535EFE3AF3}"/>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CF7D5456-2943-434B-8CEB-605CA3910572}"/>
              </a:ext>
            </a:extLst>
          </p:cNvPr>
          <p:cNvSpPr>
            <a:spLocks noGrp="1"/>
          </p:cNvSpPr>
          <p:nvPr>
            <p:ph idx="1"/>
          </p:nvPr>
        </p:nvSpPr>
        <p:spPr/>
        <p:txBody>
          <a:bodyPr/>
          <a:lstStyle/>
          <a:p>
            <a:r>
              <a:rPr lang="en-IN" dirty="0"/>
              <a:t>Importing the libraries in the program</a:t>
            </a:r>
          </a:p>
          <a:p>
            <a:r>
              <a:rPr lang="en-IN" dirty="0" err="1"/>
              <a:t>Numpy</a:t>
            </a:r>
            <a:endParaRPr lang="en-IN" dirty="0"/>
          </a:p>
          <a:p>
            <a:r>
              <a:rPr lang="en-IN" dirty="0"/>
              <a:t>Pandas</a:t>
            </a:r>
          </a:p>
          <a:p>
            <a:r>
              <a:rPr lang="en-IN" dirty="0"/>
              <a:t>Seaborn</a:t>
            </a:r>
          </a:p>
          <a:p>
            <a:r>
              <a:rPr lang="en-IN" dirty="0"/>
              <a:t>Matplotlib</a:t>
            </a:r>
          </a:p>
          <a:p>
            <a:r>
              <a:rPr lang="en-IN" dirty="0" err="1"/>
              <a:t>Sklearn</a:t>
            </a:r>
            <a:endParaRPr lang="en-IN" dirty="0"/>
          </a:p>
          <a:p>
            <a:endParaRPr lang="en-IN" dirty="0"/>
          </a:p>
        </p:txBody>
      </p:sp>
    </p:spTree>
    <p:extLst>
      <p:ext uri="{BB962C8B-B14F-4D97-AF65-F5344CB8AC3E}">
        <p14:creationId xmlns:p14="http://schemas.microsoft.com/office/powerpoint/2010/main" val="206490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EE59-49AC-4E7E-B477-D86EA9FDBF48}"/>
              </a:ext>
            </a:extLst>
          </p:cNvPr>
          <p:cNvSpPr>
            <a:spLocks noGrp="1"/>
          </p:cNvSpPr>
          <p:nvPr>
            <p:ph type="title"/>
          </p:nvPr>
        </p:nvSpPr>
        <p:spPr/>
        <p:txBody>
          <a:bodyPr/>
          <a:lstStyle/>
          <a:p>
            <a:r>
              <a:rPr lang="en-IN" dirty="0"/>
              <a:t>Handling data</a:t>
            </a:r>
          </a:p>
        </p:txBody>
      </p:sp>
      <p:sp>
        <p:nvSpPr>
          <p:cNvPr id="3" name="Content Placeholder 2">
            <a:extLst>
              <a:ext uri="{FF2B5EF4-FFF2-40B4-BE49-F238E27FC236}">
                <a16:creationId xmlns:a16="http://schemas.microsoft.com/office/drawing/2014/main" id="{B4EA8397-06A0-4305-BDE5-44B695A407D6}"/>
              </a:ext>
            </a:extLst>
          </p:cNvPr>
          <p:cNvSpPr>
            <a:spLocks noGrp="1"/>
          </p:cNvSpPr>
          <p:nvPr>
            <p:ph idx="1"/>
          </p:nvPr>
        </p:nvSpPr>
        <p:spPr/>
        <p:txBody>
          <a:bodyPr/>
          <a:lstStyle/>
          <a:p>
            <a:r>
              <a:rPr lang="en-IN" dirty="0"/>
              <a:t>Saving the data in the pc and then loading it as a csv file</a:t>
            </a:r>
          </a:p>
          <a:p>
            <a:r>
              <a:rPr lang="en-IN" dirty="0"/>
              <a:t>Studying the data. </a:t>
            </a:r>
          </a:p>
          <a:p>
            <a:r>
              <a:rPr lang="en-IN" dirty="0"/>
              <a:t>We can divide the data into 2 datasets i.e. existing employees and employees who have left.</a:t>
            </a:r>
          </a:p>
          <a:p>
            <a:r>
              <a:rPr lang="en-IN" dirty="0"/>
              <a:t>We can plot graphs of attributes with employees to see which attributes affect the decision of employees to leave.</a:t>
            </a:r>
          </a:p>
          <a:p>
            <a:r>
              <a:rPr lang="en-IN" dirty="0"/>
              <a:t>We can create a prediction model using the existing data.   </a:t>
            </a:r>
          </a:p>
        </p:txBody>
      </p:sp>
    </p:spTree>
    <p:extLst>
      <p:ext uri="{BB962C8B-B14F-4D97-AF65-F5344CB8AC3E}">
        <p14:creationId xmlns:p14="http://schemas.microsoft.com/office/powerpoint/2010/main" val="67604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6293-A7AA-480A-8AA7-A175B350E76C}"/>
              </a:ext>
            </a:extLst>
          </p:cNvPr>
          <p:cNvSpPr>
            <a:spLocks noGrp="1"/>
          </p:cNvSpPr>
          <p:nvPr>
            <p:ph type="title"/>
          </p:nvPr>
        </p:nvSpPr>
        <p:spPr/>
        <p:txBody>
          <a:bodyPr/>
          <a:lstStyle/>
          <a:p>
            <a:r>
              <a:rPr lang="en-IN" dirty="0"/>
              <a:t>Attributes effecting an employee to leave	</a:t>
            </a:r>
          </a:p>
        </p:txBody>
      </p:sp>
      <p:sp>
        <p:nvSpPr>
          <p:cNvPr id="3" name="Content Placeholder 2">
            <a:extLst>
              <a:ext uri="{FF2B5EF4-FFF2-40B4-BE49-F238E27FC236}">
                <a16:creationId xmlns:a16="http://schemas.microsoft.com/office/drawing/2014/main" id="{F90DD458-F268-4B3E-B265-AFBA41B37F6E}"/>
              </a:ext>
            </a:extLst>
          </p:cNvPr>
          <p:cNvSpPr>
            <a:spLocks noGrp="1"/>
          </p:cNvSpPr>
          <p:nvPr>
            <p:ph idx="1"/>
          </p:nvPr>
        </p:nvSpPr>
        <p:spPr/>
        <p:txBody>
          <a:bodyPr/>
          <a:lstStyle/>
          <a:p>
            <a:r>
              <a:rPr lang="en-IN" dirty="0"/>
              <a:t>Satisfaction level</a:t>
            </a:r>
          </a:p>
          <a:p>
            <a:r>
              <a:rPr lang="en-IN" dirty="0"/>
              <a:t> </a:t>
            </a:r>
            <a:r>
              <a:rPr lang="en-IN" dirty="0" err="1"/>
              <a:t>Avg</a:t>
            </a:r>
            <a:r>
              <a:rPr lang="en-IN" dirty="0"/>
              <a:t> monthly hours worked</a:t>
            </a:r>
          </a:p>
          <a:p>
            <a:r>
              <a:rPr lang="en-IN" dirty="0"/>
              <a:t>Time spent at the company</a:t>
            </a:r>
          </a:p>
          <a:p>
            <a:r>
              <a:rPr lang="en-IN" dirty="0"/>
              <a:t>Promotions </a:t>
            </a:r>
          </a:p>
          <a:p>
            <a:r>
              <a:rPr lang="en-IN" dirty="0"/>
              <a:t>Salary</a:t>
            </a:r>
          </a:p>
          <a:p>
            <a:endParaRPr lang="en-IN" dirty="0"/>
          </a:p>
          <a:p>
            <a:endParaRPr lang="en-IN" dirty="0"/>
          </a:p>
        </p:txBody>
      </p:sp>
    </p:spTree>
    <p:extLst>
      <p:ext uri="{BB962C8B-B14F-4D97-AF65-F5344CB8AC3E}">
        <p14:creationId xmlns:p14="http://schemas.microsoft.com/office/powerpoint/2010/main" val="389795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438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TAKENMIND GLOBAL INTERNSHIP ON DATA ANALYTICS</vt:lpstr>
      <vt:lpstr>Project Description</vt:lpstr>
      <vt:lpstr>Analysing the Data given</vt:lpstr>
      <vt:lpstr>The reasons due to which the employee are prone to leave are:</vt:lpstr>
      <vt:lpstr>PowerPoint Presentation</vt:lpstr>
      <vt:lpstr>Approach</vt:lpstr>
      <vt:lpstr>Handling data</vt:lpstr>
      <vt:lpstr>Attributes effecting an employee to leave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Ankit Taklikar</dc:creator>
  <cp:lastModifiedBy>Ankit Taklikar</cp:lastModifiedBy>
  <cp:revision>13</cp:revision>
  <dcterms:created xsi:type="dcterms:W3CDTF">2019-06-22T04:36:50Z</dcterms:created>
  <dcterms:modified xsi:type="dcterms:W3CDTF">2019-06-25T06:49:32Z</dcterms:modified>
</cp:coreProperties>
</file>