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2.xml" ContentType="application/vnd.openxmlformats-officedocument.presentationml.notesSlide+xml"/>
  <Override PartName="/ppt/notesSlides/_rels/notesSlide12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7" r:id="rId6"/>
    <p:sldMasterId id="2147483659" r:id="rId7"/>
    <p:sldMasterId id="2147483661" r:id="rId8"/>
    <p:sldMasterId id="2147483663" r:id="rId9"/>
    <p:sldMasterId id="2147483664" r:id="rId10"/>
    <p:sldMasterId id="2147483665" r:id="rId11"/>
    <p:sldMasterId id="2147483666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1C8E1A9C-C08D-48EB-A15F-F1E67D07651C}" type="slidenum"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74801AD-8ADB-439C-BEC2-D9DD99F3A3D8}" type="slidenum"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8D4C30-FD59-498F-82C2-2CEA9A40E0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04E5C6-3DAC-4AEA-86CD-ABC8E900E1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2853EE5-87DE-4662-8F00-242E44FAB4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49191B0-D213-488B-B39D-0665FA6BC3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333D7DD-D5DC-49FE-BF55-373A5BE4B6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17C3059-4BF2-48D0-A783-6CB92CD185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771FF23-F502-4E63-9184-B9FFAB1F4A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B19DE41-0995-4788-994A-2D414EF620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7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2" name="Straight Connector 9"/>
          <p:cNvCxnSpPr/>
          <p:nvPr/>
        </p:nvCxnSpPr>
        <p:spPr>
          <a:xfrm>
            <a:off x="0" y="6128280"/>
            <a:ext cx="12192480" cy="720"/>
          </a:xfrm>
          <a:prstGeom prst="straightConnector1">
            <a:avLst/>
          </a:prstGeom>
          <a:ln w="126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3" name="PlaceHolder 1"/>
          <p:cNvSpPr>
            <a:spLocks noGrp="1"/>
          </p:cNvSpPr>
          <p:nvPr>
            <p:ph type="dt" idx="1"/>
          </p:nvPr>
        </p:nvSpPr>
        <p:spPr>
          <a:xfrm>
            <a:off x="7554240" y="330480"/>
            <a:ext cx="349992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IN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l Sans MT"/>
              </a:rPr>
              <a:t> </a:t>
            </a:r>
            <a:endParaRPr b="0" lang="en-IN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ftr" idx="2"/>
          </p:nvPr>
        </p:nvSpPr>
        <p:spPr>
          <a:xfrm>
            <a:off x="1451520" y="329400"/>
            <a:ext cx="593820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sldNum" idx="3"/>
          </p:nvPr>
        </p:nvSpPr>
        <p:spPr>
          <a:xfrm>
            <a:off x="480240" y="798840"/>
            <a:ext cx="810360" cy="50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IN" sz="2800" strike="noStrike" u="none">
                <a:solidFill>
                  <a:schemeClr val="accent1"/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BBCC95B-BD83-476B-BDB0-C06128D1848A}" type="slidenum">
              <a:rPr b="0" lang="en-IN" sz="2800" strike="noStrike" u="none">
                <a:solidFill>
                  <a:schemeClr val="accent1"/>
                </a:solidFill>
                <a:effectLst/>
                <a:uFillTx/>
                <a:latin typeface="Gill Sans MT"/>
              </a:rPr>
              <a:t>13</a:t>
            </a:fld>
            <a:endParaRPr b="0" lang="en-IN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7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1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02" name="Straight Connector 9"/>
          <p:cNvCxnSpPr/>
          <p:nvPr/>
        </p:nvCxnSpPr>
        <p:spPr>
          <a:xfrm>
            <a:off x="0" y="6128280"/>
            <a:ext cx="12192480" cy="720"/>
          </a:xfrm>
          <a:prstGeom prst="straightConnector1">
            <a:avLst/>
          </a:prstGeom>
          <a:ln w="126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47200" y="804240"/>
            <a:ext cx="9606960" cy="105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trike="noStrike" u="none" cap="all">
                <a:solidFill>
                  <a:schemeClr val="dk1"/>
                </a:solidFill>
                <a:effectLst/>
                <a:uFillTx/>
                <a:latin typeface="Gill Sans MT"/>
              </a:rPr>
              <a:t>Click to edit Master title style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447200" y="2019600"/>
            <a:ext cx="4644360" cy="80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trike="noStrike" u="none" cap="all">
                <a:solidFill>
                  <a:schemeClr val="accent1"/>
                </a:solidFill>
                <a:effectLst/>
                <a:uFillTx/>
                <a:latin typeface="Gill Sans MT"/>
              </a:rPr>
              <a:t>Click to edit Master text styles</a:t>
            </a:r>
            <a:endParaRPr b="0" lang="en-IN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447200" y="2824200"/>
            <a:ext cx="4644360" cy="264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Click to edit Master text styles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Second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Third level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Fourth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Fifth level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412320" y="2022840"/>
            <a:ext cx="4644360" cy="80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 cap="all">
                <a:solidFill>
                  <a:schemeClr val="accent1"/>
                </a:solidFill>
                <a:effectLst/>
                <a:uFillTx/>
                <a:latin typeface="Gill Sans MT"/>
              </a:rPr>
              <a:t>Click to edit Master text styles</a:t>
            </a:r>
            <a:endParaRPr b="0" lang="en-IN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412320" y="2821320"/>
            <a:ext cx="4644360" cy="263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Click to edit Master text styles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Second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Third level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Fourth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Fifth level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 type="dt" idx="28"/>
          </p:nvPr>
        </p:nvSpPr>
        <p:spPr>
          <a:xfrm>
            <a:off x="7554240" y="330480"/>
            <a:ext cx="349992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IN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l Sans MT"/>
              </a:rPr>
              <a:t>&lt;date/time&gt;</a:t>
            </a:r>
            <a:endParaRPr b="0" lang="en-IN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PlaceHolder 7"/>
          <p:cNvSpPr>
            <a:spLocks noGrp="1"/>
          </p:cNvSpPr>
          <p:nvPr>
            <p:ph type="ftr" idx="29"/>
          </p:nvPr>
        </p:nvSpPr>
        <p:spPr>
          <a:xfrm>
            <a:off x="1451520" y="329400"/>
            <a:ext cx="593820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PlaceHolder 8"/>
          <p:cNvSpPr>
            <a:spLocks noGrp="1"/>
          </p:cNvSpPr>
          <p:nvPr>
            <p:ph type="sldNum" idx="30"/>
          </p:nvPr>
        </p:nvSpPr>
        <p:spPr>
          <a:xfrm>
            <a:off x="480240" y="798840"/>
            <a:ext cx="810360" cy="50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IN" sz="2800" strike="noStrike" u="none">
                <a:solidFill>
                  <a:schemeClr val="accent1"/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AA28E1F-FDAF-4D53-8AA2-301DFB011F7C}" type="slidenum">
              <a:rPr b="0" lang="en-IN" sz="2800" strike="noStrike" u="none">
                <a:solidFill>
                  <a:schemeClr val="accent1"/>
                </a:solidFill>
                <a:effectLst/>
                <a:uFillTx/>
                <a:latin typeface="Gill Sans MT"/>
              </a:rPr>
              <a:t>&lt;number&gt;</a:t>
            </a:fld>
            <a:endParaRPr b="0" lang="en-IN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111" name="Straight Connector 28"/>
          <p:cNvCxnSpPr/>
          <p:nvPr/>
        </p:nvCxnSpPr>
        <p:spPr>
          <a:xfrm>
            <a:off x="1453680" y="1846800"/>
            <a:ext cx="9608400" cy="720"/>
          </a:xfrm>
          <a:prstGeom prst="straightConnector1">
            <a:avLst/>
          </a:prstGeom>
          <a:ln w="3168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7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3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14" name="Straight Connector 9"/>
          <p:cNvCxnSpPr/>
          <p:nvPr/>
        </p:nvCxnSpPr>
        <p:spPr>
          <a:xfrm>
            <a:off x="0" y="6128280"/>
            <a:ext cx="12192480" cy="720"/>
          </a:xfrm>
          <a:prstGeom prst="straightConnector1">
            <a:avLst/>
          </a:prstGeom>
          <a:ln w="126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trike="noStrike" u="none" cap="all">
                <a:solidFill>
                  <a:schemeClr val="dk1"/>
                </a:solidFill>
                <a:effectLst/>
                <a:uFillTx/>
                <a:latin typeface="Gill Sans MT"/>
              </a:rPr>
              <a:t>Click to edit Master title style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dt" idx="31"/>
          </p:nvPr>
        </p:nvSpPr>
        <p:spPr>
          <a:xfrm>
            <a:off x="7554240" y="330480"/>
            <a:ext cx="349992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IN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l Sans MT"/>
              </a:rPr>
              <a:t>&lt;date/time&gt;</a:t>
            </a:r>
            <a:endParaRPr b="0" lang="en-IN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ftr" idx="32"/>
          </p:nvPr>
        </p:nvSpPr>
        <p:spPr>
          <a:xfrm>
            <a:off x="1451520" y="329400"/>
            <a:ext cx="593820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sldNum" idx="33"/>
          </p:nvPr>
        </p:nvSpPr>
        <p:spPr>
          <a:xfrm>
            <a:off x="480240" y="798840"/>
            <a:ext cx="810360" cy="50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IN" sz="2800" strike="noStrike" u="none">
                <a:solidFill>
                  <a:schemeClr val="accent1"/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4394E26-520F-4A7E-A497-86168296707E}" type="slidenum">
              <a:rPr b="0" lang="en-IN" sz="2800" strike="noStrike" u="none">
                <a:solidFill>
                  <a:schemeClr val="accent1"/>
                </a:solidFill>
                <a:effectLst/>
                <a:uFillTx/>
                <a:latin typeface="Gill Sans MT"/>
              </a:rPr>
              <a:t>&lt;number&gt;</a:t>
            </a:fld>
            <a:endParaRPr b="0" lang="en-IN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119" name="Straight Connector 24"/>
          <p:cNvCxnSpPr/>
          <p:nvPr/>
        </p:nvCxnSpPr>
        <p:spPr>
          <a:xfrm>
            <a:off x="1453680" y="1846800"/>
            <a:ext cx="9608400" cy="720"/>
          </a:xfrm>
          <a:prstGeom prst="straightConnector1">
            <a:avLst/>
          </a:prstGeom>
          <a:ln w="3168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0" name="Straight Connector 9"/>
          <p:cNvCxnSpPr/>
          <p:nvPr/>
        </p:nvCxnSpPr>
        <p:spPr>
          <a:xfrm>
            <a:off x="0" y="6128280"/>
            <a:ext cx="12192480" cy="720"/>
          </a:xfrm>
          <a:prstGeom prst="straightConnector1">
            <a:avLst/>
          </a:prstGeom>
          <a:ln w="126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44680" y="798840"/>
            <a:ext cx="3272400" cy="224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trike="noStrike" u="none" cap="all">
                <a:solidFill>
                  <a:schemeClr val="dk1"/>
                </a:solidFill>
                <a:effectLst/>
                <a:uFillTx/>
                <a:latin typeface="Gill Sans MT"/>
              </a:rPr>
              <a:t>Click to edit Master title style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3600" y="798840"/>
            <a:ext cx="6011640" cy="465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432000" indent="-3240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Click to edit Master text styles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Second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Third level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Fourth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Fifth level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444680" y="3205440"/>
            <a:ext cx="3274200" cy="224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Click to edit Master text styles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dt" idx="4"/>
          </p:nvPr>
        </p:nvSpPr>
        <p:spPr>
          <a:xfrm>
            <a:off x="7554240" y="330480"/>
            <a:ext cx="349992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IN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l Sans MT"/>
              </a:rPr>
              <a:t>&lt;date/time&gt;</a:t>
            </a:r>
            <a:endParaRPr b="0" lang="en-IN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ftr" idx="5"/>
          </p:nvPr>
        </p:nvSpPr>
        <p:spPr>
          <a:xfrm>
            <a:off x="1451520" y="329400"/>
            <a:ext cx="593820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sldNum" idx="6"/>
          </p:nvPr>
        </p:nvSpPr>
        <p:spPr>
          <a:xfrm>
            <a:off x="480240" y="798840"/>
            <a:ext cx="810360" cy="50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IN" sz="2800" strike="noStrike" u="none">
                <a:solidFill>
                  <a:schemeClr val="accent1"/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767FFD5-052D-4EA5-981B-E65605828A4E}" type="slidenum">
              <a:rPr b="0" lang="en-IN" sz="2800" strike="noStrike" u="none">
                <a:solidFill>
                  <a:schemeClr val="accent1"/>
                </a:solidFill>
                <a:effectLst/>
                <a:uFillTx/>
                <a:latin typeface="Gill Sans MT"/>
              </a:rPr>
              <a:t>&lt;number&gt;</a:t>
            </a:fld>
            <a:endParaRPr b="0" lang="en-IN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40"/>
            <a:ext cx="3269880" cy="720"/>
          </a:xfrm>
          <a:prstGeom prst="straightConnector1">
            <a:avLst/>
          </a:prstGeom>
          <a:ln w="3168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1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22" name="Straight Connector 9"/>
          <p:cNvCxnSpPr/>
          <p:nvPr/>
        </p:nvCxnSpPr>
        <p:spPr>
          <a:xfrm>
            <a:off x="0" y="6128280"/>
            <a:ext cx="12192480" cy="720"/>
          </a:xfrm>
          <a:prstGeom prst="straightConnector1">
            <a:avLst/>
          </a:prstGeom>
          <a:ln w="12600">
            <a:solidFill>
              <a:srgbClr val="000001">
                <a:alpha val="20000"/>
              </a:srgbClr>
            </a:solidFill>
            <a:round/>
          </a:ln>
        </p:spPr>
      </p:cxnSp>
      <p:grpSp>
        <p:nvGrpSpPr>
          <p:cNvPr id="23" name="Group 7"/>
          <p:cNvGrpSpPr/>
          <p:nvPr/>
        </p:nvGrpSpPr>
        <p:grpSpPr>
          <a:xfrm>
            <a:off x="7477560" y="482040"/>
            <a:ext cx="4073760" cy="5148360"/>
            <a:chOff x="7477560" y="482040"/>
            <a:chExt cx="4073760" cy="5148360"/>
          </a:xfrm>
        </p:grpSpPr>
        <p:sp>
          <p:nvSpPr>
            <p:cNvPr id="24" name="Rectangle 17"/>
            <p:cNvSpPr/>
            <p:nvPr/>
          </p:nvSpPr>
          <p:spPr>
            <a:xfrm>
              <a:off x="7477560" y="482040"/>
              <a:ext cx="4073760" cy="5148360"/>
            </a:xfrm>
            <a:prstGeom prst="rect">
              <a:avLst/>
            </a:prstGeom>
            <a:gradFill rotWithShape="0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/>
            </a:gradFill>
            <a:ln w="76320">
              <a:noFill/>
            </a:ln>
            <a:effectLst>
              <a:outerShdw dist="228470" dir="4740526" blurRad="127080" rotWithShape="0">
                <a:srgbClr val="000000">
                  <a:alpha val="3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" name="Rectangle 18"/>
            <p:cNvSpPr/>
            <p:nvPr/>
          </p:nvSpPr>
          <p:spPr>
            <a:xfrm>
              <a:off x="7790400" y="812520"/>
              <a:ext cx="3449520" cy="4465800"/>
            </a:xfrm>
            <a:prstGeom prst="rect">
              <a:avLst/>
            </a:prstGeom>
            <a:gradFill rotWithShape="0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/>
            </a:gradFill>
            <a:ln w="50760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51160" y="1129680"/>
            <a:ext cx="5531760" cy="182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trike="noStrike" u="none" cap="all">
                <a:solidFill>
                  <a:schemeClr val="dk1"/>
                </a:solidFill>
                <a:effectLst/>
                <a:uFillTx/>
                <a:latin typeface="Gill Sans MT"/>
              </a:rPr>
              <a:t>Click to edit Master title style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124480" y="1122480"/>
            <a:ext cx="2790360" cy="3865680"/>
          </a:xfrm>
          <a:prstGeom prst="rect">
            <a:avLst/>
          </a:prstGeom>
          <a:solidFill>
            <a:schemeClr val="lt1">
              <a:lumMod val="85000"/>
            </a:schemeClr>
          </a:solidFill>
          <a:ln w="936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algn="ctr" defTabSz="457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Click icon to add picture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450440" y="3146040"/>
            <a:ext cx="5523840" cy="200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Click to edit Master text styles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dt" idx="7"/>
          </p:nvPr>
        </p:nvSpPr>
        <p:spPr>
          <a:xfrm>
            <a:off x="1447560" y="5469840"/>
            <a:ext cx="5526720" cy="31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IN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l Sans MT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l Sans MT"/>
              </a:rPr>
              <a:t>&lt;date/time&gt;</a:t>
            </a:r>
            <a:endParaRPr b="0" lang="en-IN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ftr" idx="8"/>
          </p:nvPr>
        </p:nvSpPr>
        <p:spPr>
          <a:xfrm>
            <a:off x="1447560" y="318600"/>
            <a:ext cx="5540400" cy="32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6"/>
          <p:cNvSpPr>
            <a:spLocks noGrp="1"/>
          </p:cNvSpPr>
          <p:nvPr>
            <p:ph type="sldNum" idx="9"/>
          </p:nvPr>
        </p:nvSpPr>
        <p:spPr>
          <a:xfrm>
            <a:off x="480240" y="798840"/>
            <a:ext cx="810360" cy="50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IN" sz="2800" strike="noStrike" u="none">
                <a:solidFill>
                  <a:schemeClr val="accent1"/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1263853-1C31-4701-8F04-6DF8132DE31F}" type="slidenum">
              <a:rPr b="0" lang="en-IN" sz="2800" strike="noStrike" u="none">
                <a:solidFill>
                  <a:schemeClr val="accent1"/>
                </a:solidFill>
                <a:effectLst/>
                <a:uFillTx/>
                <a:latin typeface="Gill Sans MT"/>
              </a:rPr>
              <a:t>&lt;number&gt;</a:t>
            </a:fld>
            <a:endParaRPr b="0" lang="en-IN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32" name="Straight Connector 30"/>
          <p:cNvCxnSpPr/>
          <p:nvPr/>
        </p:nvCxnSpPr>
        <p:spPr>
          <a:xfrm>
            <a:off x="1447200" y="3143520"/>
            <a:ext cx="5528160" cy="720"/>
          </a:xfrm>
          <a:prstGeom prst="straightConnector1">
            <a:avLst/>
          </a:prstGeom>
          <a:ln w="3168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6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37" name="Straight Connector 9"/>
          <p:cNvCxnSpPr/>
          <p:nvPr/>
        </p:nvCxnSpPr>
        <p:spPr>
          <a:xfrm>
            <a:off x="0" y="6128280"/>
            <a:ext cx="12192480" cy="720"/>
          </a:xfrm>
          <a:prstGeom prst="straightConnector1">
            <a:avLst/>
          </a:prstGeom>
          <a:ln w="126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400" cy="254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600" strike="noStrike" u="none" cap="all">
                <a:solidFill>
                  <a:schemeClr val="dk1"/>
                </a:solidFill>
                <a:effectLst/>
                <a:uFillTx/>
                <a:latin typeface="Gill Sans MT"/>
              </a:rPr>
              <a:t>Click to edit Master title style</a:t>
            </a:r>
            <a:endParaRPr b="0" lang="en-IN" sz="6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dt" idx="10"/>
          </p:nvPr>
        </p:nvSpPr>
        <p:spPr>
          <a:xfrm>
            <a:off x="7554240" y="330480"/>
            <a:ext cx="349992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IN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l Sans MT"/>
              </a:rPr>
              <a:t>&lt;date/time&gt;</a:t>
            </a:r>
            <a:endParaRPr b="0" lang="en-IN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 idx="11"/>
          </p:nvPr>
        </p:nvSpPr>
        <p:spPr>
          <a:xfrm>
            <a:off x="2416680" y="329400"/>
            <a:ext cx="497304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 idx="12"/>
          </p:nvPr>
        </p:nvSpPr>
        <p:spPr>
          <a:xfrm>
            <a:off x="1437840" y="798840"/>
            <a:ext cx="810360" cy="50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IN" sz="2800" strike="noStrike" u="none">
                <a:solidFill>
                  <a:schemeClr val="accent1"/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6DA10D1-C837-4DF9-91AE-18EC2E97C552}" type="slidenum">
              <a:rPr b="0" lang="en-IN" sz="2800" strike="noStrike" u="none">
                <a:solidFill>
                  <a:schemeClr val="accent1"/>
                </a:solidFill>
                <a:effectLst/>
                <a:uFillTx/>
                <a:latin typeface="Gill Sans MT"/>
              </a:rPr>
              <a:t>&lt;number&gt;</a:t>
            </a:fld>
            <a:endParaRPr b="0" lang="en-IN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42" name="Straight Connector 14"/>
          <p:cNvCxnSpPr/>
          <p:nvPr/>
        </p:nvCxnSpPr>
        <p:spPr>
          <a:xfrm>
            <a:off x="2417760" y="3528360"/>
            <a:ext cx="8637480" cy="720"/>
          </a:xfrm>
          <a:prstGeom prst="straightConnector1">
            <a:avLst/>
          </a:prstGeom>
          <a:ln w="31680">
            <a:solidFill>
              <a:srgbClr val="b71e42"/>
            </a:solidFill>
            <a:round/>
          </a:ln>
        </p:spPr>
      </p:cxn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Click to edit the outline text format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Second Outline Level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Third Outline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Fourth Outline Level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  <p:sldLayoutId id="2147483656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7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9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50" name="Straight Connector 9"/>
          <p:cNvCxnSpPr/>
          <p:nvPr/>
        </p:nvCxnSpPr>
        <p:spPr>
          <a:xfrm>
            <a:off x="0" y="6128280"/>
            <a:ext cx="12192480" cy="720"/>
          </a:xfrm>
          <a:prstGeom prst="straightConnector1">
            <a:avLst/>
          </a:prstGeom>
          <a:ln w="126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trike="noStrike" u="none" cap="all">
                <a:solidFill>
                  <a:schemeClr val="dk1"/>
                </a:solidFill>
                <a:effectLst/>
                <a:uFillTx/>
                <a:latin typeface="Gill Sans MT"/>
              </a:rPr>
              <a:t>Click to edit Master title style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432000" indent="-3240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Click to edit Master text styles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Second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Third level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Fourth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Fifth level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dt" idx="13"/>
          </p:nvPr>
        </p:nvSpPr>
        <p:spPr>
          <a:xfrm>
            <a:off x="7554240" y="330480"/>
            <a:ext cx="349992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IN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l Sans MT"/>
              </a:rPr>
              <a:t>&lt;date/time&gt;</a:t>
            </a:r>
            <a:endParaRPr b="0" lang="en-IN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ftr" idx="14"/>
          </p:nvPr>
        </p:nvSpPr>
        <p:spPr>
          <a:xfrm>
            <a:off x="1451520" y="329400"/>
            <a:ext cx="593820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sldNum" idx="15"/>
          </p:nvPr>
        </p:nvSpPr>
        <p:spPr>
          <a:xfrm>
            <a:off x="480240" y="798840"/>
            <a:ext cx="810360" cy="50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IN" sz="2800" strike="noStrike" u="none">
                <a:solidFill>
                  <a:schemeClr val="accent1"/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CAE1117-8BAF-462E-B1C8-A37C68016B4F}" type="slidenum">
              <a:rPr b="0" lang="en-IN" sz="2800" strike="noStrike" u="none">
                <a:solidFill>
                  <a:schemeClr val="accent1"/>
                </a:solidFill>
                <a:effectLst/>
                <a:uFillTx/>
                <a:latin typeface="Gill Sans MT"/>
              </a:rPr>
              <a:t>&lt;number&gt;</a:t>
            </a:fld>
            <a:endParaRPr b="0" lang="en-IN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56" name="Straight Connector 25"/>
          <p:cNvCxnSpPr/>
          <p:nvPr/>
        </p:nvCxnSpPr>
        <p:spPr>
          <a:xfrm>
            <a:off x="1453680" y="1846800"/>
            <a:ext cx="9608400" cy="720"/>
          </a:xfrm>
          <a:prstGeom prst="straightConnector1">
            <a:avLst/>
          </a:prstGeom>
          <a:ln w="3168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7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0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61" name="Straight Connector 9"/>
          <p:cNvCxnSpPr/>
          <p:nvPr/>
        </p:nvCxnSpPr>
        <p:spPr>
          <a:xfrm>
            <a:off x="0" y="6128280"/>
            <a:ext cx="12192480" cy="720"/>
          </a:xfrm>
          <a:prstGeom prst="straightConnector1">
            <a:avLst/>
          </a:prstGeom>
          <a:ln w="126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439200" y="798840"/>
            <a:ext cx="1614960" cy="465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trike="noStrike" u="none" cap="all">
                <a:solidFill>
                  <a:schemeClr val="dk1"/>
                </a:solidFill>
                <a:effectLst/>
                <a:uFillTx/>
                <a:latin typeface="Gill Sans MT"/>
              </a:rPr>
              <a:t>Click to edit Master title style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444680" y="798840"/>
            <a:ext cx="7828200" cy="465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432000" indent="-3240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Click to edit Master text styles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Second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Third level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Fourth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Fifth level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dt" idx="16"/>
          </p:nvPr>
        </p:nvSpPr>
        <p:spPr>
          <a:xfrm>
            <a:off x="7554240" y="330480"/>
            <a:ext cx="349992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IN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l Sans MT"/>
              </a:rPr>
              <a:t>&lt;date/time&gt;</a:t>
            </a:r>
            <a:endParaRPr b="0" lang="en-IN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ftr" idx="17"/>
          </p:nvPr>
        </p:nvSpPr>
        <p:spPr>
          <a:xfrm>
            <a:off x="1451520" y="329400"/>
            <a:ext cx="593820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sldNum" idx="18"/>
          </p:nvPr>
        </p:nvSpPr>
        <p:spPr>
          <a:xfrm>
            <a:off x="480240" y="798840"/>
            <a:ext cx="810360" cy="50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IN" sz="2800" strike="noStrike" u="none">
                <a:solidFill>
                  <a:schemeClr val="accent1"/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397F38D-FEA8-4F43-9AA2-589064F8544C}" type="slidenum">
              <a:rPr b="0" lang="en-IN" sz="2800" strike="noStrike" u="none">
                <a:solidFill>
                  <a:schemeClr val="accent1"/>
                </a:solidFill>
                <a:effectLst/>
                <a:uFillTx/>
                <a:latin typeface="Gill Sans MT"/>
              </a:rPr>
              <a:t>&lt;number&gt;</a:t>
            </a:fld>
            <a:endParaRPr b="0" lang="en-IN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67" name="Straight Connector 14"/>
          <p:cNvCxnSpPr/>
          <p:nvPr/>
        </p:nvCxnSpPr>
        <p:spPr>
          <a:xfrm>
            <a:off x="9438840" y="798840"/>
            <a:ext cx="720" cy="4660560"/>
          </a:xfrm>
          <a:prstGeom prst="straightConnector1">
            <a:avLst/>
          </a:prstGeom>
          <a:ln w="3168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7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1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72" name="Straight Connector 9"/>
          <p:cNvCxnSpPr/>
          <p:nvPr/>
        </p:nvCxnSpPr>
        <p:spPr>
          <a:xfrm>
            <a:off x="0" y="6128280"/>
            <a:ext cx="12192480" cy="720"/>
          </a:xfrm>
          <a:prstGeom prst="straightConnector1">
            <a:avLst/>
          </a:prstGeom>
          <a:ln w="126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trike="noStrike" u="none" cap="all">
                <a:solidFill>
                  <a:schemeClr val="dk1"/>
                </a:solidFill>
                <a:effectLst/>
                <a:uFillTx/>
                <a:latin typeface="Gill Sans MT"/>
              </a:rPr>
              <a:t>Click to edit Master title style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Click to edit Master text styles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Second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Third level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Fourth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Fifth level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19"/>
          </p:nvPr>
        </p:nvSpPr>
        <p:spPr>
          <a:xfrm>
            <a:off x="7554240" y="330480"/>
            <a:ext cx="349992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IN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l Sans MT"/>
              </a:rPr>
              <a:t>&lt;date/time&gt;</a:t>
            </a:r>
            <a:endParaRPr b="0" lang="en-IN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ftr" idx="20"/>
          </p:nvPr>
        </p:nvSpPr>
        <p:spPr>
          <a:xfrm>
            <a:off x="1451520" y="329400"/>
            <a:ext cx="593820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sldNum" idx="21"/>
          </p:nvPr>
        </p:nvSpPr>
        <p:spPr>
          <a:xfrm>
            <a:off x="480240" y="798840"/>
            <a:ext cx="810360" cy="50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IN" sz="2800" strike="noStrike" u="none">
                <a:solidFill>
                  <a:schemeClr val="accent1"/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6CAEFB9-0C1F-4C4C-9F6E-5EB621F168C9}" type="slidenum">
              <a:rPr b="0" lang="en-IN" sz="2800" strike="noStrike" u="none">
                <a:solidFill>
                  <a:schemeClr val="accent1"/>
                </a:solidFill>
                <a:effectLst/>
                <a:uFillTx/>
                <a:latin typeface="Gill Sans MT"/>
              </a:rPr>
              <a:t>&lt;number&gt;</a:t>
            </a:fld>
            <a:endParaRPr b="0" lang="en-IN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78" name="Straight Connector 32"/>
          <p:cNvCxnSpPr/>
          <p:nvPr/>
        </p:nvCxnSpPr>
        <p:spPr>
          <a:xfrm>
            <a:off x="1453680" y="1846800"/>
            <a:ext cx="9608400" cy="720"/>
          </a:xfrm>
          <a:prstGeom prst="straightConnector1">
            <a:avLst/>
          </a:prstGeom>
          <a:ln w="3168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2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83" name="Straight Connector 9"/>
          <p:cNvCxnSpPr/>
          <p:nvPr/>
        </p:nvCxnSpPr>
        <p:spPr>
          <a:xfrm>
            <a:off x="0" y="6128280"/>
            <a:ext cx="12192480" cy="720"/>
          </a:xfrm>
          <a:prstGeom prst="straightConnector1">
            <a:avLst/>
          </a:prstGeom>
          <a:ln w="126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520" cy="188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600" strike="noStrike" u="none" cap="all">
                <a:solidFill>
                  <a:schemeClr val="dk1"/>
                </a:solidFill>
                <a:effectLst/>
                <a:uFillTx/>
                <a:latin typeface="Gill Sans MT"/>
              </a:rPr>
              <a:t>Click to edit Master title style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560" cy="101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45720" anchor="t">
            <a:normAutofit/>
          </a:bodyPr>
          <a:p>
            <a:pPr marL="432000" indent="-3240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Click to edit Master text styles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22"/>
          </p:nvPr>
        </p:nvSpPr>
        <p:spPr>
          <a:xfrm>
            <a:off x="7554240" y="330480"/>
            <a:ext cx="349992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IN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l Sans MT"/>
              </a:rPr>
              <a:t>&lt;date/time&gt;</a:t>
            </a:r>
            <a:endParaRPr b="0" lang="en-IN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 idx="23"/>
          </p:nvPr>
        </p:nvSpPr>
        <p:spPr>
          <a:xfrm>
            <a:off x="1451520" y="329400"/>
            <a:ext cx="593820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 idx="24"/>
          </p:nvPr>
        </p:nvSpPr>
        <p:spPr>
          <a:xfrm>
            <a:off x="480240" y="798840"/>
            <a:ext cx="810360" cy="50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IN" sz="2800" strike="noStrike" u="none">
                <a:solidFill>
                  <a:schemeClr val="accent1"/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F5ED4BE-347E-41B0-A00A-C3623E5B9ED3}" type="slidenum">
              <a:rPr b="0" lang="en-IN" sz="2800" strike="noStrike" u="none">
                <a:solidFill>
                  <a:schemeClr val="accent1"/>
                </a:solidFill>
                <a:effectLst/>
                <a:uFillTx/>
                <a:latin typeface="Gill Sans MT"/>
              </a:rPr>
              <a:t>&lt;number&gt;</a:t>
            </a:fld>
            <a:endParaRPr b="0" lang="en-IN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89" name="Straight Connector 14"/>
          <p:cNvCxnSpPr/>
          <p:nvPr/>
        </p:nvCxnSpPr>
        <p:spPr>
          <a:xfrm>
            <a:off x="1454040" y="3804840"/>
            <a:ext cx="8631360" cy="720"/>
          </a:xfrm>
          <a:prstGeom prst="straightConnector1">
            <a:avLst/>
          </a:prstGeom>
          <a:ln w="3168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7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1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92" name="Straight Connector 9"/>
          <p:cNvCxnSpPr/>
          <p:nvPr/>
        </p:nvCxnSpPr>
        <p:spPr>
          <a:xfrm>
            <a:off x="0" y="6128280"/>
            <a:ext cx="12192480" cy="720"/>
          </a:xfrm>
          <a:prstGeom prst="straightConnector1">
            <a:avLst/>
          </a:prstGeom>
          <a:ln w="126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449360" y="804960"/>
            <a:ext cx="9604800" cy="105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trike="noStrike" u="none" cap="all">
                <a:solidFill>
                  <a:schemeClr val="dk1"/>
                </a:solidFill>
                <a:effectLst/>
                <a:uFillTx/>
                <a:latin typeface="Gill Sans MT"/>
              </a:rPr>
              <a:t>Click to edit Master title style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447200" y="2010960"/>
            <a:ext cx="4644360" cy="344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Click to edit Master text styles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Second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Third level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Fourth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Fifth level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413760" y="2017440"/>
            <a:ext cx="4644360" cy="344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Click to edit Master text styles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Second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Third level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Fourth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Fifth level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 idx="25"/>
          </p:nvPr>
        </p:nvSpPr>
        <p:spPr>
          <a:xfrm>
            <a:off x="7554240" y="330480"/>
            <a:ext cx="349992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IN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l Sans MT"/>
              </a:rPr>
              <a:t>&lt;date/time&gt;</a:t>
            </a:r>
            <a:endParaRPr b="0" lang="en-IN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 idx="26"/>
          </p:nvPr>
        </p:nvSpPr>
        <p:spPr>
          <a:xfrm>
            <a:off x="1451520" y="329400"/>
            <a:ext cx="5938200" cy="3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 idx="27"/>
          </p:nvPr>
        </p:nvSpPr>
        <p:spPr>
          <a:xfrm>
            <a:off x="480240" y="798840"/>
            <a:ext cx="810360" cy="50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IN" sz="2800" strike="noStrike" u="none">
                <a:solidFill>
                  <a:schemeClr val="accent1"/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158079D-3115-488D-B9D5-71BEAC1909A4}" type="slidenum">
              <a:rPr b="0" lang="en-IN" sz="2800" strike="noStrike" u="none">
                <a:solidFill>
                  <a:schemeClr val="accent1"/>
                </a:solidFill>
                <a:effectLst/>
                <a:uFillTx/>
                <a:latin typeface="Gill Sans MT"/>
              </a:rPr>
              <a:t>&lt;number&gt;</a:t>
            </a:fld>
            <a:endParaRPr b="0" lang="en-IN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99" name="Straight Connector 34"/>
          <p:cNvCxnSpPr/>
          <p:nvPr/>
        </p:nvCxnSpPr>
        <p:spPr>
          <a:xfrm>
            <a:off x="1453680" y="1846800"/>
            <a:ext cx="9608400" cy="720"/>
          </a:xfrm>
          <a:prstGeom prst="straightConnector1">
            <a:avLst/>
          </a:prstGeom>
          <a:ln w="3168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38040" y="506880"/>
            <a:ext cx="11598120" cy="185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600" strike="noStrike" u="none" cap="all">
                <a:solidFill>
                  <a:schemeClr val="dk1"/>
                </a:solidFill>
                <a:effectLst/>
                <a:uFillTx/>
                <a:latin typeface="Gill Sans MT"/>
              </a:rPr>
              <a:t>Sentiment Analysis of twitter Reviews</a:t>
            </a:r>
            <a:endParaRPr b="0" lang="en-IN" sz="6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3603240" y="3838680"/>
            <a:ext cx="8636400" cy="174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 cap="all">
                <a:solidFill>
                  <a:schemeClr val="dk1"/>
                </a:solidFill>
                <a:effectLst/>
                <a:uFillTx/>
                <a:latin typeface="Gill Sans MT"/>
              </a:rPr>
              <a:t>Name : darpan , Rudra</a:t>
            </a:r>
            <a:br>
              <a:rPr sz="1800"/>
            </a:br>
            <a:r>
              <a:rPr b="0" lang="en-US" sz="1800" strike="noStrike" u="none" cap="all">
                <a:solidFill>
                  <a:schemeClr val="dk1"/>
                </a:solidFill>
                <a:effectLst/>
                <a:uFillTx/>
                <a:latin typeface="Gill Sans MT"/>
              </a:rPr>
              <a:t>Roll NO : 11723210052 ,11723210031</a:t>
            </a:r>
            <a:br>
              <a:rPr sz="1800"/>
            </a:br>
            <a:r>
              <a:rPr b="0" lang="en-US" sz="1800" strike="noStrike" u="none" cap="all">
                <a:solidFill>
                  <a:schemeClr val="dk1"/>
                </a:solidFill>
                <a:effectLst/>
                <a:uFillTx/>
                <a:latin typeface="Gill Sans MT"/>
              </a:rPr>
              <a:t>College Name : SRM University Haryana </a:t>
            </a:r>
            <a:br>
              <a:rPr sz="1800"/>
            </a:br>
            <a:r>
              <a:rPr b="0" lang="en-US" sz="1800" strike="noStrike" u="none" cap="all">
                <a:solidFill>
                  <a:schemeClr val="dk1"/>
                </a:solidFill>
                <a:effectLst/>
                <a:uFillTx/>
                <a:latin typeface="Gill Sans MT"/>
              </a:rPr>
              <a:t>GUIDE name : Geetika Tikoria 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7000" y="3600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trike="noStrike" u="none" cap="all">
                <a:solidFill>
                  <a:schemeClr val="dk1"/>
                </a:solidFill>
                <a:effectLst/>
                <a:uFillTx/>
                <a:latin typeface="Times New Roman, serif"/>
                <a:ea typeface="SimSun"/>
              </a:rPr>
              <a:t>Implementation / Module Description</a:t>
            </a:r>
            <a:br>
              <a:rPr sz="2000"/>
            </a:br>
            <a:br>
              <a:rPr sz="2000"/>
            </a:br>
            <a:r>
              <a:rPr b="1" lang="en-US" sz="2000" strike="noStrike" u="none" cap="all">
                <a:solidFill>
                  <a:schemeClr val="dk1"/>
                </a:solidFill>
                <a:effectLst/>
                <a:uFillTx/>
                <a:latin typeface="Times New Roman, serif"/>
                <a:ea typeface="SimSun"/>
              </a:rPr>
              <a:t>VADER :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900000" y="1620000"/>
            <a:ext cx="10454400" cy="2449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60000" y="7200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trike="noStrike" u="none" cap="all">
                <a:solidFill>
                  <a:schemeClr val="dk1"/>
                </a:solidFill>
                <a:effectLst/>
                <a:uFillTx/>
                <a:latin typeface="Times New Roman, serif"/>
                <a:ea typeface="SimSun"/>
              </a:rPr>
              <a:t>Implementation / Module Description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360000" y="1440000"/>
            <a:ext cx="10619640" cy="395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900000" y="5400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trike="noStrike" u="none" cap="all">
                <a:solidFill>
                  <a:schemeClr val="dk1"/>
                </a:solidFill>
                <a:effectLst/>
                <a:uFillTx/>
                <a:latin typeface="Times New Roman, serif"/>
                <a:ea typeface="SimSun"/>
              </a:rPr>
              <a:t>Implementation / Module Description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 rot="19200">
            <a:off x="1203840" y="1226520"/>
            <a:ext cx="6300000" cy="4780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trike="noStrike" u="none" cap="all">
                <a:solidFill>
                  <a:schemeClr val="dk1"/>
                </a:solidFill>
                <a:effectLst/>
                <a:uFillTx/>
                <a:latin typeface="Times New Roman, serif"/>
                <a:ea typeface="SimSun"/>
              </a:rPr>
              <a:t>Implementation / Module Description </a:t>
            </a:r>
            <a:br>
              <a:rPr sz="2000"/>
            </a:br>
            <a:r>
              <a:rPr b="1" lang="en-US" sz="2000" strike="noStrike" u="none" cap="all">
                <a:solidFill>
                  <a:schemeClr val="dk1"/>
                </a:solidFill>
                <a:effectLst/>
                <a:uFillTx/>
                <a:latin typeface="Times New Roman, serif"/>
                <a:ea typeface="SimSun"/>
              </a:rPr>
              <a:t> </a:t>
            </a:r>
            <a:br>
              <a:rPr sz="2000"/>
            </a:br>
            <a:r>
              <a:rPr b="1" lang="en-US" sz="2000" strike="noStrike" u="none" cap="all">
                <a:solidFill>
                  <a:schemeClr val="dk1"/>
                </a:solidFill>
                <a:effectLst/>
                <a:uFillTx/>
                <a:latin typeface="Times New Roman, serif"/>
                <a:ea typeface="SimSun"/>
              </a:rPr>
              <a:t>ROBERTA :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1451520" y="2015640"/>
            <a:ext cx="9602640" cy="3449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1273680" y="1962000"/>
            <a:ext cx="11381760" cy="2358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trike="noStrike" u="none" cap="all">
                <a:solidFill>
                  <a:schemeClr val="dk1"/>
                </a:solidFill>
                <a:effectLst/>
                <a:uFillTx/>
                <a:latin typeface="Times New Roman, serif"/>
                <a:ea typeface="SimSun"/>
              </a:rPr>
              <a:t>Implementation / Module Description</a:t>
            </a:r>
            <a:br>
              <a:rPr sz="2000"/>
            </a:br>
            <a:br>
              <a:rPr sz="2000"/>
            </a:br>
            <a:r>
              <a:rPr b="1" lang="en-US" sz="2000" strike="noStrike" u="none" cap="all">
                <a:solidFill>
                  <a:schemeClr val="dk1"/>
                </a:solidFill>
                <a:effectLst/>
                <a:uFillTx/>
                <a:latin typeface="Times New Roman, serif"/>
                <a:ea typeface="SimSun"/>
              </a:rPr>
              <a:t>ROBERTA :</a:t>
            </a:r>
            <a:br>
              <a:rPr sz="2000"/>
            </a:br>
            <a:r>
              <a:rPr b="1" lang="en-US" sz="2000" strike="noStrike" u="none" cap="all">
                <a:solidFill>
                  <a:schemeClr val="dk1"/>
                </a:solidFill>
                <a:effectLst/>
                <a:uFillTx/>
                <a:latin typeface="Times New Roman, serif"/>
                <a:ea typeface="SimSun"/>
              </a:rPr>
              <a:t> 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524600" y="1808640"/>
            <a:ext cx="7020000" cy="4299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017000" y="5400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trike="noStrike" u="none" cap="all">
                <a:solidFill>
                  <a:schemeClr val="dk1"/>
                </a:solidFill>
                <a:effectLst/>
                <a:uFillTx/>
                <a:latin typeface="Times New Roman, serif"/>
                <a:ea typeface="SimSun"/>
              </a:rPr>
              <a:t>Implementation / Module Description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1085760" y="1260000"/>
            <a:ext cx="10254240" cy="449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trike="noStrike" u="none" cap="all">
                <a:solidFill>
                  <a:schemeClr val="dk1"/>
                </a:solidFill>
                <a:effectLst/>
                <a:uFillTx/>
                <a:latin typeface="Times New Roman, serif"/>
                <a:ea typeface="SimSun"/>
              </a:rPr>
              <a:t>Implementation / Module Description </a:t>
            </a:r>
            <a:br>
              <a:rPr sz="2000"/>
            </a:br>
            <a:br>
              <a:rPr sz="2000"/>
            </a:br>
            <a:r>
              <a:rPr b="1" lang="en-US" sz="2000" strike="noStrike" u="none" cap="all">
                <a:solidFill>
                  <a:schemeClr val="dk1"/>
                </a:solidFill>
                <a:effectLst/>
                <a:uFillTx/>
                <a:latin typeface="Times New Roman, serif"/>
                <a:ea typeface="SimSun"/>
              </a:rPr>
              <a:t>Comparison between roberta and vader analysis</a:t>
            </a:r>
            <a:br>
              <a:rPr sz="2000"/>
            </a:b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451520" y="1694520"/>
            <a:ext cx="9708480" cy="4785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trike="noStrike" u="none" cap="all">
                <a:solidFill>
                  <a:schemeClr val="dk1"/>
                </a:solidFill>
                <a:effectLst/>
                <a:uFillTx/>
                <a:latin typeface="Times New Roman, serif"/>
                <a:ea typeface="SimSun"/>
              </a:rPr>
              <a:t>Implementation / Module Description</a:t>
            </a:r>
            <a:br>
              <a:rPr sz="2000"/>
            </a:br>
            <a:br>
              <a:rPr sz="2000"/>
            </a:br>
            <a:r>
              <a:rPr b="1" lang="en-US" sz="2000" strike="noStrike" u="none" cap="all">
                <a:solidFill>
                  <a:schemeClr val="dk1"/>
                </a:solidFill>
                <a:effectLst/>
                <a:uFillTx/>
                <a:latin typeface="Times New Roman, serif"/>
                <a:ea typeface="SimSun"/>
              </a:rPr>
              <a:t>Comparison between roberta and vader analysis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1540440" y="1853280"/>
            <a:ext cx="9979560" cy="486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trike="noStrike" u="none" cap="all">
                <a:solidFill>
                  <a:schemeClr val="dk1"/>
                </a:solidFill>
                <a:effectLst/>
                <a:uFillTx/>
                <a:latin typeface="Gill Sans MT"/>
              </a:rPr>
              <a:t>Conclusion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In this project, we compared two sentiment analysis approaches: </a:t>
            </a: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VADER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, a rule-based sentiment analysis tool, and </a:t>
            </a: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RoBERTa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, a transformer-based pretrained deep learning model. The comparison highlights clear differences in performance, complexity, and suitability for various use cases.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In summary, </a:t>
            </a: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VADER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 is suitable for quick, real-time applications with limited resources, while </a:t>
            </a: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RoBERTa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 is the preferred choice for high-accuracy sentiment analysis tasks where performance is a priority. The selection between the two should be based on the specific requirements and constraints of the application.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260000" y="9000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trike="noStrike" u="none" cap="all">
                <a:solidFill>
                  <a:schemeClr val="dk1"/>
                </a:solidFill>
                <a:effectLst/>
                <a:uFillTx/>
                <a:latin typeface="Gill Sans MT"/>
              </a:rPr>
              <a:t>Introduction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1080000" y="1949760"/>
            <a:ext cx="9602640" cy="34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5000" lnSpcReduction="9999"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This project focuses on leveraging machine learning techniques to perform sentiment analysis on Twitter CHATGPT reviews. The goal is to automatically classify reviews as positive, negative, or neutral, thereby providing a scalable and efficient solution to analyze public opinion.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ill Sans MT"/>
                <a:ea typeface="Microsoft YaHei"/>
              </a:rPr>
              <a:t>This project aims to analyze and classify the sentiment of tweets related to ChatGPT using two distinct natural language processing techniques: VADER and RoBERTa. The project began by collecting a dataset of tweets that mention “ChatGPT.” The raw data was then cleaned and preprocessed. After preprocessing, two sentiment analysis models were applied: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Why we chose this project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 - In the age of digital commerce, online reviews have become a crucial factor influencing consumer purchasing decisions. Among e-commerce platforms, Twitter hosts millions of user-generated product reviews, offering valuable insights into customer satisfaction and product performance. However, manually analyzing such a large volume of textual data is impractical.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Scope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 - This project aims to apply a machine learning-based system capable of analyzing and classifying the sentiment of Twitter reviews. 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trike="noStrike" u="none" cap="all">
                <a:solidFill>
                  <a:schemeClr val="dk1"/>
                </a:solidFill>
                <a:effectLst/>
                <a:uFillTx/>
                <a:latin typeface="Times New Roman, serif"/>
                <a:ea typeface="SimSun"/>
              </a:rPr>
              <a:t>Problem Statement</a:t>
            </a:r>
            <a:br>
              <a:rPr sz="2000"/>
            </a:b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With the exponential growth of e-commerce, platforms like Twitter receive millions of customer reviews daily. These reviews contain valuable insights into user experiences and product quality. However, manually analyzing such a vast amount of unstructured text data is time-consuming and impractical. There is a need for an automated system that can accurately analyze the sentiment expressed in these reviews. This project aims to apply a machine learning model that can classify Twitter reviews into sentiment categories such as positive, negative, or neutral, enabling businesses to gain meaningful insights from customer feedback and improve decision-making.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900000" y="583920"/>
            <a:ext cx="9602640" cy="67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trike="noStrike" u="none" cap="all">
                <a:solidFill>
                  <a:schemeClr val="dk1"/>
                </a:solidFill>
                <a:effectLst/>
                <a:uFillTx/>
                <a:latin typeface="Times New Roman, serif"/>
                <a:ea typeface="SimSun"/>
              </a:rPr>
              <a:t>Objectives of the Project</a:t>
            </a:r>
            <a:br>
              <a:rPr sz="2000"/>
            </a:b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37000" y="1029240"/>
            <a:ext cx="9602640" cy="473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   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ill Sans MT"/>
                <a:ea typeface="Microsoft YaHei"/>
              </a:rPr>
              <a:t>   This project focuses on sentiment analysis of Twitter data related to ChatGPT, aiming to understand public opinion using two different approaches: VADER and RoBERTa. Tweets were collected, preprocessed, and analyzed to classify sentiments as positive, negative, or neutral. VADER, a rule-based model, provided quick and interpretable results, while RoBERTa, a deep learning model, offered more accurate and context-aware sentiment classification. The comparison highlights the strengths and limitations of each model in analyzing social media text and provides insights into public perception of ChatGPT. 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trike="noStrike" u="none" cap="all">
                <a:solidFill>
                  <a:schemeClr val="dk1"/>
                </a:solidFill>
                <a:effectLst/>
                <a:uFillTx/>
                <a:latin typeface="Times New Roman, serif"/>
                <a:ea typeface="SimSun"/>
              </a:rPr>
              <a:t>Technology Stack – Machine Learning</a:t>
            </a:r>
            <a:br>
              <a:rPr sz="2000"/>
            </a:b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b71e42"/>
              </a:buClr>
              <a:buFont typeface="Arial"/>
              <a:buChar char="•"/>
            </a:pPr>
            <a:r>
              <a:rPr b="1" lang="en-IN" sz="2000" strike="noStrike" u="none">
                <a:solidFill>
                  <a:srgbClr val="202214"/>
                </a:solidFill>
                <a:effectLst/>
                <a:uFillTx/>
                <a:latin typeface="Inter"/>
              </a:rPr>
              <a:t>VADER Sentiment Scoring </a:t>
            </a:r>
            <a:r>
              <a:rPr b="0" lang="en-IN" sz="2000" strike="noStrike" u="none">
                <a:solidFill>
                  <a:srgbClr val="202214"/>
                </a:solidFill>
                <a:effectLst/>
                <a:uFillTx/>
                <a:latin typeface="Inter"/>
              </a:rPr>
              <a:t>-</a:t>
            </a:r>
            <a:r>
              <a:rPr b="0" lang="en-IN" sz="2000" strike="noStrike" u="none">
                <a:solidFill>
                  <a:srgbClr val="202214"/>
                </a:solidFill>
                <a:effectLst/>
                <a:uFillTx/>
                <a:latin typeface="Gill Sans MT"/>
              </a:rPr>
              <a:t> </a:t>
            </a:r>
            <a:r>
              <a:rPr b="0" lang="en-US" sz="2000" strike="noStrike" u="none">
                <a:solidFill>
                  <a:srgbClr val="202214"/>
                </a:solidFill>
                <a:effectLst/>
                <a:uFillTx/>
                <a:latin typeface="Gill Sans MT"/>
              </a:rPr>
              <a:t>We are using NLTK's Sentiment Intensity Analyzer to get the neg/neu/pos scores of the text. This uses a "bag of words" approach, Stop words are removed, each word is scored and combined to a total score.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b71e42"/>
              </a:buClr>
              <a:buFont typeface="Arial"/>
              <a:buChar char="•"/>
            </a:pPr>
            <a:r>
              <a:rPr b="1" lang="en-IN" sz="2000" strike="noStrike" u="none">
                <a:solidFill>
                  <a:srgbClr val="202214"/>
                </a:solidFill>
                <a:effectLst/>
                <a:uFillTx/>
                <a:latin typeface="Inter"/>
              </a:rPr>
              <a:t>Roberta Pretrained Model </a:t>
            </a:r>
            <a:r>
              <a:rPr b="0" lang="en-IN" sz="2000" strike="noStrike" u="none">
                <a:solidFill>
                  <a:srgbClr val="202214"/>
                </a:solidFill>
                <a:effectLst/>
                <a:uFillTx/>
                <a:latin typeface="Inter"/>
              </a:rPr>
              <a:t>- </a:t>
            </a: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RoBERTa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 (Robustly Optimized BERT Approach) is an advanced NLP model. Pretrained on massive corpora, so it understands language very well. Captures contextual relationships between words, unlike traditional models. Easily fine-tuned on your dataset (e.g., Amazon reviews) for classification tasks.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trike="noStrike" u="none" cap="all">
                <a:solidFill>
                  <a:schemeClr val="dk1"/>
                </a:solidFill>
                <a:effectLst/>
                <a:uFillTx/>
                <a:latin typeface="Times New Roman, serif"/>
                <a:ea typeface="SimSun"/>
              </a:rPr>
              <a:t>System Architecture / Design</a:t>
            </a:r>
            <a:br>
              <a:rPr sz="2000"/>
            </a:b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2640" cy="390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1" lang="en-US" sz="17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Data Collection</a:t>
            </a: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: We have taken the Twitter data about ChatGPT from publicly available datasets - Kaggle datasets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1" lang="en-US" sz="17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Text Cleaning</a:t>
            </a: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: Removing stopwords, special characters, and irrelevant text.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1" lang="en-US" sz="17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Tokenization</a:t>
            </a: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: Splitting text into individual words or tokens.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1" lang="en-US" sz="17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Feature Engineering</a:t>
            </a: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: Converting the cleaned text into features by tagging part of speech to token, the process of assigning grammatical categories (like noun, verb, adjective, etc.) to words in a text</a:t>
            </a:r>
            <a:r>
              <a:rPr b="0" lang="en-US" sz="1700" strike="noStrike" u="none">
                <a:solidFill>
                  <a:srgbClr val="eef0ff"/>
                </a:solidFill>
                <a:effectLst/>
                <a:uFillTx/>
                <a:latin typeface="Google Sans"/>
              </a:rPr>
              <a:t>.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1" lang="en-US" sz="17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Machine Learning Model : </a:t>
            </a: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Application of models to our collected data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1" lang="en-US" sz="17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Prediction</a:t>
            </a: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: After applying the model, the system is capable of predicting the sentiment of new, unseen reviews. The model will output one of the following sentiment labels: Positive, Negative and Neutral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1" lang="en-IN" sz="17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Visualization and Reporting : </a:t>
            </a:r>
            <a:r>
              <a:rPr b="0" lang="en-IN" sz="17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Using graphs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017000" y="179640"/>
            <a:ext cx="9602640" cy="104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 cap="all">
                <a:solidFill>
                  <a:schemeClr val="dk1"/>
                </a:solidFill>
                <a:effectLst/>
                <a:uFillTx/>
                <a:latin typeface="Gill Sans MT"/>
                <a:ea typeface="SimSun"/>
              </a:rPr>
              <a:t>Implementation / Module Description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451520" y="2015640"/>
            <a:ext cx="9602640" cy="3449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rcRect l="545" t="0" r="0" b="0"/>
          <a:stretch/>
        </p:blipFill>
        <p:spPr>
          <a:xfrm>
            <a:off x="900000" y="1260000"/>
            <a:ext cx="10439640" cy="467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97000" y="3600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trike="noStrike" u="none" cap="all">
                <a:solidFill>
                  <a:schemeClr val="dk1"/>
                </a:solidFill>
                <a:effectLst/>
                <a:uFillTx/>
                <a:latin typeface="Gill Sans MT"/>
                <a:ea typeface="SimSun"/>
              </a:rPr>
              <a:t>Implementation / Module Description</a:t>
            </a:r>
            <a:br>
              <a:rPr sz="2000"/>
            </a:b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80000" y="1409760"/>
            <a:ext cx="11874240" cy="3630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7000" y="720000"/>
            <a:ext cx="9602640" cy="104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trike="noStrike" u="none" cap="all">
                <a:solidFill>
                  <a:schemeClr val="dk1"/>
                </a:solidFill>
                <a:effectLst/>
                <a:uFillTx/>
                <a:latin typeface="Times New Roman, serif"/>
                <a:ea typeface="SimSun"/>
              </a:rPr>
              <a:t>Implementation / Module Description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900720" y="1440000"/>
            <a:ext cx="10430280" cy="4117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582</TotalTime>
  <Application>LibreOffice/25.2.2.2$Windows_X86_64 LibreOffice_project/7370d4be9e3cf6031a51beef54ff3bda878e3fac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2025-05-10T03:35:33Z</dcterms:created>
  <dc:creator>Darpan _</dc:creator>
  <dc:description/>
  <dc:language>en-IN</dc:language>
  <cp:lastModifiedBy/>
  <dcterms:modified xsi:type="dcterms:W3CDTF">2025-05-17T11:28:22Z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Widescreen</vt:lpwstr>
  </property>
  <property fmtid="{D5CDD505-2E9C-101B-9397-08002B2CF9AE}" pid="4" name="Slides">
    <vt:r8>21</vt:r8>
  </property>
</Properties>
</file>