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6A505EA-7DCE-4B24-A1EA-43B714DDA7CD}"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37362846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505EA-7DCE-4B24-A1EA-43B714DDA7CD}"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318488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A505EA-7DCE-4B24-A1EA-43B714DDA7CD}"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46562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A505EA-7DCE-4B24-A1EA-43B714DDA7CD}"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11623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6A505EA-7DCE-4B24-A1EA-43B714DDA7CD}"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10499817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6A505EA-7DCE-4B24-A1EA-43B714DDA7CD}" type="datetimeFigureOut">
              <a:rPr lang="en-IN" smtClean="0"/>
              <a:t>06-05-2024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67899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6A505EA-7DCE-4B24-A1EA-43B714DDA7CD}"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606B57-201D-4661-A013-1E60737FE203}"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5248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A505EA-7DCE-4B24-A1EA-43B714DDA7CD}"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44070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A505EA-7DCE-4B24-A1EA-43B714DDA7CD}"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74053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A505EA-7DCE-4B24-A1EA-43B714DDA7CD}" type="datetimeFigureOut">
              <a:rPr lang="en-IN" smtClean="0"/>
              <a:t>06-05-2024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1854201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6A505EA-7DCE-4B24-A1EA-43B714DDA7CD}" type="datetimeFigureOut">
              <a:rPr lang="en-IN" smtClean="0"/>
              <a:t>06-05-2024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A2606B57-201D-4661-A013-1E60737FE203}" type="slidenum">
              <a:rPr lang="en-IN" smtClean="0"/>
              <a:t>‹#›</a:t>
            </a:fld>
            <a:endParaRPr lang="en-IN"/>
          </a:p>
        </p:txBody>
      </p:sp>
    </p:spTree>
    <p:extLst>
      <p:ext uri="{BB962C8B-B14F-4D97-AF65-F5344CB8AC3E}">
        <p14:creationId xmlns:p14="http://schemas.microsoft.com/office/powerpoint/2010/main" val="203595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6A505EA-7DCE-4B24-A1EA-43B714DDA7CD}" type="datetimeFigureOut">
              <a:rPr lang="en-IN" smtClean="0"/>
              <a:t>06-05-2024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606B57-201D-4661-A013-1E60737FE203}" type="slidenum">
              <a:rPr lang="en-IN" smtClean="0"/>
              <a:t>‹#›</a:t>
            </a:fld>
            <a:endParaRPr lang="en-IN"/>
          </a:p>
        </p:txBody>
      </p:sp>
    </p:spTree>
    <p:extLst>
      <p:ext uri="{BB962C8B-B14F-4D97-AF65-F5344CB8AC3E}">
        <p14:creationId xmlns:p14="http://schemas.microsoft.com/office/powerpoint/2010/main" val="6282134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ankit-vikram-singh-11b64417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5.JPG"/></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9.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15.xml"/><Relationship Id="rId9" Type="http://schemas.openxmlformats.org/officeDocument/2006/relationships/slide" Target="slide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D0E3-4E5C-4BE6-A24B-49CC049C27C7}"/>
              </a:ext>
            </a:extLst>
          </p:cNvPr>
          <p:cNvSpPr>
            <a:spLocks noGrp="1"/>
          </p:cNvSpPr>
          <p:nvPr>
            <p:ph type="ctrTitle"/>
          </p:nvPr>
        </p:nvSpPr>
        <p:spPr>
          <a:xfrm>
            <a:off x="1688977" y="2332696"/>
            <a:ext cx="8991600" cy="1712680"/>
          </a:xfrm>
        </p:spPr>
        <p:style>
          <a:lnRef idx="1">
            <a:schemeClr val="accent4"/>
          </a:lnRef>
          <a:fillRef idx="2">
            <a:schemeClr val="accent4"/>
          </a:fillRef>
          <a:effectRef idx="1">
            <a:schemeClr val="accent4"/>
          </a:effectRef>
          <a:fontRef idx="minor">
            <a:schemeClr val="dk1"/>
          </a:fontRef>
        </p:style>
        <p:txBody>
          <a:bodyPr>
            <a:normAutofit/>
          </a:bodyPr>
          <a:lstStyle/>
          <a:p>
            <a:r>
              <a:rPr lang="en-US" sz="4400" b="1" dirty="0">
                <a:solidFill>
                  <a:srgbClr val="002060"/>
                </a:solidFill>
              </a:rPr>
              <a:t>SUDHA STORE ANNUAL REPORT ANALYSIS</a:t>
            </a:r>
            <a:endParaRPr lang="en-IN" sz="4400" b="1" dirty="0">
              <a:solidFill>
                <a:srgbClr val="002060"/>
              </a:solidFill>
            </a:endParaRPr>
          </a:p>
        </p:txBody>
      </p:sp>
      <p:pic>
        <p:nvPicPr>
          <p:cNvPr id="5" name="Picture 4">
            <a:extLst>
              <a:ext uri="{FF2B5EF4-FFF2-40B4-BE49-F238E27FC236}">
                <a16:creationId xmlns:a16="http://schemas.microsoft.com/office/drawing/2014/main" id="{F3BD76D7-809B-440F-87C8-D8E323E01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387" y="535196"/>
            <a:ext cx="2487478" cy="1712679"/>
          </a:xfrm>
          <a:prstGeom prst="rect">
            <a:avLst/>
          </a:prstGeom>
        </p:spPr>
      </p:pic>
      <p:sp>
        <p:nvSpPr>
          <p:cNvPr id="3" name="TextBox 2">
            <a:extLst>
              <a:ext uri="{FF2B5EF4-FFF2-40B4-BE49-F238E27FC236}">
                <a16:creationId xmlns:a16="http://schemas.microsoft.com/office/drawing/2014/main" id="{EBBF48F2-0782-4A81-99B6-4779BDDA9DA7}"/>
              </a:ext>
            </a:extLst>
          </p:cNvPr>
          <p:cNvSpPr txBox="1"/>
          <p:nvPr/>
        </p:nvSpPr>
        <p:spPr>
          <a:xfrm>
            <a:off x="1688977" y="5122416"/>
            <a:ext cx="8114190" cy="954107"/>
          </a:xfrm>
          <a:prstGeom prst="rect">
            <a:avLst/>
          </a:prstGeom>
          <a:noFill/>
        </p:spPr>
        <p:txBody>
          <a:bodyPr wrap="square" rtlCol="0">
            <a:spAutoFit/>
          </a:bodyPr>
          <a:lstStyle/>
          <a:p>
            <a:pPr algn="ctr"/>
            <a:r>
              <a:rPr lang="en-US" dirty="0">
                <a:solidFill>
                  <a:schemeClr val="bg1"/>
                </a:solidFill>
              </a:rPr>
              <a:t>PRESENTED BY </a:t>
            </a:r>
            <a:r>
              <a:rPr lang="en-US" dirty="0"/>
              <a:t>– </a:t>
            </a:r>
            <a:r>
              <a:rPr lang="en-US" sz="2800" dirty="0">
                <a:solidFill>
                  <a:schemeClr val="bg1"/>
                </a:solidFill>
              </a:rPr>
              <a:t>Ankit vikram </a:t>
            </a:r>
            <a:r>
              <a:rPr lang="en-US" sz="2800" dirty="0" err="1">
                <a:solidFill>
                  <a:schemeClr val="bg1"/>
                </a:solidFill>
              </a:rPr>
              <a:t>singh</a:t>
            </a:r>
            <a:endParaRPr lang="en-US" sz="2800" dirty="0">
              <a:solidFill>
                <a:schemeClr val="bg1"/>
              </a:solidFill>
            </a:endParaRPr>
          </a:p>
          <a:p>
            <a:pPr algn="ctr"/>
            <a:r>
              <a:rPr lang="en-US" sz="2800" dirty="0">
                <a:solidFill>
                  <a:schemeClr val="bg1"/>
                </a:solidFill>
              </a:rPr>
              <a:t>LinkedIn Profile - </a:t>
            </a:r>
            <a:endParaRPr lang="en-IN" dirty="0">
              <a:solidFill>
                <a:schemeClr val="bg1"/>
              </a:solidFill>
            </a:endParaRPr>
          </a:p>
        </p:txBody>
      </p:sp>
      <p:sp>
        <p:nvSpPr>
          <p:cNvPr id="4" name="Action Button: Get Information 3">
            <a:hlinkClick r:id="rId3" highlightClick="1"/>
            <a:extLst>
              <a:ext uri="{FF2B5EF4-FFF2-40B4-BE49-F238E27FC236}">
                <a16:creationId xmlns:a16="http://schemas.microsoft.com/office/drawing/2014/main" id="{086AFB85-F2DD-463E-BC74-ADC878DA5F87}"/>
              </a:ext>
            </a:extLst>
          </p:cNvPr>
          <p:cNvSpPr/>
          <p:nvPr/>
        </p:nvSpPr>
        <p:spPr>
          <a:xfrm>
            <a:off x="7253056" y="5637320"/>
            <a:ext cx="843379" cy="363985"/>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082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Men Vs Women</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E8943A5-D5ED-4E65-B0A4-2D5D7F9EB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17" y="3308604"/>
            <a:ext cx="3213746" cy="2081093"/>
          </a:xfrm>
          <a:prstGeom prst="rect">
            <a:avLst/>
          </a:prstGeom>
        </p:spPr>
      </p:pic>
      <p:pic>
        <p:nvPicPr>
          <p:cNvPr id="9" name="Picture 8">
            <a:extLst>
              <a:ext uri="{FF2B5EF4-FFF2-40B4-BE49-F238E27FC236}">
                <a16:creationId xmlns:a16="http://schemas.microsoft.com/office/drawing/2014/main" id="{FBBFAFF1-9979-46D4-9D41-DA4E54E8C6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674" y="2863709"/>
            <a:ext cx="4076109" cy="3114741"/>
          </a:xfrm>
          <a:prstGeom prst="rect">
            <a:avLst/>
          </a:prstGeom>
        </p:spPr>
      </p:pic>
    </p:spTree>
    <p:extLst>
      <p:ext uri="{BB962C8B-B14F-4D97-AF65-F5344CB8AC3E}">
        <p14:creationId xmlns:p14="http://schemas.microsoft.com/office/powerpoint/2010/main" val="307893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 Status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6902C25-745C-4B67-83E6-54EEF0B9A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17" y="3193263"/>
            <a:ext cx="3628006" cy="2785187"/>
          </a:xfrm>
          <a:prstGeom prst="rect">
            <a:avLst/>
          </a:prstGeom>
        </p:spPr>
      </p:pic>
      <p:pic>
        <p:nvPicPr>
          <p:cNvPr id="12" name="Picture 11">
            <a:extLst>
              <a:ext uri="{FF2B5EF4-FFF2-40B4-BE49-F238E27FC236}">
                <a16:creationId xmlns:a16="http://schemas.microsoft.com/office/drawing/2014/main" id="{DB17921E-4304-4536-A7B8-D207E92834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6196" y="2734322"/>
            <a:ext cx="4552530" cy="3515557"/>
          </a:xfrm>
          <a:prstGeom prst="rect">
            <a:avLst/>
          </a:prstGeom>
        </p:spPr>
      </p:pic>
    </p:spTree>
    <p:extLst>
      <p:ext uri="{BB962C8B-B14F-4D97-AF65-F5344CB8AC3E}">
        <p14:creationId xmlns:p14="http://schemas.microsoft.com/office/powerpoint/2010/main" val="156308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Sales: Top 5 States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3D147DA2-6ED9-4C14-B3F7-8640499B1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80" y="3102819"/>
            <a:ext cx="3583619" cy="2492251"/>
          </a:xfrm>
          <a:prstGeom prst="rect">
            <a:avLst/>
          </a:prstGeom>
        </p:spPr>
      </p:pic>
      <p:pic>
        <p:nvPicPr>
          <p:cNvPr id="18" name="Picture 17">
            <a:extLst>
              <a:ext uri="{FF2B5EF4-FFF2-40B4-BE49-F238E27FC236}">
                <a16:creationId xmlns:a16="http://schemas.microsoft.com/office/drawing/2014/main" id="{CAFFB3BB-2087-482A-94CF-8014C9F2F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1619" y="2948883"/>
            <a:ext cx="5291092" cy="3246232"/>
          </a:xfrm>
          <a:prstGeom prst="rect">
            <a:avLst/>
          </a:prstGeom>
        </p:spPr>
      </p:pic>
    </p:spTree>
    <p:extLst>
      <p:ext uri="{BB962C8B-B14F-4D97-AF65-F5344CB8AC3E}">
        <p14:creationId xmlns:p14="http://schemas.microsoft.com/office/powerpoint/2010/main" val="1595412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Age Group: Men Vs Women</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FD93E12-2412-4EAF-BE95-A9B7487AC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44" y="3429000"/>
            <a:ext cx="3576258" cy="2166070"/>
          </a:xfrm>
          <a:prstGeom prst="rect">
            <a:avLst/>
          </a:prstGeom>
        </p:spPr>
      </p:pic>
      <p:pic>
        <p:nvPicPr>
          <p:cNvPr id="9" name="Picture 8">
            <a:extLst>
              <a:ext uri="{FF2B5EF4-FFF2-40B4-BE49-F238E27FC236}">
                <a16:creationId xmlns:a16="http://schemas.microsoft.com/office/drawing/2014/main" id="{C316B2B3-3D7B-4E98-ACBA-FF0C103D78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601" y="2823579"/>
            <a:ext cx="5073700" cy="3186603"/>
          </a:xfrm>
          <a:prstGeom prst="rect">
            <a:avLst/>
          </a:prstGeom>
        </p:spPr>
      </p:pic>
    </p:spTree>
    <p:extLst>
      <p:ext uri="{BB962C8B-B14F-4D97-AF65-F5344CB8AC3E}">
        <p14:creationId xmlns:p14="http://schemas.microsoft.com/office/powerpoint/2010/main" val="171438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Orders: E-Commerce Platform</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161BFE5-66DF-447F-BEC4-2B4808D15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09" y="3186824"/>
            <a:ext cx="3096073" cy="2823357"/>
          </a:xfrm>
          <a:prstGeom prst="rect">
            <a:avLst/>
          </a:prstGeom>
        </p:spPr>
      </p:pic>
      <p:pic>
        <p:nvPicPr>
          <p:cNvPr id="12" name="Picture 11">
            <a:extLst>
              <a:ext uri="{FF2B5EF4-FFF2-40B4-BE49-F238E27FC236}">
                <a16:creationId xmlns:a16="http://schemas.microsoft.com/office/drawing/2014/main" id="{73CFD165-E4C2-4494-8B32-4A06EB758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586" y="2829009"/>
            <a:ext cx="4617794" cy="3385359"/>
          </a:xfrm>
          <a:prstGeom prst="rect">
            <a:avLst/>
          </a:prstGeom>
        </p:spPr>
      </p:pic>
    </p:spTree>
    <p:extLst>
      <p:ext uri="{BB962C8B-B14F-4D97-AF65-F5344CB8AC3E}">
        <p14:creationId xmlns:p14="http://schemas.microsoft.com/office/powerpoint/2010/main" val="617606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Sales: Top 5 Months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sp>
        <p:nvSpPr>
          <p:cNvPr id="14" name="Arrow: Right 13">
            <a:extLst>
              <a:ext uri="{FF2B5EF4-FFF2-40B4-BE49-F238E27FC236}">
                <a16:creationId xmlns:a16="http://schemas.microsoft.com/office/drawing/2014/main" id="{49F166BA-67CE-4E60-A10F-90A9A7D45356}"/>
              </a:ext>
            </a:extLst>
          </p:cNvPr>
          <p:cNvSpPr/>
          <p:nvPr/>
        </p:nvSpPr>
        <p:spPr>
          <a:xfrm>
            <a:off x="5043594" y="4421079"/>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2ABBEC7-1637-49AA-9247-9635CC548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77" y="3150087"/>
            <a:ext cx="3247193" cy="2620397"/>
          </a:xfrm>
          <a:prstGeom prst="rect">
            <a:avLst/>
          </a:prstGeom>
        </p:spPr>
      </p:pic>
      <p:pic>
        <p:nvPicPr>
          <p:cNvPr id="10" name="Picture 9">
            <a:extLst>
              <a:ext uri="{FF2B5EF4-FFF2-40B4-BE49-F238E27FC236}">
                <a16:creationId xmlns:a16="http://schemas.microsoft.com/office/drawing/2014/main" id="{1401CE00-9654-407B-AC28-D9D53F7EC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2468" y="2645026"/>
            <a:ext cx="4213194" cy="3552105"/>
          </a:xfrm>
          <a:prstGeom prst="rect">
            <a:avLst/>
          </a:prstGeom>
        </p:spPr>
      </p:pic>
    </p:spTree>
    <p:extLst>
      <p:ext uri="{BB962C8B-B14F-4D97-AF65-F5344CB8AC3E}">
        <p14:creationId xmlns:p14="http://schemas.microsoft.com/office/powerpoint/2010/main" val="41806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6CC6B-2D24-4635-A5A6-41A309AFE576}"/>
              </a:ext>
            </a:extLst>
          </p:cNvPr>
          <p:cNvSpPr txBox="1"/>
          <p:nvPr/>
        </p:nvSpPr>
        <p:spPr>
          <a:xfrm>
            <a:off x="498629" y="0"/>
            <a:ext cx="11194742" cy="461665"/>
          </a:xfrm>
          <a:prstGeom prst="rect">
            <a:avLst/>
          </a:prstGeom>
          <a:noFill/>
        </p:spPr>
        <p:txBody>
          <a:bodyPr wrap="square" rtlCol="0">
            <a:spAutoFit/>
          </a:bodyPr>
          <a:lstStyle/>
          <a:p>
            <a:pPr algn="ctr"/>
            <a:r>
              <a:rPr lang="en-US" sz="2400" b="1" dirty="0">
                <a:solidFill>
                  <a:srgbClr val="002060"/>
                </a:solidFill>
              </a:rPr>
              <a:t>FINAL INTERACTIVE REPORT</a:t>
            </a:r>
            <a:endParaRPr lang="en-IN" sz="2400" b="1" dirty="0">
              <a:solidFill>
                <a:srgbClr val="002060"/>
              </a:solidFill>
            </a:endParaRPr>
          </a:p>
        </p:txBody>
      </p:sp>
      <p:pic>
        <p:nvPicPr>
          <p:cNvPr id="4" name="Picture 3">
            <a:extLst>
              <a:ext uri="{FF2B5EF4-FFF2-40B4-BE49-F238E27FC236}">
                <a16:creationId xmlns:a16="http://schemas.microsoft.com/office/drawing/2014/main" id="{448AEA8D-55BB-49FA-A618-46FDD00D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9" y="461665"/>
            <a:ext cx="12046998" cy="6165516"/>
          </a:xfrm>
          <a:prstGeom prst="rect">
            <a:avLst/>
          </a:prstGeom>
        </p:spPr>
      </p:pic>
    </p:spTree>
    <p:extLst>
      <p:ext uri="{BB962C8B-B14F-4D97-AF65-F5344CB8AC3E}">
        <p14:creationId xmlns:p14="http://schemas.microsoft.com/office/powerpoint/2010/main" val="361803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93AD5-1BCC-45D8-ABDF-EA94682D210B}"/>
              </a:ext>
            </a:extLst>
          </p:cNvPr>
          <p:cNvSpPr txBox="1"/>
          <p:nvPr/>
        </p:nvSpPr>
        <p:spPr>
          <a:xfrm>
            <a:off x="106532" y="266330"/>
            <a:ext cx="11878322" cy="523220"/>
          </a:xfrm>
          <a:prstGeom prst="rect">
            <a:avLst/>
          </a:prstGeom>
          <a:noFill/>
        </p:spPr>
        <p:txBody>
          <a:bodyPr wrap="square" rtlCol="0">
            <a:spAutoFit/>
          </a:bodyPr>
          <a:lstStyle/>
          <a:p>
            <a:pPr algn="ctr"/>
            <a:r>
              <a:rPr lang="en-US" sz="2800" b="1" dirty="0">
                <a:solidFill>
                  <a:srgbClr val="002060"/>
                </a:solidFill>
                <a:highlight>
                  <a:srgbClr val="FFFF00"/>
                </a:highlight>
              </a:rPr>
              <a:t>INSIGHTS</a:t>
            </a:r>
            <a:endParaRPr lang="en-IN" sz="2800" b="1" dirty="0">
              <a:solidFill>
                <a:srgbClr val="002060"/>
              </a:solidFill>
              <a:highlight>
                <a:srgbClr val="FFFF00"/>
              </a:highlight>
            </a:endParaRPr>
          </a:p>
        </p:txBody>
      </p:sp>
      <p:sp>
        <p:nvSpPr>
          <p:cNvPr id="5" name="TextBox 4">
            <a:extLst>
              <a:ext uri="{FF2B5EF4-FFF2-40B4-BE49-F238E27FC236}">
                <a16:creationId xmlns:a16="http://schemas.microsoft.com/office/drawing/2014/main" id="{964C3056-E683-403F-87E4-35EEF518F55B}"/>
              </a:ext>
            </a:extLst>
          </p:cNvPr>
          <p:cNvSpPr txBox="1"/>
          <p:nvPr/>
        </p:nvSpPr>
        <p:spPr>
          <a:xfrm>
            <a:off x="807868" y="1775534"/>
            <a:ext cx="11762912" cy="3600986"/>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chemeClr val="bg1"/>
                </a:solidFill>
              </a:rPr>
              <a:t>Month with highest sales - </a:t>
            </a:r>
            <a:r>
              <a:rPr lang="en-US" sz="2400" b="1" dirty="0">
                <a:solidFill>
                  <a:srgbClr val="C00000"/>
                </a:solidFill>
              </a:rPr>
              <a:t>MARCH</a:t>
            </a:r>
          </a:p>
          <a:p>
            <a:pPr marL="285750" indent="-285750">
              <a:buFont typeface="Wingdings" panose="05000000000000000000" pitchFamily="2" charset="2"/>
              <a:buChar char="q"/>
            </a:pPr>
            <a:r>
              <a:rPr lang="en-US" sz="2400" b="1" dirty="0">
                <a:solidFill>
                  <a:schemeClr val="bg1"/>
                </a:solidFill>
              </a:rPr>
              <a:t>Which gender buys more – </a:t>
            </a:r>
            <a:r>
              <a:rPr lang="en-US" sz="2400" b="1" dirty="0">
                <a:solidFill>
                  <a:srgbClr val="C00000"/>
                </a:solidFill>
              </a:rPr>
              <a:t>FEMALE</a:t>
            </a:r>
          </a:p>
          <a:p>
            <a:pPr marL="285750" indent="-285750">
              <a:buFont typeface="Wingdings" panose="05000000000000000000" pitchFamily="2" charset="2"/>
              <a:buChar char="q"/>
            </a:pPr>
            <a:r>
              <a:rPr lang="en-US" sz="2400" b="1" dirty="0">
                <a:solidFill>
                  <a:schemeClr val="bg1"/>
                </a:solidFill>
              </a:rPr>
              <a:t>Most of the order is </a:t>
            </a:r>
            <a:r>
              <a:rPr lang="en-US" sz="2400" b="1" dirty="0">
                <a:solidFill>
                  <a:srgbClr val="C00000"/>
                </a:solidFill>
              </a:rPr>
              <a:t>delivered (92%),</a:t>
            </a:r>
            <a:r>
              <a:rPr lang="en-US" sz="2400" b="1" dirty="0">
                <a:solidFill>
                  <a:schemeClr val="bg1"/>
                </a:solidFill>
              </a:rPr>
              <a:t>Which means there is no problem in delivery system</a:t>
            </a:r>
          </a:p>
          <a:p>
            <a:pPr marL="285750" indent="-285750">
              <a:buFont typeface="Wingdings" panose="05000000000000000000" pitchFamily="2" charset="2"/>
              <a:buChar char="q"/>
            </a:pPr>
            <a:r>
              <a:rPr lang="en-US" sz="2400" b="1" dirty="0">
                <a:solidFill>
                  <a:schemeClr val="bg1"/>
                </a:solidFill>
              </a:rPr>
              <a:t>State with highest sales – </a:t>
            </a:r>
            <a:r>
              <a:rPr lang="en-US" sz="2400" b="1" dirty="0">
                <a:solidFill>
                  <a:srgbClr val="C00000"/>
                </a:solidFill>
              </a:rPr>
              <a:t>MAHARASHTRA</a:t>
            </a:r>
          </a:p>
          <a:p>
            <a:pPr marL="285750" indent="-285750">
              <a:buFont typeface="Wingdings" panose="05000000000000000000" pitchFamily="2" charset="2"/>
              <a:buChar char="q"/>
            </a:pPr>
            <a:r>
              <a:rPr lang="en-US" sz="2400" b="1" dirty="0">
                <a:solidFill>
                  <a:schemeClr val="bg1"/>
                </a:solidFill>
              </a:rPr>
              <a:t>Age Group with highest sales – </a:t>
            </a:r>
            <a:r>
              <a:rPr lang="en-US" sz="2400" b="1" dirty="0">
                <a:solidFill>
                  <a:srgbClr val="C00000"/>
                </a:solidFill>
              </a:rPr>
              <a:t>ADULT FEMALE (Age Between 30-49)</a:t>
            </a:r>
          </a:p>
          <a:p>
            <a:pPr marL="285750" indent="-285750">
              <a:buFont typeface="Wingdings" panose="05000000000000000000" pitchFamily="2" charset="2"/>
              <a:buChar char="q"/>
            </a:pPr>
            <a:r>
              <a:rPr lang="en-US" sz="2400" b="1" dirty="0">
                <a:solidFill>
                  <a:schemeClr val="bg1"/>
                </a:solidFill>
              </a:rPr>
              <a:t>Channels from which highest sales – </a:t>
            </a:r>
            <a:r>
              <a:rPr lang="en-US" sz="2400" b="1" dirty="0">
                <a:solidFill>
                  <a:srgbClr val="C00000"/>
                </a:solidFill>
              </a:rPr>
              <a:t>AMAZON (35%)</a:t>
            </a:r>
          </a:p>
          <a:p>
            <a:pPr marL="285750" indent="-285750">
              <a:buFont typeface="Wingdings" panose="05000000000000000000" pitchFamily="2" charset="2"/>
              <a:buChar char="q"/>
            </a:pPr>
            <a:r>
              <a:rPr lang="en-US" sz="2400" b="1" dirty="0">
                <a:solidFill>
                  <a:schemeClr val="bg1"/>
                </a:solidFill>
              </a:rPr>
              <a:t>More than </a:t>
            </a:r>
            <a:r>
              <a:rPr lang="en-US" sz="2400" b="1" dirty="0">
                <a:solidFill>
                  <a:srgbClr val="C00000"/>
                </a:solidFill>
              </a:rPr>
              <a:t>80% </a:t>
            </a:r>
            <a:r>
              <a:rPr lang="en-US" sz="2400" b="1" dirty="0">
                <a:solidFill>
                  <a:schemeClr val="bg1"/>
                </a:solidFill>
              </a:rPr>
              <a:t>of sales is done in </a:t>
            </a:r>
            <a:r>
              <a:rPr lang="en-US" sz="2400" b="1" dirty="0">
                <a:solidFill>
                  <a:srgbClr val="C00000"/>
                </a:solidFill>
              </a:rPr>
              <a:t>Amazon , Myntra , Flipkart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pic>
        <p:nvPicPr>
          <p:cNvPr id="7" name="Picture 6">
            <a:extLst>
              <a:ext uri="{FF2B5EF4-FFF2-40B4-BE49-F238E27FC236}">
                <a16:creationId xmlns:a16="http://schemas.microsoft.com/office/drawing/2014/main" id="{2FDE50B6-5B6B-40DD-BB8D-77EA9EA02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090" y="92931"/>
            <a:ext cx="870017" cy="870017"/>
          </a:xfrm>
          <a:prstGeom prst="rect">
            <a:avLst/>
          </a:prstGeom>
        </p:spPr>
      </p:pic>
    </p:spTree>
    <p:extLst>
      <p:ext uri="{BB962C8B-B14F-4D97-AF65-F5344CB8AC3E}">
        <p14:creationId xmlns:p14="http://schemas.microsoft.com/office/powerpoint/2010/main" val="32478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E93AD5-1BCC-45D8-ABDF-EA94682D210B}"/>
              </a:ext>
            </a:extLst>
          </p:cNvPr>
          <p:cNvSpPr txBox="1"/>
          <p:nvPr/>
        </p:nvSpPr>
        <p:spPr>
          <a:xfrm>
            <a:off x="106532" y="266330"/>
            <a:ext cx="11878322" cy="523220"/>
          </a:xfrm>
          <a:prstGeom prst="rect">
            <a:avLst/>
          </a:prstGeom>
          <a:noFill/>
        </p:spPr>
        <p:txBody>
          <a:bodyPr wrap="square" rtlCol="0">
            <a:spAutoFit/>
          </a:bodyPr>
          <a:lstStyle/>
          <a:p>
            <a:pPr algn="ctr"/>
            <a:r>
              <a:rPr lang="en-US" sz="2800" b="1" dirty="0">
                <a:solidFill>
                  <a:srgbClr val="002060"/>
                </a:solidFill>
                <a:highlight>
                  <a:srgbClr val="FFFF00"/>
                </a:highlight>
              </a:rPr>
              <a:t>Final conclusion to improve Sudha Store Sales</a:t>
            </a:r>
            <a:endParaRPr lang="en-IN" sz="2800" b="1" dirty="0">
              <a:solidFill>
                <a:srgbClr val="002060"/>
              </a:solidFill>
              <a:highlight>
                <a:srgbClr val="FFFF00"/>
              </a:highlight>
            </a:endParaRPr>
          </a:p>
        </p:txBody>
      </p:sp>
      <p:sp>
        <p:nvSpPr>
          <p:cNvPr id="5" name="TextBox 4">
            <a:extLst>
              <a:ext uri="{FF2B5EF4-FFF2-40B4-BE49-F238E27FC236}">
                <a16:creationId xmlns:a16="http://schemas.microsoft.com/office/drawing/2014/main" id="{964C3056-E683-403F-87E4-35EEF518F55B}"/>
              </a:ext>
            </a:extLst>
          </p:cNvPr>
          <p:cNvSpPr txBox="1"/>
          <p:nvPr/>
        </p:nvSpPr>
        <p:spPr>
          <a:xfrm>
            <a:off x="807868" y="1775534"/>
            <a:ext cx="10466773" cy="2954655"/>
          </a:xfrm>
          <a:prstGeom prst="rect">
            <a:avLst/>
          </a:prstGeom>
          <a:noFill/>
        </p:spPr>
        <p:txBody>
          <a:bodyPr wrap="square" rtlCol="0">
            <a:spAutoFit/>
          </a:bodyPr>
          <a:lstStyle/>
          <a:p>
            <a:br>
              <a:rPr lang="en-US" dirty="0"/>
            </a:br>
            <a:r>
              <a:rPr lang="en-US" sz="2800" b="0" i="0" dirty="0">
                <a:solidFill>
                  <a:schemeClr val="bg1"/>
                </a:solidFill>
                <a:effectLst/>
                <a:highlight>
                  <a:srgbClr val="FF0000"/>
                </a:highlight>
              </a:rPr>
              <a:t>To enhance Sudha Store sales, we propose targeting women customers aged 30-49 residing in Maharashtra, Karnataka, and Uttar Pradesh. This can be achieved by strategically showcasing advertisements, offers, and coupons on popular e-commerce platforms such as Amazon, Flipkart, and Myntra. By leveraging these platforms, we can effectively reach our target demographic and drive sales growth.</a:t>
            </a:r>
            <a:endParaRPr lang="en-IN" dirty="0">
              <a:solidFill>
                <a:schemeClr val="bg1"/>
              </a:solidFill>
              <a:highlight>
                <a:srgbClr val="FF0000"/>
              </a:highlight>
            </a:endParaRPr>
          </a:p>
        </p:txBody>
      </p:sp>
    </p:spTree>
    <p:extLst>
      <p:ext uri="{BB962C8B-B14F-4D97-AF65-F5344CB8AC3E}">
        <p14:creationId xmlns:p14="http://schemas.microsoft.com/office/powerpoint/2010/main" val="117675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F18FC6-4D8F-4B49-8E83-2FFEC0E6DD3C}"/>
              </a:ext>
            </a:extLst>
          </p:cNvPr>
          <p:cNvSpPr txBox="1"/>
          <p:nvPr/>
        </p:nvSpPr>
        <p:spPr>
          <a:xfrm>
            <a:off x="168676" y="239697"/>
            <a:ext cx="11816178" cy="707886"/>
          </a:xfrm>
          <a:prstGeom prst="rect">
            <a:avLst/>
          </a:prstGeom>
          <a:noFill/>
        </p:spPr>
        <p:txBody>
          <a:bodyPr wrap="square" rtlCol="0">
            <a:spAutoFit/>
          </a:bodyPr>
          <a:lstStyle/>
          <a:p>
            <a:pPr algn="ctr"/>
            <a:r>
              <a:rPr lang="en-US" sz="4000" b="1" dirty="0">
                <a:solidFill>
                  <a:srgbClr val="002060"/>
                </a:solidFill>
                <a:highlight>
                  <a:srgbClr val="C0C0C0"/>
                </a:highlight>
              </a:rPr>
              <a:t>OBJECTIVES</a:t>
            </a:r>
            <a:endParaRPr lang="en-IN" sz="4000" b="1" dirty="0">
              <a:solidFill>
                <a:srgbClr val="002060"/>
              </a:solidFill>
              <a:highlight>
                <a:srgbClr val="C0C0C0"/>
              </a:highlight>
            </a:endParaRPr>
          </a:p>
        </p:txBody>
      </p:sp>
      <p:pic>
        <p:nvPicPr>
          <p:cNvPr id="8" name="Picture 7">
            <a:extLst>
              <a:ext uri="{FF2B5EF4-FFF2-40B4-BE49-F238E27FC236}">
                <a16:creationId xmlns:a16="http://schemas.microsoft.com/office/drawing/2014/main" id="{B24D7188-74FF-46D0-BBD9-FCDFB82C2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785" y="111370"/>
            <a:ext cx="1095993" cy="1095993"/>
          </a:xfrm>
          <a:prstGeom prst="rect">
            <a:avLst/>
          </a:prstGeom>
        </p:spPr>
      </p:pic>
      <p:sp>
        <p:nvSpPr>
          <p:cNvPr id="9" name="TextBox 8">
            <a:extLst>
              <a:ext uri="{FF2B5EF4-FFF2-40B4-BE49-F238E27FC236}">
                <a16:creationId xmlns:a16="http://schemas.microsoft.com/office/drawing/2014/main" id="{658EABB5-8DD2-4A9F-B5C0-55E1722D7AA4}"/>
              </a:ext>
            </a:extLst>
          </p:cNvPr>
          <p:cNvSpPr txBox="1"/>
          <p:nvPr/>
        </p:nvSpPr>
        <p:spPr>
          <a:xfrm>
            <a:off x="1828800" y="1615736"/>
            <a:ext cx="9232776"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b="1" i="0" dirty="0">
                <a:solidFill>
                  <a:schemeClr val="bg1"/>
                </a:solidFill>
                <a:effectLst/>
              </a:rPr>
              <a:t>Sudha Stores, a reputable retail establishment, aims to delve deeper into its sales performance throughout the year 2024. This endeavor is not merely about crunching numbers; it's about extracting meaningful insights that will empower the store's owners to make informed decisions, understand customer behaviors, and strategically plan for increased sales in 2025.</a:t>
            </a:r>
          </a:p>
          <a:p>
            <a:pPr marL="342900" indent="-342900">
              <a:buFont typeface="Wingdings" panose="05000000000000000000" pitchFamily="2" charset="2"/>
              <a:buChar char="q"/>
            </a:pPr>
            <a:r>
              <a:rPr lang="en-US" sz="2400" b="1" i="0" dirty="0">
                <a:solidFill>
                  <a:schemeClr val="bg1"/>
                </a:solidFill>
                <a:effectLst/>
              </a:rPr>
              <a:t>Sudha Stores is poised to elevate its competitive edge, foster stronger customer relationships, and achieve new heights of success in 2025 and beyond</a:t>
            </a:r>
            <a:endParaRPr lang="en-IN" sz="2400" b="1" dirty="0">
              <a:solidFill>
                <a:schemeClr val="bg1"/>
              </a:solidFill>
            </a:endParaRPr>
          </a:p>
        </p:txBody>
      </p:sp>
    </p:spTree>
    <p:extLst>
      <p:ext uri="{BB962C8B-B14F-4D97-AF65-F5344CB8AC3E}">
        <p14:creationId xmlns:p14="http://schemas.microsoft.com/office/powerpoint/2010/main" val="244799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5FE25-C0BD-45E2-A477-7ED3EF7D3003}"/>
              </a:ext>
            </a:extLst>
          </p:cNvPr>
          <p:cNvSpPr txBox="1"/>
          <p:nvPr/>
        </p:nvSpPr>
        <p:spPr>
          <a:xfrm>
            <a:off x="1225119" y="635692"/>
            <a:ext cx="11141476" cy="584775"/>
          </a:xfrm>
          <a:prstGeom prst="rect">
            <a:avLst/>
          </a:prstGeom>
          <a:noFill/>
        </p:spPr>
        <p:txBody>
          <a:bodyPr wrap="square" rtlCol="0">
            <a:spAutoFit/>
          </a:bodyPr>
          <a:lstStyle/>
          <a:p>
            <a:r>
              <a:rPr lang="en-US" sz="3200" b="1" i="0" dirty="0">
                <a:solidFill>
                  <a:srgbClr val="002060"/>
                </a:solidFill>
                <a:effectLst/>
                <a:highlight>
                  <a:srgbClr val="C0C0C0"/>
                </a:highlight>
              </a:rPr>
              <a:t>Analytical Focus: Key Questions for Sales Data Analysis</a:t>
            </a:r>
            <a:endParaRPr lang="en-IN" sz="3200" dirty="0">
              <a:solidFill>
                <a:srgbClr val="002060"/>
              </a:solidFill>
              <a:highlight>
                <a:srgbClr val="C0C0C0"/>
              </a:highlight>
            </a:endParaRPr>
          </a:p>
        </p:txBody>
      </p:sp>
      <p:sp>
        <p:nvSpPr>
          <p:cNvPr id="5" name="TextBox 4">
            <a:extLst>
              <a:ext uri="{FF2B5EF4-FFF2-40B4-BE49-F238E27FC236}">
                <a16:creationId xmlns:a16="http://schemas.microsoft.com/office/drawing/2014/main" id="{07B38B8A-2107-4098-8AF4-6514F651A244}"/>
              </a:ext>
            </a:extLst>
          </p:cNvPr>
          <p:cNvSpPr txBox="1"/>
          <p:nvPr/>
        </p:nvSpPr>
        <p:spPr>
          <a:xfrm>
            <a:off x="399495" y="1944210"/>
            <a:ext cx="11718524" cy="3816429"/>
          </a:xfrm>
          <a:prstGeom prst="rect">
            <a:avLst/>
          </a:prstGeom>
          <a:noFill/>
        </p:spPr>
        <p:txBody>
          <a:bodyPr wrap="square" rtlCol="0">
            <a:spAutoFit/>
          </a:bodyPr>
          <a:lstStyle/>
          <a:p>
            <a:pPr marL="342900" indent="-342900">
              <a:buFont typeface="Wingdings" panose="05000000000000000000" pitchFamily="2" charset="2"/>
              <a:buChar char="q"/>
            </a:pPr>
            <a:r>
              <a:rPr lang="en-US" sz="3200" dirty="0">
                <a:solidFill>
                  <a:schemeClr val="bg1"/>
                </a:solidFill>
              </a:rPr>
              <a:t>Compare the sales and orders using single chart</a:t>
            </a:r>
          </a:p>
          <a:p>
            <a:pPr marL="342900" indent="-342900">
              <a:buFont typeface="Wingdings" panose="05000000000000000000" pitchFamily="2" charset="2"/>
              <a:buChar char="q"/>
            </a:pPr>
            <a:r>
              <a:rPr lang="en-US" sz="3200" dirty="0">
                <a:solidFill>
                  <a:schemeClr val="bg1"/>
                </a:solidFill>
              </a:rPr>
              <a:t>Which month got the highest sales and orders</a:t>
            </a:r>
          </a:p>
          <a:p>
            <a:pPr marL="342900" indent="-342900">
              <a:buFont typeface="Wingdings" panose="05000000000000000000" pitchFamily="2" charset="2"/>
              <a:buChar char="q"/>
            </a:pPr>
            <a:r>
              <a:rPr lang="en-US" sz="3200" dirty="0">
                <a:solidFill>
                  <a:schemeClr val="bg1"/>
                </a:solidFill>
              </a:rPr>
              <a:t>Who purchased more between men and women in 2024</a:t>
            </a:r>
          </a:p>
          <a:p>
            <a:pPr marL="342900" indent="-342900">
              <a:buFont typeface="Wingdings" panose="05000000000000000000" pitchFamily="2" charset="2"/>
              <a:buChar char="q"/>
            </a:pPr>
            <a:r>
              <a:rPr lang="en-US" sz="3200" dirty="0">
                <a:solidFill>
                  <a:schemeClr val="bg1"/>
                </a:solidFill>
              </a:rPr>
              <a:t>What are the different orders status in 2024</a:t>
            </a:r>
          </a:p>
          <a:p>
            <a:pPr marL="342900" indent="-342900">
              <a:buFont typeface="Wingdings" panose="05000000000000000000" pitchFamily="2" charset="2"/>
              <a:buChar char="q"/>
            </a:pPr>
            <a:r>
              <a:rPr lang="en-US" sz="3200" dirty="0">
                <a:solidFill>
                  <a:schemeClr val="bg1"/>
                </a:solidFill>
              </a:rPr>
              <a:t>List of top 5 states contributing to the sales</a:t>
            </a:r>
          </a:p>
          <a:p>
            <a:pPr marL="342900" indent="-342900">
              <a:buFont typeface="Wingdings" panose="05000000000000000000" pitchFamily="2" charset="2"/>
              <a:buChar char="q"/>
            </a:pPr>
            <a:r>
              <a:rPr lang="en-US" sz="3200" dirty="0">
                <a:solidFill>
                  <a:schemeClr val="bg1"/>
                </a:solidFill>
              </a:rPr>
              <a:t>Relation between age and gender based on number of orders</a:t>
            </a:r>
          </a:p>
          <a:p>
            <a:pPr marL="342900" indent="-342900">
              <a:buFont typeface="Wingdings" panose="05000000000000000000" pitchFamily="2" charset="2"/>
              <a:buChar char="q"/>
            </a:pPr>
            <a:r>
              <a:rPr lang="en-US" sz="3200" dirty="0">
                <a:solidFill>
                  <a:schemeClr val="bg1"/>
                </a:solidFill>
              </a:rPr>
              <a:t>Which channel is contributing to maximum sales</a:t>
            </a:r>
          </a:p>
          <a:p>
            <a:endParaRPr lang="en-IN" dirty="0"/>
          </a:p>
        </p:txBody>
      </p:sp>
      <p:pic>
        <p:nvPicPr>
          <p:cNvPr id="7" name="Picture 6">
            <a:extLst>
              <a:ext uri="{FF2B5EF4-FFF2-40B4-BE49-F238E27FC236}">
                <a16:creationId xmlns:a16="http://schemas.microsoft.com/office/drawing/2014/main" id="{346E6ED2-A887-446B-A511-9380B6362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17" y="510828"/>
            <a:ext cx="834502" cy="834502"/>
          </a:xfrm>
          <a:prstGeom prst="rect">
            <a:avLst/>
          </a:prstGeom>
        </p:spPr>
      </p:pic>
      <p:sp>
        <p:nvSpPr>
          <p:cNvPr id="2" name="Arrow: Right 1">
            <a:hlinkClick r:id="rId3" action="ppaction://hlinksldjump" highlightClick="1"/>
            <a:extLst>
              <a:ext uri="{FF2B5EF4-FFF2-40B4-BE49-F238E27FC236}">
                <a16:creationId xmlns:a16="http://schemas.microsoft.com/office/drawing/2014/main" id="{1C73A1FC-531E-4BF2-8F87-E2144C2634AF}"/>
              </a:ext>
            </a:extLst>
          </p:cNvPr>
          <p:cNvSpPr/>
          <p:nvPr/>
        </p:nvSpPr>
        <p:spPr>
          <a:xfrm>
            <a:off x="8859914" y="2041864"/>
            <a:ext cx="1020932"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a:solidFill>
                  <a:schemeClr val="bg1"/>
                </a:solidFill>
              </a:rPr>
              <a:t>ANSWER</a:t>
            </a:r>
            <a:endParaRPr lang="en-IN" sz="1200" b="1" u="sng" dirty="0">
              <a:solidFill>
                <a:schemeClr val="bg1"/>
              </a:solidFill>
            </a:endParaRPr>
          </a:p>
        </p:txBody>
      </p:sp>
      <p:sp>
        <p:nvSpPr>
          <p:cNvPr id="6" name="Arrow: Right 5">
            <a:extLst>
              <a:ext uri="{FF2B5EF4-FFF2-40B4-BE49-F238E27FC236}">
                <a16:creationId xmlns:a16="http://schemas.microsoft.com/office/drawing/2014/main" id="{E31107D4-EF63-4CBC-A7A9-158B3443D8C4}"/>
              </a:ext>
            </a:extLst>
          </p:cNvPr>
          <p:cNvSpPr/>
          <p:nvPr/>
        </p:nvSpPr>
        <p:spPr>
          <a:xfrm>
            <a:off x="8558074" y="2520561"/>
            <a:ext cx="1020932"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4" action="ppaction://hlinksldjump">
                  <a:extLst>
                    <a:ext uri="{A12FA001-AC4F-418D-AE19-62706E023703}">
                      <ahyp:hlinkClr xmlns:ahyp="http://schemas.microsoft.com/office/drawing/2018/hyperlinkcolor" val="tx"/>
                    </a:ext>
                  </a:extLst>
                </a:hlinkClick>
              </a:rPr>
              <a:t>ANSWER</a:t>
            </a:r>
            <a:endParaRPr lang="en-IN" sz="1200" b="1" dirty="0">
              <a:solidFill>
                <a:schemeClr val="bg1"/>
              </a:solidFill>
            </a:endParaRPr>
          </a:p>
        </p:txBody>
      </p:sp>
      <p:sp>
        <p:nvSpPr>
          <p:cNvPr id="8" name="Arrow: Right 7">
            <a:extLst>
              <a:ext uri="{FF2B5EF4-FFF2-40B4-BE49-F238E27FC236}">
                <a16:creationId xmlns:a16="http://schemas.microsoft.com/office/drawing/2014/main" id="{1ACB4547-F543-4543-ABAC-73740C4B6A4F}"/>
              </a:ext>
            </a:extLst>
          </p:cNvPr>
          <p:cNvSpPr/>
          <p:nvPr/>
        </p:nvSpPr>
        <p:spPr>
          <a:xfrm>
            <a:off x="10253709" y="3002872"/>
            <a:ext cx="1038687"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5" action="ppaction://hlinksldjump">
                  <a:extLst>
                    <a:ext uri="{A12FA001-AC4F-418D-AE19-62706E023703}">
                      <ahyp:hlinkClr xmlns:ahyp="http://schemas.microsoft.com/office/drawing/2018/hyperlinkcolor" val="tx"/>
                    </a:ext>
                  </a:extLst>
                </a:hlinkClick>
              </a:rPr>
              <a:t>ANSWER</a:t>
            </a:r>
            <a:endParaRPr lang="en-IN" sz="1200" b="1" dirty="0">
              <a:solidFill>
                <a:schemeClr val="bg1"/>
              </a:solidFill>
            </a:endParaRPr>
          </a:p>
        </p:txBody>
      </p:sp>
      <p:sp>
        <p:nvSpPr>
          <p:cNvPr id="9" name="Arrow: Right 8">
            <a:extLst>
              <a:ext uri="{FF2B5EF4-FFF2-40B4-BE49-F238E27FC236}">
                <a16:creationId xmlns:a16="http://schemas.microsoft.com/office/drawing/2014/main" id="{91372545-7251-4E14-9F3E-52AACFB29B40}"/>
              </a:ext>
            </a:extLst>
          </p:cNvPr>
          <p:cNvSpPr/>
          <p:nvPr/>
        </p:nvSpPr>
        <p:spPr>
          <a:xfrm>
            <a:off x="8220721" y="3492303"/>
            <a:ext cx="1278385" cy="443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6"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
        <p:nvSpPr>
          <p:cNvPr id="10" name="Arrow: Right 9">
            <a:extLst>
              <a:ext uri="{FF2B5EF4-FFF2-40B4-BE49-F238E27FC236}">
                <a16:creationId xmlns:a16="http://schemas.microsoft.com/office/drawing/2014/main" id="{9A312D75-9027-4936-941F-6CA8C4C77D3B}"/>
              </a:ext>
            </a:extLst>
          </p:cNvPr>
          <p:cNvSpPr/>
          <p:nvPr/>
        </p:nvSpPr>
        <p:spPr>
          <a:xfrm>
            <a:off x="8140821" y="4061199"/>
            <a:ext cx="1358285" cy="3803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7"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
        <p:nvSpPr>
          <p:cNvPr id="11" name="Arrow: Right 10">
            <a:extLst>
              <a:ext uri="{FF2B5EF4-FFF2-40B4-BE49-F238E27FC236}">
                <a16:creationId xmlns:a16="http://schemas.microsoft.com/office/drawing/2014/main" id="{4839AFC2-E22D-43AF-AC07-A72E1743FF59}"/>
              </a:ext>
            </a:extLst>
          </p:cNvPr>
          <p:cNvSpPr/>
          <p:nvPr/>
        </p:nvSpPr>
        <p:spPr>
          <a:xfrm>
            <a:off x="11114843" y="4487662"/>
            <a:ext cx="932156"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hlinkClick r:id="rId8" action="ppaction://hlinksldjump">
                  <a:extLst>
                    <a:ext uri="{A12FA001-AC4F-418D-AE19-62706E023703}">
                      <ahyp:hlinkClr xmlns:ahyp="http://schemas.microsoft.com/office/drawing/2018/hyperlinkcolor" val="tx"/>
                    </a:ext>
                  </a:extLst>
                </a:hlinkClick>
              </a:rPr>
              <a:t>ANSWER</a:t>
            </a:r>
            <a:endParaRPr lang="en-IN" sz="1050" b="1" dirty="0">
              <a:solidFill>
                <a:schemeClr val="bg1"/>
              </a:solidFill>
            </a:endParaRPr>
          </a:p>
        </p:txBody>
      </p:sp>
      <p:sp>
        <p:nvSpPr>
          <p:cNvPr id="12" name="Arrow: Right 11">
            <a:extLst>
              <a:ext uri="{FF2B5EF4-FFF2-40B4-BE49-F238E27FC236}">
                <a16:creationId xmlns:a16="http://schemas.microsoft.com/office/drawing/2014/main" id="{EF29A284-6F72-470A-9182-0DBE598E1EE0}"/>
              </a:ext>
            </a:extLst>
          </p:cNvPr>
          <p:cNvSpPr/>
          <p:nvPr/>
        </p:nvSpPr>
        <p:spPr>
          <a:xfrm>
            <a:off x="8899863" y="4977093"/>
            <a:ext cx="1358285" cy="443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hlinkClick r:id="rId9" action="ppaction://hlinksldjump">
                  <a:extLst>
                    <a:ext uri="{A12FA001-AC4F-418D-AE19-62706E023703}">
                      <ahyp:hlinkClr xmlns:ahyp="http://schemas.microsoft.com/office/drawing/2018/hyperlinkcolor" val="tx"/>
                    </a:ext>
                  </a:extLst>
                </a:hlinkClick>
              </a:rPr>
              <a:t>ANSWER</a:t>
            </a:r>
            <a:endParaRPr lang="en-IN" sz="1400" b="1" dirty="0">
              <a:solidFill>
                <a:schemeClr val="bg1"/>
              </a:solidFill>
            </a:endParaRPr>
          </a:p>
        </p:txBody>
      </p:sp>
    </p:spTree>
    <p:extLst>
      <p:ext uri="{BB962C8B-B14F-4D97-AF65-F5344CB8AC3E}">
        <p14:creationId xmlns:p14="http://schemas.microsoft.com/office/powerpoint/2010/main" val="9431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A8C06-FCE4-4632-B5A8-B4E130033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74" y="1074199"/>
            <a:ext cx="11390050" cy="3533313"/>
          </a:xfrm>
          <a:prstGeom prst="rect">
            <a:avLst/>
          </a:prstGeom>
        </p:spPr>
      </p:pic>
      <p:sp>
        <p:nvSpPr>
          <p:cNvPr id="6" name="TextBox 5">
            <a:extLst>
              <a:ext uri="{FF2B5EF4-FFF2-40B4-BE49-F238E27FC236}">
                <a16:creationId xmlns:a16="http://schemas.microsoft.com/office/drawing/2014/main" id="{55564AFC-FAD3-4691-B8B4-E6509A51EBDE}"/>
              </a:ext>
            </a:extLst>
          </p:cNvPr>
          <p:cNvSpPr txBox="1"/>
          <p:nvPr/>
        </p:nvSpPr>
        <p:spPr>
          <a:xfrm>
            <a:off x="1093341" y="248575"/>
            <a:ext cx="2687201" cy="523220"/>
          </a:xfrm>
          <a:prstGeom prst="rect">
            <a:avLst/>
          </a:prstGeom>
          <a:noFill/>
        </p:spPr>
        <p:txBody>
          <a:bodyPr wrap="square" rtlCol="0">
            <a:spAutoFit/>
          </a:bodyPr>
          <a:lstStyle/>
          <a:p>
            <a:r>
              <a:rPr lang="en-US" sz="2800" b="1" dirty="0">
                <a:solidFill>
                  <a:srgbClr val="002060"/>
                </a:solidFill>
                <a:highlight>
                  <a:srgbClr val="C0C0C0"/>
                </a:highlight>
                <a:latin typeface="+mj-lt"/>
              </a:rPr>
              <a:t>RAW DATA</a:t>
            </a:r>
            <a:endParaRPr lang="en-IN" sz="2800" b="1" dirty="0">
              <a:solidFill>
                <a:srgbClr val="002060"/>
              </a:solidFill>
              <a:highlight>
                <a:srgbClr val="C0C0C0"/>
              </a:highlight>
              <a:latin typeface="+mj-lt"/>
            </a:endParaRPr>
          </a:p>
        </p:txBody>
      </p:sp>
      <p:pic>
        <p:nvPicPr>
          <p:cNvPr id="8" name="Picture 7">
            <a:extLst>
              <a:ext uri="{FF2B5EF4-FFF2-40B4-BE49-F238E27FC236}">
                <a16:creationId xmlns:a16="http://schemas.microsoft.com/office/drawing/2014/main" id="{85EE46B3-26A7-4797-8F2B-5563A29B2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74" y="127751"/>
            <a:ext cx="764868" cy="764868"/>
          </a:xfrm>
          <a:prstGeom prst="rect">
            <a:avLst/>
          </a:prstGeom>
        </p:spPr>
      </p:pic>
      <p:graphicFrame>
        <p:nvGraphicFramePr>
          <p:cNvPr id="9" name="Table 9">
            <a:extLst>
              <a:ext uri="{FF2B5EF4-FFF2-40B4-BE49-F238E27FC236}">
                <a16:creationId xmlns:a16="http://schemas.microsoft.com/office/drawing/2014/main" id="{67A0BFA5-E4BE-4C1F-B9B8-777FBBE7BC61}"/>
              </a:ext>
            </a:extLst>
          </p:cNvPr>
          <p:cNvGraphicFramePr>
            <a:graphicFrameLocks noGrp="1"/>
          </p:cNvGraphicFramePr>
          <p:nvPr>
            <p:extLst>
              <p:ext uri="{D42A27DB-BD31-4B8C-83A1-F6EECF244321}">
                <p14:modId xmlns:p14="http://schemas.microsoft.com/office/powerpoint/2010/main" val="1624731264"/>
              </p:ext>
            </p:extLst>
          </p:nvPr>
        </p:nvGraphicFramePr>
        <p:xfrm>
          <a:off x="3780542" y="4909915"/>
          <a:ext cx="3666836" cy="1056776"/>
        </p:xfrm>
        <a:graphic>
          <a:graphicData uri="http://schemas.openxmlformats.org/drawingml/2006/table">
            <a:tbl>
              <a:tblPr firstRow="1" bandRow="1">
                <a:tableStyleId>{073A0DAA-6AF3-43AB-8588-CEC1D06C72B9}</a:tableStyleId>
              </a:tblPr>
              <a:tblGrid>
                <a:gridCol w="1833418">
                  <a:extLst>
                    <a:ext uri="{9D8B030D-6E8A-4147-A177-3AD203B41FA5}">
                      <a16:colId xmlns:a16="http://schemas.microsoft.com/office/drawing/2014/main" val="3668446463"/>
                    </a:ext>
                  </a:extLst>
                </a:gridCol>
                <a:gridCol w="1833418">
                  <a:extLst>
                    <a:ext uri="{9D8B030D-6E8A-4147-A177-3AD203B41FA5}">
                      <a16:colId xmlns:a16="http://schemas.microsoft.com/office/drawing/2014/main" val="3861623229"/>
                    </a:ext>
                  </a:extLst>
                </a:gridCol>
              </a:tblGrid>
              <a:tr h="528388">
                <a:tc>
                  <a:txBody>
                    <a:bodyPr/>
                    <a:lstStyle/>
                    <a:p>
                      <a:r>
                        <a:rPr lang="en-US" dirty="0"/>
                        <a:t>ROWS</a:t>
                      </a:r>
                      <a:endParaRPr lang="en-IN" dirty="0"/>
                    </a:p>
                  </a:txBody>
                  <a:tcPr/>
                </a:tc>
                <a:tc>
                  <a:txBody>
                    <a:bodyPr/>
                    <a:lstStyle/>
                    <a:p>
                      <a:r>
                        <a:rPr lang="en-US" dirty="0"/>
                        <a:t>COLUMNS</a:t>
                      </a:r>
                      <a:endParaRPr lang="en-IN" dirty="0"/>
                    </a:p>
                  </a:txBody>
                  <a:tcPr/>
                </a:tc>
                <a:extLst>
                  <a:ext uri="{0D108BD9-81ED-4DB2-BD59-A6C34878D82A}">
                    <a16:rowId xmlns:a16="http://schemas.microsoft.com/office/drawing/2014/main" val="3104378"/>
                  </a:ext>
                </a:extLst>
              </a:tr>
              <a:tr h="528388">
                <a:tc>
                  <a:txBody>
                    <a:bodyPr/>
                    <a:lstStyle/>
                    <a:p>
                      <a:r>
                        <a:rPr lang="en-US" dirty="0"/>
                        <a:t>31047</a:t>
                      </a:r>
                      <a:endParaRPr lang="en-IN" dirty="0"/>
                    </a:p>
                  </a:txBody>
                  <a:tcPr/>
                </a:tc>
                <a:tc>
                  <a:txBody>
                    <a:bodyPr/>
                    <a:lstStyle/>
                    <a:p>
                      <a:r>
                        <a:rPr lang="en-US" dirty="0"/>
                        <a:t>21</a:t>
                      </a:r>
                      <a:endParaRPr lang="en-IN" dirty="0"/>
                    </a:p>
                  </a:txBody>
                  <a:tcPr/>
                </a:tc>
                <a:extLst>
                  <a:ext uri="{0D108BD9-81ED-4DB2-BD59-A6C34878D82A}">
                    <a16:rowId xmlns:a16="http://schemas.microsoft.com/office/drawing/2014/main" val="1300004776"/>
                  </a:ext>
                </a:extLst>
              </a:tr>
            </a:tbl>
          </a:graphicData>
        </a:graphic>
      </p:graphicFrame>
    </p:spTree>
    <p:extLst>
      <p:ext uri="{BB962C8B-B14F-4D97-AF65-F5344CB8AC3E}">
        <p14:creationId xmlns:p14="http://schemas.microsoft.com/office/powerpoint/2010/main" val="138436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78A33D-A46E-4666-B729-A2AB3A4C01F0}"/>
              </a:ext>
            </a:extLst>
          </p:cNvPr>
          <p:cNvSpPr txBox="1"/>
          <p:nvPr/>
        </p:nvSpPr>
        <p:spPr>
          <a:xfrm>
            <a:off x="2096655" y="481386"/>
            <a:ext cx="3999345" cy="523220"/>
          </a:xfrm>
          <a:prstGeom prst="rect">
            <a:avLst/>
          </a:prstGeom>
          <a:noFill/>
        </p:spPr>
        <p:txBody>
          <a:bodyPr wrap="square" rtlCol="0">
            <a:spAutoFit/>
          </a:bodyPr>
          <a:lstStyle/>
          <a:p>
            <a:r>
              <a:rPr lang="en-US" sz="2800" b="1" dirty="0">
                <a:solidFill>
                  <a:srgbClr val="002060"/>
                </a:solidFill>
                <a:latin typeface="+mj-lt"/>
              </a:rPr>
              <a:t>DATA CLEANING</a:t>
            </a:r>
            <a:endParaRPr lang="en-IN" sz="2800" b="1" dirty="0">
              <a:solidFill>
                <a:srgbClr val="002060"/>
              </a:solidFill>
              <a:latin typeface="+mj-lt"/>
            </a:endParaRPr>
          </a:p>
        </p:txBody>
      </p:sp>
      <p:pic>
        <p:nvPicPr>
          <p:cNvPr id="8" name="Picture 7">
            <a:extLst>
              <a:ext uri="{FF2B5EF4-FFF2-40B4-BE49-F238E27FC236}">
                <a16:creationId xmlns:a16="http://schemas.microsoft.com/office/drawing/2014/main" id="{597FAC46-4A6F-4AA8-93DB-10935CB26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81" y="218909"/>
            <a:ext cx="1048174" cy="1048174"/>
          </a:xfrm>
          <a:prstGeom prst="rect">
            <a:avLst/>
          </a:prstGeom>
        </p:spPr>
      </p:pic>
      <p:sp>
        <p:nvSpPr>
          <p:cNvPr id="9" name="TextBox 8">
            <a:extLst>
              <a:ext uri="{FF2B5EF4-FFF2-40B4-BE49-F238E27FC236}">
                <a16:creationId xmlns:a16="http://schemas.microsoft.com/office/drawing/2014/main" id="{F6AC9E34-C016-4037-B8E7-D4D860CFD34C}"/>
              </a:ext>
            </a:extLst>
          </p:cNvPr>
          <p:cNvSpPr txBox="1"/>
          <p:nvPr/>
        </p:nvSpPr>
        <p:spPr>
          <a:xfrm>
            <a:off x="1048481" y="1309986"/>
            <a:ext cx="4733483" cy="369332"/>
          </a:xfrm>
          <a:prstGeom prst="rect">
            <a:avLst/>
          </a:prstGeom>
          <a:noFill/>
        </p:spPr>
        <p:txBody>
          <a:bodyPr wrap="square" rtlCol="0">
            <a:spAutoFit/>
          </a:bodyPr>
          <a:lstStyle/>
          <a:p>
            <a:r>
              <a:rPr lang="en-US" dirty="0">
                <a:solidFill>
                  <a:schemeClr val="bg1"/>
                </a:solidFill>
              </a:rPr>
              <a:t>Checked null values :- There is no null values</a:t>
            </a:r>
            <a:endParaRPr lang="en-IN" dirty="0">
              <a:solidFill>
                <a:schemeClr val="bg1"/>
              </a:solidFill>
            </a:endParaRPr>
          </a:p>
        </p:txBody>
      </p:sp>
      <p:pic>
        <p:nvPicPr>
          <p:cNvPr id="12" name="Picture 11">
            <a:extLst>
              <a:ext uri="{FF2B5EF4-FFF2-40B4-BE49-F238E27FC236}">
                <a16:creationId xmlns:a16="http://schemas.microsoft.com/office/drawing/2014/main" id="{22E0AE12-3F43-4E64-A00C-D24750213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956" y="2248753"/>
            <a:ext cx="2792153" cy="4249995"/>
          </a:xfrm>
          <a:prstGeom prst="rect">
            <a:avLst/>
          </a:prstGeom>
        </p:spPr>
      </p:pic>
      <p:sp>
        <p:nvSpPr>
          <p:cNvPr id="13" name="Arrow: Left 12">
            <a:extLst>
              <a:ext uri="{FF2B5EF4-FFF2-40B4-BE49-F238E27FC236}">
                <a16:creationId xmlns:a16="http://schemas.microsoft.com/office/drawing/2014/main" id="{4501E048-0579-43DA-8466-D91C6D42A4B1}"/>
              </a:ext>
            </a:extLst>
          </p:cNvPr>
          <p:cNvSpPr/>
          <p:nvPr/>
        </p:nvSpPr>
        <p:spPr>
          <a:xfrm>
            <a:off x="4096327" y="2752436"/>
            <a:ext cx="1778000" cy="8497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14" name="TextBox 13">
            <a:extLst>
              <a:ext uri="{FF2B5EF4-FFF2-40B4-BE49-F238E27FC236}">
                <a16:creationId xmlns:a16="http://schemas.microsoft.com/office/drawing/2014/main" id="{0A084E60-A3EB-491F-8890-3D61CE572996}"/>
              </a:ext>
            </a:extLst>
          </p:cNvPr>
          <p:cNvSpPr txBox="1"/>
          <p:nvPr/>
        </p:nvSpPr>
        <p:spPr>
          <a:xfrm>
            <a:off x="4336625" y="3936636"/>
            <a:ext cx="3999345" cy="1477328"/>
          </a:xfrm>
          <a:prstGeom prst="rect">
            <a:avLst/>
          </a:prstGeom>
          <a:noFill/>
        </p:spPr>
        <p:txBody>
          <a:bodyPr wrap="square" rtlCol="0">
            <a:spAutoFit/>
          </a:bodyPr>
          <a:lstStyle/>
          <a:p>
            <a:r>
              <a:rPr lang="en-US" b="0" i="0" dirty="0">
                <a:solidFill>
                  <a:srgbClr val="0D0D0D"/>
                </a:solidFill>
                <a:effectLst/>
                <a:highlight>
                  <a:srgbClr val="FFFF00"/>
                </a:highlight>
                <a:latin typeface="Söhne"/>
              </a:rPr>
              <a:t>I've optimized gender representation swiftly by utilizing the replace function, seamlessly replacing 'M' with 'Men' and 'W' with 'Women' using the CTRL + F shortcut</a:t>
            </a:r>
            <a:endParaRPr lang="en-IN" dirty="0">
              <a:solidFill>
                <a:schemeClr val="bg1"/>
              </a:solidFill>
              <a:highlight>
                <a:srgbClr val="FFFF00"/>
              </a:highlight>
            </a:endParaRPr>
          </a:p>
        </p:txBody>
      </p:sp>
      <p:pic>
        <p:nvPicPr>
          <p:cNvPr id="16" name="Picture 15">
            <a:extLst>
              <a:ext uri="{FF2B5EF4-FFF2-40B4-BE49-F238E27FC236}">
                <a16:creationId xmlns:a16="http://schemas.microsoft.com/office/drawing/2014/main" id="{426D54C3-2E85-4DFA-93B9-284F906CD1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7630" y="2248753"/>
            <a:ext cx="2567940" cy="4389120"/>
          </a:xfrm>
          <a:prstGeom prst="rect">
            <a:avLst/>
          </a:prstGeom>
        </p:spPr>
      </p:pic>
      <p:sp>
        <p:nvSpPr>
          <p:cNvPr id="17" name="Arrow: Right 16">
            <a:extLst>
              <a:ext uri="{FF2B5EF4-FFF2-40B4-BE49-F238E27FC236}">
                <a16:creationId xmlns:a16="http://schemas.microsoft.com/office/drawing/2014/main" id="{49DA6136-4C67-4802-AB1C-055873D59C55}"/>
              </a:ext>
            </a:extLst>
          </p:cNvPr>
          <p:cNvSpPr/>
          <p:nvPr/>
        </p:nvSpPr>
        <p:spPr>
          <a:xfrm>
            <a:off x="6807200" y="5413964"/>
            <a:ext cx="1736436" cy="765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spTree>
    <p:extLst>
      <p:ext uri="{BB962C8B-B14F-4D97-AF65-F5344CB8AC3E}">
        <p14:creationId xmlns:p14="http://schemas.microsoft.com/office/powerpoint/2010/main" val="25669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A78A33D-A46E-4666-B729-A2AB3A4C01F0}"/>
              </a:ext>
            </a:extLst>
          </p:cNvPr>
          <p:cNvSpPr txBox="1"/>
          <p:nvPr/>
        </p:nvSpPr>
        <p:spPr>
          <a:xfrm>
            <a:off x="2096655" y="481386"/>
            <a:ext cx="3999345" cy="523220"/>
          </a:xfrm>
          <a:prstGeom prst="rect">
            <a:avLst/>
          </a:prstGeom>
          <a:noFill/>
        </p:spPr>
        <p:txBody>
          <a:bodyPr wrap="square" rtlCol="0">
            <a:spAutoFit/>
          </a:bodyPr>
          <a:lstStyle/>
          <a:p>
            <a:r>
              <a:rPr lang="en-US" sz="2800" b="1" dirty="0">
                <a:solidFill>
                  <a:srgbClr val="002060"/>
                </a:solidFill>
                <a:latin typeface="+mj-lt"/>
              </a:rPr>
              <a:t>DATA CLEANING</a:t>
            </a:r>
            <a:endParaRPr lang="en-IN" sz="2800" b="1" dirty="0">
              <a:solidFill>
                <a:srgbClr val="002060"/>
              </a:solidFill>
              <a:latin typeface="+mj-lt"/>
            </a:endParaRPr>
          </a:p>
        </p:txBody>
      </p:sp>
      <p:pic>
        <p:nvPicPr>
          <p:cNvPr id="8" name="Picture 7">
            <a:extLst>
              <a:ext uri="{FF2B5EF4-FFF2-40B4-BE49-F238E27FC236}">
                <a16:creationId xmlns:a16="http://schemas.microsoft.com/office/drawing/2014/main" id="{597FAC46-4A6F-4AA8-93DB-10935CB26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81" y="218909"/>
            <a:ext cx="1048174" cy="1048174"/>
          </a:xfrm>
          <a:prstGeom prst="rect">
            <a:avLst/>
          </a:prstGeom>
        </p:spPr>
      </p:pic>
      <p:sp>
        <p:nvSpPr>
          <p:cNvPr id="9" name="TextBox 8">
            <a:extLst>
              <a:ext uri="{FF2B5EF4-FFF2-40B4-BE49-F238E27FC236}">
                <a16:creationId xmlns:a16="http://schemas.microsoft.com/office/drawing/2014/main" id="{F6AC9E34-C016-4037-B8E7-D4D860CFD34C}"/>
              </a:ext>
            </a:extLst>
          </p:cNvPr>
          <p:cNvSpPr txBox="1"/>
          <p:nvPr/>
        </p:nvSpPr>
        <p:spPr>
          <a:xfrm>
            <a:off x="1048481" y="1309986"/>
            <a:ext cx="4733483" cy="369332"/>
          </a:xfrm>
          <a:prstGeom prst="rect">
            <a:avLst/>
          </a:prstGeom>
          <a:noFill/>
        </p:spPr>
        <p:txBody>
          <a:bodyPr wrap="square" rtlCol="0">
            <a:spAutoFit/>
          </a:bodyPr>
          <a:lstStyle/>
          <a:p>
            <a:r>
              <a:rPr lang="en-US" dirty="0">
                <a:solidFill>
                  <a:schemeClr val="bg1"/>
                </a:solidFill>
              </a:rPr>
              <a:t>Checked null values :- There is no null values</a:t>
            </a:r>
            <a:endParaRPr lang="en-IN" dirty="0">
              <a:solidFill>
                <a:schemeClr val="bg1"/>
              </a:solidFill>
            </a:endParaRPr>
          </a:p>
        </p:txBody>
      </p:sp>
      <p:sp>
        <p:nvSpPr>
          <p:cNvPr id="13" name="Arrow: Left 12">
            <a:extLst>
              <a:ext uri="{FF2B5EF4-FFF2-40B4-BE49-F238E27FC236}">
                <a16:creationId xmlns:a16="http://schemas.microsoft.com/office/drawing/2014/main" id="{4501E048-0579-43DA-8466-D91C6D42A4B1}"/>
              </a:ext>
            </a:extLst>
          </p:cNvPr>
          <p:cNvSpPr/>
          <p:nvPr/>
        </p:nvSpPr>
        <p:spPr>
          <a:xfrm>
            <a:off x="4096327" y="2752436"/>
            <a:ext cx="1778000" cy="8497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a:t>
            </a:r>
            <a:endParaRPr lang="en-IN" dirty="0"/>
          </a:p>
        </p:txBody>
      </p:sp>
      <p:sp>
        <p:nvSpPr>
          <p:cNvPr id="14" name="TextBox 13">
            <a:extLst>
              <a:ext uri="{FF2B5EF4-FFF2-40B4-BE49-F238E27FC236}">
                <a16:creationId xmlns:a16="http://schemas.microsoft.com/office/drawing/2014/main" id="{0A084E60-A3EB-491F-8890-3D61CE572996}"/>
              </a:ext>
            </a:extLst>
          </p:cNvPr>
          <p:cNvSpPr txBox="1"/>
          <p:nvPr/>
        </p:nvSpPr>
        <p:spPr>
          <a:xfrm>
            <a:off x="4336625" y="3936636"/>
            <a:ext cx="4336858" cy="1200329"/>
          </a:xfrm>
          <a:prstGeom prst="rect">
            <a:avLst/>
          </a:prstGeom>
          <a:noFill/>
        </p:spPr>
        <p:txBody>
          <a:bodyPr wrap="square" rtlCol="0">
            <a:spAutoFit/>
          </a:bodyPr>
          <a:lstStyle/>
          <a:p>
            <a:r>
              <a:rPr lang="en-US" b="0" i="0" dirty="0">
                <a:solidFill>
                  <a:srgbClr val="0D0D0D"/>
                </a:solidFill>
                <a:effectLst/>
                <a:highlight>
                  <a:srgbClr val="FFFF00"/>
                </a:highlight>
                <a:latin typeface="Söhne"/>
              </a:rPr>
              <a:t>I've optimized QTY Column swiftly by utilizing the replace function, seamlessly replacing ‘One' with ‘1' and ‘Two' with ‘2' using the CTRL + F shortcut</a:t>
            </a:r>
            <a:endParaRPr lang="en-IN" dirty="0">
              <a:solidFill>
                <a:schemeClr val="bg1"/>
              </a:solidFill>
              <a:highlight>
                <a:srgbClr val="FFFF00"/>
              </a:highlight>
            </a:endParaRPr>
          </a:p>
        </p:txBody>
      </p:sp>
      <p:sp>
        <p:nvSpPr>
          <p:cNvPr id="17" name="Arrow: Right 16">
            <a:extLst>
              <a:ext uri="{FF2B5EF4-FFF2-40B4-BE49-F238E27FC236}">
                <a16:creationId xmlns:a16="http://schemas.microsoft.com/office/drawing/2014/main" id="{49DA6136-4C67-4802-AB1C-055873D59C55}"/>
              </a:ext>
            </a:extLst>
          </p:cNvPr>
          <p:cNvSpPr/>
          <p:nvPr/>
        </p:nvSpPr>
        <p:spPr>
          <a:xfrm>
            <a:off x="6807200" y="5413964"/>
            <a:ext cx="1736436" cy="765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a:t>
            </a:r>
            <a:endParaRPr lang="en-IN" dirty="0"/>
          </a:p>
        </p:txBody>
      </p:sp>
      <p:pic>
        <p:nvPicPr>
          <p:cNvPr id="3" name="Picture 2">
            <a:extLst>
              <a:ext uri="{FF2B5EF4-FFF2-40B4-BE49-F238E27FC236}">
                <a16:creationId xmlns:a16="http://schemas.microsoft.com/office/drawing/2014/main" id="{1D7FC962-134A-44B6-9EEC-99B1DDCD1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037" y="2086554"/>
            <a:ext cx="2537460" cy="4290060"/>
          </a:xfrm>
          <a:prstGeom prst="rect">
            <a:avLst/>
          </a:prstGeom>
        </p:spPr>
      </p:pic>
      <p:pic>
        <p:nvPicPr>
          <p:cNvPr id="5" name="Picture 4">
            <a:extLst>
              <a:ext uri="{FF2B5EF4-FFF2-40B4-BE49-F238E27FC236}">
                <a16:creationId xmlns:a16="http://schemas.microsoft.com/office/drawing/2014/main" id="{F719C3B2-7675-4CFB-A461-E463079C8C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482" y="2086554"/>
            <a:ext cx="2590800" cy="4290060"/>
          </a:xfrm>
          <a:prstGeom prst="rect">
            <a:avLst/>
          </a:prstGeom>
        </p:spPr>
      </p:pic>
    </p:spTree>
    <p:extLst>
      <p:ext uri="{BB962C8B-B14F-4D97-AF65-F5344CB8AC3E}">
        <p14:creationId xmlns:p14="http://schemas.microsoft.com/office/powerpoint/2010/main" val="252285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AEE9-6D93-4D42-A265-6F29CEC64494}"/>
              </a:ext>
            </a:extLst>
          </p:cNvPr>
          <p:cNvSpPr txBox="1"/>
          <p:nvPr/>
        </p:nvSpPr>
        <p:spPr>
          <a:xfrm>
            <a:off x="2032987" y="351068"/>
            <a:ext cx="3959441" cy="523220"/>
          </a:xfrm>
          <a:prstGeom prst="rect">
            <a:avLst/>
          </a:prstGeom>
          <a:noFill/>
        </p:spPr>
        <p:txBody>
          <a:bodyPr wrap="square" rtlCol="0">
            <a:spAutoFit/>
          </a:bodyPr>
          <a:lstStyle/>
          <a:p>
            <a:r>
              <a:rPr lang="en-US" sz="2800" b="1" dirty="0">
                <a:solidFill>
                  <a:srgbClr val="002060"/>
                </a:solidFill>
                <a:latin typeface="+mj-lt"/>
              </a:rPr>
              <a:t>DATA PROCESSING</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027016F8-33CF-408B-8202-12D8CE7E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57" y="236391"/>
            <a:ext cx="817086" cy="817086"/>
          </a:xfrm>
          <a:prstGeom prst="rect">
            <a:avLst/>
          </a:prstGeom>
        </p:spPr>
      </p:pic>
      <p:sp>
        <p:nvSpPr>
          <p:cNvPr id="7" name="TextBox 6">
            <a:extLst>
              <a:ext uri="{FF2B5EF4-FFF2-40B4-BE49-F238E27FC236}">
                <a16:creationId xmlns:a16="http://schemas.microsoft.com/office/drawing/2014/main" id="{FDF2E484-1838-4AE8-B28A-7316E8367F67}"/>
              </a:ext>
            </a:extLst>
          </p:cNvPr>
          <p:cNvSpPr txBox="1"/>
          <p:nvPr/>
        </p:nvSpPr>
        <p:spPr>
          <a:xfrm>
            <a:off x="426129" y="1260629"/>
            <a:ext cx="11395968" cy="1323439"/>
          </a:xfrm>
          <a:prstGeom prst="rect">
            <a:avLst/>
          </a:prstGeom>
          <a:noFill/>
        </p:spPr>
        <p:txBody>
          <a:bodyPr wrap="square" rtlCol="0">
            <a:spAutoFit/>
          </a:bodyPr>
          <a:lstStyle/>
          <a:p>
            <a:r>
              <a:rPr lang="en-US" sz="2000" b="0" i="0" dirty="0">
                <a:solidFill>
                  <a:schemeClr val="bg1"/>
                </a:solidFill>
                <a:effectLst/>
              </a:rPr>
              <a:t>I've introduced a new column called 'Age Group' that categorizes individuals based on their age range. Those aged over 50 are classified as 'Senior', individuals aged between 30 and 49 fall into the 'Adult' category, and those under 30 are labeled as 'Teenager'. This classification system was implemented using IF functions for efficient organization and analysis.</a:t>
            </a:r>
            <a:endParaRPr lang="en-IN" sz="2000" dirty="0">
              <a:solidFill>
                <a:schemeClr val="bg1"/>
              </a:solidFill>
            </a:endParaRPr>
          </a:p>
        </p:txBody>
      </p:sp>
      <p:pic>
        <p:nvPicPr>
          <p:cNvPr id="9" name="Picture 8">
            <a:extLst>
              <a:ext uri="{FF2B5EF4-FFF2-40B4-BE49-F238E27FC236}">
                <a16:creationId xmlns:a16="http://schemas.microsoft.com/office/drawing/2014/main" id="{D19A4EE0-06A6-4365-8A5F-7329F6033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53" y="2681056"/>
            <a:ext cx="2770056" cy="4063662"/>
          </a:xfrm>
          <a:prstGeom prst="rect">
            <a:avLst/>
          </a:prstGeom>
        </p:spPr>
      </p:pic>
      <p:sp>
        <p:nvSpPr>
          <p:cNvPr id="10" name="TextBox 9">
            <a:extLst>
              <a:ext uri="{FF2B5EF4-FFF2-40B4-BE49-F238E27FC236}">
                <a16:creationId xmlns:a16="http://schemas.microsoft.com/office/drawing/2014/main" id="{A2C96F10-5288-4CF9-BB5B-A92095B9B871}"/>
              </a:ext>
            </a:extLst>
          </p:cNvPr>
          <p:cNvSpPr txBox="1"/>
          <p:nvPr/>
        </p:nvSpPr>
        <p:spPr>
          <a:xfrm>
            <a:off x="6096000" y="3901397"/>
            <a:ext cx="5726097" cy="646331"/>
          </a:xfrm>
          <a:prstGeom prst="rect">
            <a:avLst/>
          </a:prstGeom>
          <a:noFill/>
        </p:spPr>
        <p:txBody>
          <a:bodyPr wrap="square" rtlCol="0">
            <a:spAutoFit/>
          </a:bodyPr>
          <a:lstStyle/>
          <a:p>
            <a:r>
              <a:rPr lang="en-US" dirty="0">
                <a:solidFill>
                  <a:schemeClr val="bg1"/>
                </a:solidFill>
                <a:highlight>
                  <a:srgbClr val="00FFFF"/>
                </a:highlight>
              </a:rPr>
              <a:t>EXCEL FORMULA</a:t>
            </a:r>
          </a:p>
          <a:p>
            <a:r>
              <a:rPr lang="en-US" dirty="0">
                <a:solidFill>
                  <a:schemeClr val="bg1"/>
                </a:solidFill>
                <a:highlight>
                  <a:srgbClr val="FFFF00"/>
                </a:highlight>
              </a:rPr>
              <a:t>=IF(E2&gt;=50,"Senior",IF(E2&gt;=30,"Adult","Teenager"))</a:t>
            </a:r>
            <a:endParaRPr lang="en-IN" dirty="0">
              <a:solidFill>
                <a:schemeClr val="bg1"/>
              </a:solidFill>
              <a:highlight>
                <a:srgbClr val="FFFF00"/>
              </a:highlight>
            </a:endParaRPr>
          </a:p>
        </p:txBody>
      </p:sp>
    </p:spTree>
    <p:extLst>
      <p:ext uri="{BB962C8B-B14F-4D97-AF65-F5344CB8AC3E}">
        <p14:creationId xmlns:p14="http://schemas.microsoft.com/office/powerpoint/2010/main" val="240782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CAEE9-6D93-4D42-A265-6F29CEC64494}"/>
              </a:ext>
            </a:extLst>
          </p:cNvPr>
          <p:cNvSpPr txBox="1"/>
          <p:nvPr/>
        </p:nvSpPr>
        <p:spPr>
          <a:xfrm>
            <a:off x="2032987" y="351068"/>
            <a:ext cx="3959441" cy="523220"/>
          </a:xfrm>
          <a:prstGeom prst="rect">
            <a:avLst/>
          </a:prstGeom>
          <a:noFill/>
        </p:spPr>
        <p:txBody>
          <a:bodyPr wrap="square" rtlCol="0">
            <a:spAutoFit/>
          </a:bodyPr>
          <a:lstStyle/>
          <a:p>
            <a:r>
              <a:rPr lang="en-US" sz="2800" b="1" dirty="0">
                <a:solidFill>
                  <a:srgbClr val="002060"/>
                </a:solidFill>
                <a:latin typeface="+mj-lt"/>
              </a:rPr>
              <a:t>DATA PROCESSING</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027016F8-33CF-408B-8202-12D8CE7E9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757" y="236391"/>
            <a:ext cx="817086" cy="817086"/>
          </a:xfrm>
          <a:prstGeom prst="rect">
            <a:avLst/>
          </a:prstGeom>
        </p:spPr>
      </p:pic>
      <p:sp>
        <p:nvSpPr>
          <p:cNvPr id="7" name="TextBox 6">
            <a:extLst>
              <a:ext uri="{FF2B5EF4-FFF2-40B4-BE49-F238E27FC236}">
                <a16:creationId xmlns:a16="http://schemas.microsoft.com/office/drawing/2014/main" id="{FDF2E484-1838-4AE8-B28A-7316E8367F67}"/>
              </a:ext>
            </a:extLst>
          </p:cNvPr>
          <p:cNvSpPr txBox="1"/>
          <p:nvPr/>
        </p:nvSpPr>
        <p:spPr>
          <a:xfrm>
            <a:off x="794552" y="1269840"/>
            <a:ext cx="10395751" cy="1015663"/>
          </a:xfrm>
          <a:prstGeom prst="rect">
            <a:avLst/>
          </a:prstGeom>
          <a:noFill/>
        </p:spPr>
        <p:txBody>
          <a:bodyPr wrap="square" rtlCol="0">
            <a:spAutoFit/>
          </a:bodyPr>
          <a:lstStyle/>
          <a:p>
            <a:r>
              <a:rPr lang="en-US" sz="2000" b="0" i="0" dirty="0">
                <a:solidFill>
                  <a:srgbClr val="0D0D0D"/>
                </a:solidFill>
                <a:effectLst/>
                <a:latin typeface="Söhne"/>
              </a:rPr>
              <a:t>I've derived a 'Month’ name column by extracting the month information from the date column using the TEXT function. This method enables clearer analysis and visualization based on monthly trends.</a:t>
            </a:r>
            <a:endParaRPr lang="en-IN" sz="2000" dirty="0">
              <a:solidFill>
                <a:schemeClr val="bg1"/>
              </a:solidFill>
            </a:endParaRPr>
          </a:p>
        </p:txBody>
      </p:sp>
      <p:sp>
        <p:nvSpPr>
          <p:cNvPr id="10" name="TextBox 9">
            <a:extLst>
              <a:ext uri="{FF2B5EF4-FFF2-40B4-BE49-F238E27FC236}">
                <a16:creationId xmlns:a16="http://schemas.microsoft.com/office/drawing/2014/main" id="{A2C96F10-5288-4CF9-BB5B-A92095B9B871}"/>
              </a:ext>
            </a:extLst>
          </p:cNvPr>
          <p:cNvSpPr txBox="1"/>
          <p:nvPr/>
        </p:nvSpPr>
        <p:spPr>
          <a:xfrm>
            <a:off x="6415596" y="3333226"/>
            <a:ext cx="2213499" cy="369332"/>
          </a:xfrm>
          <a:prstGeom prst="rect">
            <a:avLst/>
          </a:prstGeom>
          <a:noFill/>
        </p:spPr>
        <p:txBody>
          <a:bodyPr wrap="square" rtlCol="0">
            <a:spAutoFit/>
          </a:bodyPr>
          <a:lstStyle/>
          <a:p>
            <a:r>
              <a:rPr lang="en-US" dirty="0">
                <a:solidFill>
                  <a:schemeClr val="bg1"/>
                </a:solidFill>
                <a:highlight>
                  <a:srgbClr val="00FFFF"/>
                </a:highlight>
              </a:rPr>
              <a:t>EXCEL FORMULA</a:t>
            </a:r>
          </a:p>
        </p:txBody>
      </p:sp>
      <p:pic>
        <p:nvPicPr>
          <p:cNvPr id="3" name="Picture 2">
            <a:extLst>
              <a:ext uri="{FF2B5EF4-FFF2-40B4-BE49-F238E27FC236}">
                <a16:creationId xmlns:a16="http://schemas.microsoft.com/office/drawing/2014/main" id="{6B56C020-2129-442C-87CE-A47649ADE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86" y="2697888"/>
            <a:ext cx="2317242" cy="3749220"/>
          </a:xfrm>
          <a:prstGeom prst="rect">
            <a:avLst/>
          </a:prstGeom>
        </p:spPr>
      </p:pic>
      <p:pic>
        <p:nvPicPr>
          <p:cNvPr id="12" name="Picture 11">
            <a:extLst>
              <a:ext uri="{FF2B5EF4-FFF2-40B4-BE49-F238E27FC236}">
                <a16:creationId xmlns:a16="http://schemas.microsoft.com/office/drawing/2014/main" id="{074D2A8B-F99F-4302-B7A5-531E31A08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489" y="3889085"/>
            <a:ext cx="2959224" cy="611894"/>
          </a:xfrm>
          <a:prstGeom prst="rect">
            <a:avLst/>
          </a:prstGeom>
        </p:spPr>
      </p:pic>
    </p:spTree>
    <p:extLst>
      <p:ext uri="{BB962C8B-B14F-4D97-AF65-F5344CB8AC3E}">
        <p14:creationId xmlns:p14="http://schemas.microsoft.com/office/powerpoint/2010/main" val="2138438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11613-EA47-4FC1-8E64-06128B6D4289}"/>
              </a:ext>
            </a:extLst>
          </p:cNvPr>
          <p:cNvSpPr txBox="1"/>
          <p:nvPr/>
        </p:nvSpPr>
        <p:spPr>
          <a:xfrm>
            <a:off x="2556769" y="337352"/>
            <a:ext cx="3373514" cy="523220"/>
          </a:xfrm>
          <a:prstGeom prst="rect">
            <a:avLst/>
          </a:prstGeom>
          <a:noFill/>
        </p:spPr>
        <p:txBody>
          <a:bodyPr wrap="square" rtlCol="0">
            <a:spAutoFit/>
          </a:bodyPr>
          <a:lstStyle/>
          <a:p>
            <a:r>
              <a:rPr lang="en-US" sz="2800" b="1" dirty="0">
                <a:solidFill>
                  <a:srgbClr val="002060"/>
                </a:solidFill>
                <a:latin typeface="+mj-lt"/>
              </a:rPr>
              <a:t>DATA ANALYSIS</a:t>
            </a:r>
            <a:endParaRPr lang="en-IN" sz="2800" b="1" dirty="0">
              <a:solidFill>
                <a:srgbClr val="002060"/>
              </a:solidFill>
              <a:latin typeface="+mj-lt"/>
            </a:endParaRPr>
          </a:p>
        </p:txBody>
      </p:sp>
      <p:pic>
        <p:nvPicPr>
          <p:cNvPr id="6" name="Picture 5">
            <a:extLst>
              <a:ext uri="{FF2B5EF4-FFF2-40B4-BE49-F238E27FC236}">
                <a16:creationId xmlns:a16="http://schemas.microsoft.com/office/drawing/2014/main" id="{D0EB6752-FB82-4DAA-A02D-57A51CB93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351" y="175253"/>
            <a:ext cx="847418" cy="847418"/>
          </a:xfrm>
          <a:prstGeom prst="rect">
            <a:avLst/>
          </a:prstGeom>
        </p:spPr>
      </p:pic>
      <p:sp>
        <p:nvSpPr>
          <p:cNvPr id="7" name="TextBox 6">
            <a:extLst>
              <a:ext uri="{FF2B5EF4-FFF2-40B4-BE49-F238E27FC236}">
                <a16:creationId xmlns:a16="http://schemas.microsoft.com/office/drawing/2014/main" id="{A3268F23-E4A4-467F-9F76-3F409AB556B6}"/>
              </a:ext>
            </a:extLst>
          </p:cNvPr>
          <p:cNvSpPr txBox="1"/>
          <p:nvPr/>
        </p:nvSpPr>
        <p:spPr>
          <a:xfrm>
            <a:off x="346229" y="1262930"/>
            <a:ext cx="11461072" cy="400110"/>
          </a:xfrm>
          <a:prstGeom prst="rect">
            <a:avLst/>
          </a:prstGeom>
          <a:noFill/>
        </p:spPr>
        <p:txBody>
          <a:bodyPr wrap="square" rtlCol="0">
            <a:spAutoFit/>
          </a:bodyPr>
          <a:lstStyle/>
          <a:p>
            <a:pPr algn="ctr"/>
            <a:r>
              <a:rPr lang="en-US" sz="2000" b="1" dirty="0">
                <a:solidFill>
                  <a:schemeClr val="bg1"/>
                </a:solidFill>
                <a:highlight>
                  <a:srgbClr val="00FFFF"/>
                </a:highlight>
              </a:rPr>
              <a:t>Orders Vs Sales</a:t>
            </a:r>
            <a:endParaRPr lang="en-IN" sz="2000" b="1" dirty="0">
              <a:solidFill>
                <a:schemeClr val="bg1"/>
              </a:solidFill>
              <a:highlight>
                <a:srgbClr val="00FFFF"/>
              </a:highlight>
            </a:endParaRPr>
          </a:p>
        </p:txBody>
      </p:sp>
      <p:sp>
        <p:nvSpPr>
          <p:cNvPr id="8" name="TextBox 7">
            <a:extLst>
              <a:ext uri="{FF2B5EF4-FFF2-40B4-BE49-F238E27FC236}">
                <a16:creationId xmlns:a16="http://schemas.microsoft.com/office/drawing/2014/main" id="{0D0A7483-D809-4F6C-947E-093729D0A85F}"/>
              </a:ext>
            </a:extLst>
          </p:cNvPr>
          <p:cNvSpPr txBox="1"/>
          <p:nvPr/>
        </p:nvSpPr>
        <p:spPr>
          <a:xfrm>
            <a:off x="115410"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TABLE</a:t>
            </a:r>
            <a:endParaRPr lang="en-IN" b="1" dirty="0">
              <a:solidFill>
                <a:schemeClr val="bg1"/>
              </a:solidFill>
              <a:highlight>
                <a:srgbClr val="FFFF00"/>
              </a:highlight>
            </a:endParaRPr>
          </a:p>
        </p:txBody>
      </p:sp>
      <p:pic>
        <p:nvPicPr>
          <p:cNvPr id="10" name="Picture 9">
            <a:extLst>
              <a:ext uri="{FF2B5EF4-FFF2-40B4-BE49-F238E27FC236}">
                <a16:creationId xmlns:a16="http://schemas.microsoft.com/office/drawing/2014/main" id="{17EA5814-D1CB-4494-A03B-C9479270A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13" y="2882350"/>
            <a:ext cx="3553953" cy="3367530"/>
          </a:xfrm>
          <a:prstGeom prst="rect">
            <a:avLst/>
          </a:prstGeom>
        </p:spPr>
      </p:pic>
      <p:sp>
        <p:nvSpPr>
          <p:cNvPr id="11" name="TextBox 10">
            <a:extLst>
              <a:ext uri="{FF2B5EF4-FFF2-40B4-BE49-F238E27FC236}">
                <a16:creationId xmlns:a16="http://schemas.microsoft.com/office/drawing/2014/main" id="{B7FE0D23-7AD1-466E-B3EC-92333CACE215}"/>
              </a:ext>
            </a:extLst>
          </p:cNvPr>
          <p:cNvSpPr txBox="1"/>
          <p:nvPr/>
        </p:nvSpPr>
        <p:spPr>
          <a:xfrm>
            <a:off x="6631619" y="2139518"/>
            <a:ext cx="5024761" cy="369332"/>
          </a:xfrm>
          <a:prstGeom prst="rect">
            <a:avLst/>
          </a:prstGeom>
          <a:noFill/>
        </p:spPr>
        <p:txBody>
          <a:bodyPr wrap="square" rtlCol="0">
            <a:spAutoFit/>
          </a:bodyPr>
          <a:lstStyle/>
          <a:p>
            <a:pPr algn="ctr"/>
            <a:r>
              <a:rPr lang="en-US" b="1" dirty="0">
                <a:solidFill>
                  <a:schemeClr val="bg1"/>
                </a:solidFill>
                <a:highlight>
                  <a:srgbClr val="FFFF00"/>
                </a:highlight>
              </a:rPr>
              <a:t>PIVOT CHART</a:t>
            </a:r>
            <a:endParaRPr lang="en-IN" b="1" dirty="0">
              <a:solidFill>
                <a:schemeClr val="bg1"/>
              </a:solidFill>
              <a:highlight>
                <a:srgbClr val="FFFF00"/>
              </a:highlight>
            </a:endParaRPr>
          </a:p>
        </p:txBody>
      </p:sp>
      <p:pic>
        <p:nvPicPr>
          <p:cNvPr id="13" name="Picture 12">
            <a:extLst>
              <a:ext uri="{FF2B5EF4-FFF2-40B4-BE49-F238E27FC236}">
                <a16:creationId xmlns:a16="http://schemas.microsoft.com/office/drawing/2014/main" id="{922FC18B-33BE-4B84-8A77-6855AD02C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4098" y="2882349"/>
            <a:ext cx="5826267" cy="3367529"/>
          </a:xfrm>
          <a:prstGeom prst="rect">
            <a:avLst/>
          </a:prstGeom>
        </p:spPr>
      </p:pic>
      <p:sp>
        <p:nvSpPr>
          <p:cNvPr id="14" name="Arrow: Right 13">
            <a:extLst>
              <a:ext uri="{FF2B5EF4-FFF2-40B4-BE49-F238E27FC236}">
                <a16:creationId xmlns:a16="http://schemas.microsoft.com/office/drawing/2014/main" id="{49F166BA-67CE-4E60-A10F-90A9A7D45356}"/>
              </a:ext>
            </a:extLst>
          </p:cNvPr>
          <p:cNvSpPr/>
          <p:nvPr/>
        </p:nvSpPr>
        <p:spPr>
          <a:xfrm>
            <a:off x="4589755" y="4421080"/>
            <a:ext cx="1408148" cy="301840"/>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86658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397</TotalTime>
  <Words>614</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Söhne</vt:lpstr>
      <vt:lpstr>Wingdings</vt:lpstr>
      <vt:lpstr>Parcel</vt:lpstr>
      <vt:lpstr>SUDHA STORE ANNUAL REPORT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SUDHA STORE ANNUAL REPORT ANALYSIS</dc:title>
  <dc:creator>Ankit vikram</dc:creator>
  <cp:lastModifiedBy>Ankit vikram</cp:lastModifiedBy>
  <cp:revision>26</cp:revision>
  <dcterms:created xsi:type="dcterms:W3CDTF">2024-05-05T15:07:18Z</dcterms:created>
  <dcterms:modified xsi:type="dcterms:W3CDTF">2024-05-06T10:01:33Z</dcterms:modified>
</cp:coreProperties>
</file>