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1.9-->
<p:presentation xmlns:r="http://schemas.openxmlformats.org/officeDocument/2006/relationships" xmlns:a="http://schemas.openxmlformats.org/drawingml/2006/main" xmlns:p="http://schemas.openxmlformats.org/presentationml/2006/main" saveSubsetFonts="1">
  <p:sldMasterIdLst>
    <p:sldMasterId id="2147483684" r:id="rId2"/>
  </p:sldMasterIdLst>
  <p:notesMasterIdLst>
    <p:notesMasterId r:id="rId3"/>
  </p:notesMasterIdLst>
  <p:sldIdLst>
    <p:sldId id="352" r:id="rId4"/>
    <p:sldId id="273" r:id="rId5"/>
    <p:sldId id="274" r:id="rId6"/>
    <p:sldId id="280" r:id="rId7"/>
    <p:sldId id="281" r:id="rId8"/>
    <p:sldId id="282" r:id="rId9"/>
    <p:sldId id="283" r:id="rId10"/>
    <p:sldId id="284" r:id="rId11"/>
    <p:sldId id="285" r:id="rId12"/>
    <p:sldId id="286" r:id="rId13"/>
    <p:sldId id="300" r:id="rId14"/>
    <p:sldId id="299"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1" r:id="rId35"/>
    <p:sldId id="322" r:id="rId36"/>
    <p:sldId id="320" r:id="rId37"/>
    <p:sldId id="323" r:id="rId38"/>
    <p:sldId id="324" r:id="rId39"/>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p="http://schemas.openxmlformats.org/presentationml/2006/main">
  <p:cmAuthor id="1" name="Pooja gowda" initials="Pg" lastIdx="0"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fill>
          <a:solidFill>
            <a:schemeClr val="accent3">
              <a:alpha val="20000"/>
            </a:schemeClr>
          </a:solidFill>
        </a:fill>
      </a:tcStyle>
    </a:band1H>
    <a:band1V>
      <a:tcStyle>
        <a:fill>
          <a:solidFill>
            <a:schemeClr val="accent3">
              <a:alpha val="20000"/>
            </a:schemeClr>
          </a:solidFill>
        </a:fill>
      </a:tcStyle>
    </a:band1V>
    <a:lastCol>
      <a:tcTxStyle b="on"/>
    </a:lastCol>
    <a:firstCol>
      <a:tcTxStyle b="on"/>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commentAuthors" Target="commentAuthors.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notesMaster" Target="notesMasters/notes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tags" Target="tags/tag1.xml" /><Relationship Id="rId41" Type="http://schemas.openxmlformats.org/officeDocument/2006/relationships/presProps" Target="presProps.xml" /><Relationship Id="rId42" Type="http://schemas.openxmlformats.org/officeDocument/2006/relationships/viewProps" Target="viewProps.xml" /><Relationship Id="rId43" Type="http://schemas.openxmlformats.org/officeDocument/2006/relationships/theme" Target="theme/theme1.xml" /><Relationship Id="rId44"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bg>
      <p:bgRef idx="1001">
        <a:schemeClr val="bg1"/>
      </p:bgRef>
    </p:bg>
    <p:spTree>
      <p:nvGrpSpPr>
        <p:cNvPr id="1" name=""/>
        <p:cNvGrpSpPr/>
        <p:nvPr/>
      </p:nvGrpSpPr>
      <p:grpSpPr>
        <a:xfrm>
          <a:off x="0" y="0"/>
          <a: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9/16/2021</a:t>
            </a:fld>
            <a:endParaRPr lang="en-US"/>
          </a:p>
        </p:txBody>
      </p:sp>
      <p:sp>
        <p:nvSpPr>
          <p:cNvPr id="19" name="Footer Placeholder 18"/>
          <p:cNvSpPr>
            <a:spLocks noGrp="1"/>
          </p:cNvSpPr>
          <p:nvPr>
            <p:ph type="ftr" sz="quarter" idx="11"/>
          </p:nvPr>
        </p:nvSpPr>
        <p:spPr/>
        <p:txBody>
          <a:bodyPr/>
          <a:lstStyle/>
          <a:p>
            <a:r>
              <a:rPr lang="en-US"/>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9/16/2021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9/16/2021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9/16/2021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9/16/2021</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9/16/2021</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9/16/2021</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9/16/2021</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3188D7B8-9F07-4899-827D-5F3CFDDEB574}" type="datetime1">
              <a:rPr lang="en-US" smtClean="0"/>
              <a:t>9/16/2021</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9/16/2021</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9/16/2021</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1"/>
      </p:bgRef>
    </p:bg>
    <p:spTree>
      <p:nvGrpSpPr>
        <p:cNvPr id="1" name=""/>
        <p:cNvGrpSpPr/>
        <p:nvPr/>
      </p:nvGrpSpPr>
      <p:grpSpPr>
        <a:xfrm>
          <a:off x="0" y="0"/>
          <a: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t>9/16/2021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mc:Choice xmlns:p14="http://schemas.microsoft.com/office/powerpoint/2010/main" Requires="p14">
      <p:transition spd="med" p14:dur="700">
        <p:fade/>
      </p:transition>
    </mc:Choice>
    <mc:Fallback>
      <p:transition spd="med">
        <p:fade/>
      </p:transition>
    </mc:Fallback>
  </mc:AlternateConten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 Id="rId4" Type="http://schemas.openxmlformats.org/officeDocument/2006/relationships/image" Target="../media/image9.png" /><Relationship Id="rId5" Type="http://schemas.openxmlformats.org/officeDocument/2006/relationships/image" Target="../media/image10.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 Id="rId5" Type="http://schemas.openxmlformats.org/officeDocument/2006/relationships/image" Target="../media/image18.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25.png" /><Relationship Id="rId5" Type="http://schemas.openxmlformats.org/officeDocument/2006/relationships/image" Target="../media/image2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 Id="rId3" Type="http://schemas.openxmlformats.org/officeDocument/2006/relationships/image" Target="../media/image28.png" /><Relationship Id="rId4" Type="http://schemas.openxmlformats.org/officeDocument/2006/relationships/image" Target="../media/image29.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 Id="rId3" Type="http://schemas.openxmlformats.org/officeDocument/2006/relationships/image" Target="../media/image31.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 Id="rId3" Type="http://schemas.openxmlformats.org/officeDocument/2006/relationships/image" Target="../media/image33.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 Id="rId3" Type="http://schemas.openxmlformats.org/officeDocument/2006/relationships/image" Target="../media/image35.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 Id="rId3" Type="http://schemas.openxmlformats.org/officeDocument/2006/relationships/image" Target="../media/image37.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8.png" /><Relationship Id="rId3" Type="http://schemas.openxmlformats.org/officeDocument/2006/relationships/image" Target="../media/image39.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 Id="rId3" Type="http://schemas.openxmlformats.org/officeDocument/2006/relationships/image" Target="../media/image41.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jpeg" /><Relationship Id="rId3" Type="http://schemas.openxmlformats.org/officeDocument/2006/relationships/image" Target="../media/image43.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8" title=""/>
          <p:cNvSpPr>
            <a:spLocks noGrp="1"/>
          </p:cNvSpPr>
          <p:nvPr>
            <p:ph type="ctrTitle"/>
          </p:nvPr>
        </p:nvSpPr>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p>
        </p:txBody>
      </p:sp>
      <p:sp>
        <p:nvSpPr>
          <p:cNvPr id="3" name="Subtitle 16" title=""/>
          <p:cNvSpPr>
            <a:spLocks noGrp="1"/>
          </p:cNvSpPr>
          <p:nvPr>
            <p:ph type="subTitle" idx="1"/>
          </p:nvPr>
        </p:nvSpPr>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4" name="" title=""/>
          <p:cNvGrpSpPr/>
          <p:nvPr/>
        </p:nvGrpSpPr>
        <p:grpSpPr>
          <a:xfrm>
            <a:off x="-37615" y="-89044"/>
            <a:ext cx="12254978" cy="6961522"/>
            <a:chOff x="-672615" y="-724044"/>
            <a:chExt cx="12254978" cy="6961522"/>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blipFill>
              <a:blip r:embed="rId2"/>
              <a:stretch>
                <a:fillRect/>
              </a:stretch>
            </a:blipFill>
          </p:spPr>
          <p:txBody>
            <a:bodyPr rtlCol="0" anchor="ctr"/>
            <a:lstStyle/>
            <a:p>
              <a:pPr algn="ctr"/>
            </a:p>
          </p:txBody>
        </p:sp>
        <p:sp>
          <p:nvSpPr>
            <p:cNvPr id="6" name="New shape" title=""/>
            <p:cNvSpPr/>
            <p:nvPr/>
          </p:nvSpPr>
          <p:spPr>
            <a:xfrm>
              <a:off x="-632333" y="-620522"/>
              <a:ext cx="12188951" cy="6857999"/>
            </a:xfrm>
            <a:custGeom>
              <a:rect l="l" t="t" r="r" b="b"/>
              <a:pathLst>
                <a:path w="12188951" h="6857999">
                  <a:moveTo>
                    <a:pt x="0" y="0"/>
                  </a:moveTo>
                  <a:lnTo>
                    <a:pt x="12188951" y="0"/>
                  </a:lnTo>
                  <a:lnTo>
                    <a:pt x="12188951" y="6858000"/>
                  </a:lnTo>
                  <a:lnTo>
                    <a:pt x="0" y="6858000"/>
                  </a:lnTo>
                  <a:close/>
                </a:path>
              </a:pathLst>
            </a:custGeom>
            <a:solidFill>
              <a:srgbClr val="FFFFFF">
                <a:alpha val="100000"/>
              </a:srgbClr>
            </a:solidFill>
          </p:spPr>
          <p:txBody>
            <a:bodyPr rtlCol="0" anchor="ctr"/>
            <a:lstStyle/>
            <a:p>
              <a:pPr algn="ctr"/>
            </a:p>
          </p:txBody>
        </p:sp>
        <p:sp>
          <p:nvSpPr>
            <p:cNvPr id="7" name="New shape" title=""/>
            <p:cNvSpPr/>
            <p:nvPr/>
          </p:nvSpPr>
          <p:spPr>
            <a:xfrm>
              <a:off x="-651383" y="-642112"/>
              <a:ext cx="12217399" cy="1041400"/>
            </a:xfrm>
            <a:custGeom>
              <a:rect l="l" t="t" r="r" b="b"/>
              <a:pathLst>
                <a:path w="12217399" h="1041399">
                  <a:moveTo>
                    <a:pt x="12700" y="3175"/>
                  </a:moveTo>
                  <a:lnTo>
                    <a:pt x="5380609" y="0"/>
                  </a:lnTo>
                  <a:cubicBezTo>
                    <a:pt x="5812409" y="160274"/>
                    <a:pt x="8102600" y="582549"/>
                    <a:pt x="9258300" y="582549"/>
                  </a:cubicBezTo>
                  <a:cubicBezTo>
                    <a:pt x="10414000" y="582549"/>
                    <a:pt x="11696700" y="241299"/>
                    <a:pt x="12204700" y="87249"/>
                  </a:cubicBezTo>
                  <a:lnTo>
                    <a:pt x="12217400" y="338074"/>
                  </a:lnTo>
                  <a:cubicBezTo>
                    <a:pt x="12001500" y="407924"/>
                    <a:pt x="10617200" y="700024"/>
                    <a:pt x="9105900" y="696849"/>
                  </a:cubicBezTo>
                  <a:cubicBezTo>
                    <a:pt x="7594600" y="693674"/>
                    <a:pt x="4667250" y="261873"/>
                    <a:pt x="3149600" y="319024"/>
                  </a:cubicBezTo>
                  <a:cubicBezTo>
                    <a:pt x="1587500" y="331724"/>
                    <a:pt x="571500" y="765175"/>
                    <a:pt x="0" y="1041400"/>
                  </a:cubicBezTo>
                  <a:lnTo>
                    <a:pt x="12700" y="3175"/>
                  </a:lnTo>
                  <a:close/>
                </a:path>
              </a:pathLst>
            </a:custGeom>
            <a:solidFill>
              <a:srgbClr val="679019">
                <a:alpha val="100000"/>
              </a:srgbClr>
            </a:solidFill>
          </p:spPr>
          <p:txBody>
            <a:bodyPr rtlCol="0" anchor="ctr"/>
            <a:lstStyle/>
            <a:p>
              <a:pPr algn="ctr"/>
            </a:p>
          </p:txBody>
        </p:sp>
        <p:sp>
          <p:nvSpPr>
            <p:cNvPr id="8" name="New shape" title=""/>
            <p:cNvSpPr/>
            <p:nvPr/>
          </p:nvSpPr>
          <p:spPr>
            <a:xfrm>
              <a:off x="5203317" y="-642112"/>
              <a:ext cx="6350000" cy="638175"/>
            </a:xfrm>
            <a:custGeom>
              <a:rect l="l" t="t" r="r" b="b"/>
              <a:pathLst>
                <a:path w="6350000" h="638174">
                  <a:moveTo>
                    <a:pt x="0" y="0"/>
                  </a:moveTo>
                  <a:cubicBezTo>
                    <a:pt x="368300" y="109347"/>
                    <a:pt x="2472309" y="571627"/>
                    <a:pt x="3530600" y="604900"/>
                  </a:cubicBezTo>
                  <a:cubicBezTo>
                    <a:pt x="4588891" y="638175"/>
                    <a:pt x="5880100" y="299212"/>
                    <a:pt x="6350000" y="199516"/>
                  </a:cubicBezTo>
                  <a:lnTo>
                    <a:pt x="6350000" y="6350"/>
                  </a:lnTo>
                  <a:lnTo>
                    <a:pt x="0" y="0"/>
                  </a:lnTo>
                  <a:close/>
                </a:path>
              </a:pathLst>
            </a:custGeom>
            <a:solidFill>
              <a:srgbClr val="9AA817">
                <a:alpha val="100000"/>
              </a:srgbClr>
            </a:solidFill>
          </p:spPr>
          <p:txBody>
            <a:bodyPr rtlCol="0" anchor="ctr"/>
            <a:lstStyle/>
            <a:p>
              <a:pPr algn="ctr"/>
            </a:p>
          </p:txBody>
        </p:sp>
        <p:sp>
          <p:nvSpPr>
            <p:cNvPr id="9" name="New shape" title=""/>
            <p:cNvSpPr/>
            <p:nvPr/>
          </p:nvSpPr>
          <p:spPr>
            <a:xfrm>
              <a:off x="-672615" y="-724044"/>
              <a:ext cx="12234464" cy="1232193"/>
            </a:xfrm>
            <a:custGeom>
              <a:rect l="l" t="t" r="r" b="b"/>
              <a:pathLst>
                <a:path w="12234464" h="1232193">
                  <a:moveTo>
                    <a:pt x="28402" y="1177519"/>
                  </a:moveTo>
                  <a:cubicBezTo>
                    <a:pt x="617916" y="1008826"/>
                    <a:pt x="1959618" y="659336"/>
                    <a:pt x="3408001" y="594381"/>
                  </a:cubicBezTo>
                  <a:cubicBezTo>
                    <a:pt x="4856510" y="529419"/>
                    <a:pt x="7253377" y="886736"/>
                    <a:pt x="8719199" y="787634"/>
                  </a:cubicBezTo>
                  <a:cubicBezTo>
                    <a:pt x="10185147" y="688526"/>
                    <a:pt x="11478171" y="163997"/>
                    <a:pt x="12203447" y="0"/>
                  </a:cubicBezTo>
                </a:path>
              </a:pathLst>
            </a:custGeom>
            <a:ln w="10783">
              <a:solidFill>
                <a:srgbClr val="79A22C">
                  <a:alpha val="100000"/>
                </a:srgbClr>
              </a:solidFill>
            </a:ln>
          </p:spPr>
          <p:txBody>
            <a:bodyPr rtlCol="0" anchor="ctr"/>
            <a:lstStyle/>
            <a:p>
              <a:pPr algn="ctr"/>
            </a:p>
          </p:txBody>
        </p:sp>
        <p:sp>
          <p:nvSpPr>
            <p:cNvPr id="10" name="New shape" title=""/>
            <p:cNvSpPr/>
            <p:nvPr/>
          </p:nvSpPr>
          <p:spPr>
            <a:xfrm>
              <a:off x="-663418" y="-651114"/>
              <a:ext cx="12245781" cy="1114270"/>
            </a:xfrm>
            <a:custGeom>
              <a:rect l="l" t="t" r="r" b="b"/>
              <a:pathLst>
                <a:path w="12245781" h="1114270">
                  <a:moveTo>
                    <a:pt x="21722" y="1038664"/>
                  </a:moveTo>
                  <a:cubicBezTo>
                    <a:pt x="597783" y="958218"/>
                    <a:pt x="2021951" y="620931"/>
                    <a:pt x="3478404" y="559913"/>
                  </a:cubicBezTo>
                  <a:cubicBezTo>
                    <a:pt x="4934731" y="498900"/>
                    <a:pt x="7303387" y="766149"/>
                    <a:pt x="8760330" y="672812"/>
                  </a:cubicBezTo>
                  <a:cubicBezTo>
                    <a:pt x="10217399" y="579469"/>
                    <a:pt x="11500638" y="140087"/>
                    <a:pt x="12220445" y="0"/>
                  </a:cubicBezTo>
                </a:path>
              </a:pathLst>
            </a:custGeom>
            <a:ln w="9514">
              <a:solidFill>
                <a:srgbClr val="8AB833">
                  <a:alpha val="100000"/>
                </a:srgbClr>
              </a:solidFill>
            </a:ln>
          </p:spPr>
          <p:txBody>
            <a:bodyPr rtlCol="0" anchor="ctr"/>
            <a:lstStyle/>
            <a:p>
              <a:pPr algn="ctr"/>
            </a:p>
          </p:txBody>
        </p:sp>
        <p:sp>
          <p:nvSpPr>
            <p:cNvPr id="11" name="New shape" title=""/>
            <p:cNvSpPr/>
            <p:nvPr/>
          </p:nvSpPr>
          <p:spPr>
            <a:xfrm>
              <a:off x="-631952" y="5585206"/>
              <a:ext cx="12188951" cy="637794"/>
            </a:xfrm>
            <a:custGeom>
              <a:rect l="l" t="t" r="r" b="b"/>
              <a:pathLst>
                <a:path w="12188951" h="637794">
                  <a:moveTo>
                    <a:pt x="0" y="0"/>
                  </a:moveTo>
                  <a:lnTo>
                    <a:pt x="12188952" y="0"/>
                  </a:lnTo>
                  <a:lnTo>
                    <a:pt x="12188952" y="637794"/>
                  </a:lnTo>
                  <a:lnTo>
                    <a:pt x="0" y="637794"/>
                  </a:lnTo>
                  <a:close/>
                </a:path>
              </a:pathLst>
            </a:custGeom>
            <a:solidFill>
              <a:srgbClr val="DDE6A5">
                <a:alpha val="100000"/>
              </a:srgbClr>
            </a:solidFill>
          </p:spPr>
          <p:txBody>
            <a:bodyPr rtlCol="0" anchor="ctr"/>
            <a:lstStyle/>
            <a:p>
              <a:pPr algn="ctr"/>
            </a:p>
          </p:txBody>
        </p:sp>
        <p:sp>
          <p:nvSpPr>
            <p:cNvPr id="12" name="New shape" title=""/>
            <p:cNvSpPr/>
            <p:nvPr/>
          </p:nvSpPr>
          <p:spPr>
            <a:xfrm>
              <a:off x="-635000" y="5573903"/>
              <a:ext cx="12192000" cy="0"/>
            </a:xfrm>
            <a:custGeom>
              <a:rect l="l" t="t" r="r" b="b"/>
              <a:pathLst>
                <a:path w="12192000">
                  <a:moveTo>
                    <a:pt x="0" y="0"/>
                  </a:moveTo>
                  <a:lnTo>
                    <a:pt x="12192000" y="0"/>
                  </a:lnTo>
                </a:path>
              </a:pathLst>
            </a:custGeom>
            <a:ln w="12700">
              <a:solidFill>
                <a:srgbClr val="455F51">
                  <a:alpha val="100000"/>
                </a:srgbClr>
              </a:solidFill>
            </a:ln>
          </p:spPr>
          <p:txBody>
            <a:bodyPr rtlCol="0" anchor="ctr"/>
            <a:lstStyle/>
            <a:p>
              <a:pPr algn="ctr"/>
            </a:p>
          </p:txBody>
        </p:sp>
        <p:sp>
          <p:nvSpPr>
            <p:cNvPr id="13" name="New shape" title=""/>
            <p:cNvSpPr/>
            <p:nvPr/>
          </p:nvSpPr>
          <p:spPr>
            <a:xfrm>
              <a:off x="-631952" y="5302955"/>
              <a:ext cx="8255" cy="5588"/>
            </a:xfrm>
            <a:custGeom>
              <a:rect l="l" t="t" r="r" b="b"/>
              <a:pathLst>
                <a:path w="8254" h="5588">
                  <a:moveTo>
                    <a:pt x="0" y="5588"/>
                  </a:moveTo>
                  <a:lnTo>
                    <a:pt x="8255" y="0"/>
                  </a:lnTo>
                </a:path>
              </a:pathLst>
            </a:custGeom>
            <a:ln w="6350">
              <a:solidFill>
                <a:srgbClr val="549E39">
                  <a:alpha val="100000"/>
                </a:srgbClr>
              </a:solidFill>
            </a:ln>
          </p:spPr>
          <p:txBody>
            <a:bodyPr rtlCol="0" anchor="ctr"/>
            <a:lstStyle/>
            <a:p>
              <a:pPr algn="ctr"/>
            </a:p>
          </p:txBody>
        </p:sp>
        <p:sp>
          <p:nvSpPr>
            <p:cNvPr id="14" name="New shape" title=""/>
            <p:cNvSpPr/>
            <p:nvPr/>
          </p:nvSpPr>
          <p:spPr>
            <a:xfrm>
              <a:off x="-631952" y="5302955"/>
              <a:ext cx="8255" cy="5588"/>
            </a:xfrm>
            <a:custGeom>
              <a:rect l="l" t="t" r="r" b="b"/>
              <a:pathLst>
                <a:path w="8254" h="5588">
                  <a:moveTo>
                    <a:pt x="0" y="5588"/>
                  </a:moveTo>
                  <a:lnTo>
                    <a:pt x="8255" y="0"/>
                  </a:lnTo>
                </a:path>
              </a:pathLst>
            </a:custGeom>
            <a:ln w="6350">
              <a:solidFill>
                <a:srgbClr val="549E39">
                  <a:alpha val="100000"/>
                </a:srgbClr>
              </a:solidFill>
            </a:ln>
          </p:spPr>
          <p:txBody>
            <a:bodyPr rtlCol="0" anchor="ctr"/>
            <a:lstStyle/>
            <a:p>
              <a:pPr algn="ctr"/>
            </a:p>
          </p:txBody>
        </p:sp>
        <p:sp>
          <p:nvSpPr>
            <p:cNvPr id="15" name="New shape" title=""/>
            <p:cNvSpPr/>
            <p:nvPr/>
          </p:nvSpPr>
          <p:spPr>
            <a:xfrm>
              <a:off x="-635000" y="-635000"/>
              <a:ext cx="12192000" cy="6167120"/>
            </a:xfrm>
            <a:custGeom>
              <a:rect l="l" t="t" r="r" b="b"/>
              <a:pathLst>
                <a:path w="12192000" h="6167120">
                  <a:moveTo>
                    <a:pt x="0" y="0"/>
                  </a:moveTo>
                  <a:lnTo>
                    <a:pt x="12192000" y="0"/>
                  </a:lnTo>
                  <a:lnTo>
                    <a:pt x="12192000" y="6167120"/>
                  </a:lnTo>
                  <a:lnTo>
                    <a:pt x="0" y="6167120"/>
                  </a:lnTo>
                  <a:close/>
                </a:path>
              </a:pathLst>
            </a:custGeom>
            <a:blipFill>
              <a:blip r:embed="rId3"/>
              <a:stretch>
                <a:fillRect/>
              </a:stretch>
            </a:blipFill>
          </p:spPr>
          <p:txBody>
            <a:bodyPr rtlCol="0" anchor="ctr"/>
            <a:lstStyle/>
            <a:p>
              <a:pPr algn="ctr"/>
            </a:p>
          </p:txBody>
        </p:sp>
        <p:sp>
          <p:nvSpPr>
            <p:cNvPr id="16" name="New shape" title=""/>
            <p:cNvSpPr/>
            <p:nvPr/>
          </p:nvSpPr>
          <p:spPr>
            <a:xfrm>
              <a:off x="-635000" y="-635000"/>
              <a:ext cx="12192000" cy="6167120"/>
            </a:xfrm>
            <a:custGeom>
              <a:rect l="l" t="t" r="r" b="b"/>
              <a:pathLst>
                <a:path w="12192000" h="6167120">
                  <a:moveTo>
                    <a:pt x="0" y="0"/>
                  </a:moveTo>
                  <a:lnTo>
                    <a:pt x="12192000" y="0"/>
                  </a:lnTo>
                  <a:lnTo>
                    <a:pt x="12192000" y="6167120"/>
                  </a:lnTo>
                  <a:lnTo>
                    <a:pt x="0" y="6167120"/>
                  </a:lnTo>
                  <a:close/>
                </a:path>
              </a:pathLst>
            </a:custGeom>
            <a:ln w="6350">
              <a:solidFill>
                <a:srgbClr val="C0CF3A">
                  <a:alpha val="100000"/>
                </a:srgbClr>
              </a:solidFill>
            </a:ln>
          </p:spPr>
          <p:txBody>
            <a:bodyPr rtlCol="0" anchor="ctr"/>
            <a:lstStyle/>
            <a:p>
              <a:pPr algn="ctr"/>
            </a:p>
          </p:txBody>
        </p:sp>
        <p:sp>
          <p:nvSpPr>
            <p:cNvPr id="17" name="New shape" title=""/>
            <p:cNvSpPr/>
            <p:nvPr/>
          </p:nvSpPr>
          <p:spPr>
            <a:xfrm>
              <a:off x="2359692" y="1067797"/>
              <a:ext cx="5519138" cy="708050"/>
            </a:xfrm>
            <a:prstGeom prst="rect">
              <a:avLst/>
            </a:prstGeom>
          </p:spPr>
          <p:txBody>
            <a:bodyPr wrap="none" rtlCol="0" anchor="t">
              <a:spAutoFit/>
            </a:bodyPr>
            <a:lstStyle/>
            <a:p>
              <a:pPr algn="l"/>
              <a:r>
                <a:rPr sz="4000" spc="0">
                  <a:solidFill>
                    <a:srgbClr val="3F762B"/>
                  </a:solidFill>
                  <a:latin typeface="Arial"/>
                </a:rPr>
                <a:t>Project Presentation on</a:t>
              </a:r>
            </a:p>
          </p:txBody>
        </p:sp>
        <p:sp>
          <p:nvSpPr>
            <p:cNvPr id="18" name="New shape" title=""/>
            <p:cNvSpPr/>
            <p:nvPr/>
          </p:nvSpPr>
          <p:spPr>
            <a:xfrm>
              <a:off x="1456280" y="1742100"/>
              <a:ext cx="7051112" cy="954329"/>
            </a:xfrm>
            <a:prstGeom prst="rect">
              <a:avLst/>
            </a:prstGeom>
          </p:spPr>
          <p:txBody>
            <a:bodyPr wrap="none" rtlCol="0" anchor="t">
              <a:spAutoFit/>
            </a:bodyPr>
            <a:lstStyle/>
            <a:p>
              <a:pPr algn="l"/>
              <a:r>
                <a:rPr sz="5600" spc="0">
                  <a:solidFill>
                    <a:srgbClr val="FF0000"/>
                  </a:solidFill>
                  <a:latin typeface="Arial"/>
                </a:rPr>
                <a:t>“Customer Retention”</a:t>
              </a:r>
            </a:p>
          </p:txBody>
        </p:sp>
        <p:sp>
          <p:nvSpPr>
            <p:cNvPr id="19" name="New shape" title=""/>
            <p:cNvSpPr/>
            <p:nvPr/>
          </p:nvSpPr>
          <p:spPr>
            <a:xfrm>
              <a:off x="3103245" y="4921556"/>
              <a:ext cx="6086532" cy="584911"/>
            </a:xfrm>
            <a:prstGeom prst="rect">
              <a:avLst/>
            </a:prstGeom>
          </p:spPr>
          <p:txBody>
            <a:bodyPr wrap="none" rtlCol="0" anchor="t">
              <a:spAutoFit/>
            </a:bodyPr>
            <a:lstStyle/>
            <a:p>
              <a:pPr algn="l"/>
              <a:r>
                <a:rPr sz="3200" spc="0">
                  <a:solidFill>
                    <a:srgbClr val="3F762B"/>
                  </a:solidFill>
                  <a:latin typeface="Arial"/>
                </a:rPr>
                <a:t>Presented by Ankit Pratap Singh</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8BB30C2-BF5B-4E69-971B-A5B1B0D2151B}"/>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D0796C03-FC8E-434B-B482-D00C34C6A1D2}"/>
              </a:ext>
            </a:extLst>
          </p:cNvPr>
          <p:cNvSpPr>
            <a:spLocks noGrp="1"/>
          </p:cNvSpPr>
          <p:nvPr>
            <p:ph idx="1"/>
          </p:nvPr>
        </p:nvSpPr>
        <p:spPr/>
        <p:txBody>
          <a:bodyPr/>
          <a:lstStyle/>
          <a:p>
            <a:pPr>
              <a:buFont typeface="Wingdings" panose="05000000000000000000" pitchFamily="2" charset="2"/>
              <a:buChar char="ü"/>
            </a:pPr>
            <a:r>
              <a:rPr lang="en-IN"/>
              <a:t> </a:t>
            </a:r>
            <a:r>
              <a:rPr lang="en-IN" sz="240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1693B8C6-7670-4B3F-8FCF-B3F280FDBBB6}"/>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60A2DDB-7A46-4C7D-B449-9B02F7062A8E}"/>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b="1"/>
          </a:p>
        </p:txBody>
      </p:sp>
      <p:pic>
        <p:nvPicPr>
          <p:cNvPr id="4" name="Content Placeholder 3">
            <a:extLst>
              <a:ext uri="{FF2B5EF4-FFF2-40B4-BE49-F238E27FC236}">
                <a16:creationId xmlns:a16="http://schemas.microsoft.com/office/drawing/2014/main"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id="{9ED36906-5522-4F44-A9F2-FB5E9444D71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id="{5ADC7EC2-3D75-43C7-B40C-65D78805DC1F}"/>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id="{D561F864-4B4F-4F7C-BF7A-16986A1E4554}"/>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193338E-24FB-4AE3-B38C-D81C40986676}"/>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a:p>
        </p:txBody>
      </p:sp>
    </p:spTree>
    <p:extLst>
      <p:ext uri="{BB962C8B-B14F-4D97-AF65-F5344CB8AC3E}">
        <p14:creationId xmlns:p14="http://schemas.microsoft.com/office/powerpoint/2010/main" val="329367412"/>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ADDE8F8-F614-42DE-BD18-83F5E9DFE71D}"/>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id="{CE46CBB0-151A-465F-B684-4A87E482CBC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id="{F7107D99-8DBD-4ECA-AB67-BA14A218FDA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id="{EF456697-96E3-4E54-9F1D-6B2EDE9D3655}"/>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DC10F99-A217-4AB3-BCCF-4819BC205AED}"/>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a:p>
        </p:txBody>
      </p:sp>
    </p:spTree>
    <p:extLst>
      <p:ext uri="{BB962C8B-B14F-4D97-AF65-F5344CB8AC3E}">
        <p14:creationId xmlns:p14="http://schemas.microsoft.com/office/powerpoint/2010/main" val="2680998384"/>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890F52E3-5CF8-4CDD-A873-67A4A262E4F1}"/>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id="{13398799-2B2D-4AD9-BEB0-97B99651B64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id="{C74A3977-55A8-4ED4-A3FC-5E716D98935F}"/>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id="{A1F7F352-0077-4468-B766-151B72310A9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021CAE0E-BCFB-48CA-8D03-9082B27C9B0C}"/>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62129252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04EFEBF-E581-40D5-8817-D302B58314A4}"/>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id="{03165565-9FFD-461B-919E-2F4ACBD3397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id="{E010017A-2FF4-4516-B79A-C9BC75082107}"/>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id="{4290A249-6281-4671-8692-DD736102A010}"/>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4BBF80C-33D1-4C5C-BFA1-EAE6A317FCD0}"/>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fulfill its part of the transaction at the stipulated time and expects Empathy towards the customers.</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a:p>
        </p:txBody>
      </p:sp>
    </p:spTree>
    <p:extLst>
      <p:ext uri="{BB962C8B-B14F-4D97-AF65-F5344CB8AC3E}">
        <p14:creationId xmlns:p14="http://schemas.microsoft.com/office/powerpoint/2010/main" val="16918949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02D0EE6-6570-4F5A-AEBD-9CE3630BB8C8}"/>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8.Vizualization:</a:t>
            </a:r>
            <a:endParaRPr lang="en-IN" sz="4000"/>
          </a:p>
        </p:txBody>
      </p:sp>
      <p:pic>
        <p:nvPicPr>
          <p:cNvPr id="4" name="Content Placeholder 3">
            <a:extLst>
              <a:ext uri="{FF2B5EF4-FFF2-40B4-BE49-F238E27FC236}">
                <a16:creationId xmlns:a16="http://schemas.microsoft.com/office/drawing/2014/main"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id="{E4B2E1F1-A9A7-4011-A8B7-B1872D740D6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id="{8B45CF15-5E36-4E71-A734-79420A11CCAE}"/>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id="{ECB145E9-28E6-473C-A439-8C1FA069EB26}"/>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p:txBody>
          <a:bodyPr>
            <a:normAutofit/>
          </a:bodyPr>
          <a:lstStyle/>
          <a:p>
            <a:r>
              <a:rPr lang="en-US" sz="4000" b="1">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tretch>
              <a:fillRect/>
            </a:stretch>
          </a:blipFill>
        </p:spPr>
        <p:txBody>
          <a:bodyPr/>
          <a:lstStyle/>
          <a:p>
            <a:r>
              <a:rPr lang="en-US">
                <a:solidFill>
                  <a:schemeClr val="accent1">
                    <a:lumMod val="50000"/>
                  </a:schemeClr>
                </a:solidFill>
                <a:latin typeface="Century" panose="02040604050505020304" pitchFamily="18" charset="0"/>
              </a:rPr>
              <a:t>Overview.</a:t>
            </a:r>
          </a:p>
          <a:p>
            <a:r>
              <a:rPr lang="en-US">
                <a:solidFill>
                  <a:schemeClr val="accent1">
                    <a:lumMod val="50000"/>
                  </a:schemeClr>
                </a:solidFill>
                <a:latin typeface="Century" panose="02040604050505020304" pitchFamily="18" charset="0"/>
              </a:rPr>
              <a:t>What is customer Retention?</a:t>
            </a:r>
          </a:p>
          <a:p>
            <a:r>
              <a:rPr lang="en-US">
                <a:solidFill>
                  <a:schemeClr val="accent1">
                    <a:lumMod val="50000"/>
                  </a:schemeClr>
                </a:solidFill>
                <a:latin typeface="Century" panose="02040604050505020304" pitchFamily="18" charset="0"/>
              </a:rPr>
              <a:t>Need of customer retention.</a:t>
            </a:r>
          </a:p>
          <a:p>
            <a:r>
              <a:rPr lang="en-US">
                <a:solidFill>
                  <a:schemeClr val="accent1">
                    <a:lumMod val="50000"/>
                  </a:schemeClr>
                </a:solidFill>
                <a:latin typeface="Century" panose="02040604050505020304" pitchFamily="18" charset="0"/>
              </a:rPr>
              <a:t>Problem Statement.</a:t>
            </a:r>
          </a:p>
          <a:p>
            <a:r>
              <a:rPr lang="en-US">
                <a:solidFill>
                  <a:schemeClr val="accent1">
                    <a:lumMod val="50000"/>
                  </a:schemeClr>
                </a:solidFill>
                <a:latin typeface="Century" panose="02040604050505020304" pitchFamily="18" charset="0"/>
              </a:rPr>
              <a:t>Problem Understanding.</a:t>
            </a:r>
          </a:p>
          <a:p>
            <a:r>
              <a:rPr lang="en-US">
                <a:solidFill>
                  <a:schemeClr val="accent1">
                    <a:lumMod val="50000"/>
                  </a:schemeClr>
                </a:solidFill>
                <a:latin typeface="Century" panose="02040604050505020304" pitchFamily="18" charset="0"/>
              </a:rPr>
              <a:t>Exploratory data analysis.</a:t>
            </a:r>
          </a:p>
          <a:p>
            <a:r>
              <a:rPr lang="en-US">
                <a:solidFill>
                  <a:schemeClr val="accent1">
                    <a:lumMod val="50000"/>
                  </a:schemeClr>
                </a:solidFill>
                <a:latin typeface="Century" panose="02040604050505020304" pitchFamily="18" charset="0"/>
              </a:rPr>
              <a:t>Data cleaning.</a:t>
            </a:r>
          </a:p>
          <a:p>
            <a:r>
              <a:rPr lang="en-US">
                <a:solidFill>
                  <a:schemeClr val="accent1">
                    <a:lumMod val="50000"/>
                  </a:schemeClr>
                </a:solidFill>
                <a:latin typeface="Century" panose="02040604050505020304" pitchFamily="18" charset="0"/>
              </a:rPr>
              <a:t>Visualization.</a:t>
            </a:r>
          </a:p>
          <a:p>
            <a:r>
              <a:rPr lang="en-US">
                <a:solidFill>
                  <a:schemeClr val="accent1">
                    <a:lumMod val="50000"/>
                  </a:schemeClr>
                </a:solidFill>
                <a:latin typeface="Century" panose="02040604050505020304" pitchFamily="18" charset="0"/>
              </a:rPr>
              <a:t>Conclusion.</a:t>
            </a:r>
          </a:p>
          <a:p>
            <a:endParaRPr lang="en-US"/>
          </a:p>
        </p:txBody>
      </p:sp>
    </p:spTree>
    <p:extLst>
      <p:ext uri="{BB962C8B-B14F-4D97-AF65-F5344CB8AC3E}">
        <p14:creationId xmlns:p14="http://schemas.microsoft.com/office/powerpoint/2010/main" val="1508910272"/>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FF3DFD1C-8ECD-4014-9168-12B41D1AC1EA}"/>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15795842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E4F6D15-1DE6-4783-AE51-F6049B340F0E}"/>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id="{B0D2F8F8-6D02-4B84-AC7F-C71DC250283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id="{097B4505-120F-431E-B736-4BBC43954904}"/>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C51BDD5F-900A-4D59-9E65-0225A7C82304}"/>
              </a:ext>
            </a:extLst>
          </p:cNvPr>
          <p:cNvSpPr>
            <a:spLocks noGrp="1"/>
          </p:cNvSpPr>
          <p:nvPr>
            <p:ph type="title"/>
          </p:nvPr>
        </p:nvSpPr>
        <p:spPr/>
        <p:txBody>
          <a:bodyPr/>
          <a:lstStyle/>
          <a:p>
            <a:r>
              <a:rPr lang="en-IN" sz="5400" b="1">
                <a:solidFill>
                  <a:srgbClr val="FF0000"/>
                </a:solidFill>
                <a:latin typeface="Century" panose="02040604050505020304" pitchFamily="18" charset="0"/>
              </a:rPr>
              <a:t>8. Vizualization:</a:t>
            </a:r>
            <a:endParaRPr lang="en-IN"/>
          </a:p>
        </p:txBody>
      </p:sp>
      <p:sp>
        <p:nvSpPr>
          <p:cNvPr id="3" name="Content Placeholder 2">
            <a:extLst>
              <a:ext uri="{FF2B5EF4-FFF2-40B4-BE49-F238E27FC236}">
                <a16:creationId xmlns:a16="http://schemas.microsoft.com/office/drawing/2014/main"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favorite  e-tailer and they also agrees that shopping on your preferred e-tailer enhances there social status.</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fulfill certain roles and they also agrees that getting value for money spent.</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a:p>
        </p:txBody>
      </p:sp>
    </p:spTree>
    <p:extLst>
      <p:ext uri="{BB962C8B-B14F-4D97-AF65-F5344CB8AC3E}">
        <p14:creationId xmlns:p14="http://schemas.microsoft.com/office/powerpoint/2010/main" val="2978845532"/>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7644EF31-E118-4009-BD9D-60F64AE1B87F}"/>
              </a:ext>
            </a:extLst>
          </p:cNvPr>
          <p:cNvSpPr>
            <a:spLocks noGrp="1"/>
          </p:cNvSpPr>
          <p:nvPr>
            <p:ph type="title"/>
          </p:nvPr>
        </p:nvSpPr>
        <p:spPr/>
        <p:txBody>
          <a:bodyPr/>
          <a:lstStyle/>
          <a:p>
            <a:r>
              <a:rPr lang="en-IN" sz="5400" b="1">
                <a:solidFill>
                  <a:srgbClr val="FF0000"/>
                </a:solidFill>
                <a:latin typeface="Century" panose="02040604050505020304" pitchFamily="18" charset="0"/>
              </a:rPr>
              <a:t>8. Vizualization:</a:t>
            </a:r>
            <a:endParaRPr lang="en-IN"/>
          </a:p>
        </p:txBody>
      </p:sp>
      <p:pic>
        <p:nvPicPr>
          <p:cNvPr id="4" name="Content Placeholder 3">
            <a:extLst>
              <a:ext uri="{FF2B5EF4-FFF2-40B4-BE49-F238E27FC236}">
                <a16:creationId xmlns:a16="http://schemas.microsoft.com/office/drawing/2014/main"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id="{280758A5-60CD-41E9-9BEE-3EAD65EE6E7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6AAEF97-229D-4FFA-A0FD-62CB49EF0941}"/>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id="{E504FB5C-4459-4B6E-B199-8CDF61A7C77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6E29A82-BD58-4EC7-9E26-597D5D1A58C9}"/>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77621861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1434EFB-40AF-45FA-9F0B-95C4EC811537}"/>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id="{358B6BDF-4DE5-4621-B1B4-EDFE6E5B1DC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EC30C9B-DCBF-49EA-947A-B2D66C175E9E}"/>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id="{28B1E451-4324-438D-A6ED-3210EB4C210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A8ECFE5-BACB-4B67-84E3-0650A0D473F9}"/>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556777060"/>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5FA256E-47A3-4017-A8DA-713146A79A94}"/>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id="{092672ED-1971-4FC9-9C37-B152DA76BE4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itle 2"/>
          <p:cNvSpPr>
            <a:spLocks noGrp="1"/>
          </p:cNvSpPr>
          <p:nvPr>
            <p:ph type="title"/>
          </p:nvPr>
        </p:nvSpPr>
        <p:spPr/>
        <p:txBody>
          <a:bodyPr>
            <a:normAutofit/>
          </a:bodyPr>
          <a:lstStyle/>
          <a:p>
            <a:r>
              <a:rPr lang="en-US" sz="4000" b="1">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a:solidFill>
                  <a:schemeClr val="accent1">
                    <a:lumMod val="75000"/>
                  </a:schemeClr>
                </a:solidFill>
                <a:latin typeface="Century" panose="02040604050505020304" pitchFamily="18" charset="0"/>
              </a:rPr>
              <a:t>In this particular presentation we will be looking on:</a:t>
            </a:r>
          </a:p>
          <a:p>
            <a:pPr lvl="1"/>
            <a:r>
              <a:rPr lang="en-US">
                <a:solidFill>
                  <a:schemeClr val="accent1">
                    <a:lumMod val="75000"/>
                  </a:schemeClr>
                </a:solidFill>
                <a:latin typeface="Century" panose="02040604050505020304" pitchFamily="18" charset="0"/>
              </a:rPr>
              <a:t>How to analyze the dataset of Customer Retention</a:t>
            </a:r>
          </a:p>
          <a:p>
            <a:pPr lvl="1"/>
            <a:r>
              <a:rPr lang="en-US">
                <a:solidFill>
                  <a:schemeClr val="accent1">
                    <a:lumMod val="75000"/>
                  </a:schemeClr>
                </a:solidFill>
                <a:latin typeface="Century" panose="02040604050505020304" pitchFamily="18" charset="0"/>
              </a:rPr>
              <a:t>What are the criterion to achieve Customer Retention</a:t>
            </a:r>
          </a:p>
          <a:p>
            <a:pPr lvl="1"/>
            <a:r>
              <a:rPr lang="en-US">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8783649-813D-4E3C-9DE7-F3766942FBC4}"/>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pic>
        <p:nvPicPr>
          <p:cNvPr id="4" name="Content Placeholder 3">
            <a:extLst>
              <a:ext uri="{FF2B5EF4-FFF2-40B4-BE49-F238E27FC236}">
                <a16:creationId xmlns:a16="http://schemas.microsoft.com/office/drawing/2014/main"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id="{360A12D7-2A99-4DCB-BD31-53B0D135B488}"/>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1A1F51FF-3E6A-4231-8159-D51788AC6D83}"/>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8. Vizualization:</a:t>
            </a:r>
            <a:endParaRPr lang="en-IN" sz="4000"/>
          </a:p>
        </p:txBody>
      </p:sp>
      <p:sp>
        <p:nvSpPr>
          <p:cNvPr id="3" name="Content Placeholder 2">
            <a:extLst>
              <a:ext uri="{FF2B5EF4-FFF2-40B4-BE49-F238E27FC236}">
                <a16:creationId xmlns:a16="http://schemas.microsoft.com/office/drawing/2014/main"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wedsite/application design and also amazon has a drawback of disruption of pages when moving from one page to another.</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17807112"/>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0D1D211-3A1E-4DFC-A914-F7D3C3B92083}"/>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Content_Readability, Similar_ProductInfo, Seller_ProductInfo, ProductInfo_Clarity, Ease_Navigation, Loading_ProcessingSpeed, UserFriendly_Interface, Conveninet_PaymentMode, TimelyFulfilment_Trust, Customer_Empathy, CustPrivacy_Guarantee, VariousChannel_Responses, Benefit_Discount, Enjoy_OnlineShopping, Convenience_Flexibility, Returns_ReplacementPolicy, Loyalty_ProgramAccess, QualityInfo_Satisfaction, WebsiteQuality_Satisfaction, NetBenefit_Satisfaction, User_Trust, Product_SeveralCategory, Relevant_ProductInfo, Monetary_Savings, Patronizing_Convenience, Adventure_Sense, Enhances_SocialStatus, Gratification_Shopping, Role_Fulfilment, Money_Worthy in e-commerce websites.</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417332183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3A351A7-686A-4464-819E-3A6910AA253F}"/>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9. Analysis</a:t>
            </a:r>
            <a:endParaRPr lang="en-IN" sz="4000"/>
          </a:p>
        </p:txBody>
      </p:sp>
      <p:sp>
        <p:nvSpPr>
          <p:cNvPr id="3" name="Content Placeholder 2">
            <a:extLst>
              <a:ext uri="{FF2B5EF4-FFF2-40B4-BE49-F238E27FC236}">
                <a16:creationId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a:p>
        </p:txBody>
      </p:sp>
    </p:spTree>
    <p:extLst>
      <p:ext uri="{BB962C8B-B14F-4D97-AF65-F5344CB8AC3E}">
        <p14:creationId xmlns:p14="http://schemas.microsoft.com/office/powerpoint/2010/main" val="904876098"/>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3875C4F-DBA5-4FA6-8037-B1B322E75B08}"/>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id="{2DABBAEA-5C46-4571-B6FB-C6DD78BD202B}"/>
              </a:ext>
            </a:extLst>
          </p:cNvPr>
          <p:cNvSpPr>
            <a:spLocks noGrp="1"/>
          </p:cNvSpPr>
          <p:nvPr>
            <p:ph idx="1"/>
          </p:nvPr>
        </p:nvSpPr>
        <p:spPr/>
        <p:txBody>
          <a:bodyPr>
            <a:normAutofit lnSpcReduction="10000"/>
          </a:bodyPr>
          <a:lstStyle/>
          <a:p>
            <a:pPr marL="0" indent="0">
              <a:buNone/>
            </a:pPr>
            <a:r>
              <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0762543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964A5D7-E33A-4154-B358-1D80609D2DA7}"/>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10. Conclusion</a:t>
            </a:r>
            <a:endParaRPr lang="en-IN" sz="4000"/>
          </a:p>
        </p:txBody>
      </p:sp>
      <p:sp>
        <p:nvSpPr>
          <p:cNvPr id="3" name="Content Placeholder 2">
            <a:extLst>
              <a:ext uri="{FF2B5EF4-FFF2-40B4-BE49-F238E27FC236}">
                <a16:creationId xmlns:a16="http://schemas.microsoft.com/office/drawing/2014/main"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3164982233"/>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blipFill dpi="0" rotWithShape="1">
          <a:blip r:embed="rId3">
            <a:lum/>
          </a:blip>
          <a:stretch>
            <a:fillRect/>
          </a:stretch>
        </a:blip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912B5576-0D94-40B5-AD27-3C1DD19CA911}"/>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6AD4819E-0A2F-4174-A2B6-8BF7135C3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val="2511313855"/>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8BD7E98-7DD8-4891-98FB-8D322AF5A3D3}"/>
              </a:ext>
            </a:extLst>
          </p:cNvPr>
          <p:cNvSpPr>
            <a:spLocks noGrp="1"/>
          </p:cNvSpPr>
          <p:nvPr>
            <p:ph type="title"/>
          </p:nvPr>
        </p:nvSpPr>
        <p:spPr>
          <a:xfrm>
            <a:off x="609600" y="1026160"/>
            <a:ext cx="10972800" cy="1361440"/>
          </a:xfrm>
        </p:spPr>
        <p:txBody>
          <a:bodyPr>
            <a:normAutofit fontScale="90000"/>
          </a:bodyPr>
          <a:lstStyle/>
          <a:p>
            <a:br>
              <a:rPr lang="en-IN" sz="4400">
                <a:solidFill>
                  <a:srgbClr val="E73729"/>
                </a:solidFill>
                <a:latin typeface="Century" panose="02040604050505020304" pitchFamily="18" charset="0"/>
              </a:rPr>
            </a:br>
            <a:br>
              <a:rPr lang="en-IN" sz="4400">
                <a:solidFill>
                  <a:srgbClr val="E73729"/>
                </a:solidFill>
                <a:latin typeface="Century" panose="02040604050505020304" pitchFamily="18" charset="0"/>
              </a:rPr>
            </a:br>
            <a:r>
              <a:rPr lang="en-IN" sz="4400">
                <a:solidFill>
                  <a:srgbClr val="E73729"/>
                </a:solidFill>
                <a:latin typeface="Century" panose="02040604050505020304" pitchFamily="18" charset="0"/>
              </a:rPr>
              <a:t>2. </a:t>
            </a:r>
            <a:r>
              <a:rPr lang="en-IN" sz="4400" b="1">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a:solidFill>
                  <a:schemeClr val="accent1">
                    <a:lumMod val="75000"/>
                  </a:schemeClr>
                </a:solidFill>
                <a:latin typeface="Century" panose="02040604050505020304" pitchFamily="18" charset="0"/>
              </a:rPr>
              <a:t>customer engagement </a:t>
            </a:r>
            <a:r>
              <a:rPr lang="en-US" sz="2400" b="0" i="0">
                <a:solidFill>
                  <a:schemeClr val="accent1">
                    <a:lumMod val="75000"/>
                  </a:schemeClr>
                </a:solidFill>
                <a:effectLst/>
                <a:latin typeface="Century" panose="02040604050505020304" pitchFamily="18" charset="0"/>
              </a:rPr>
              <a:t>and emotionally ties to a brand.</a:t>
            </a: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922726116"/>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D78C275E-7E12-437A-A360-AA1725D8D46E}"/>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a:solidFill>
                  <a:schemeClr val="accent1">
                    <a:lumMod val="75000"/>
                  </a:schemeClr>
                </a:solidFill>
                <a:effectLst/>
                <a:latin typeface="Century" panose="02040604050505020304" pitchFamily="18" charset="0"/>
              </a:rPr>
              <a:t> </a:t>
            </a:r>
            <a:r>
              <a:rPr lang="en-US" sz="2400" b="1" i="0">
                <a:solidFill>
                  <a:schemeClr val="accent1">
                    <a:lumMod val="75000"/>
                  </a:schemeClr>
                </a:solidFill>
                <a:effectLst/>
                <a:latin typeface="Century" panose="02040604050505020304" pitchFamily="18" charset="0"/>
              </a:rPr>
              <a:t>Less spending on customer acquisition :</a:t>
            </a:r>
            <a:r>
              <a:rPr lang="en-US" sz="2400" b="0" i="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a:solidFill>
                  <a:schemeClr val="accent1">
                    <a:lumMod val="75000"/>
                  </a:schemeClr>
                </a:solidFill>
                <a:effectLst/>
                <a:latin typeface="Century" panose="02040604050505020304" pitchFamily="18" charset="0"/>
              </a:rPr>
              <a:t> Increased profits : </a:t>
            </a:r>
            <a:r>
              <a:rPr lang="en-US" sz="2400" b="0" i="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a:solidFill>
                  <a:schemeClr val="accent1">
                    <a:lumMod val="75000"/>
                  </a:schemeClr>
                </a:solidFill>
                <a:effectLst/>
                <a:latin typeface="Century" panose="02040604050505020304" pitchFamily="18" charset="0"/>
              </a:rPr>
              <a:t> Improved online reputation :</a:t>
            </a:r>
            <a:r>
              <a:rPr lang="en-US" sz="2400" b="0" i="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a:solidFill>
                  <a:schemeClr val="accent1">
                    <a:lumMod val="75000"/>
                  </a:schemeClr>
                </a:solidFill>
                <a:latin typeface="Century" panose="02040604050505020304" pitchFamily="18" charset="0"/>
              </a:rPr>
              <a:t> Positive Reviews : </a:t>
            </a:r>
            <a:r>
              <a:rPr lang="en-US" sz="2400" b="0" i="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a:solidFill>
                <a:srgbClr val="080F1A"/>
              </a:solidFill>
              <a:effectLst/>
              <a:latin typeface="Century" panose="02040604050505020304" pitchFamily="18" charset="0"/>
            </a:endParaRPr>
          </a:p>
          <a:p>
            <a:pPr>
              <a:buFont typeface="Wingdings" panose="05000000000000000000" pitchFamily="2" charset="2"/>
              <a:buChar char="ü"/>
            </a:pPr>
            <a:endParaRPr lang="en-IN">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DF274D6-EB62-4926-9080-F4CC8C4725DC}"/>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a:t> </a:t>
            </a:r>
            <a:r>
              <a:rPr lang="en-IN">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37565667"/>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BB54ABEE-3A59-42A3-A30C-B56E5C775FF3}"/>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id="{2FE57D56-158A-4149-B503-E924DAC65CBE}"/>
              </a:ext>
            </a:extLst>
          </p:cNvPr>
          <p:cNvSpPr>
            <a:spLocks noGrp="1"/>
          </p:cNvSpPr>
          <p:nvPr>
            <p:ph idx="1"/>
          </p:nvPr>
        </p:nvSpPr>
        <p:spPr/>
        <p:txBody>
          <a:bodyPr/>
          <a:lstStyle/>
          <a:p>
            <a:pPr>
              <a:buFont typeface="Wingdings" panose="05000000000000000000" pitchFamily="2" charset="2"/>
              <a:buChar char="ü"/>
            </a:pPr>
            <a:r>
              <a:rPr lang="en-IN"/>
              <a:t> </a:t>
            </a:r>
            <a:r>
              <a:rPr lang="en-IN" sz="240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873899274"/>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5F1DB682-CEEA-4032-9214-9A042198D839}"/>
              </a:ext>
            </a:extLst>
          </p:cNvPr>
          <p:cNvSpPr>
            <a:spLocks noGrp="1"/>
          </p:cNvSpPr>
          <p:nvPr>
            <p:ph type="title"/>
          </p:nvPr>
        </p:nvSpPr>
        <p:spPr/>
        <p:txBody>
          <a:bodyPr>
            <a:normAutofit/>
          </a:bodyPr>
          <a:lstStyle/>
          <a:p>
            <a:r>
              <a:rPr lang="en-IN" sz="4000" b="1">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id="{103CA33B-03CA-4740-B0DD-0245C6537F62}"/>
              </a:ext>
            </a:extLst>
          </p:cNvPr>
          <p:cNvSpPr>
            <a:spLocks noGrp="1"/>
          </p:cNvSpPr>
          <p:nvPr>
            <p:ph idx="1"/>
          </p:nvPr>
        </p:nvSpPr>
        <p:spPr/>
        <p:txBody>
          <a:bodyPr>
            <a:normAutofit/>
          </a:bodyPr>
          <a:lstStyle/>
          <a:p>
            <a:pPr marL="0" indent="0">
              <a:buNone/>
            </a:pPr>
            <a:endParaRPr lang="en-IN">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a:solidFill>
                  <a:schemeClr val="accent1">
                    <a:lumMod val="75000"/>
                  </a:schemeClr>
                </a:solidFill>
                <a:effectLst/>
                <a:latin typeface="Century" panose="02040604050505020304" pitchFamily="18" charset="0"/>
                <a:ea typeface="Calibri" panose="020f0502020204030204" pitchFamily="34" charset="0"/>
              </a:rPr>
              <a:t>e statistical analysis like checking shape, nunique, value counts, info etc….. </a:t>
            </a:r>
          </a:p>
          <a:p>
            <a:pPr>
              <a:buFont typeface="Wingdings" panose="05000000000000000000" pitchFamily="2" charset="2"/>
              <a:buChar char="ü"/>
            </a:pPr>
            <a:r>
              <a:rPr lang="en-IN" sz="2400">
                <a:solidFill>
                  <a:schemeClr val="accent1">
                    <a:lumMod val="75000"/>
                  </a:schemeClr>
                </a:solidFill>
                <a:latin typeface="Century" panose="02040604050505020304" pitchFamily="18" charset="0"/>
              </a:rPr>
              <a:t> </a:t>
            </a:r>
            <a:r>
              <a:rPr lang="en-IN" sz="240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a:solidFill>
                  <a:schemeClr val="accent1">
                    <a:lumMod val="75000"/>
                  </a:schemeClr>
                </a:solidFill>
                <a:latin typeface="Century" panose="02040604050505020304" pitchFamily="18" charset="0"/>
              </a:rPr>
              <a:t> </a:t>
            </a:r>
            <a:r>
              <a:rPr lang="en-IN" sz="240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3B56CEF5-3C9C-4384-8BBE-B261227C2B06}"/>
              </a:ext>
            </a:extLst>
          </p:cNvPr>
          <p:cNvSpPr>
            <a:spLocks noGrp="1"/>
          </p:cNvSpPr>
          <p:nvPr>
            <p:ph type="title"/>
          </p:nvPr>
        </p:nvSpPr>
        <p:spPr>
          <a:xfrm>
            <a:off x="609600" y="713231"/>
            <a:ext cx="10972800" cy="1143000"/>
          </a:xfrm>
        </p:spPr>
        <p:txBody>
          <a:bodyPr>
            <a:normAutofit/>
          </a:bodyPr>
          <a:lstStyle/>
          <a:p>
            <a:r>
              <a:rPr lang="en-IN" sz="4000" b="1">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0C6525EC-ED44-48D9-87EB-75B49BA8F888}"/>
              </a:ext>
            </a:extLst>
          </p:cNvPr>
          <p:cNvSpPr>
            <a:spLocks noGrp="1"/>
          </p:cNvSpPr>
          <p:nvPr>
            <p:ph idx="1"/>
          </p:nvPr>
        </p:nvSpPr>
        <p:spPr/>
        <p:txBody>
          <a:bodyPr/>
          <a:lstStyle/>
          <a:p>
            <a:pPr>
              <a:buFont typeface="Wingdings" panose="05000000000000000000" pitchFamily="2" charset="2"/>
              <a:buChar char="ü"/>
            </a:pPr>
            <a:r>
              <a:rPr lang="en-IN"/>
              <a:t> </a:t>
            </a:r>
            <a:r>
              <a:rPr lang="en-IN" sz="2400">
                <a:solidFill>
                  <a:schemeClr val="accent1">
                    <a:lumMod val="75000"/>
                  </a:schemeClr>
                </a:solidFill>
                <a:effectLst/>
                <a:latin typeface="Century" panose="02040604050505020304" pitchFamily="18" charset="0"/>
                <a:ea typeface="Calibri" panose="020f0502020204030204" pitchFamily="34" charset="0"/>
              </a:rPr>
              <a:t>Also the data type of pincode column was integer type but pincode is a code which will be given to perticular location and it will be unique so the datatype should object. So I have changed the datatype of Pincode column if I don’t change the datatype it will carry some wrong information and it may also affect my model accuracy.</a:t>
            </a:r>
          </a:p>
          <a:p>
            <a:pPr marL="0" indent="0">
              <a:buNone/>
            </a:pPr>
            <a:endParaRPr lang="en-IN">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a:p>
        </p:txBody>
      </p:sp>
      <p:pic>
        <p:nvPicPr>
          <p:cNvPr id="4" name="Picture 3">
            <a:extLst>
              <a:ext uri="{FF2B5EF4-FFF2-40B4-BE49-F238E27FC236}">
                <a16:creationId xmlns:a16="http://schemas.microsoft.com/office/drawing/2014/main" id="{6D463DF3-F2F2-4BFF-8588-B4997504BD7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mc:Choice xmlns:p14="http://schemas.microsoft.com/office/powerpoint/2010/main" Requires="p14">
      <p:transition spd="med" p14:dur="700">
        <p:fade/>
      </p:transition>
    </mc:Choice>
    <mc:Fallback>
      <p:transition spd="med">
        <p:fade/>
      </p:transition>
    </mc:Fallback>
  </mc:AlternateContent>
  <p:timing/>
</p:sld>
</file>

<file path=ppt/tags/tag1.xml><?xml version="1.0" encoding="utf-8"?>
<p:tagLst xmlns:p="http://schemas.openxmlformats.org/presentationml/2006/main">
  <p:tag name="AS_NET" val="5.0.5"/>
  <p:tag name="AS_OS" val="Microsoft Windows NT 10.0.17763.0"/>
  <p:tag name="AS_RELEASE_DATE" val="2021.09.14"/>
  <p:tag name="AS_TITLE" val="Aspose.Slides for .NET Standard 2.0"/>
  <p:tag name="AS_VERSION" val="21.9"/>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Century Gothic" panose="020b050202020202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Palatino Linotype" panose="020405020505050303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Calibri" panose="020f0502020204030204"/>
        <a:cs typeface="Arial"/>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Business brainstorming presentation</Template>
  <Company/>
  <PresentationFormat>Widescreen</PresentationFormat>
  <Paragraphs>115</Paragraphs>
  <Slides>36</Slides>
  <Notes>0</Notes>
  <TotalTime>254</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36</vt:i4>
      </vt:variant>
    </vt:vector>
  </HeadingPairs>
  <TitlesOfParts>
    <vt:vector baseType="lpstr" size="47">
      <vt:lpstr>Arial</vt:lpstr>
      <vt:lpstr>Century Gothic</vt:lpstr>
      <vt:lpstr>Palatino Linotype</vt:lpstr>
      <vt:lpstr>Wingdings 2</vt:lpstr>
      <vt:lpstr>Calibri Light</vt:lpstr>
      <vt:lpstr>Calibri</vt:lpstr>
      <vt:lpstr>Century</vt:lpstr>
      <vt:lpstr>Wingdings</vt:lpstr>
      <vt:lpstr>Times New Roman</vt:lpstr>
      <vt:lpstr>Symbol</vt:lpstr>
      <vt:lpstr>Presentation on brainstorming</vt:lpstr>
      <vt:lpstr>Click to edit Master title style</vt:lpstr>
      <vt:lpstr>Agenda</vt:lpstr>
      <vt:lpstr>1. Overview</vt:lpstr>
      <vt:lpstr>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Presentation</vt:lpstr>
    </vt:vector>
  </TitlesOfParts>
  <LinksUpToDate>0</LinksUpToDate>
  <SharedDoc>0</SharedDoc>
  <HyperlinksChanged>0</HyperlinksChanged>
  <Application>Aspose.Slides for .NET</Application>
  <AppVersion>21.0900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Presentation on  “Customer Retention”</dc:title>
  <dc:creator>Pooja gowda</dc:creator>
  <cp:lastModifiedBy>Pooja gowda</cp:lastModifiedBy>
  <cp:revision>3</cp:revision>
  <dcterms:created xsi:type="dcterms:W3CDTF">2021-09-15T14:34:53Z</dcterms:created>
  <dcterms:modified xsi:type="dcterms:W3CDTF">2021-11-12T14:31:35Z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pplications">
    <vt:lpwstr/>
  </property>
  <property fmtid="{D5CDD505-2E9C-101B-9397-08002B2CF9AE}" pid="3" name="CampaignTags">
    <vt:lpwstr/>
  </property>
  <property fmtid="{D5CDD505-2E9C-101B-9397-08002B2CF9AE}" pid="4" name="CategoryTags">
    <vt:lpwstr/>
  </property>
  <property fmtid="{D5CDD505-2E9C-101B-9397-08002B2CF9AE}" pid="5" name="ContentTypeId">
    <vt:lpwstr>0x010100AA3F7D94069FF64A86F7DFF56D60E3BE</vt:lpwstr>
  </property>
  <property fmtid="{D5CDD505-2E9C-101B-9397-08002B2CF9AE}" pid="6" name="FeatureTags">
    <vt:lpwstr/>
  </property>
  <property fmtid="{D5CDD505-2E9C-101B-9397-08002B2CF9AE}" pid="7" name="HiddenCategoryTags">
    <vt:lpwstr/>
  </property>
  <property fmtid="{D5CDD505-2E9C-101B-9397-08002B2CF9AE}" pid="8" name="InternalTags">
    <vt:lpwstr/>
  </property>
  <property fmtid="{D5CDD505-2E9C-101B-9397-08002B2CF9AE}" pid="9" name="LocalizationTags">
    <vt:lpwstr/>
  </property>
  <property fmtid="{D5CDD505-2E9C-101B-9397-08002B2CF9AE}" pid="10" name="Order">
    <vt:r8>74069100</vt:r8>
  </property>
  <property fmtid="{D5CDD505-2E9C-101B-9397-08002B2CF9AE}" pid="11" name="ScenarioTags">
    <vt:lpwstr/>
  </property>
</Properties>
</file>