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Community Support: You can just copy-paste in Google to get answers for your error</a:t>
            </a:r>
          </a:p>
          <a:p>
            <a:pPr/>
          </a:p>
          <a:p>
            <a:pPr/>
            <a:r>
              <a:t>For the last point</a:t>
            </a:r>
          </a:p>
          <a:p>
            <a:pPr/>
            <a:r>
              <a:t>It can be deployed in multi node environment with just less than 10 lines of code changes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will not go into much details about regularisation but my purpose is to show you that this kind of things are possible in TF with just one line of code</a:t>
            </a:r>
          </a:p>
          <a:p>
            <a:pPr/>
            <a:br/>
            <a:r>
              <a:t>So that when you see it somewhere you are not confused and when you need it, it wont be new for you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4" name="Shape 2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Mostly you will need it to read legacy code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of the benefits mentioned till now are not exclusive to TF, they are available in other DL frameworks also. But still what I feel is that google today owns mobile OS with Android, Browsers with Chrome &amp; not very far behind in cloud…</a:t>
            </a:r>
          </a:p>
          <a:p>
            <a:pPr/>
          </a:p>
          <a:p>
            <a:pPr/>
            <a:r>
              <a:t>So TF will always get first hand support in all the major platforms, hence its a good choice to learn TF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TF 1.0 was initially released by google brain team and it was targeted towards DL researchers, hence it had a very steep learning curve.</a:t>
            </a:r>
          </a:p>
          <a:p>
            <a:pPr/>
          </a:p>
          <a:p>
            <a:pPr/>
            <a:r>
              <a:t>But with TF_2.0 google has first hand support for Keras API.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all have seen something called NN’s and they look like shown in the image</a:t>
            </a:r>
          </a:p>
          <a:p>
            <a:pPr/>
          </a:p>
          <a:p>
            <a:pPr/>
            <a:r>
              <a:t>Even if you don’t understand what are these, it will be made clear by my explaination.</a:t>
            </a:r>
          </a:p>
          <a:p>
            <a:pPr/>
          </a:p>
          <a:p>
            <a:pPr/>
            <a:r>
              <a:t>Think of them as function generators (Show how by writing)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how easy it is to transfer image to code in TF…</a:t>
            </a:r>
          </a:p>
          <a:p>
            <a:pPr/>
            <a:r>
              <a:t>input_shape is optional</a:t>
            </a:r>
          </a:p>
          <a:p>
            <a:pPr/>
          </a:p>
          <a:p>
            <a:pPr/>
            <a:r>
              <a:t>Explain each line of code:</a:t>
            </a:r>
          </a:p>
          <a:p>
            <a:pPr/>
          </a:p>
          <a:p>
            <a:pPr/>
            <a:r>
              <a:t>We import 2 type of classes</a:t>
            </a:r>
          </a:p>
          <a:p>
            <a:pPr/>
            <a:r>
              <a:t>Sequential and Dense</a:t>
            </a:r>
          </a:p>
          <a:p>
            <a:pPr/>
          </a:p>
          <a:p>
            <a:pPr/>
            <a:r>
              <a:t>Dense class tells that the models have fully connected layers</a:t>
            </a:r>
          </a:p>
          <a:p>
            <a:pPr/>
            <a:r>
              <a:t>In NN our task is to learn parameters .i.e weights which are 74 in this small NN</a:t>
            </a:r>
          </a:p>
          <a:p>
            <a:pPr/>
          </a:p>
          <a:p>
            <a:pPr/>
            <a:r>
              <a:t>Explain how total params = 74 ?</a:t>
            </a:r>
          </a:p>
          <a:p>
            <a:pPr/>
          </a:p>
          <a:p>
            <a:pPr/>
            <a:r>
              <a:t>There can be millions of parameters in Deep NN’s as we will see later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many types of each of these supported by TF, you can look at the documentation</a:t>
            </a:r>
          </a:p>
          <a:p>
            <a:pPr/>
          </a:p>
          <a:p>
            <a:pPr/>
            <a:r>
              <a:t>If you don’t know which activation functions to use start with RELU in intermediate layers and Sigmoid in output layer if you are doing classification</a:t>
            </a:r>
          </a:p>
          <a:p>
            <a:pPr/>
          </a:p>
          <a:p>
            <a:pPr/>
            <a:r>
              <a:t>Sparse_categorical_crossentropy as loss if Sigmoid is in last layer</a:t>
            </a:r>
          </a:p>
          <a:p>
            <a:pPr/>
          </a:p>
          <a:p>
            <a:pPr/>
            <a:r>
              <a:t>Optimiser Algo: “Adam”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will use the NN we build earlier for the task of handwritten digit classification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is something called Convolutional NN. Which are nothing but kind on NN’s which are proven to be good classifiers for images.</a:t>
            </a:r>
          </a:p>
          <a:p>
            <a:pPr/>
          </a:p>
          <a:p>
            <a:pPr/>
            <a:r>
              <a:t>Aim is not to understand CNN but to show you how to implement CNN, so that when you study about it in later classes you can implement it right away.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we optimise our model for some training data and report performance on same data than results will be biased</a:t>
            </a:r>
          </a:p>
          <a:p>
            <a:pPr/>
          </a:p>
          <a:p>
            <a:pPr/>
            <a:r>
              <a:t>So we need a unbiased dataset to report performance because when I say that accuracy of my model is 97% it is expected that in unseen data it give 97% accuracy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Attribution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443306" y="1852124"/>
            <a:ext cx="12118188" cy="814508"/>
          </a:xfrm>
          <a:prstGeom prst="rect">
            <a:avLst/>
          </a:prstGeom>
        </p:spPr>
        <p:txBody>
          <a:bodyPr lIns="130026" tIns="130026" rIns="130026" bIns="130026"/>
          <a:lstStyle>
            <a:lvl1pPr defTabSz="1733973">
              <a:lnSpc>
                <a:spcPct val="100000"/>
              </a:lnSpc>
              <a:defRPr b="0" spc="0"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443306" y="2858275"/>
            <a:ext cx="12118188" cy="4858881"/>
          </a:xfrm>
          <a:prstGeom prst="rect">
            <a:avLst/>
          </a:prstGeom>
        </p:spPr>
        <p:txBody>
          <a:bodyPr lIns="130026" tIns="130026" rIns="130026" bIns="130026"/>
          <a:lstStyle>
            <a:lvl1pPr marL="762000" indent="-647700" defTabSz="1733973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400"/>
              <a:buFont typeface="Arial"/>
              <a:buChar char="●"/>
              <a:defRPr sz="3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67971" indent="-771071" defTabSz="1733973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400"/>
              <a:buFont typeface="Arial"/>
              <a:buChar char="○"/>
              <a:defRPr sz="3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5171" indent="-771071" defTabSz="1733973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400"/>
              <a:buFont typeface="Arial"/>
              <a:buChar char="■"/>
              <a:defRPr sz="3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82371" indent="-771071" defTabSz="1733973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400"/>
              <a:buFont typeface="Arial"/>
              <a:buChar char="●"/>
              <a:defRPr sz="3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39571" indent="-771071" defTabSz="1733973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400"/>
              <a:buFont typeface="Arial"/>
              <a:buChar char="○"/>
              <a:defRPr sz="3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12303065" y="7871586"/>
            <a:ext cx="527027" cy="519276"/>
          </a:xfrm>
          <a:prstGeom prst="rect">
            <a:avLst/>
          </a:prstGeom>
        </p:spPr>
        <p:txBody>
          <a:bodyPr lIns="130026" tIns="130026" rIns="130026" bIns="130026" anchor="ctr"/>
          <a:lstStyle>
            <a:lvl1pPr algn="r" defTabSz="1733973"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keras.io/api/applications/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tensorflow.org/hub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nkit Agrawal, MTech CS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Ankit Agrawal, MTech CSE</a:t>
            </a:r>
          </a:p>
        </p:txBody>
      </p:sp>
      <p:sp>
        <p:nvSpPr>
          <p:cNvPr id="161" name="Tensorflo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Tensorflow</a:t>
            </a:r>
          </a:p>
        </p:txBody>
      </p:sp>
      <p:sp>
        <p:nvSpPr>
          <p:cNvPr id="162" name="Learn TF Researchers Engineer’s wa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 TF </a:t>
            </a:r>
            <a:r>
              <a:rPr strike="sngStrike"/>
              <a:t>Researchers</a:t>
            </a:r>
            <a:r>
              <a:t> Engineer’s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ctivation: Used to introduce non linearity in NN’s…"/>
          <p:cNvSpPr txBox="1"/>
          <p:nvPr>
            <p:ph type="body" idx="1"/>
          </p:nvPr>
        </p:nvSpPr>
        <p:spPr>
          <a:xfrm>
            <a:off x="698500" y="2954684"/>
            <a:ext cx="11607800" cy="6100416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Activation:</a:t>
            </a:r>
            <a:r>
              <a:t> Used to introduce non linearity in NN’s</a:t>
            </a:r>
          </a:p>
          <a:p>
            <a:pPr lvl="2"/>
            <a:r>
              <a:t>Final layer “Sigmoid” for classification</a:t>
            </a:r>
          </a:p>
          <a:p>
            <a:pPr lvl="2"/>
            <a:r>
              <a:t>Intermediate Layers “Relu” (Typically, but not always)</a:t>
            </a:r>
          </a:p>
          <a:p>
            <a:pPr/>
            <a:r>
              <a:rPr b="1"/>
              <a:t>Loss Function:</a:t>
            </a:r>
            <a:r>
              <a:t> Quantifies the amount by which predicted value differ from actual value. (</a:t>
            </a:r>
            <a:r>
              <a:rPr b="1"/>
              <a:t>sparse_categorical_crossentropy</a:t>
            </a:r>
            <a:r>
              <a:t> if final layer has </a:t>
            </a:r>
            <a:r>
              <a:rPr b="1"/>
              <a:t>Sigmoid</a:t>
            </a:r>
            <a:r>
              <a:t>)</a:t>
            </a:r>
          </a:p>
          <a:p>
            <a:pPr/>
            <a:r>
              <a:rPr b="1"/>
              <a:t>Optimiser:</a:t>
            </a:r>
            <a:r>
              <a:t> Gradient descend, Adam etc…</a:t>
            </a:r>
          </a:p>
          <a:p>
            <a:pPr/>
            <a:r>
              <a:rPr b="1"/>
              <a:t>Metrics:</a:t>
            </a:r>
            <a:r>
              <a:t> AUC, accuracy, False negatives etc etc…</a:t>
            </a:r>
          </a:p>
        </p:txBody>
      </p:sp>
      <p:sp>
        <p:nvSpPr>
          <p:cNvPr id="209" name="Terminolo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Terminologies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Lets classify some handwritten digi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Lets classify some handwritten digits</a:t>
            </a:r>
          </a:p>
        </p:txBody>
      </p:sp>
      <p:sp>
        <p:nvSpPr>
          <p:cNvPr id="214" name="Digit Cl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Digit Classification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795" y="3004767"/>
            <a:ext cx="9789293" cy="4475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84433" y="125254"/>
            <a:ext cx="2081164" cy="2064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84433" y="2396131"/>
            <a:ext cx="2081164" cy="2064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84433" y="4667007"/>
            <a:ext cx="2081164" cy="2064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784433" y="6937884"/>
            <a:ext cx="2081164" cy="2064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ypical Model Cre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-165100"/>
            <a:r>
              <a:t>Typical Model Creation</a:t>
            </a:r>
          </a:p>
          <a:p>
            <a:pPr lvl="2" marL="927100" indent="-165100"/>
            <a:r>
              <a:t>Create Model</a:t>
            </a:r>
          </a:p>
          <a:p>
            <a:pPr lvl="2" marL="927100" indent="-165100"/>
            <a:r>
              <a:t>model.compile(…)</a:t>
            </a:r>
          </a:p>
          <a:p>
            <a:pPr lvl="2" marL="927100" indent="-165100"/>
            <a:r>
              <a:t>model.fit(…)</a:t>
            </a:r>
          </a:p>
          <a:p>
            <a:pPr lvl="2" marL="927100" indent="-165100"/>
            <a:r>
              <a:t>model.predict(…)</a:t>
            </a:r>
          </a:p>
          <a:p>
            <a:pPr marL="165100" indent="-165100"/>
          </a:p>
          <a:p>
            <a:pPr marL="165100" indent="-165100"/>
            <a:r>
              <a:t>What is Flatten() layer ?</a:t>
            </a:r>
          </a:p>
        </p:txBody>
      </p:sp>
      <p:sp>
        <p:nvSpPr>
          <p:cNvPr id="224" name="Demo_2"/>
          <p:cNvSpPr txBox="1"/>
          <p:nvPr>
            <p:ph type="body" idx="21"/>
          </p:nvPr>
        </p:nvSpPr>
        <p:spPr>
          <a:xfrm>
            <a:off x="698500" y="1512251"/>
            <a:ext cx="11607801" cy="671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Demo_2</a:t>
            </a:r>
          </a:p>
        </p:txBody>
      </p:sp>
      <p:sp>
        <p:nvSpPr>
          <p:cNvPr id="225" name="Digit Recognition"/>
          <p:cNvSpPr txBox="1"/>
          <p:nvPr>
            <p:ph type="title"/>
          </p:nvPr>
        </p:nvSpPr>
        <p:spPr>
          <a:xfrm>
            <a:off x="698500" y="439092"/>
            <a:ext cx="11607800" cy="1016001"/>
          </a:xfrm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Digit Recognition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ive idea about the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 idea about the dataset</a:t>
            </a:r>
          </a:p>
          <a:p>
            <a:pPr/>
            <a:r>
              <a:t>To gain better understanding I encourage you to play around with demo presented in class and </a:t>
            </a:r>
          </a:p>
          <a:p>
            <a:pPr/>
            <a:r>
              <a:t>Build your own classifier for MNSIT fashion dataset</a:t>
            </a:r>
          </a:p>
        </p:txBody>
      </p:sp>
      <p:sp>
        <p:nvSpPr>
          <p:cNvPr id="228" name="Demo_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Demo_3</a:t>
            </a:r>
          </a:p>
        </p:txBody>
      </p:sp>
      <p:sp>
        <p:nvSpPr>
          <p:cNvPr id="229" name="Fashion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Fashion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et’s increase the accuracy of our model to &gt;95% by using CNN…"/>
          <p:cNvSpPr txBox="1"/>
          <p:nvPr>
            <p:ph type="body" idx="1"/>
          </p:nvPr>
        </p:nvSpPr>
        <p:spPr>
          <a:xfrm>
            <a:off x="698500" y="2959100"/>
            <a:ext cx="11607800" cy="6091585"/>
          </a:xfrm>
          <a:prstGeom prst="rect">
            <a:avLst/>
          </a:prstGeom>
        </p:spPr>
        <p:txBody>
          <a:bodyPr/>
          <a:lstStyle/>
          <a:p>
            <a:pPr marL="165100" indent="-165100"/>
            <a:r>
              <a:t> Let’s increase the accuracy of our model to &gt;95% by using CNN</a:t>
            </a:r>
          </a:p>
          <a:p>
            <a:pPr marL="165100" indent="-165100"/>
            <a:r>
              <a:t> Show the difference between number of parameters and accuracy of CNN and MLP</a:t>
            </a:r>
          </a:p>
          <a:p>
            <a:pPr marL="165100" indent="-165100"/>
            <a:r>
              <a:t> CNN is proven to be good for images</a:t>
            </a:r>
          </a:p>
          <a:p>
            <a:pPr marL="165100" indent="-165100"/>
            <a:r>
              <a:t> CNN</a:t>
            </a:r>
          </a:p>
          <a:p>
            <a:pPr lvl="2" marL="927100" indent="-165100"/>
            <a:r>
              <a:t>Convolution Layers (Filter, Stride, Paddings)</a:t>
            </a:r>
          </a:p>
          <a:p>
            <a:pPr lvl="2" marL="927100" indent="-165100"/>
            <a:r>
              <a:t>Pooling Layers (Max and Min)</a:t>
            </a:r>
          </a:p>
        </p:txBody>
      </p:sp>
      <p:sp>
        <p:nvSpPr>
          <p:cNvPr id="232" name="Using CNN. Demo_4"/>
          <p:cNvSpPr txBox="1"/>
          <p:nvPr>
            <p:ph type="body" idx="21"/>
          </p:nvPr>
        </p:nvSpPr>
        <p:spPr>
          <a:xfrm>
            <a:off x="698500" y="1512251"/>
            <a:ext cx="11607801" cy="671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Using CNN. Demo_4</a:t>
            </a:r>
          </a:p>
        </p:txBody>
      </p:sp>
      <p:sp>
        <p:nvSpPr>
          <p:cNvPr id="233" name="Digit Recognition"/>
          <p:cNvSpPr txBox="1"/>
          <p:nvPr>
            <p:ph type="title"/>
          </p:nvPr>
        </p:nvSpPr>
        <p:spPr>
          <a:xfrm>
            <a:off x="698500" y="439092"/>
            <a:ext cx="11607800" cy="1016001"/>
          </a:xfrm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Digit Recognition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You should be able to build your own NN models…"/>
          <p:cNvSpPr txBox="1"/>
          <p:nvPr>
            <p:ph type="body" idx="1"/>
          </p:nvPr>
        </p:nvSpPr>
        <p:spPr>
          <a:xfrm>
            <a:off x="698500" y="2511230"/>
            <a:ext cx="11607800" cy="4731140"/>
          </a:xfrm>
          <a:prstGeom prst="rect">
            <a:avLst/>
          </a:prstGeom>
        </p:spPr>
        <p:txBody>
          <a:bodyPr/>
          <a:lstStyle/>
          <a:p>
            <a:pPr/>
            <a:r>
              <a:t>You should be able to build your own NN models</a:t>
            </a:r>
          </a:p>
          <a:p>
            <a:pPr/>
            <a:r>
              <a:t>Able to understand code written in TF</a:t>
            </a:r>
          </a:p>
          <a:p>
            <a:pPr/>
            <a:r>
              <a:t>Train your models</a:t>
            </a:r>
          </a:p>
          <a:p>
            <a:pPr/>
            <a:r>
              <a:t>Test the performance of your models</a:t>
            </a:r>
          </a:p>
          <a:p>
            <a:pPr/>
            <a:r>
              <a:t>We have covered 5-10% of what TF offers which you will be using 90% of the times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rain set is to train your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3850" indent="-323850" defTabSz="1473840">
              <a:spcBef>
                <a:spcPts val="2700"/>
              </a:spcBef>
              <a:defRPr sz="2550"/>
            </a:pPr>
            <a:r>
              <a:t>Train set is to train your model</a:t>
            </a:r>
          </a:p>
          <a:p>
            <a:pPr marL="323850" indent="-323850" defTabSz="1473840">
              <a:spcBef>
                <a:spcPts val="2700"/>
              </a:spcBef>
              <a:defRPr sz="2550"/>
            </a:pPr>
            <a:r>
              <a:t>Test set is to test the performance</a:t>
            </a:r>
          </a:p>
          <a:p>
            <a:pPr marL="323850" indent="-323850" defTabSz="1473840">
              <a:spcBef>
                <a:spcPts val="2700"/>
              </a:spcBef>
              <a:defRPr sz="2550"/>
            </a:pPr>
            <a:r>
              <a:t>Why can’t you test using training data ?</a:t>
            </a:r>
          </a:p>
          <a:p>
            <a:pPr marL="323850" indent="-323850" defTabSz="1473840">
              <a:spcBef>
                <a:spcPts val="2700"/>
              </a:spcBef>
              <a:defRPr sz="2550"/>
            </a:pPr>
            <a:r>
              <a:t>What is validation data ?</a:t>
            </a:r>
          </a:p>
          <a:p>
            <a:pPr marL="323850" indent="-323850" defTabSz="1473840">
              <a:spcBef>
                <a:spcPts val="2700"/>
              </a:spcBef>
              <a:defRPr sz="2550"/>
            </a:pPr>
            <a:r>
              <a:t>How to give validation data to TF ?</a:t>
            </a:r>
          </a:p>
          <a:p>
            <a:pPr lvl="2" marL="971550" indent="-323850" defTabSz="1473840">
              <a:spcBef>
                <a:spcPts val="2700"/>
              </a:spcBef>
              <a:defRPr sz="2550"/>
            </a:pPr>
            <a:r>
              <a:t>Simple just pass an extra argument to model.fit(…)</a:t>
            </a:r>
          </a:p>
          <a:p>
            <a:pPr marL="323850" indent="-323850" defTabSz="1473840">
              <a:spcBef>
                <a:spcPts val="2700"/>
              </a:spcBef>
              <a:defRPr sz="2550"/>
            </a:pPr>
            <a:r>
              <a:t>Uses of validation data</a:t>
            </a:r>
          </a:p>
          <a:p>
            <a:pPr lvl="2" marL="971550" indent="-323850" defTabSz="1473840">
              <a:spcBef>
                <a:spcPts val="2700"/>
              </a:spcBef>
              <a:defRPr sz="2550"/>
            </a:pPr>
            <a:r>
              <a:t>Helps tune the hyper-parameters of the model</a:t>
            </a:r>
          </a:p>
          <a:p>
            <a:pPr lvl="2" marL="971550" indent="-323850" defTabSz="1473840">
              <a:spcBef>
                <a:spcPts val="2700"/>
              </a:spcBef>
              <a:defRPr sz="2550"/>
            </a:pPr>
            <a:r>
              <a:t>One of the ways to detect overfitting</a:t>
            </a:r>
          </a:p>
        </p:txBody>
      </p:sp>
      <p:sp>
        <p:nvSpPr>
          <p:cNvPr id="240" name="Demo_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Demo_5</a:t>
            </a:r>
          </a:p>
        </p:txBody>
      </p:sp>
      <p:sp>
        <p:nvSpPr>
          <p:cNvPr id="241" name="Train, Test &amp; Validation Spl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Train, Test &amp; Validation Split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Overfitting is condition when your model gives GREAT accuracy for training data but fails to generalise for UNSEEN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Overfitting is condition when your model gives GREAT accuracy for training data but fails to generalise for UNSEEN data</a:t>
            </a:r>
          </a:p>
          <a:p>
            <a:pPr/>
            <a:r>
              <a:t>How to identify: Demo_ (Plot between train and test loss)</a:t>
            </a:r>
          </a:p>
          <a:p>
            <a:pPr/>
            <a:r>
              <a:t>How to rectify ?</a:t>
            </a:r>
          </a:p>
          <a:p>
            <a:pPr lvl="2"/>
            <a:r>
              <a:t>Get more data</a:t>
            </a:r>
          </a:p>
          <a:p>
            <a:pPr lvl="2"/>
            <a:r>
              <a:t>Modify the model</a:t>
            </a:r>
          </a:p>
          <a:p>
            <a:pPr lvl="2"/>
            <a:r>
              <a:t>Use regularisation techniques</a:t>
            </a:r>
          </a:p>
        </p:txBody>
      </p:sp>
      <p:sp>
        <p:nvSpPr>
          <p:cNvPr id="246" name="Demo_6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Demo_6</a:t>
            </a:r>
          </a:p>
        </p:txBody>
      </p:sp>
      <p:sp>
        <p:nvSpPr>
          <p:cNvPr id="247" name="Overfitting &amp; How to Identify 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Overfitting &amp; How to Identify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Dropout Layer ( Usage: “Dropout(rate)”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Dropout Layer ( Usage: “Dropout(rate)” )</a:t>
            </a:r>
          </a:p>
          <a:p>
            <a:pPr lvl="2"/>
            <a:r>
              <a:t>Interesting, we are destroying few connections</a:t>
            </a:r>
          </a:p>
          <a:p>
            <a:pPr lvl="2"/>
            <a:r>
              <a:t>It has the effect that each weight connection between 2 layers is set to 0 with probability ‘rate’</a:t>
            </a:r>
          </a:p>
          <a:p>
            <a:pPr/>
            <a:r>
              <a:t>Other Methods</a:t>
            </a:r>
          </a:p>
          <a:p>
            <a:pPr lvl="2"/>
            <a:r>
              <a:t>Bath Normalisation Layer</a:t>
            </a:r>
          </a:p>
          <a:p>
            <a:pPr lvl="2"/>
            <a:r>
              <a:t>Callbacks (Very Interesting and powerful)</a:t>
            </a:r>
          </a:p>
        </p:txBody>
      </p:sp>
      <p:sp>
        <p:nvSpPr>
          <p:cNvPr id="25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Regularisation Techniques in T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Regularisation Techniques in TF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We have ability to monitor performance of model, callbacks gives us ability to perform some action based on the performa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ability to monitor performance of model, callbacks gives us ability to perform some action based on the performance</a:t>
            </a:r>
          </a:p>
          <a:p>
            <a:pPr lvl="2"/>
            <a:r>
              <a:t>EarlyStopping(): Stop training if performance of model is not increasing for certain epochs (Demo_6)</a:t>
            </a:r>
          </a:p>
          <a:p>
            <a:pPr lvl="2"/>
            <a:r>
              <a:t>There are many more</a:t>
            </a:r>
          </a:p>
          <a:p>
            <a:pPr/>
            <a:r>
              <a:t>We can use callbacks already available or define our own callbacks</a:t>
            </a:r>
          </a:p>
          <a:p>
            <a:pPr/>
            <a:r>
              <a:t>See documentation…</a:t>
            </a:r>
          </a:p>
        </p:txBody>
      </p:sp>
      <p:sp>
        <p:nvSpPr>
          <p:cNvPr id="256" name="Cover what it can d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Cover what it can do</a:t>
            </a:r>
          </a:p>
        </p:txBody>
      </p:sp>
      <p:sp>
        <p:nvSpPr>
          <p:cNvPr id="257" name="Callba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Callbacks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eveloped by Google brain team…"/>
          <p:cNvSpPr txBox="1"/>
          <p:nvPr>
            <p:ph type="body" idx="1"/>
          </p:nvPr>
        </p:nvSpPr>
        <p:spPr>
          <a:xfrm>
            <a:off x="698500" y="2956892"/>
            <a:ext cx="11607800" cy="6096001"/>
          </a:xfrm>
          <a:prstGeom prst="rect">
            <a:avLst/>
          </a:prstGeom>
        </p:spPr>
        <p:txBody>
          <a:bodyPr/>
          <a:lstStyle/>
          <a:p>
            <a:pPr/>
            <a:r>
              <a:t>Developed by </a:t>
            </a:r>
            <a:r>
              <a:rPr b="1"/>
              <a:t>Google brain</a:t>
            </a:r>
            <a:r>
              <a:t> team</a:t>
            </a:r>
          </a:p>
          <a:p>
            <a:pPr/>
            <a:r>
              <a:t>One of the most popular framework for deep learning</a:t>
            </a:r>
          </a:p>
          <a:p>
            <a:pPr lvl="1"/>
            <a:r>
              <a:t>Others are PyTorch, Microsoft’s CNTK etc</a:t>
            </a:r>
          </a:p>
          <a:p>
            <a:pPr/>
            <a:r>
              <a:t>Made open source by google back in 2015</a:t>
            </a:r>
          </a:p>
          <a:p>
            <a:pPr/>
            <a:r>
              <a:t>TF 2.0 was released in 2019</a:t>
            </a:r>
          </a:p>
          <a:p>
            <a:pPr/>
            <a:r>
              <a:t>Huge community support</a:t>
            </a:r>
          </a:p>
          <a:p>
            <a:pPr/>
            <a:r>
              <a:t>Horizontally scalable with negligible changes to code</a:t>
            </a:r>
          </a:p>
        </p:txBody>
      </p:sp>
      <p:sp>
        <p:nvSpPr>
          <p:cNvPr id="165" name="About Tensorflow (TF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About Tensorflow (TF)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Large NN’s trainings can take wee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6220" indent="-236220" defTabSz="1075036">
              <a:spcBef>
                <a:spcPts val="1900"/>
              </a:spcBef>
              <a:defRPr sz="1860"/>
            </a:pPr>
            <a:r>
              <a:t>Large NN’s trainings can take weeks</a:t>
            </a:r>
          </a:p>
          <a:p>
            <a:pPr marL="236220" indent="-236220" defTabSz="1075036">
              <a:spcBef>
                <a:spcPts val="1900"/>
              </a:spcBef>
              <a:defRPr sz="1860"/>
            </a:pPr>
            <a:r>
              <a:t>We want to save models to have a backup in case system stops</a:t>
            </a:r>
          </a:p>
          <a:p>
            <a:pPr marL="236220" indent="-236220" defTabSz="1075036">
              <a:spcBef>
                <a:spcPts val="1900"/>
              </a:spcBef>
              <a:defRPr sz="1860"/>
            </a:pPr>
            <a:r>
              <a:t>Ability to share model</a:t>
            </a:r>
          </a:p>
          <a:p>
            <a:pPr marL="236220" indent="-236220" defTabSz="1075036">
              <a:spcBef>
                <a:spcPts val="1900"/>
              </a:spcBef>
              <a:defRPr sz="1860"/>
            </a:pPr>
            <a:r>
              <a:t>Ability to train model in Server and use on mobile</a:t>
            </a:r>
          </a:p>
          <a:p>
            <a:pPr marL="236220" indent="-236220" defTabSz="1075036">
              <a:spcBef>
                <a:spcPts val="1900"/>
              </a:spcBef>
              <a:defRPr sz="1860"/>
            </a:pPr>
            <a:r>
              <a:t>What can be save:</a:t>
            </a:r>
          </a:p>
          <a:p>
            <a:pPr lvl="2" marL="708659" indent="-236220" defTabSz="1075036">
              <a:spcBef>
                <a:spcPts val="1900"/>
              </a:spcBef>
              <a:defRPr sz="1860"/>
            </a:pPr>
            <a:r>
              <a:t>Save weights only</a:t>
            </a:r>
          </a:p>
          <a:p>
            <a:pPr lvl="2" marL="708659" indent="-236220" defTabSz="1075036">
              <a:spcBef>
                <a:spcPts val="1900"/>
              </a:spcBef>
              <a:defRPr sz="1860"/>
            </a:pPr>
            <a:r>
              <a:t>Save complete model</a:t>
            </a:r>
          </a:p>
          <a:p>
            <a:pPr marL="236220" indent="-236220" defTabSz="1075036">
              <a:spcBef>
                <a:spcPts val="1900"/>
              </a:spcBef>
              <a:defRPr sz="1860"/>
            </a:pPr>
            <a:r>
              <a:t>How to save:</a:t>
            </a:r>
          </a:p>
          <a:p>
            <a:pPr lvl="2" marL="708659" indent="-236220" defTabSz="1075036">
              <a:spcBef>
                <a:spcPts val="1900"/>
              </a:spcBef>
              <a:defRPr sz="1860"/>
            </a:pPr>
            <a:r>
              <a:t>Manually using model.save()</a:t>
            </a:r>
          </a:p>
          <a:p>
            <a:pPr lvl="2" marL="708659" indent="-236220" defTabSz="1075036">
              <a:spcBef>
                <a:spcPts val="1900"/>
              </a:spcBef>
              <a:defRPr sz="1860"/>
            </a:pPr>
            <a:r>
              <a:t>Using callbacks (Save automatically at the end of every epoch)</a:t>
            </a:r>
          </a:p>
          <a:p>
            <a:pPr lvl="2" marL="708659" indent="-236220" defTabSz="1075036">
              <a:spcBef>
                <a:spcPts val="1900"/>
              </a:spcBef>
              <a:defRPr sz="1860"/>
            </a:pPr>
            <a:r>
              <a:t>Save just one model which has given best performance</a:t>
            </a:r>
          </a:p>
          <a:p>
            <a:pPr marL="236220" indent="-236220" defTabSz="1075036">
              <a:spcBef>
                <a:spcPts val="1900"/>
              </a:spcBef>
              <a:defRPr sz="1860"/>
            </a:pPr>
            <a:r>
              <a:t>Native TF format vs Keras format (.h5, saved in hdf5 format)</a:t>
            </a:r>
          </a:p>
        </p:txBody>
      </p:sp>
      <p:sp>
        <p:nvSpPr>
          <p:cNvPr id="260" name="Demo_7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Demo_7</a:t>
            </a:r>
          </a:p>
        </p:txBody>
      </p:sp>
      <p:sp>
        <p:nvSpPr>
          <p:cNvPr id="261" name="Saving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Saving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In Keras pre-trained models are referred to as Appl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Keras pre-trained models are referred to as Applications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https://keras.io/api/applications/</a:t>
            </a:r>
          </a:p>
          <a:p>
            <a:pPr/>
            <a:r>
              <a:t>Explain include top argument</a:t>
            </a:r>
          </a:p>
        </p:txBody>
      </p:sp>
      <p:sp>
        <p:nvSpPr>
          <p:cNvPr id="26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Keras 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Keras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How to load pre trained model using Keras AP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load pre trained model using Keras API</a:t>
            </a:r>
          </a:p>
          <a:p>
            <a:pPr/>
            <a:r>
              <a:t>Load ResNet-50 model</a:t>
            </a:r>
          </a:p>
          <a:p>
            <a:pPr/>
            <a:r>
              <a:t>See model info</a:t>
            </a:r>
          </a:p>
          <a:p>
            <a:pPr/>
            <a:r>
              <a:t>Show real time image classification</a:t>
            </a:r>
          </a:p>
        </p:txBody>
      </p:sp>
      <p:sp>
        <p:nvSpPr>
          <p:cNvPr id="268" name="Demo_8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Demo_8</a:t>
            </a:r>
          </a:p>
        </p:txBody>
      </p:sp>
      <p:sp>
        <p:nvSpPr>
          <p:cNvPr id="269" name="Classification Demo with ResNet-5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77876">
              <a:defRPr spc="-109" sz="5460"/>
            </a:lvl1pPr>
          </a:lstStyle>
          <a:p>
            <a:pPr/>
            <a:r>
              <a:t>Classification Demo with ResNet-50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Visit TF Hub page at: https://www.tensorflow.org/hu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Visit TF Hub page at: </a:t>
            </a:r>
            <a:r>
              <a:rPr u="sng">
                <a:hlinkClick r:id="rId2" invalidUrl="" action="" tgtFrame="" tooltip="" history="1" highlightClick="0" endSnd="0"/>
              </a:rPr>
              <a:t>https://www.tensorflow.org/hub</a:t>
            </a:r>
          </a:p>
          <a:p>
            <a:pPr/>
            <a:r>
              <a:t>Its a separate library and needs to be installed using commands…</a:t>
            </a:r>
          </a:p>
          <a:p>
            <a:pPr/>
            <a:r>
              <a:t>Explore on your own</a:t>
            </a:r>
          </a:p>
        </p:txBody>
      </p:sp>
      <p:sp>
        <p:nvSpPr>
          <p:cNvPr id="27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Tensorflow 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Tensorflow 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You can do a lot of ML even without knowing ML…"/>
          <p:cNvSpPr txBox="1"/>
          <p:nvPr>
            <p:ph type="body" sz="half" idx="1"/>
          </p:nvPr>
        </p:nvSpPr>
        <p:spPr>
          <a:xfrm>
            <a:off x="698500" y="2959100"/>
            <a:ext cx="11607800" cy="2801736"/>
          </a:xfrm>
          <a:prstGeom prst="rect">
            <a:avLst/>
          </a:prstGeom>
        </p:spPr>
        <p:txBody>
          <a:bodyPr/>
          <a:lstStyle/>
          <a:p>
            <a:pPr/>
            <a:r>
              <a:t>You can do a lot of ML even without knowing ML</a:t>
            </a:r>
          </a:p>
          <a:p>
            <a:pPr/>
            <a:r>
              <a:t>Use the knowledge of TF framework to quickly build and test your model</a:t>
            </a:r>
          </a:p>
          <a:p>
            <a:pPr/>
            <a:r>
              <a:t>As ML specially DL is highly iterative process</a:t>
            </a:r>
          </a:p>
        </p:txBody>
      </p:sp>
      <p:sp>
        <p:nvSpPr>
          <p:cNvPr id="276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Conclusion</a:t>
            </a:r>
          </a:p>
        </p:txBody>
      </p:sp>
      <p:pic>
        <p:nvPicPr>
          <p:cNvPr id="2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1835" y="6247479"/>
            <a:ext cx="4237554" cy="2596725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These kind of frameworks if used correctly simplifies Build and Result phase so that you can spend much time on Ideation"/>
          <p:cNvSpPr txBox="1"/>
          <p:nvPr/>
        </p:nvSpPr>
        <p:spPr>
          <a:xfrm>
            <a:off x="695390" y="6144973"/>
            <a:ext cx="7543614" cy="2801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81000" indent="-381000" algn="l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These kind of frameworks if used correctly simplifies Build and Result phase so that you can spend much time on </a:t>
            </a:r>
            <a:r>
              <a:rPr b="1"/>
              <a:t>Ideation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F as mathematical librar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TF as mathematical library</a:t>
            </a:r>
          </a:p>
        </p:txBody>
      </p:sp>
      <p:sp>
        <p:nvSpPr>
          <p:cNvPr id="281" name="TF 1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TF 1.0</a:t>
            </a:r>
          </a:p>
        </p:txBody>
      </p:sp>
      <p:pic>
        <p:nvPicPr>
          <p:cNvPr id="2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238" y="3488298"/>
            <a:ext cx="11406324" cy="50331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Demo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87" name="Multilayer Perceptron in TF 1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Multilayer Perceptron in TF 1.0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hank-you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Thank-you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With TF 2.0 its very easy to create deep learning models…"/>
          <p:cNvSpPr txBox="1"/>
          <p:nvPr>
            <p:ph type="body" idx="1"/>
          </p:nvPr>
        </p:nvSpPr>
        <p:spPr>
          <a:xfrm>
            <a:off x="698500" y="2006224"/>
            <a:ext cx="11607800" cy="6954918"/>
          </a:xfrm>
          <a:prstGeom prst="rect">
            <a:avLst/>
          </a:prstGeom>
        </p:spPr>
        <p:txBody>
          <a:bodyPr/>
          <a:lstStyle/>
          <a:p>
            <a:pPr marL="297179" indent="-297179" defTabSz="1352465">
              <a:spcBef>
                <a:spcPts val="2400"/>
              </a:spcBef>
              <a:defRPr sz="2340"/>
            </a:pPr>
            <a:r>
              <a:t>With TF 2.0 its very easy to create deep learning models</a:t>
            </a:r>
          </a:p>
          <a:p>
            <a:pPr marL="297179" indent="-297179" defTabSz="1352465">
              <a:spcBef>
                <a:spcPts val="2400"/>
              </a:spcBef>
              <a:defRPr sz="2340"/>
            </a:pPr>
            <a:r>
              <a:t>Developer friendly syntax</a:t>
            </a:r>
          </a:p>
          <a:p>
            <a:pPr marL="297179" indent="-297179" defTabSz="1352465">
              <a:spcBef>
                <a:spcPts val="2400"/>
              </a:spcBef>
              <a:defRPr sz="2340"/>
            </a:pPr>
            <a:r>
              <a:t>Runs everywhere</a:t>
            </a:r>
          </a:p>
          <a:p>
            <a:pPr lvl="2" marL="891539" indent="-297179" defTabSz="1352465">
              <a:spcBef>
                <a:spcPts val="2400"/>
              </a:spcBef>
              <a:defRPr sz="2340"/>
            </a:pPr>
            <a:r>
              <a:t>Mobile (TF lite)</a:t>
            </a:r>
          </a:p>
          <a:p>
            <a:pPr lvl="2" marL="891539" indent="-297179" defTabSz="1352465">
              <a:spcBef>
                <a:spcPts val="2400"/>
              </a:spcBef>
              <a:defRPr sz="2340"/>
            </a:pPr>
            <a:r>
              <a:t>Browser (TF.js)</a:t>
            </a:r>
          </a:p>
          <a:p>
            <a:pPr lvl="2" marL="891539" indent="-297179" defTabSz="1352465">
              <a:spcBef>
                <a:spcPts val="2400"/>
              </a:spcBef>
              <a:defRPr sz="2340"/>
            </a:pPr>
            <a:r>
              <a:t>Large Production Environment (TF Extended)</a:t>
            </a:r>
          </a:p>
          <a:p>
            <a:pPr marL="297179" indent="-297179" defTabSz="1352465">
              <a:spcBef>
                <a:spcPts val="2400"/>
              </a:spcBef>
              <a:defRPr sz="2340"/>
            </a:pPr>
            <a:r>
              <a:t>Supported across range of chipsets</a:t>
            </a:r>
          </a:p>
          <a:p>
            <a:pPr lvl="2" marL="891539" indent="-297179" defTabSz="1352465">
              <a:spcBef>
                <a:spcPts val="2400"/>
              </a:spcBef>
              <a:defRPr sz="2340"/>
            </a:pPr>
            <a:r>
              <a:t>CPU 😄 </a:t>
            </a:r>
          </a:p>
          <a:p>
            <a:pPr lvl="2" marL="891539" indent="-297179" defTabSz="1352465">
              <a:spcBef>
                <a:spcPts val="2400"/>
              </a:spcBef>
              <a:defRPr sz="2340"/>
            </a:pPr>
            <a:r>
              <a:t>GPU</a:t>
            </a:r>
          </a:p>
          <a:p>
            <a:pPr lvl="2" marL="891539" indent="-297179" defTabSz="1352465">
              <a:spcBef>
                <a:spcPts val="2400"/>
              </a:spcBef>
              <a:defRPr sz="2340"/>
            </a:pPr>
            <a:r>
              <a:t>TPU</a:t>
            </a:r>
          </a:p>
          <a:p>
            <a:pPr lvl="2" marL="891539" indent="-297179" defTabSz="1352465">
              <a:spcBef>
                <a:spcPts val="2400"/>
              </a:spcBef>
              <a:defRPr sz="2340"/>
            </a:pPr>
            <a:r>
              <a:t>FSD Tesla (Full self driving computers)</a:t>
            </a:r>
          </a:p>
        </p:txBody>
      </p:sp>
      <p:sp>
        <p:nvSpPr>
          <p:cNvPr id="170" name="Why T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Why TF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F 1.0 (Scary 👻, researcher oriented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TF 1.0 (Scary 👻, researcher oriented )</a:t>
            </a:r>
          </a:p>
          <a:p>
            <a:pPr/>
            <a:r>
              <a:t>TF 2.0 (Keras API’s has first hand support, Developer Friendly)</a:t>
            </a:r>
          </a:p>
          <a:p>
            <a:pPr/>
            <a:r>
              <a:t>You need not know 1.0 to learn 2.0</a:t>
            </a:r>
          </a:p>
          <a:p>
            <a:pPr/>
            <a:r>
              <a:t>What is Keras ?</a:t>
            </a:r>
          </a:p>
          <a:p>
            <a:pPr lvl="2"/>
            <a:r>
              <a:t>It is open source high level API and can support multiple backends such as TF, Microsoft’s CNTK etc</a:t>
            </a:r>
          </a:p>
          <a:p>
            <a:pPr lvl="2"/>
            <a:r>
              <a:t>Think of it as some high level programming language (Python) and TF 1.0 as low level language (Assembly)</a:t>
            </a:r>
          </a:p>
        </p:txBody>
      </p:sp>
      <p:sp>
        <p:nvSpPr>
          <p:cNvPr id="17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TF1.0 VS TF2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TF1.0 VS TF2.0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t gives you super powers. You can predict the future (Just kidding…)…"/>
          <p:cNvSpPr txBox="1"/>
          <p:nvPr>
            <p:ph type="body" sz="half" idx="1"/>
          </p:nvPr>
        </p:nvSpPr>
        <p:spPr>
          <a:xfrm>
            <a:off x="698500" y="2452695"/>
            <a:ext cx="11607800" cy="2636396"/>
          </a:xfrm>
          <a:prstGeom prst="rect">
            <a:avLst/>
          </a:prstGeom>
        </p:spPr>
        <p:txBody>
          <a:bodyPr/>
          <a:lstStyle/>
          <a:p>
            <a:pPr marL="327660" indent="-327660" defTabSz="1491179">
              <a:spcBef>
                <a:spcPts val="2700"/>
              </a:spcBef>
              <a:defRPr sz="2580"/>
            </a:pPr>
            <a:r>
              <a:t>It gives you super powers. You can predict the future (Just kidding…)</a:t>
            </a:r>
          </a:p>
          <a:p>
            <a:pPr marL="327660" indent="-327660" defTabSz="1491179">
              <a:spcBef>
                <a:spcPts val="2700"/>
              </a:spcBef>
              <a:defRPr sz="2580"/>
            </a:pPr>
            <a:r>
              <a:t>But, it does gives you some power</a:t>
            </a:r>
          </a:p>
          <a:p>
            <a:pPr marL="327660" indent="-327660" defTabSz="1491179">
              <a:spcBef>
                <a:spcPts val="2700"/>
              </a:spcBef>
              <a:defRPr sz="2580"/>
            </a:pPr>
            <a:r>
              <a:t>Let’s remember what we gained by learning programming</a:t>
            </a:r>
          </a:p>
          <a:p>
            <a:pPr marL="327660" indent="-327660" defTabSz="1491179">
              <a:spcBef>
                <a:spcPts val="2700"/>
              </a:spcBef>
              <a:defRPr sz="2580"/>
            </a:pPr>
            <a:r>
              <a:t>You can program computers to do many things</a:t>
            </a:r>
          </a:p>
        </p:txBody>
      </p:sp>
      <p:sp>
        <p:nvSpPr>
          <p:cNvPr id="181" name="Why even bother about these things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Why even bother about these things…</a:t>
            </a:r>
          </a:p>
        </p:txBody>
      </p:sp>
      <p:sp>
        <p:nvSpPr>
          <p:cNvPr id="182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Motivation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4993" y="5457006"/>
            <a:ext cx="3295495" cy="2636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shot 2021-02-10 at 11.22.37 AM.png" descr="Screenshot 2021-02-10 at 11.22.3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9153" y="5457006"/>
            <a:ext cx="5311279" cy="263639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With the power of programming language we can reduce a tedious tasks which could have taken hours to seconds.…"/>
          <p:cNvSpPr txBox="1"/>
          <p:nvPr/>
        </p:nvSpPr>
        <p:spPr>
          <a:xfrm>
            <a:off x="698500" y="8297333"/>
            <a:ext cx="11607800" cy="124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59079" indent="-259079" algn="l" defTabSz="1179072">
              <a:lnSpc>
                <a:spcPct val="90000"/>
              </a:lnSpc>
              <a:spcBef>
                <a:spcPts val="2100"/>
              </a:spcBef>
              <a:buSzPct val="123000"/>
              <a:buChar char="•"/>
              <a:defRPr sz="2040">
                <a:solidFill>
                  <a:srgbClr val="000000"/>
                </a:solidFill>
              </a:defRPr>
            </a:pPr>
            <a:r>
              <a:t>With the power of programming language we can reduce a tedious tasks which could have taken hours to seconds.</a:t>
            </a:r>
          </a:p>
          <a:p>
            <a:pPr marL="259079" indent="-259079" algn="l" defTabSz="1179072">
              <a:lnSpc>
                <a:spcPct val="90000"/>
              </a:lnSpc>
              <a:spcBef>
                <a:spcPts val="2100"/>
              </a:spcBef>
              <a:buSzPct val="123000"/>
              <a:buChar char="•"/>
              <a:defRPr sz="2040">
                <a:solidFill>
                  <a:srgbClr val="000000"/>
                </a:solidFill>
              </a:defRPr>
            </a:pPr>
            <a:r>
              <a:t>Let’s see what TF framework has in its arsenal for 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You can classify handwritten digits with just a few (&lt;20) lines of code, without knowing much about mathematics behi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classify handwritten digits with just a few (&lt;20) lines of code, without knowing much about mathematics behind </a:t>
            </a:r>
          </a:p>
          <a:p>
            <a:pPr/>
            <a:r>
              <a:t>Classify text and extract deep insights from it (Sentiment Analysis)</a:t>
            </a:r>
          </a:p>
          <a:p>
            <a:pPr/>
            <a:r>
              <a:t>Deep learning is very iterative process so you can implement your idea within 30-40 minutes and improve upon it</a:t>
            </a:r>
          </a:p>
          <a:p>
            <a:pPr lvl="2"/>
            <a:r>
              <a:t>Code less think more</a:t>
            </a:r>
          </a:p>
          <a:p>
            <a:pPr/>
            <a:r>
              <a:t>And many more just by using concepts from this class</a:t>
            </a:r>
          </a:p>
        </p:txBody>
      </p:sp>
      <p:sp>
        <p:nvSpPr>
          <p:cNvPr id="18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Power of Deep Learning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25858">
              <a:defRPr spc="-105" sz="5280"/>
            </a:lvl1pPr>
          </a:lstStyle>
          <a:p>
            <a:pPr/>
            <a:r>
              <a:t>Power of Deep Learning Frameworks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igit Recognition (Using multilayer perceptron)…"/>
          <p:cNvSpPr txBox="1"/>
          <p:nvPr>
            <p:ph type="body" idx="1"/>
          </p:nvPr>
        </p:nvSpPr>
        <p:spPr>
          <a:xfrm>
            <a:off x="698500" y="2956892"/>
            <a:ext cx="11607800" cy="6096001"/>
          </a:xfrm>
          <a:prstGeom prst="rect">
            <a:avLst/>
          </a:prstGeom>
        </p:spPr>
        <p:txBody>
          <a:bodyPr/>
          <a:lstStyle/>
          <a:p>
            <a:pPr/>
            <a:r>
              <a:t>Digit Recognition (Using multilayer perceptron)</a:t>
            </a:r>
          </a:p>
          <a:p>
            <a:pPr/>
            <a:r>
              <a:t>Image Classification (Using Convolutional Neural Networks)</a:t>
            </a:r>
          </a:p>
          <a:p>
            <a:pPr/>
            <a:r>
              <a:t>Lean how you can classify a image in real time taken from your mobile phone (Using ResNet-50)</a:t>
            </a:r>
          </a:p>
          <a:p>
            <a:pPr/>
            <a:r>
              <a:t>All these in just 1 class 😃 </a:t>
            </a:r>
          </a:p>
        </p:txBody>
      </p:sp>
      <p:sp>
        <p:nvSpPr>
          <p:cNvPr id="192" name="Projects Which we cover to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Projects Which we cover today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hink of them as function generators (Explain how)…"/>
          <p:cNvSpPr txBox="1"/>
          <p:nvPr>
            <p:ph type="body" sz="quarter" idx="1"/>
          </p:nvPr>
        </p:nvSpPr>
        <p:spPr>
          <a:xfrm>
            <a:off x="698500" y="2959100"/>
            <a:ext cx="7224275" cy="2005979"/>
          </a:xfrm>
          <a:prstGeom prst="rect">
            <a:avLst/>
          </a:prstGeom>
        </p:spPr>
        <p:txBody>
          <a:bodyPr/>
          <a:lstStyle/>
          <a:p>
            <a:pPr/>
            <a:r>
              <a:t>Think of them as function generators (Explain how)</a:t>
            </a:r>
          </a:p>
          <a:p>
            <a:pPr/>
            <a:r>
              <a:t>We know how NN looks like (Image)</a:t>
            </a:r>
          </a:p>
        </p:txBody>
      </p:sp>
      <p:sp>
        <p:nvSpPr>
          <p:cNvPr id="195" name="Neural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Neural Network</a:t>
            </a:r>
          </a:p>
        </p:txBody>
      </p:sp>
      <p:pic>
        <p:nvPicPr>
          <p:cNvPr id="196" name="Screenshot 2020-08-02 at 4.47.27 PM.png" descr="Screenshot 2020-08-02 at 4.47.2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9214" y="2600815"/>
            <a:ext cx="4720547" cy="248223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Input shape depends on dataset…"/>
          <p:cNvSpPr txBox="1"/>
          <p:nvPr/>
        </p:nvSpPr>
        <p:spPr>
          <a:xfrm>
            <a:off x="698500" y="5628582"/>
            <a:ext cx="11607800" cy="3521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81000" indent="-381000" algn="l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Input shape depends on dataset</a:t>
            </a:r>
          </a:p>
          <a:p>
            <a:pPr marL="381000" indent="-381000" algn="l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Output shape depends on task (Digit classification eg)</a:t>
            </a:r>
          </a:p>
          <a:p>
            <a:pPr marL="381000" indent="-381000" algn="l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In between we can put any complex structure</a:t>
            </a:r>
          </a:p>
          <a:p>
            <a:pPr marL="381000" indent="-381000" algn="l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Once you have the NN image which you want to draw, lets see how to put that in code…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Multilayer Perceptron in TF 2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Multilayer Perceptron in TF 2.0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926" y="2335930"/>
            <a:ext cx="8254685" cy="7158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Screenshot 2020-08-02 at 4.47.27 PM.png" descr="Screenshot 2020-08-02 at 4.47.2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78658" y="2459977"/>
            <a:ext cx="4162422" cy="218875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Image to code: Demo_1"/>
          <p:cNvSpPr txBox="1"/>
          <p:nvPr/>
        </p:nvSpPr>
        <p:spPr>
          <a:xfrm>
            <a:off x="698499" y="1560198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3800">
                <a:solidFill>
                  <a:srgbClr val="000000"/>
                </a:solidFill>
              </a:defRPr>
            </a:lvl1pPr>
          </a:lstStyle>
          <a:p>
            <a:pPr/>
            <a:r>
              <a:t>Image to code: Demo_1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