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4" r:id="rId10"/>
    <p:sldId id="263" r:id="rId11"/>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cap="all">
                <a:solidFill>
                  <a:schemeClr val="tx1"/>
                </a:solidFill>
                <a:uFillTx/>
                <a:latin typeface="Microsoft JhengHei UI Light" panose="020B0304030504040204" charset="-120"/>
                <a:ea typeface="Microsoft JhengHei UI Light" panose="020B0304030504040204" charset="-120"/>
              </a:rPr>
              <a:t>components used</a:t>
            </a:r>
            <a:endParaRPr lang="en-US" u="sng" cap="all">
              <a:solidFill>
                <a:schemeClr val="tx1"/>
              </a:solidFill>
              <a:uFillTx/>
              <a:latin typeface="Microsoft JhengHei UI Light" panose="020B0304030504040204" charset="-120"/>
              <a:ea typeface="Microsoft JhengHei UI Light" panose="020B0304030504040204" charset="-120"/>
            </a:endParaRPr>
          </a:p>
        </p:txBody>
      </p:sp>
      <p:sp>
        <p:nvSpPr>
          <p:cNvPr id="3" name="Content Placeholder 2"/>
          <p:cNvSpPr>
            <a:spLocks noGrp="1"/>
          </p:cNvSpPr>
          <p:nvPr>
            <p:ph idx="1"/>
          </p:nvPr>
        </p:nvSpPr>
        <p:spPr/>
        <p:txBody>
          <a:bodyPr/>
          <a:p>
            <a:r>
              <a:rPr lang="en-US" sz="2400">
                <a:latin typeface="Microsoft JhengHei UI Light" panose="020B0304030504040204" charset="-120"/>
                <a:ea typeface="Microsoft JhengHei UI Light" panose="020B0304030504040204" charset="-120"/>
              </a:rPr>
              <a:t>1.XBEE MODULE</a:t>
            </a:r>
            <a:endParaRPr lang="en-US" sz="2400">
              <a:latin typeface="Microsoft JhengHei UI Light" panose="020B0304030504040204" charset="-120"/>
              <a:ea typeface="Microsoft JhengHei UI Light" panose="020B0304030504040204" charset="-120"/>
            </a:endParaRPr>
          </a:p>
          <a:p>
            <a:r>
              <a:rPr lang="en-US" sz="2400">
                <a:latin typeface="Microsoft JhengHei UI Light" panose="020B0304030504040204" charset="-120"/>
                <a:ea typeface="Microsoft JhengHei UI Light" panose="020B0304030504040204" charset="-120"/>
              </a:rPr>
              <a:t>2.SOLAR PANEL</a:t>
            </a:r>
            <a:endParaRPr lang="en-US" sz="2400">
              <a:latin typeface="Microsoft JhengHei UI Light" panose="020B0304030504040204" charset="-120"/>
              <a:ea typeface="Microsoft JhengHei UI Light" panose="020B0304030504040204" charset="-120"/>
            </a:endParaRPr>
          </a:p>
          <a:p>
            <a:r>
              <a:rPr lang="en-US" sz="2400">
                <a:latin typeface="Microsoft JhengHei UI Light" panose="020B0304030504040204" charset="-120"/>
                <a:ea typeface="Microsoft JhengHei UI Light" panose="020B0304030504040204" charset="-120"/>
              </a:rPr>
              <a:t>3.DHT 11 SENSOR</a:t>
            </a:r>
            <a:endParaRPr lang="en-US" sz="2400">
              <a:latin typeface="Microsoft JhengHei UI Light" panose="020B0304030504040204" charset="-120"/>
              <a:ea typeface="Microsoft JhengHei UI Light" panose="020B0304030504040204" charset="-120"/>
            </a:endParaRPr>
          </a:p>
          <a:p>
            <a:r>
              <a:rPr lang="en-US" sz="2400">
                <a:latin typeface="Microsoft JhengHei UI Light" panose="020B0304030504040204" charset="-120"/>
                <a:ea typeface="Microsoft JhengHei UI Light" panose="020B0304030504040204" charset="-120"/>
              </a:rPr>
              <a:t>3.SMOKE SENSOR</a:t>
            </a:r>
            <a:endParaRPr lang="en-US" sz="2400">
              <a:latin typeface="Microsoft JhengHei UI Light" panose="020B0304030504040204" charset="-120"/>
              <a:ea typeface="Microsoft JhengHei UI Light" panose="020B0304030504040204" charset="-120"/>
            </a:endParaRPr>
          </a:p>
          <a:p>
            <a:r>
              <a:rPr lang="en-US" sz="2400">
                <a:latin typeface="Microsoft JhengHei UI Light" panose="020B0304030504040204" charset="-120"/>
                <a:ea typeface="Microsoft JhengHei UI Light" panose="020B0304030504040204" charset="-120"/>
              </a:rPr>
              <a:t>4.ARDUINO UNO</a:t>
            </a:r>
            <a:endParaRPr lang="en-US" sz="2400">
              <a:latin typeface="Microsoft JhengHei UI Light" panose="020B0304030504040204" charset="-120"/>
              <a:ea typeface="Microsoft JhengHei UI Light" panose="020B0304030504040204" charset="-120"/>
            </a:endParaRPr>
          </a:p>
          <a:p>
            <a:r>
              <a:rPr lang="en-US" sz="2400">
                <a:latin typeface="Microsoft JhengHei UI Light" panose="020B0304030504040204" charset="-120"/>
                <a:ea typeface="Microsoft JhengHei UI Light" panose="020B0304030504040204" charset="-120"/>
              </a:rPr>
              <a:t>5.BUZZER</a:t>
            </a:r>
            <a:endParaRPr lang="en-US" sz="2400">
              <a:latin typeface="Microsoft JhengHei UI Light" panose="020B0304030504040204" charset="-120"/>
              <a:ea typeface="Microsoft JhengHei UI Light" panose="020B030403050404020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XBEE MODULE</a:t>
            </a:r>
            <a:endParaRPr lang="en-US"/>
          </a:p>
        </p:txBody>
      </p:sp>
      <p:pic>
        <p:nvPicPr>
          <p:cNvPr id="5" name="Content Placeholder 4" descr="WRL2945"/>
          <p:cNvPicPr>
            <a:picLocks noChangeAspect="1"/>
          </p:cNvPicPr>
          <p:nvPr>
            <p:ph sz="half" idx="2"/>
          </p:nvPr>
        </p:nvPicPr>
        <p:blipFill>
          <a:blip r:embed="rId1"/>
          <a:stretch>
            <a:fillRect/>
          </a:stretch>
        </p:blipFill>
        <p:spPr>
          <a:xfrm>
            <a:off x="9331960" y="597535"/>
            <a:ext cx="2728595" cy="3098800"/>
          </a:xfrm>
          <a:prstGeom prst="rect">
            <a:avLst/>
          </a:prstGeom>
        </p:spPr>
      </p:pic>
      <p:sp>
        <p:nvSpPr>
          <p:cNvPr id="6" name="Content Placeholder 5"/>
          <p:cNvSpPr/>
          <p:nvPr>
            <p:ph sz="half" idx="1"/>
          </p:nvPr>
        </p:nvSpPr>
        <p:spPr>
          <a:xfrm>
            <a:off x="609600" y="938530"/>
            <a:ext cx="8453120" cy="5227955"/>
          </a:xfrm>
        </p:spPr>
        <p:txBody>
          <a:bodyPr/>
          <a:p>
            <a:r>
              <a:rPr lang="en-US" sz="1200"/>
              <a:t>Zigbee is an IEEE 802.15.4-based specification for a suite of high-level communication protocols used to create personal area networks with small, low-power digital radios, such as for home automation, medical device data collection, and other low-power low-bandwidth needs, designed for small scale projects which need wireless connection. </a:t>
            </a:r>
            <a:endParaRPr lang="en-US" sz="1200"/>
          </a:p>
          <a:p>
            <a:r>
              <a:rPr lang="en-US" sz="1200"/>
              <a:t>Zigbee is a low-cost, low-power, wireless mesh network standard targeted at battery-powered devices in wireless control and monitoring applications. Zigbee delivers low-latency communication. Zigbee chips are typically integrated with radios and with microcontrollers. Zigbee operates in the industrial, scientific and medical (ISM) radio bands: 2.4 GHz in most jurisdictions worldwide; though some devices also use 784 MHz in China, 868 MHz in Europe and 915 MHz in the USA and Australia, however even those regions and countries still use 2.4 GHz for most commercial Zigbee devices for home use. Data rates vary from 20 kb/s (868 MHz band) to 250 kb/s (2.4 GHz band).</a:t>
            </a:r>
            <a:endParaRPr lang="en-US" sz="1200"/>
          </a:p>
          <a:p>
            <a:r>
              <a:rPr lang="en-US" sz="1200"/>
              <a:t>Zigbee devices are of three kinds:</a:t>
            </a:r>
            <a:endParaRPr lang="en-US" sz="1200"/>
          </a:p>
          <a:p>
            <a:endParaRPr lang="en-US" sz="1200"/>
          </a:p>
          <a:p>
            <a:r>
              <a:rPr lang="en-US" sz="1200" u="sng"/>
              <a:t>Zigbee Coordinator (ZC</a:t>
            </a:r>
            <a:r>
              <a:rPr lang="en-US" sz="1200"/>
              <a:t>): The most capable device, the Coordinator forms the root of the network tree and might bridge to other networks. There is precisely one Zigbee Coordinator in each network since it is the device that started the network originally (the Zigbee LightLink specification also allows operation without a Zigbee Coordinator, making it more usable for off-the-shelf home products). It stores information about the network, including acting as the Trust Center &amp; repository for security keys.</a:t>
            </a:r>
            <a:endParaRPr lang="en-US" sz="1200"/>
          </a:p>
          <a:p>
            <a:r>
              <a:rPr lang="en-US" sz="1200" u="sng"/>
              <a:t>Zigbee Router (ZR)</a:t>
            </a:r>
            <a:r>
              <a:rPr lang="en-US" sz="1200"/>
              <a:t>: As well as running an application function, a Router can act as an intermediate router, passing on data from other devices.</a:t>
            </a:r>
            <a:endParaRPr lang="en-US" sz="1200"/>
          </a:p>
          <a:p>
            <a:r>
              <a:rPr lang="en-US" sz="1200" u="sng"/>
              <a:t>Zigbee End Device (ZED)</a:t>
            </a:r>
            <a:r>
              <a:rPr lang="en-US" sz="1200"/>
              <a:t>: Contains just enough functionality to talk to the parent node (either the Coordinator or a Router); it cannot relay data from other devices. This relationship allows the node to be asleep a significant amount of the time thereby giving long battery life. A ZED requires the least amount of memory, and, therefore, can be less expensive to manufacture than a ZR or ZC.</a:t>
            </a:r>
            <a:endParaRPr 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t>XBEE PIN CONGIURATION AND PROS</a:t>
            </a:r>
            <a:endParaRPr lang="en-US" sz="2800"/>
          </a:p>
        </p:txBody>
      </p:sp>
      <p:sp>
        <p:nvSpPr>
          <p:cNvPr id="3" name="Content Placeholder 2"/>
          <p:cNvSpPr>
            <a:spLocks noGrp="1"/>
          </p:cNvSpPr>
          <p:nvPr>
            <p:ph sz="half" idx="1"/>
          </p:nvPr>
        </p:nvSpPr>
        <p:spPr/>
        <p:txBody>
          <a:bodyPr/>
          <a:p>
            <a:r>
              <a:rPr lang="en-US" sz="2000"/>
              <a:t>Low to medium data rates</a:t>
            </a:r>
            <a:endParaRPr lang="en-US" sz="2000"/>
          </a:p>
          <a:p>
            <a:r>
              <a:rPr lang="en-US" sz="2000"/>
              <a:t>Lots of nodes (up to 65,565)</a:t>
            </a:r>
            <a:endParaRPr lang="en-US" sz="2000"/>
          </a:p>
          <a:p>
            <a:r>
              <a:rPr lang="en-US" sz="2000"/>
              <a:t>Easy addition or removal of nodes from network</a:t>
            </a:r>
            <a:endParaRPr lang="en-US" sz="2000"/>
          </a:p>
          <a:p>
            <a:r>
              <a:rPr lang="en-US" sz="2000"/>
              <a:t>Robust mesh network that doesn't fall over if one node fails</a:t>
            </a:r>
            <a:endParaRPr lang="en-US" sz="2000"/>
          </a:p>
          <a:p>
            <a:r>
              <a:rPr lang="en-US" sz="2000"/>
              <a:t>Very low power, battery operated equipment</a:t>
            </a:r>
            <a:endParaRPr lang="en-US" sz="2000"/>
          </a:p>
          <a:p>
            <a:r>
              <a:rPr lang="en-US" sz="2000"/>
              <a:t>Long range</a:t>
            </a:r>
            <a:endParaRPr lang="en-US" sz="2000"/>
          </a:p>
        </p:txBody>
      </p:sp>
      <p:pic>
        <p:nvPicPr>
          <p:cNvPr id="7" name="Content Placeholder 6" descr="Pin_configuration"/>
          <p:cNvPicPr>
            <a:picLocks noChangeAspect="1"/>
          </p:cNvPicPr>
          <p:nvPr>
            <p:ph sz="half" idx="2"/>
          </p:nvPr>
        </p:nvPicPr>
        <p:blipFill>
          <a:blip r:embed="rId1"/>
          <a:stretch>
            <a:fillRect/>
          </a:stretch>
        </p:blipFill>
        <p:spPr>
          <a:xfrm>
            <a:off x="7225665" y="876935"/>
            <a:ext cx="4356735" cy="49047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SOLAR PANEL</a:t>
            </a:r>
            <a:endParaRPr lang="en-US"/>
          </a:p>
        </p:txBody>
      </p:sp>
      <p:sp>
        <p:nvSpPr>
          <p:cNvPr id="3" name="Content Placeholder 2"/>
          <p:cNvSpPr>
            <a:spLocks noGrp="1"/>
          </p:cNvSpPr>
          <p:nvPr>
            <p:ph sz="half" idx="1"/>
          </p:nvPr>
        </p:nvSpPr>
        <p:spPr>
          <a:xfrm>
            <a:off x="609600" y="1174750"/>
            <a:ext cx="11046460" cy="4953000"/>
          </a:xfrm>
        </p:spPr>
        <p:txBody>
          <a:bodyPr/>
          <a:p>
            <a:pPr marL="0" indent="0">
              <a:buNone/>
            </a:pPr>
            <a:r>
              <a:rPr lang="en-US" sz="1600" cap="small">
                <a:solidFill>
                  <a:schemeClr val="tx1"/>
                </a:solidFill>
                <a:uFillTx/>
              </a:rPr>
              <a:t>THE SUCCESS OF ANY PROJECT GOES IN HAND WITH THE COST EFFECTIVENESS.AS ENERGY IS REQUIRED FOR OPERATION OF XBEE ARDUINO DETECTORS AND BUZZER,WE TRIED TO USE SOLAR ENERGY FOR THAT.SINCE ARDUINO WORKS FOR 5V IT CAN EASILY BE PROVIDED BY USING SOLAR ENERGY.</a:t>
            </a:r>
            <a:endParaRPr lang="en-US" sz="1600" cap="small">
              <a:solidFill>
                <a:schemeClr val="tx1"/>
              </a:solidFill>
              <a:uFillTx/>
            </a:endParaRPr>
          </a:p>
          <a:p>
            <a:pPr marL="0" indent="0">
              <a:buNone/>
            </a:pPr>
            <a:r>
              <a:rPr lang="en-US" sz="1600" cap="small">
                <a:solidFill>
                  <a:schemeClr val="tx1"/>
                </a:solidFill>
                <a:uFillTx/>
              </a:rPr>
              <a:t>THIS MAKES THE SYSTEM SELF RELIABLE AND AND ALSO SAVES A MAJOR CAPITAL.</a:t>
            </a:r>
            <a:endParaRPr lang="en-US" sz="1600" cap="small">
              <a:solidFill>
                <a:schemeClr val="tx1"/>
              </a:solidFill>
              <a:uFillTx/>
            </a:endParaRPr>
          </a:p>
          <a:p>
            <a:pPr marL="0" indent="0">
              <a:buNone/>
            </a:pPr>
            <a:r>
              <a:rPr lang="en-US" sz="1600" cap="small">
                <a:solidFill>
                  <a:schemeClr val="tx1"/>
                </a:solidFill>
                <a:uFillTx/>
              </a:rPr>
              <a:t>WE HAVE USED 6V 1W SOLAR PANEL FOR THE NECESSARY ENERGY REQUIREMENT.</a:t>
            </a:r>
            <a:endParaRPr lang="en-US" sz="1600"/>
          </a:p>
          <a:p>
            <a:pPr marL="0" indent="0">
              <a:buNone/>
            </a:pPr>
            <a:endParaRPr lang="en-US" sz="1600"/>
          </a:p>
        </p:txBody>
      </p:sp>
      <p:pic>
        <p:nvPicPr>
          <p:cNvPr id="5" name="Content Placeholder 4" descr="s-l1600-1"/>
          <p:cNvPicPr>
            <a:picLocks noChangeAspect="1"/>
          </p:cNvPicPr>
          <p:nvPr>
            <p:ph sz="half" idx="2"/>
          </p:nvPr>
        </p:nvPicPr>
        <p:blipFill>
          <a:blip r:embed="rId1"/>
          <a:stretch>
            <a:fillRect/>
          </a:stretch>
        </p:blipFill>
        <p:spPr>
          <a:xfrm>
            <a:off x="3672840" y="2670175"/>
            <a:ext cx="3446145" cy="26809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DHT11 TEMPERATURE SENSOR</a:t>
            </a:r>
            <a:endParaRPr lang="en-US"/>
          </a:p>
        </p:txBody>
      </p:sp>
      <p:sp>
        <p:nvSpPr>
          <p:cNvPr id="3" name="Content Placeholder 2"/>
          <p:cNvSpPr>
            <a:spLocks noGrp="1"/>
          </p:cNvSpPr>
          <p:nvPr>
            <p:ph sz="half" idx="1"/>
          </p:nvPr>
        </p:nvSpPr>
        <p:spPr>
          <a:xfrm>
            <a:off x="609600" y="1174750"/>
            <a:ext cx="6400800" cy="4953000"/>
          </a:xfrm>
        </p:spPr>
        <p:txBody>
          <a:bodyPr/>
          <a:p>
            <a:pPr marL="0" indent="0">
              <a:buNone/>
            </a:pPr>
            <a:r>
              <a:rPr lang="en-US" sz="1600"/>
              <a:t>DHT11 Temperature &amp; Humidity Sensor features a temperature &amp; humidity sensor complex with a calibrated digital signal output. By using the exclusive digital-signal-acquisition technique and temperature &amp; humidity sensing technology, it ensures high reliability and excellent long-term stability. This sensor includes a resistive-type humidity measurement component and an NTC temperature measurement component, and connects to a highperformance 8-bit microcontroller, offering excellent quality, fast response, anti-interference</a:t>
            </a:r>
            <a:endParaRPr lang="en-US" sz="1600"/>
          </a:p>
          <a:p>
            <a:pPr marL="0" indent="0">
              <a:buNone/>
            </a:pPr>
            <a:r>
              <a:rPr lang="en-US" sz="1600"/>
              <a:t>ability and cost-effectiveness.</a:t>
            </a:r>
            <a:endParaRPr lang="en-US" sz="1600"/>
          </a:p>
          <a:p>
            <a:pPr marL="0" indent="0">
              <a:buNone/>
            </a:pPr>
            <a:r>
              <a:rPr lang="en-US" sz="1600"/>
              <a:t>DHT11 Specifications:</a:t>
            </a:r>
            <a:endParaRPr lang="en-US" sz="1600"/>
          </a:p>
          <a:p>
            <a:r>
              <a:rPr lang="en-US" sz="1600"/>
              <a:t>Operating Voltage: 3.5V to 5.5V</a:t>
            </a:r>
            <a:endParaRPr lang="en-US" sz="1600"/>
          </a:p>
          <a:p>
            <a:r>
              <a:rPr lang="en-US" sz="1600"/>
              <a:t>Operating current: 0.3mA (measuring) 60uA (standby)</a:t>
            </a:r>
            <a:endParaRPr lang="en-US" sz="1600"/>
          </a:p>
          <a:p>
            <a:r>
              <a:rPr lang="en-US" sz="1600"/>
              <a:t>Output: Serial data</a:t>
            </a:r>
            <a:endParaRPr lang="en-US" sz="1600"/>
          </a:p>
          <a:p>
            <a:r>
              <a:rPr lang="en-US" sz="1600"/>
              <a:t>Temperature Range: 0°C to 50°C</a:t>
            </a:r>
            <a:endParaRPr lang="en-US" sz="1600"/>
          </a:p>
          <a:p>
            <a:r>
              <a:rPr lang="en-US" sz="1600"/>
              <a:t>Humidity Range: 20% to 90%</a:t>
            </a:r>
            <a:endParaRPr lang="en-US" sz="1600"/>
          </a:p>
          <a:p>
            <a:r>
              <a:rPr lang="en-US" sz="1600"/>
              <a:t>Resolution: Temperature and Humidity both are 16-bit</a:t>
            </a:r>
            <a:endParaRPr lang="en-US" sz="1600"/>
          </a:p>
          <a:p>
            <a:r>
              <a:rPr lang="en-US" sz="1600"/>
              <a:t>Accuracy: ±1°C and ±1%</a:t>
            </a:r>
            <a:endParaRPr lang="en-US" sz="1600"/>
          </a:p>
        </p:txBody>
      </p:sp>
      <p:pic>
        <p:nvPicPr>
          <p:cNvPr id="5" name="Content Placeholder 4" descr="download"/>
          <p:cNvPicPr>
            <a:picLocks noChangeAspect="1"/>
          </p:cNvPicPr>
          <p:nvPr>
            <p:ph sz="half" idx="2"/>
          </p:nvPr>
        </p:nvPicPr>
        <p:blipFill>
          <a:blip r:embed="rId1"/>
          <a:stretch>
            <a:fillRect/>
          </a:stretch>
        </p:blipFill>
        <p:spPr>
          <a:xfrm>
            <a:off x="7549515" y="1174750"/>
            <a:ext cx="3919855" cy="42240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cap="all">
                <a:solidFill>
                  <a:schemeClr val="tx1"/>
                </a:solidFill>
                <a:uFillTx/>
              </a:rPr>
              <a:t>solution</a:t>
            </a:r>
            <a:endParaRPr lang="en-US" cap="all">
              <a:solidFill>
                <a:schemeClr val="tx1"/>
              </a:solidFill>
              <a:uFillTx/>
            </a:endParaRPr>
          </a:p>
        </p:txBody>
      </p:sp>
      <p:sp>
        <p:nvSpPr>
          <p:cNvPr id="3" name="Content Placeholder 2"/>
          <p:cNvSpPr>
            <a:spLocks noGrp="1"/>
          </p:cNvSpPr>
          <p:nvPr>
            <p:ph sz="half" idx="1"/>
          </p:nvPr>
        </p:nvSpPr>
        <p:spPr>
          <a:xfrm>
            <a:off x="609600" y="1174750"/>
            <a:ext cx="10697845" cy="4953000"/>
          </a:xfrm>
        </p:spPr>
        <p:txBody>
          <a:bodyPr/>
          <a:p>
            <a:pPr marL="0" indent="0">
              <a:buNone/>
            </a:pPr>
            <a:r>
              <a:rPr lang="en-US" sz="1400"/>
              <a:t>Forest fire has emerged as a global concern over past few years.due to increase in </a:t>
            </a:r>
            <a:r>
              <a:rPr lang="en-US" sz="1400">
                <a:sym typeface="+mn-ea"/>
              </a:rPr>
              <a:t>earth </a:t>
            </a:r>
            <a:r>
              <a:rPr lang="en-US" sz="1400"/>
              <a:t>mean  temperature and  Wind heat ,it has become a need of hour to effectively control the forest fire which greatly affects the the forest system including wildlife and biodiversity loss.</a:t>
            </a:r>
            <a:endParaRPr lang="en-US" sz="1400"/>
          </a:p>
          <a:p>
            <a:pPr marL="0" indent="0">
              <a:buNone/>
            </a:pPr>
            <a:r>
              <a:rPr lang="en-US" sz="1400"/>
              <a:t>Taking in consideration the basic demand of a forest fire managment system ,it should be in real time and a self reliable.By real time we means to say that parameters like temperature , smoke (co) presence should be detected ,read and stored at every instant.The data being measured should be transmitted to control system wirelessely with great speed and low power input.</a:t>
            </a:r>
            <a:endParaRPr lang="en-US" sz="1400"/>
          </a:p>
          <a:p>
            <a:pPr marL="0" indent="0">
              <a:buNone/>
            </a:pPr>
            <a:r>
              <a:rPr lang="en-US" sz="1400"/>
              <a:t>This has made us to implement Xbee a new innovation in field of wirless communication.XBEE needs less power and supports mesh topolgy,thus helps in creating a robust network .We have used XBEE 24c family to establish a wirless communication.we have used two zigbee,one in forest side while other in control room side.forest side zigbee senses various parameters and send it to control room.control room has a system which monitors the data being received and takes the suitable action according to it.here we have used buzzer which will get activated depending on the control action.</a:t>
            </a:r>
            <a:endParaRPr lang="en-US" sz="1400"/>
          </a:p>
          <a:p>
            <a:pPr marL="0" indent="0">
              <a:buNone/>
            </a:pPr>
            <a:r>
              <a:rPr lang="en-US" sz="1400"/>
              <a:t>Sometime their may be sudden rise in temperature,so to avoid the conflict of data,we have also added a smoke sensor which will detect the presence of smoke i.e. indication of forest fie.this makes the system more intelligent</a:t>
            </a:r>
            <a:endParaRPr lang="en-US" sz="1400"/>
          </a:p>
          <a:p>
            <a:pPr marL="0" indent="0">
              <a:buNone/>
            </a:pPr>
            <a:r>
              <a:rPr lang="en-US" sz="1400"/>
              <a:t>We have also tried to make it self reliable by implementing solar panels to meet the energy requirements solar panels.</a:t>
            </a:r>
            <a:endParaRPr lang="en-US" sz="1400"/>
          </a:p>
          <a:p>
            <a:pPr marL="0" indent="0">
              <a:buNone/>
            </a:pPr>
            <a:r>
              <a:rPr lang="en-US" sz="1400"/>
              <a:t>the energy required by the system in forest side is meet up with the solar energy,thus making the system self reliable.</a:t>
            </a:r>
            <a:endParaRPr lang="en-US" sz="1400"/>
          </a:p>
          <a:p>
            <a:pPr marL="0" indent="0">
              <a:buNone/>
            </a:pPr>
            <a:r>
              <a:rPr lang="en-US" sz="1400"/>
              <a:t>Another element that we have added is the real time data monitoring .we are recording the value of temperature at every finite time instant.</a:t>
            </a:r>
            <a:endParaRPr lang="en-US" sz="1400"/>
          </a:p>
          <a:p>
            <a:pPr marL="0" indent="0">
              <a:buNone/>
            </a:pPr>
            <a:endParaRPr lang="en-US" sz="1400"/>
          </a:p>
          <a:p>
            <a:pPr marL="0" indent="0">
              <a:buNone/>
            </a:pPr>
            <a:r>
              <a:rPr lang="en-US" sz="1400"/>
              <a:t>Further advancement that we can propose is addition of a gsm module ,which will notify other sectors like hospitals etc in case of mishappening.</a:t>
            </a: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MQ2 SMOKE DETECTOR</a:t>
            </a:r>
            <a:endParaRPr lang="en-US"/>
          </a:p>
        </p:txBody>
      </p:sp>
      <p:sp>
        <p:nvSpPr>
          <p:cNvPr id="3" name="Content Placeholder 2"/>
          <p:cNvSpPr>
            <a:spLocks noGrp="1"/>
          </p:cNvSpPr>
          <p:nvPr>
            <p:ph sz="half" idx="1"/>
          </p:nvPr>
        </p:nvSpPr>
        <p:spPr/>
        <p:txBody>
          <a:bodyPr/>
          <a:p>
            <a:pPr marL="0" indent="0">
              <a:buNone/>
            </a:pPr>
            <a:r>
              <a:rPr lang="en-US" sz="1400"/>
              <a:t>The MQ-2 is a flammable gas and smoke sensor detects the concentrations of combustible gas in the air and outputs its reading as an analog voltage.The sensor can measure concentrations of flammable gas of 300 to 10,000 ppm.The MQ-2 gas sensor is sensitive to LPG, i-butane, propane, methane, alcohol, Hydrogen and smoke.They are used in gas leakage detecting equipments in family and industry and in portable gas detector.</a:t>
            </a:r>
            <a:endParaRPr lang="en-US" sz="1400"/>
          </a:p>
          <a:p>
            <a:pPr marL="0" indent="0">
              <a:buNone/>
            </a:pPr>
            <a:r>
              <a:rPr lang="en-US" sz="1400"/>
              <a:t>Specification:</a:t>
            </a:r>
            <a:endParaRPr lang="en-US" sz="1400"/>
          </a:p>
          <a:p>
            <a:pPr marL="0" indent="0">
              <a:buNone/>
            </a:pPr>
            <a:r>
              <a:rPr lang="en-US" sz="1400"/>
              <a:t>Supply Voltage 5V</a:t>
            </a:r>
            <a:endParaRPr lang="en-US" sz="1400"/>
          </a:p>
          <a:p>
            <a:pPr marL="0" indent="0">
              <a:buNone/>
            </a:pPr>
            <a:r>
              <a:rPr lang="en-US" sz="1400"/>
              <a:t>Sensitive to  H2, LPG, CH4, CO, Alcohol, Smoke or Propane</a:t>
            </a:r>
            <a:endParaRPr lang="en-US" sz="1400"/>
          </a:p>
          <a:p>
            <a:pPr marL="0" indent="0">
              <a:buNone/>
            </a:pPr>
            <a:r>
              <a:rPr lang="en-US" sz="1400"/>
              <a:t>Analog and Digital Output</a:t>
            </a:r>
            <a:endParaRPr lang="en-US" sz="1400"/>
          </a:p>
          <a:p>
            <a:pPr marL="0" indent="0">
              <a:buNone/>
            </a:pPr>
            <a:r>
              <a:rPr lang="en-US" sz="1400"/>
              <a:t>Digital Out is High or Low based on a adjustable preset threshold.</a:t>
            </a:r>
            <a:endParaRPr lang="en-US" sz="1400"/>
          </a:p>
        </p:txBody>
      </p:sp>
      <p:pic>
        <p:nvPicPr>
          <p:cNvPr id="5" name="Content Placeholder 4" descr="MQ2-gas-sensor"/>
          <p:cNvPicPr>
            <a:picLocks noChangeAspect="1"/>
          </p:cNvPicPr>
          <p:nvPr>
            <p:ph sz="half" idx="2"/>
          </p:nvPr>
        </p:nvPicPr>
        <p:blipFill>
          <a:blip r:embed="rId1"/>
          <a:stretch>
            <a:fillRect/>
          </a:stretch>
        </p:blipFill>
        <p:spPr>
          <a:xfrm>
            <a:off x="7674610" y="1646555"/>
            <a:ext cx="4135120" cy="31165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theme/theme1.xml><?xml version="1.0" encoding="utf-8"?>
<a:theme xmlns:a="http://schemas.openxmlformats.org/drawingml/2006/main" name="1_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6270</Words>
  <Application>WPS Presentation</Application>
  <PresentationFormat>Widescreen</PresentationFormat>
  <Paragraphs>74</Paragraphs>
  <Slides>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SimSun</vt:lpstr>
      <vt:lpstr>Wingdings</vt:lpstr>
      <vt:lpstr>Arial Unicode MS</vt:lpstr>
      <vt:lpstr>Calibri Light</vt:lpstr>
      <vt:lpstr>Calibri</vt:lpstr>
      <vt:lpstr>Microsoft YaHei</vt:lpstr>
      <vt:lpstr>FZShuTi</vt:lpstr>
      <vt:lpstr>Malgun Gothic</vt:lpstr>
      <vt:lpstr>Microsoft JhengHei UI Light</vt:lpstr>
      <vt:lpstr>Microsoft YaHei Light</vt:lpstr>
      <vt:lpstr>Microsoft JhengHei UI</vt:lpstr>
      <vt:lpstr>1_Blue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Ankit</dc:creator>
  <cp:lastModifiedBy>Ankit</cp:lastModifiedBy>
  <cp:revision>1</cp:revision>
  <dcterms:created xsi:type="dcterms:W3CDTF">2019-09-05T19:34:42Z</dcterms:created>
  <dcterms:modified xsi:type="dcterms:W3CDTF">2019-09-05T19:34:42Z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1033-10.2.0.5838</vt:lpwstr>
  </property>
</Properties>
</file>