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692854-A5B5-DB76-286F-D87BB79BD02F}" v="173" dt="2021-11-15T04:22:05.139"/>
    <p1510:client id="{3CB1B1B5-8499-1A06-7DD1-C29BE846B277}" v="1402" dt="2021-11-15T16:12:39.998"/>
    <p1510:client id="{839D1556-7C22-2F8C-2AE7-25BFE893E4A5}" v="154" dt="2021-11-15T18:13:40.032"/>
    <p1510:client id="{9392AE5B-C620-4AC3-BFCE-70072B857D59}" v="7" dt="2021-11-14T16:49:14.168"/>
    <p1510:client id="{9973B5E4-CC31-5319-1F8A-E86FDA968C14}" v="838" dt="2021-11-14T19:45:17.692"/>
    <p1510:client id="{A5C225ED-17BF-8307-2D0E-78C05B72BE3D}" v="343" dt="2021-11-15T10:06:30.258"/>
    <p1510:client id="{E73EBAD2-9975-5A03-5B33-BB8B1B910DC3}" v="67" dt="2021-11-15T06:57:53.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ngularityhub.com/2017/02/13/talking-to-a-computer-may-soon-be-enough-to-diagnose-illnes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file:black_flag.svg"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file:black_flag.svg"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file:black_flag.svg"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file:black_flag.svg"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file:black_flag.svg"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file:black_flag.svg"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file:black_flag.svg"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person, indoor, hand, close&#10;&#10;Description automatically generated">
            <a:extLst>
              <a:ext uri="{FF2B5EF4-FFF2-40B4-BE49-F238E27FC236}">
                <a16:creationId xmlns:a16="http://schemas.microsoft.com/office/drawing/2014/main" id="{1CE4B08D-AB66-45DE-A15E-9B44DFA474A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08" y="-77"/>
            <a:ext cx="12199816" cy="6858153"/>
          </a:xfrm>
          <a:prstGeom prst="rect">
            <a:avLst/>
          </a:prstGeom>
        </p:spPr>
      </p:pic>
      <p:sp>
        <p:nvSpPr>
          <p:cNvPr id="5" name="TextBox 4">
            <a:extLst>
              <a:ext uri="{FF2B5EF4-FFF2-40B4-BE49-F238E27FC236}">
                <a16:creationId xmlns:a16="http://schemas.microsoft.com/office/drawing/2014/main" id="{FAB68D61-4A51-44C9-910F-F8548136A869}"/>
              </a:ext>
            </a:extLst>
          </p:cNvPr>
          <p:cNvSpPr txBox="1"/>
          <p:nvPr/>
        </p:nvSpPr>
        <p:spPr>
          <a:xfrm>
            <a:off x="181708" y="1051170"/>
            <a:ext cx="8888044"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800" b="1" dirty="0">
                <a:solidFill>
                  <a:schemeClr val="accent1">
                    <a:lumMod val="75000"/>
                  </a:schemeClr>
                </a:solidFill>
                <a:latin typeface="Aharoni"/>
                <a:ea typeface="Open sans"/>
                <a:cs typeface="Calibri"/>
              </a:rPr>
              <a:t>Voice Assistant</a:t>
            </a:r>
            <a:endParaRPr lang="en-US" sz="8800">
              <a:solidFill>
                <a:schemeClr val="accent1">
                  <a:lumMod val="75000"/>
                </a:schemeClr>
              </a:solidFill>
              <a:latin typeface="Aharoni"/>
              <a:ea typeface="Open sans"/>
              <a:cs typeface="Open san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20FCCF3-0632-48AB-9D93-8E4AE9984C2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08" y="-1809"/>
            <a:ext cx="12209582" cy="6861616"/>
          </a:xfrm>
          <a:prstGeom prst="rect">
            <a:avLst/>
          </a:prstGeom>
        </p:spPr>
      </p:pic>
      <p:sp>
        <p:nvSpPr>
          <p:cNvPr id="5" name="TextBox 4">
            <a:extLst>
              <a:ext uri="{FF2B5EF4-FFF2-40B4-BE49-F238E27FC236}">
                <a16:creationId xmlns:a16="http://schemas.microsoft.com/office/drawing/2014/main" id="{E784D853-61CE-4024-A4C4-2015AB429495}"/>
              </a:ext>
            </a:extLst>
          </p:cNvPr>
          <p:cNvSpPr txBox="1"/>
          <p:nvPr/>
        </p:nvSpPr>
        <p:spPr>
          <a:xfrm>
            <a:off x="1016000" y="386080"/>
            <a:ext cx="5080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a:solidFill>
                  <a:srgbClr val="FFFFFF"/>
                </a:solidFill>
                <a:cs typeface="Calibri"/>
              </a:rPr>
              <a:t>Future  perspective</a:t>
            </a:r>
          </a:p>
        </p:txBody>
      </p:sp>
      <p:sp>
        <p:nvSpPr>
          <p:cNvPr id="6" name="TextBox 5">
            <a:extLst>
              <a:ext uri="{FF2B5EF4-FFF2-40B4-BE49-F238E27FC236}">
                <a16:creationId xmlns:a16="http://schemas.microsoft.com/office/drawing/2014/main" id="{66AEF351-6131-41DB-81BC-9C87983C5F70}"/>
              </a:ext>
            </a:extLst>
          </p:cNvPr>
          <p:cNvSpPr txBox="1"/>
          <p:nvPr/>
        </p:nvSpPr>
        <p:spPr>
          <a:xfrm>
            <a:off x="955675" y="1646555"/>
            <a:ext cx="988568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b="1">
                <a:solidFill>
                  <a:schemeClr val="bg1"/>
                </a:solidFill>
                <a:cs typeface="Calibri"/>
              </a:rPr>
              <a:t>To make things more automated using voice assistant</a:t>
            </a:r>
            <a:endParaRPr lang="en-US" sz="3200">
              <a:solidFill>
                <a:schemeClr val="bg1"/>
              </a:solidFill>
              <a:cs typeface="Calibri"/>
            </a:endParaRPr>
          </a:p>
        </p:txBody>
      </p:sp>
      <p:sp>
        <p:nvSpPr>
          <p:cNvPr id="7" name="TextBox 6">
            <a:extLst>
              <a:ext uri="{FF2B5EF4-FFF2-40B4-BE49-F238E27FC236}">
                <a16:creationId xmlns:a16="http://schemas.microsoft.com/office/drawing/2014/main" id="{8B166D9D-3813-45F3-A73E-354ADD255A2E}"/>
              </a:ext>
            </a:extLst>
          </p:cNvPr>
          <p:cNvSpPr txBox="1"/>
          <p:nvPr/>
        </p:nvSpPr>
        <p:spPr>
          <a:xfrm>
            <a:off x="956310" y="2703830"/>
            <a:ext cx="933704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dirty="0">
                <a:solidFill>
                  <a:schemeClr val="bg1"/>
                </a:solidFill>
                <a:cs typeface="Calibri"/>
              </a:rPr>
              <a:t>  </a:t>
            </a:r>
            <a:r>
              <a:rPr lang="en-US" sz="3200" b="1">
                <a:solidFill>
                  <a:schemeClr val="bg1"/>
                </a:solidFill>
                <a:cs typeface="Calibri"/>
              </a:rPr>
              <a:t>To strip back the physical hardware as far as possible</a:t>
            </a:r>
          </a:p>
        </p:txBody>
      </p:sp>
      <p:sp>
        <p:nvSpPr>
          <p:cNvPr id="8" name="TextBox 7">
            <a:extLst>
              <a:ext uri="{FF2B5EF4-FFF2-40B4-BE49-F238E27FC236}">
                <a16:creationId xmlns:a16="http://schemas.microsoft.com/office/drawing/2014/main" id="{21754C95-D774-4225-BA74-2A3BD79C490B}"/>
              </a:ext>
            </a:extLst>
          </p:cNvPr>
          <p:cNvSpPr txBox="1"/>
          <p:nvPr/>
        </p:nvSpPr>
        <p:spPr>
          <a:xfrm>
            <a:off x="956945" y="4096385"/>
            <a:ext cx="1013968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3200" b="1" dirty="0">
                <a:solidFill>
                  <a:schemeClr val="bg1"/>
                </a:solidFill>
                <a:cs typeface="Calibri"/>
              </a:rPr>
              <a:t>To Make it easier to operate a computer for the </a:t>
            </a:r>
            <a:r>
              <a:rPr lang="en-US" sz="3200" b="1">
                <a:solidFill>
                  <a:schemeClr val="bg1"/>
                </a:solidFill>
                <a:cs typeface="Calibri"/>
              </a:rPr>
              <a:t>disables by hand.</a:t>
            </a:r>
            <a:endParaRPr lang="en-US" sz="3200" b="1" dirty="0">
              <a:solidFill>
                <a:schemeClr val="bg1"/>
              </a:solidFill>
              <a:cs typeface="Calibri"/>
            </a:endParaRPr>
          </a:p>
        </p:txBody>
      </p:sp>
      <p:sp>
        <p:nvSpPr>
          <p:cNvPr id="10" name="TextBox 9">
            <a:extLst>
              <a:ext uri="{FF2B5EF4-FFF2-40B4-BE49-F238E27FC236}">
                <a16:creationId xmlns:a16="http://schemas.microsoft.com/office/drawing/2014/main" id="{929D1986-C456-4291-9563-8622741C5A70}"/>
              </a:ext>
            </a:extLst>
          </p:cNvPr>
          <p:cNvSpPr txBox="1"/>
          <p:nvPr/>
        </p:nvSpPr>
        <p:spPr>
          <a:xfrm>
            <a:off x="1016000" y="564896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b="1">
                <a:solidFill>
                  <a:schemeClr val="bg1"/>
                </a:solidFill>
                <a:cs typeface="Calibri"/>
              </a:rPr>
              <a:t>Many more</a:t>
            </a:r>
            <a:endParaRPr lang="en-US">
              <a:cs typeface="Calibri" panose="020F0502020204030204"/>
            </a:endParaRPr>
          </a:p>
        </p:txBody>
      </p:sp>
    </p:spTree>
    <p:extLst>
      <p:ext uri="{BB962C8B-B14F-4D97-AF65-F5344CB8AC3E}">
        <p14:creationId xmlns:p14="http://schemas.microsoft.com/office/powerpoint/2010/main" val="1803430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20FCCF3-0632-48AB-9D93-8E4AE9984C2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08" y="-1809"/>
            <a:ext cx="12209582" cy="6861616"/>
          </a:xfrm>
          <a:prstGeom prst="rect">
            <a:avLst/>
          </a:prstGeom>
        </p:spPr>
      </p:pic>
      <p:sp>
        <p:nvSpPr>
          <p:cNvPr id="5" name="TextBox 4">
            <a:extLst>
              <a:ext uri="{FF2B5EF4-FFF2-40B4-BE49-F238E27FC236}">
                <a16:creationId xmlns:a16="http://schemas.microsoft.com/office/drawing/2014/main" id="{AEB02671-21C2-43EA-A73C-22B663A43C59}"/>
              </a:ext>
            </a:extLst>
          </p:cNvPr>
          <p:cNvSpPr txBox="1"/>
          <p:nvPr/>
        </p:nvSpPr>
        <p:spPr>
          <a:xfrm>
            <a:off x="1127760" y="487082"/>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u="sng">
                <a:solidFill>
                  <a:schemeClr val="bg1"/>
                </a:solidFill>
              </a:rPr>
              <a:t>Conclusion</a:t>
            </a:r>
            <a:endParaRPr lang="en-US" sz="4000" b="1" u="sng">
              <a:solidFill>
                <a:schemeClr val="bg1"/>
              </a:solidFill>
              <a:cs typeface="Calibri"/>
            </a:endParaRPr>
          </a:p>
        </p:txBody>
      </p:sp>
      <p:sp>
        <p:nvSpPr>
          <p:cNvPr id="2" name="TextBox 1">
            <a:extLst>
              <a:ext uri="{FF2B5EF4-FFF2-40B4-BE49-F238E27FC236}">
                <a16:creationId xmlns:a16="http://schemas.microsoft.com/office/drawing/2014/main" id="{69B9EAC5-C2DB-4F98-BC22-E377D934D615}"/>
              </a:ext>
            </a:extLst>
          </p:cNvPr>
          <p:cNvSpPr txBox="1"/>
          <p:nvPr/>
        </p:nvSpPr>
        <p:spPr>
          <a:xfrm>
            <a:off x="1129553" y="1246094"/>
            <a:ext cx="10667999" cy="51961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800" dirty="0">
                <a:solidFill>
                  <a:schemeClr val="bg1"/>
                </a:solidFill>
                <a:ea typeface="+mn-lt"/>
                <a:cs typeface="+mn-lt"/>
              </a:rPr>
              <a:t>Voice assistants are currently driving the digital realm. Voice instructions are taking the place of typing. Voice assistance is an important feature used in house automation and in artificial intelligence devices. It enable a highly engaging user experience. Users can speak to the applications naturally to ask for whatever they'd like and can do so while multitasking. Also in voice interaction in manufacturing and construction environments, allowing workers hands-free access to relevant </a:t>
            </a:r>
            <a:r>
              <a:rPr lang="en-US" sz="2800">
                <a:solidFill>
                  <a:schemeClr val="bg1"/>
                </a:solidFill>
                <a:ea typeface="+mn-lt"/>
                <a:cs typeface="+mn-lt"/>
              </a:rPr>
              <a:t>knowledge on demand. And there are many more possibilities.</a:t>
            </a:r>
            <a:endParaRPr lang="en-US" sz="2800" dirty="0">
              <a:solidFill>
                <a:schemeClr val="bg1"/>
              </a:solidFill>
              <a:ea typeface="+mn-lt"/>
              <a:cs typeface="+mn-lt"/>
            </a:endParaRPr>
          </a:p>
        </p:txBody>
      </p:sp>
    </p:spTree>
    <p:extLst>
      <p:ext uri="{BB962C8B-B14F-4D97-AF65-F5344CB8AC3E}">
        <p14:creationId xmlns:p14="http://schemas.microsoft.com/office/powerpoint/2010/main" val="273887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BFB875B0-DEC3-49F9-814E-2C8BDD133D0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08" y="-1809"/>
            <a:ext cx="12121660" cy="6861618"/>
          </a:xfrm>
          <a:prstGeom prst="rect">
            <a:avLst/>
          </a:prstGeom>
        </p:spPr>
      </p:pic>
      <p:pic>
        <p:nvPicPr>
          <p:cNvPr id="8" name="Graphic 8" descr="Laptop with phone and calculator">
            <a:extLst>
              <a:ext uri="{FF2B5EF4-FFF2-40B4-BE49-F238E27FC236}">
                <a16:creationId xmlns:a16="http://schemas.microsoft.com/office/drawing/2014/main" id="{FCA9ABF2-4DB9-4CCF-8DEF-6D4EDED2B2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90239" y="1637862"/>
            <a:ext cx="5503109" cy="5494351"/>
          </a:xfrm>
          <a:prstGeom prst="rect">
            <a:avLst/>
          </a:prstGeom>
        </p:spPr>
      </p:pic>
      <p:sp>
        <p:nvSpPr>
          <p:cNvPr id="2" name="TextBox 1">
            <a:extLst>
              <a:ext uri="{FF2B5EF4-FFF2-40B4-BE49-F238E27FC236}">
                <a16:creationId xmlns:a16="http://schemas.microsoft.com/office/drawing/2014/main" id="{A8B821A7-CCA1-467A-9F3C-7C70B941C835}"/>
              </a:ext>
            </a:extLst>
          </p:cNvPr>
          <p:cNvSpPr txBox="1"/>
          <p:nvPr/>
        </p:nvSpPr>
        <p:spPr>
          <a:xfrm>
            <a:off x="511503" y="4706882"/>
            <a:ext cx="532699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solidFill>
                  <a:schemeClr val="bg1"/>
                </a:solidFill>
                <a:cs typeface="Calibri"/>
              </a:rPr>
              <a:t>Submitted by</a:t>
            </a:r>
            <a:endParaRPr lang="en-US" sz="2800" b="1" u="sng" dirty="0">
              <a:solidFill>
                <a:schemeClr val="bg1"/>
              </a:solidFill>
              <a:cs typeface="Calibri"/>
            </a:endParaRPr>
          </a:p>
          <a:p>
            <a:endParaRPr lang="en-US" sz="2800" b="1" u="sng" dirty="0">
              <a:solidFill>
                <a:schemeClr val="bg1"/>
              </a:solidFill>
              <a:cs typeface="Calibri"/>
            </a:endParaRPr>
          </a:p>
          <a:p>
            <a:r>
              <a:rPr lang="en-US" sz="2800" b="1">
                <a:solidFill>
                  <a:schemeClr val="bg1"/>
                </a:solidFill>
                <a:cs typeface="Calibri"/>
              </a:rPr>
              <a:t>Prince Kumar Deka (12006624)</a:t>
            </a:r>
          </a:p>
          <a:p>
            <a:r>
              <a:rPr lang="en-US" sz="2800" b="1">
                <a:solidFill>
                  <a:schemeClr val="bg1"/>
                </a:solidFill>
                <a:cs typeface="Calibri"/>
              </a:rPr>
              <a:t>Ankit Kumar (12007097)</a:t>
            </a:r>
          </a:p>
        </p:txBody>
      </p:sp>
      <p:sp>
        <p:nvSpPr>
          <p:cNvPr id="9" name="TextBox 8">
            <a:extLst>
              <a:ext uri="{FF2B5EF4-FFF2-40B4-BE49-F238E27FC236}">
                <a16:creationId xmlns:a16="http://schemas.microsoft.com/office/drawing/2014/main" id="{1CD40924-0D47-440A-BDF7-F0B012EC9EA7}"/>
              </a:ext>
            </a:extLst>
          </p:cNvPr>
          <p:cNvSpPr txBox="1"/>
          <p:nvPr/>
        </p:nvSpPr>
        <p:spPr>
          <a:xfrm>
            <a:off x="2955160" y="248744"/>
            <a:ext cx="628168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solidFill>
                  <a:schemeClr val="bg1"/>
                </a:solidFill>
                <a:latin typeface="Cooper Black"/>
                <a:cs typeface="Calibri"/>
              </a:rPr>
              <a:t>  Python Project </a:t>
            </a:r>
            <a:endParaRPr lang="en-US">
              <a:solidFill>
                <a:schemeClr val="bg1"/>
              </a:solidFill>
              <a:latin typeface="Cooper Black"/>
            </a:endParaRPr>
          </a:p>
          <a:p>
            <a:r>
              <a:rPr lang="en-US" sz="4800" b="1">
                <a:solidFill>
                  <a:schemeClr val="bg1"/>
                </a:solidFill>
                <a:latin typeface="Cooper Black"/>
                <a:cs typeface="Calibri"/>
              </a:rPr>
              <a:t>              On</a:t>
            </a:r>
            <a:endParaRPr lang="en-US">
              <a:solidFill>
                <a:schemeClr val="bg1"/>
              </a:solidFill>
              <a:latin typeface="Cooper Black"/>
              <a:cs typeface="Calibri"/>
            </a:endParaRPr>
          </a:p>
          <a:p>
            <a:r>
              <a:rPr lang="en-US" sz="4800" b="1">
                <a:solidFill>
                  <a:schemeClr val="bg1"/>
                </a:solidFill>
                <a:latin typeface="Cooper Black"/>
                <a:cs typeface="Calibri"/>
              </a:rPr>
              <a:t> Voice Assistant </a:t>
            </a:r>
            <a:endParaRPr lang="en-US">
              <a:solidFill>
                <a:schemeClr val="bg1"/>
              </a:solidFill>
              <a:latin typeface="Cooper Black"/>
              <a:cs typeface="Calibri"/>
            </a:endParaRPr>
          </a:p>
        </p:txBody>
      </p:sp>
    </p:spTree>
    <p:extLst>
      <p:ext uri="{BB962C8B-B14F-4D97-AF65-F5344CB8AC3E}">
        <p14:creationId xmlns:p14="http://schemas.microsoft.com/office/powerpoint/2010/main" val="50896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0ADFE2-D227-463A-B390-7B303FD9404A}"/>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tech</a:t>
            </a:r>
            <a:endParaRPr lang="en-US" dirty="0">
              <a:cs typeface="Calibri"/>
            </a:endParaRPr>
          </a:p>
        </p:txBody>
      </p:sp>
    </p:spTree>
    <p:extLst>
      <p:ext uri="{BB962C8B-B14F-4D97-AF65-F5344CB8AC3E}">
        <p14:creationId xmlns:p14="http://schemas.microsoft.com/office/powerpoint/2010/main" val="159796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A picture containing text, computer, office, computer&#10;&#10;Description automatically generated">
            <a:extLst>
              <a:ext uri="{FF2B5EF4-FFF2-40B4-BE49-F238E27FC236}">
                <a16:creationId xmlns:a16="http://schemas.microsoft.com/office/drawing/2014/main" id="{436889C0-5AF7-4FBF-A6E4-1B32FEBBA598}"/>
              </a:ext>
            </a:extLst>
          </p:cNvPr>
          <p:cNvPicPr>
            <a:picLocks noChangeAspect="1"/>
          </p:cNvPicPr>
          <p:nvPr/>
        </p:nvPicPr>
        <p:blipFill rotWithShape="1">
          <a:blip r:embed="rId2"/>
          <a:srcRect l="11407" r="27369"/>
          <a:stretch/>
        </p:blipFill>
        <p:spPr>
          <a:xfrm>
            <a:off x="4117521" y="10"/>
            <a:ext cx="8074479" cy="6857990"/>
          </a:xfrm>
          <a:prstGeom prst="rect">
            <a:avLst/>
          </a:prstGeom>
        </p:spPr>
      </p:pic>
      <p:sp>
        <p:nvSpPr>
          <p:cNvPr id="9" name="Freeform: Shape 11">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13">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137F99C4-BF8C-4381-974D-5E7946B1745F}"/>
              </a:ext>
            </a:extLst>
          </p:cNvPr>
          <p:cNvSpPr txBox="1"/>
          <p:nvPr/>
        </p:nvSpPr>
        <p:spPr>
          <a:xfrm>
            <a:off x="804672" y="365125"/>
            <a:ext cx="5266155"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u="sng">
                <a:latin typeface="+mj-lt"/>
                <a:ea typeface="+mj-ea"/>
                <a:cs typeface="+mj-cs"/>
              </a:rPr>
              <a:t>Introduction</a:t>
            </a:r>
          </a:p>
        </p:txBody>
      </p:sp>
      <p:sp>
        <p:nvSpPr>
          <p:cNvPr id="3" name="TextBox 2">
            <a:extLst>
              <a:ext uri="{FF2B5EF4-FFF2-40B4-BE49-F238E27FC236}">
                <a16:creationId xmlns:a16="http://schemas.microsoft.com/office/drawing/2014/main" id="{D4845773-BB02-47F9-BE8C-72CEAE3657E0}"/>
              </a:ext>
            </a:extLst>
          </p:cNvPr>
          <p:cNvSpPr txBox="1"/>
          <p:nvPr/>
        </p:nvSpPr>
        <p:spPr>
          <a:xfrm>
            <a:off x="-1121" y="1374462"/>
            <a:ext cx="4782327" cy="4119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571500" lvl="1" indent="-342900">
              <a:lnSpc>
                <a:spcPct val="150000"/>
              </a:lnSpc>
              <a:spcAft>
                <a:spcPts val="600"/>
              </a:spcAft>
              <a:buFont typeface="Arial"/>
              <a:buChar char="•"/>
            </a:pPr>
            <a:r>
              <a:rPr lang="en-US" b="1"/>
              <a:t>A voice assistant is a computer assistant that listens to particular voice commands and returns relevant information or performs specified actions as desired by the user using speech recognition, language processing algorithms, and voice synthesis. </a:t>
            </a:r>
            <a:endParaRPr lang="en-US" b="1" dirty="0">
              <a:cs typeface="Calibri" panose="020F0502020204030204"/>
            </a:endParaRPr>
          </a:p>
          <a:p>
            <a:pPr lvl="1" indent="-228600">
              <a:lnSpc>
                <a:spcPct val="150000"/>
              </a:lnSpc>
              <a:spcAft>
                <a:spcPts val="600"/>
              </a:spcAft>
              <a:buFont typeface="Arial" panose="020B0604020202020204" pitchFamily="34" charset="0"/>
              <a:buChar char="•"/>
            </a:pPr>
            <a:endParaRPr lang="en-US" b="1" dirty="0">
              <a:cs typeface="Calibri" panose="020F0502020204030204"/>
            </a:endParaRPr>
          </a:p>
          <a:p>
            <a:pPr marL="571500" lvl="1" indent="-342900">
              <a:lnSpc>
                <a:spcPct val="150000"/>
              </a:lnSpc>
              <a:spcAft>
                <a:spcPts val="600"/>
              </a:spcAft>
              <a:buFont typeface="Arial"/>
              <a:buChar char="•"/>
            </a:pPr>
            <a:r>
              <a:rPr lang="en-US" b="1"/>
              <a:t>Today, voice assistants are integrated into many of the devices we use on a daily basis, such as cell phones, computers, and smart speakers.</a:t>
            </a:r>
            <a:endParaRPr lang="en-US" b="1" dirty="0">
              <a:cs typeface="Calibri" panose="020F0502020204030204"/>
            </a:endParaRPr>
          </a:p>
        </p:txBody>
      </p:sp>
    </p:spTree>
    <p:extLst>
      <p:ext uri="{BB962C8B-B14F-4D97-AF65-F5344CB8AC3E}">
        <p14:creationId xmlns:p14="http://schemas.microsoft.com/office/powerpoint/2010/main" val="34669154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20FCCF3-0632-48AB-9D93-8E4AE9984C2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08" y="-1809"/>
            <a:ext cx="12209582" cy="6861616"/>
          </a:xfrm>
          <a:prstGeom prst="rect">
            <a:avLst/>
          </a:prstGeom>
        </p:spPr>
      </p:pic>
      <p:sp>
        <p:nvSpPr>
          <p:cNvPr id="8" name="TextBox 7">
            <a:extLst>
              <a:ext uri="{FF2B5EF4-FFF2-40B4-BE49-F238E27FC236}">
                <a16:creationId xmlns:a16="http://schemas.microsoft.com/office/drawing/2014/main" id="{ECA13471-2645-46E1-9978-05F458CC5108}"/>
              </a:ext>
            </a:extLst>
          </p:cNvPr>
          <p:cNvSpPr txBox="1"/>
          <p:nvPr/>
        </p:nvSpPr>
        <p:spPr>
          <a:xfrm>
            <a:off x="1070707" y="582246"/>
            <a:ext cx="396435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u="sng" dirty="0">
                <a:solidFill>
                  <a:schemeClr val="bg1"/>
                </a:solidFill>
                <a:latin typeface="Open Sans"/>
                <a:ea typeface="Open Sans"/>
                <a:cs typeface="Open Sans"/>
              </a:rPr>
              <a:t>Tools used</a:t>
            </a:r>
          </a:p>
        </p:txBody>
      </p:sp>
      <p:sp>
        <p:nvSpPr>
          <p:cNvPr id="10" name="TextBox 9">
            <a:extLst>
              <a:ext uri="{FF2B5EF4-FFF2-40B4-BE49-F238E27FC236}">
                <a16:creationId xmlns:a16="http://schemas.microsoft.com/office/drawing/2014/main" id="{FE10EF34-A04F-470D-B214-DFE72B8A7684}"/>
              </a:ext>
            </a:extLst>
          </p:cNvPr>
          <p:cNvSpPr txBox="1"/>
          <p:nvPr/>
        </p:nvSpPr>
        <p:spPr>
          <a:xfrm>
            <a:off x="2464044" y="1838813"/>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600" dirty="0">
                <a:solidFill>
                  <a:schemeClr val="bg1"/>
                </a:solidFill>
                <a:latin typeface="Open Sans"/>
                <a:ea typeface="Open Sans"/>
                <a:cs typeface="Calibri"/>
              </a:rPr>
              <a:t>  Python</a:t>
            </a:r>
          </a:p>
        </p:txBody>
      </p:sp>
      <p:sp>
        <p:nvSpPr>
          <p:cNvPr id="12" name="TextBox 11">
            <a:extLst>
              <a:ext uri="{FF2B5EF4-FFF2-40B4-BE49-F238E27FC236}">
                <a16:creationId xmlns:a16="http://schemas.microsoft.com/office/drawing/2014/main" id="{09704C38-EB28-4382-821B-71806BA86C2D}"/>
              </a:ext>
            </a:extLst>
          </p:cNvPr>
          <p:cNvSpPr txBox="1"/>
          <p:nvPr/>
        </p:nvSpPr>
        <p:spPr>
          <a:xfrm>
            <a:off x="2421304" y="3066073"/>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600" dirty="0">
                <a:solidFill>
                  <a:schemeClr val="bg1"/>
                </a:solidFill>
                <a:latin typeface="Open Sans"/>
                <a:ea typeface="Open Sans"/>
                <a:cs typeface="Calibri"/>
              </a:rPr>
              <a:t> VS Code</a:t>
            </a:r>
          </a:p>
        </p:txBody>
      </p:sp>
      <p:sp>
        <p:nvSpPr>
          <p:cNvPr id="2" name="TextBox 1">
            <a:extLst>
              <a:ext uri="{FF2B5EF4-FFF2-40B4-BE49-F238E27FC236}">
                <a16:creationId xmlns:a16="http://schemas.microsoft.com/office/drawing/2014/main" id="{4ED9A0C5-2D4D-445C-B727-F9C53EA6C4F5}"/>
              </a:ext>
            </a:extLst>
          </p:cNvPr>
          <p:cNvSpPr txBox="1"/>
          <p:nvPr/>
        </p:nvSpPr>
        <p:spPr>
          <a:xfrm>
            <a:off x="2464676" y="413757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lgn="l">
              <a:buFont typeface="Arial"/>
              <a:buChar char="•"/>
            </a:pPr>
            <a:r>
              <a:rPr lang="en-US" sz="3600" dirty="0">
                <a:solidFill>
                  <a:schemeClr val="bg1"/>
                </a:solidFill>
                <a:latin typeface="Open Sans"/>
                <a:ea typeface="Open Sans"/>
                <a:cs typeface="Calibri"/>
              </a:rPr>
              <a:t>PIP</a:t>
            </a:r>
            <a:endParaRPr lang="en-US">
              <a:cs typeface="Calibri" panose="020F0502020204030204"/>
            </a:endParaRPr>
          </a:p>
        </p:txBody>
      </p:sp>
      <p:sp>
        <p:nvSpPr>
          <p:cNvPr id="3" name="TextBox 2">
            <a:extLst>
              <a:ext uri="{FF2B5EF4-FFF2-40B4-BE49-F238E27FC236}">
                <a16:creationId xmlns:a16="http://schemas.microsoft.com/office/drawing/2014/main" id="{9AE07408-2BE7-4109-8A64-A69343054560}"/>
              </a:ext>
            </a:extLst>
          </p:cNvPr>
          <p:cNvSpPr txBox="1"/>
          <p:nvPr/>
        </p:nvSpPr>
        <p:spPr>
          <a:xfrm>
            <a:off x="2420470" y="520849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600" dirty="0">
                <a:solidFill>
                  <a:schemeClr val="bg1"/>
                </a:solidFill>
                <a:latin typeface="Open Sans"/>
                <a:ea typeface="Open Sans"/>
                <a:cs typeface="Open Sans"/>
              </a:rPr>
              <a:t> </a:t>
            </a:r>
            <a:r>
              <a:rPr lang="en-US" sz="3600" dirty="0" err="1">
                <a:solidFill>
                  <a:schemeClr val="bg1"/>
                </a:solidFill>
                <a:latin typeface="Open Sans"/>
                <a:ea typeface="Open Sans"/>
                <a:cs typeface="Open Sans"/>
              </a:rPr>
              <a:t>Pycharm</a:t>
            </a:r>
          </a:p>
        </p:txBody>
      </p:sp>
    </p:spTree>
    <p:extLst>
      <p:ext uri="{BB962C8B-B14F-4D97-AF65-F5344CB8AC3E}">
        <p14:creationId xmlns:p14="http://schemas.microsoft.com/office/powerpoint/2010/main" val="2688638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20FCCF3-0632-48AB-9D93-8E4AE9984C2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08" y="-1809"/>
            <a:ext cx="12209582" cy="6861616"/>
          </a:xfrm>
          <a:prstGeom prst="rect">
            <a:avLst/>
          </a:prstGeom>
        </p:spPr>
      </p:pic>
      <p:sp>
        <p:nvSpPr>
          <p:cNvPr id="3" name="TextBox 2">
            <a:extLst>
              <a:ext uri="{FF2B5EF4-FFF2-40B4-BE49-F238E27FC236}">
                <a16:creationId xmlns:a16="http://schemas.microsoft.com/office/drawing/2014/main" id="{6DB37BC9-930E-4595-A3A5-AC13317C76C6}"/>
              </a:ext>
            </a:extLst>
          </p:cNvPr>
          <p:cNvSpPr txBox="1"/>
          <p:nvPr/>
        </p:nvSpPr>
        <p:spPr>
          <a:xfrm>
            <a:off x="1030941" y="582706"/>
            <a:ext cx="378310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u="sng" dirty="0">
                <a:solidFill>
                  <a:schemeClr val="bg1"/>
                </a:solidFill>
                <a:latin typeface="Open Sans"/>
                <a:ea typeface="Open Sans"/>
                <a:cs typeface="Calibri"/>
              </a:rPr>
              <a:t>Modules Used</a:t>
            </a:r>
          </a:p>
        </p:txBody>
      </p:sp>
      <p:sp>
        <p:nvSpPr>
          <p:cNvPr id="5" name="TextBox 4">
            <a:extLst>
              <a:ext uri="{FF2B5EF4-FFF2-40B4-BE49-F238E27FC236}">
                <a16:creationId xmlns:a16="http://schemas.microsoft.com/office/drawing/2014/main" id="{B5B5A49E-A4AB-43B6-A836-08FDBCD1A5A8}"/>
              </a:ext>
            </a:extLst>
          </p:cNvPr>
          <p:cNvSpPr txBox="1"/>
          <p:nvPr/>
        </p:nvSpPr>
        <p:spPr>
          <a:xfrm>
            <a:off x="1030941" y="1407459"/>
            <a:ext cx="8597152" cy="16970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lnSpc>
                <a:spcPct val="150000"/>
              </a:lnSpc>
              <a:buFont typeface="Arial"/>
              <a:buChar char="•"/>
            </a:pPr>
            <a:r>
              <a:rPr lang="en-US" sz="2400" b="1" dirty="0">
                <a:solidFill>
                  <a:schemeClr val="bg1"/>
                </a:solidFill>
              </a:rPr>
              <a:t>pyttsx3</a:t>
            </a:r>
            <a:endParaRPr lang="en-US" dirty="0">
              <a:solidFill>
                <a:schemeClr val="bg1"/>
              </a:solidFill>
            </a:endParaRPr>
          </a:p>
          <a:p>
            <a:pPr>
              <a:lnSpc>
                <a:spcPct val="150000"/>
              </a:lnSpc>
            </a:pPr>
            <a:r>
              <a:rPr lang="en-US" sz="2400" b="1" dirty="0">
                <a:solidFill>
                  <a:schemeClr val="bg1"/>
                </a:solidFill>
                <a:cs typeface="Calibri"/>
              </a:rPr>
              <a:t>      </a:t>
            </a:r>
            <a:r>
              <a:rPr lang="en-US" sz="2400" dirty="0">
                <a:solidFill>
                  <a:schemeClr val="bg1"/>
                </a:solidFill>
                <a:ea typeface="+mn-lt"/>
                <a:cs typeface="+mn-lt"/>
              </a:rPr>
              <a:t>Pyttsx3 is a python text-to-speech conversion library </a:t>
            </a:r>
            <a:endParaRPr lang="en-US" sz="2400">
              <a:solidFill>
                <a:schemeClr val="bg1"/>
              </a:solidFill>
              <a:ea typeface="+mn-lt"/>
              <a:cs typeface="+mn-lt"/>
            </a:endParaRPr>
          </a:p>
          <a:p>
            <a:pPr>
              <a:lnSpc>
                <a:spcPct val="150000"/>
              </a:lnSpc>
            </a:pPr>
            <a:r>
              <a:rPr lang="en-US" sz="2400" dirty="0">
                <a:solidFill>
                  <a:schemeClr val="bg1"/>
                </a:solidFill>
                <a:ea typeface="+mn-lt"/>
                <a:cs typeface="+mn-lt"/>
              </a:rPr>
              <a:t>      Is compatible with Python 2 and 3.</a:t>
            </a:r>
            <a:endParaRPr lang="en-US" sz="2400" dirty="0">
              <a:solidFill>
                <a:schemeClr val="bg1"/>
              </a:solidFill>
              <a:cs typeface="Calibri"/>
            </a:endParaRPr>
          </a:p>
        </p:txBody>
      </p:sp>
      <p:sp>
        <p:nvSpPr>
          <p:cNvPr id="2" name="TextBox 1">
            <a:extLst>
              <a:ext uri="{FF2B5EF4-FFF2-40B4-BE49-F238E27FC236}">
                <a16:creationId xmlns:a16="http://schemas.microsoft.com/office/drawing/2014/main" id="{BB8BC800-FEE1-4C27-92D9-7D2CAA1D811B}"/>
              </a:ext>
            </a:extLst>
          </p:cNvPr>
          <p:cNvSpPr txBox="1"/>
          <p:nvPr/>
        </p:nvSpPr>
        <p:spPr>
          <a:xfrm>
            <a:off x="1030941" y="3263152"/>
            <a:ext cx="9923928" cy="11430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a:buChar char="•"/>
            </a:pPr>
            <a:r>
              <a:rPr lang="en-US" sz="2400" b="1" dirty="0" err="1">
                <a:solidFill>
                  <a:schemeClr val="bg1"/>
                </a:solidFill>
                <a:cs typeface="Calibri"/>
              </a:rPr>
              <a:t>speech_recognition</a:t>
            </a:r>
            <a:endParaRPr lang="en-US" sz="2400" b="1">
              <a:solidFill>
                <a:schemeClr val="bg1"/>
              </a:solidFill>
              <a:cs typeface="Calibri"/>
            </a:endParaRPr>
          </a:p>
          <a:p>
            <a:pPr>
              <a:lnSpc>
                <a:spcPct val="150000"/>
              </a:lnSpc>
            </a:pPr>
            <a:r>
              <a:rPr lang="en-US" sz="2400" b="1" dirty="0">
                <a:solidFill>
                  <a:schemeClr val="bg1"/>
                </a:solidFill>
                <a:cs typeface="Calibri"/>
              </a:rPr>
              <a:t>     </a:t>
            </a:r>
            <a:r>
              <a:rPr lang="en-US" sz="2400" dirty="0">
                <a:solidFill>
                  <a:schemeClr val="bg1"/>
                </a:solidFill>
                <a:ea typeface="+mn-lt"/>
                <a:cs typeface="+mn-lt"/>
              </a:rPr>
              <a:t>Allows for automated voice recognition and conversion to text.</a:t>
            </a:r>
            <a:endParaRPr lang="en-US" sz="2400" b="1" dirty="0">
              <a:solidFill>
                <a:schemeClr val="bg1"/>
              </a:solidFill>
              <a:cs typeface="Calibri"/>
            </a:endParaRPr>
          </a:p>
        </p:txBody>
      </p:sp>
      <p:sp>
        <p:nvSpPr>
          <p:cNvPr id="6" name="TextBox 5">
            <a:extLst>
              <a:ext uri="{FF2B5EF4-FFF2-40B4-BE49-F238E27FC236}">
                <a16:creationId xmlns:a16="http://schemas.microsoft.com/office/drawing/2014/main" id="{7977026A-CFA1-4F34-BC7A-42C7EB4F446E}"/>
              </a:ext>
            </a:extLst>
          </p:cNvPr>
          <p:cNvSpPr txBox="1"/>
          <p:nvPr/>
        </p:nvSpPr>
        <p:spPr>
          <a:xfrm>
            <a:off x="1030380" y="4795555"/>
            <a:ext cx="10811434" cy="22510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a:buChar char="•"/>
            </a:pPr>
            <a:r>
              <a:rPr lang="en-US" sz="2400" b="1" dirty="0">
                <a:solidFill>
                  <a:schemeClr val="bg1"/>
                </a:solidFill>
                <a:cs typeface="Calibri"/>
              </a:rPr>
              <a:t>Datetime</a:t>
            </a:r>
            <a:endParaRPr lang="en-US" dirty="0">
              <a:solidFill>
                <a:schemeClr val="bg1"/>
              </a:solidFill>
              <a:cs typeface="Calibri"/>
            </a:endParaRPr>
          </a:p>
          <a:p>
            <a:pPr>
              <a:lnSpc>
                <a:spcPct val="150000"/>
              </a:lnSpc>
            </a:pPr>
            <a:r>
              <a:rPr lang="en-US" sz="2400" dirty="0">
                <a:solidFill>
                  <a:schemeClr val="bg1"/>
                </a:solidFill>
                <a:ea typeface="+mn-lt"/>
                <a:cs typeface="+mn-lt"/>
              </a:rPr>
              <a:t>     Allows to Import and use datetime module to work with the date and time</a:t>
            </a:r>
            <a:endParaRPr lang="en-US" sz="2400" b="1" dirty="0">
              <a:solidFill>
                <a:schemeClr val="bg1"/>
              </a:solidFill>
              <a:ea typeface="+mn-lt"/>
              <a:cs typeface="+mn-lt"/>
            </a:endParaRPr>
          </a:p>
          <a:p>
            <a:pPr>
              <a:lnSpc>
                <a:spcPct val="150000"/>
              </a:lnSpc>
            </a:pPr>
            <a:r>
              <a:rPr lang="en-US" sz="2400" dirty="0">
                <a:solidFill>
                  <a:schemeClr val="bg1"/>
                </a:solidFill>
                <a:cs typeface="Calibri"/>
              </a:rPr>
              <a:t>     effectively.</a:t>
            </a:r>
          </a:p>
          <a:p>
            <a:pPr>
              <a:lnSpc>
                <a:spcPct val="150000"/>
              </a:lnSpc>
            </a:pPr>
            <a:endParaRPr lang="en-US" sz="2400" b="1" dirty="0">
              <a:solidFill>
                <a:schemeClr val="bg1"/>
              </a:solidFill>
              <a:cs typeface="Calibri"/>
            </a:endParaRPr>
          </a:p>
        </p:txBody>
      </p:sp>
    </p:spTree>
    <p:extLst>
      <p:ext uri="{BB962C8B-B14F-4D97-AF65-F5344CB8AC3E}">
        <p14:creationId xmlns:p14="http://schemas.microsoft.com/office/powerpoint/2010/main" val="3523151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20FCCF3-0632-48AB-9D93-8E4AE9984C2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08" y="-1809"/>
            <a:ext cx="12209582" cy="6861616"/>
          </a:xfrm>
          <a:prstGeom prst="rect">
            <a:avLst/>
          </a:prstGeom>
        </p:spPr>
      </p:pic>
      <p:sp>
        <p:nvSpPr>
          <p:cNvPr id="2" name="TextBox 1">
            <a:extLst>
              <a:ext uri="{FF2B5EF4-FFF2-40B4-BE49-F238E27FC236}">
                <a16:creationId xmlns:a16="http://schemas.microsoft.com/office/drawing/2014/main" id="{D4163A34-B14B-4808-ABD5-C9D4C2BB4A99}"/>
              </a:ext>
            </a:extLst>
          </p:cNvPr>
          <p:cNvSpPr txBox="1"/>
          <p:nvPr/>
        </p:nvSpPr>
        <p:spPr>
          <a:xfrm>
            <a:off x="896470" y="869577"/>
            <a:ext cx="9923928" cy="11430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400" b="1" dirty="0" err="1">
                <a:solidFill>
                  <a:schemeClr val="bg1"/>
                </a:solidFill>
                <a:cs typeface="Calibri"/>
              </a:rPr>
              <a:t>Webbrowser</a:t>
            </a:r>
            <a:endParaRPr lang="en-US" b="1">
              <a:solidFill>
                <a:schemeClr val="bg1"/>
              </a:solidFill>
            </a:endParaRPr>
          </a:p>
          <a:p>
            <a:pPr>
              <a:lnSpc>
                <a:spcPct val="150000"/>
              </a:lnSpc>
            </a:pPr>
            <a:r>
              <a:rPr lang="en-US" sz="2400" dirty="0">
                <a:solidFill>
                  <a:schemeClr val="bg1"/>
                </a:solidFill>
                <a:cs typeface="Calibri"/>
              </a:rPr>
              <a:t>     </a:t>
            </a:r>
            <a:r>
              <a:rPr lang="en-US" sz="2400" dirty="0">
                <a:solidFill>
                  <a:schemeClr val="bg1"/>
                </a:solidFill>
                <a:ea typeface="+mn-lt"/>
                <a:cs typeface="+mn-lt"/>
              </a:rPr>
              <a:t>The </a:t>
            </a:r>
            <a:r>
              <a:rPr lang="en-US" sz="2400" dirty="0" err="1">
                <a:solidFill>
                  <a:schemeClr val="bg1"/>
                </a:solidFill>
                <a:ea typeface="+mn-lt"/>
                <a:cs typeface="+mn-lt"/>
              </a:rPr>
              <a:t>webbrowser</a:t>
            </a:r>
            <a:r>
              <a:rPr lang="en-US" sz="2400" dirty="0">
                <a:solidFill>
                  <a:schemeClr val="bg1"/>
                </a:solidFill>
                <a:ea typeface="+mn-lt"/>
                <a:cs typeface="+mn-lt"/>
              </a:rPr>
              <a:t> module allows users to view web-based content.</a:t>
            </a:r>
          </a:p>
        </p:txBody>
      </p:sp>
      <p:sp>
        <p:nvSpPr>
          <p:cNvPr id="3" name="TextBox 2">
            <a:extLst>
              <a:ext uri="{FF2B5EF4-FFF2-40B4-BE49-F238E27FC236}">
                <a16:creationId xmlns:a16="http://schemas.microsoft.com/office/drawing/2014/main" id="{48D1BF43-8F6C-410A-B48D-34ED739A2F0A}"/>
              </a:ext>
            </a:extLst>
          </p:cNvPr>
          <p:cNvSpPr txBox="1"/>
          <p:nvPr/>
        </p:nvSpPr>
        <p:spPr>
          <a:xfrm>
            <a:off x="896470" y="2680447"/>
            <a:ext cx="9045388" cy="28050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a:buChar char="•"/>
            </a:pPr>
            <a:r>
              <a:rPr lang="en-US" sz="2400" b="1" dirty="0">
                <a:solidFill>
                  <a:schemeClr val="bg1"/>
                </a:solidFill>
                <a:cs typeface="Calibri"/>
              </a:rPr>
              <a:t>Wikipedia</a:t>
            </a:r>
            <a:endParaRPr lang="en-US"/>
          </a:p>
          <a:p>
            <a:pPr>
              <a:lnSpc>
                <a:spcPct val="150000"/>
              </a:lnSpc>
            </a:pPr>
            <a:r>
              <a:rPr lang="en-US" sz="2400" b="1" dirty="0">
                <a:solidFill>
                  <a:schemeClr val="bg1"/>
                </a:solidFill>
                <a:cs typeface="Calibri"/>
              </a:rPr>
              <a:t>      </a:t>
            </a:r>
            <a:r>
              <a:rPr lang="en-US" sz="2400" dirty="0">
                <a:solidFill>
                  <a:schemeClr val="bg1"/>
                </a:solidFill>
                <a:ea typeface="+mn-lt"/>
                <a:cs typeface="+mn-lt"/>
              </a:rPr>
              <a:t>Wikipedia makes </a:t>
            </a:r>
            <a:r>
              <a:rPr lang="en-US" sz="2400" dirty="0" err="1">
                <a:solidFill>
                  <a:schemeClr val="bg1"/>
                </a:solidFill>
                <a:ea typeface="+mn-lt"/>
                <a:cs typeface="+mn-lt"/>
              </a:rPr>
              <a:t>makes</a:t>
            </a:r>
            <a:r>
              <a:rPr lang="en-US" sz="2400" dirty="0">
                <a:solidFill>
                  <a:schemeClr val="bg1"/>
                </a:solidFill>
                <a:ea typeface="+mn-lt"/>
                <a:cs typeface="+mn-lt"/>
              </a:rPr>
              <a:t> it easy to access and parse data from </a:t>
            </a:r>
          </a:p>
          <a:p>
            <a:pPr>
              <a:lnSpc>
                <a:spcPct val="150000"/>
              </a:lnSpc>
            </a:pPr>
            <a:r>
              <a:rPr lang="en-US" sz="2400" dirty="0">
                <a:solidFill>
                  <a:schemeClr val="bg1"/>
                </a:solidFill>
                <a:cs typeface="Calibri"/>
              </a:rPr>
              <a:t>      Wikipedia and get article summaries, get data like links and </a:t>
            </a:r>
            <a:endParaRPr lang="en-US" sz="2400" dirty="0">
              <a:solidFill>
                <a:schemeClr val="bg1"/>
              </a:solidFill>
              <a:ea typeface="+mn-lt"/>
              <a:cs typeface="+mn-lt"/>
            </a:endParaRPr>
          </a:p>
          <a:p>
            <a:pPr>
              <a:lnSpc>
                <a:spcPct val="150000"/>
              </a:lnSpc>
            </a:pPr>
            <a:r>
              <a:rPr lang="en-US" sz="2400" dirty="0">
                <a:solidFill>
                  <a:schemeClr val="bg1"/>
                </a:solidFill>
                <a:cs typeface="Calibri"/>
              </a:rPr>
              <a:t>      </a:t>
            </a:r>
            <a:r>
              <a:rPr lang="en-US" sz="2400" dirty="0">
                <a:solidFill>
                  <a:schemeClr val="bg1"/>
                </a:solidFill>
                <a:ea typeface="+mn-lt"/>
                <a:cs typeface="+mn-lt"/>
              </a:rPr>
              <a:t>images from a page, and more.</a:t>
            </a:r>
            <a:endParaRPr lang="en-US" sz="2400" dirty="0">
              <a:solidFill>
                <a:schemeClr val="bg1"/>
              </a:solidFill>
              <a:cs typeface="Calibri"/>
            </a:endParaRPr>
          </a:p>
          <a:p>
            <a:pPr>
              <a:lnSpc>
                <a:spcPct val="150000"/>
              </a:lnSpc>
            </a:pPr>
            <a:endParaRPr lang="en-US" sz="2400" dirty="0">
              <a:solidFill>
                <a:schemeClr val="bg1"/>
              </a:solidFill>
              <a:cs typeface="Calibri"/>
            </a:endParaRPr>
          </a:p>
        </p:txBody>
      </p:sp>
    </p:spTree>
    <p:extLst>
      <p:ext uri="{BB962C8B-B14F-4D97-AF65-F5344CB8AC3E}">
        <p14:creationId xmlns:p14="http://schemas.microsoft.com/office/powerpoint/2010/main" val="105598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A picture containing text, computer, office, computer&#10;&#10;Description automatically generated">
            <a:extLst>
              <a:ext uri="{FF2B5EF4-FFF2-40B4-BE49-F238E27FC236}">
                <a16:creationId xmlns:a16="http://schemas.microsoft.com/office/drawing/2014/main" id="{436889C0-5AF7-4FBF-A6E4-1B32FEBBA598}"/>
              </a:ext>
            </a:extLst>
          </p:cNvPr>
          <p:cNvPicPr>
            <a:picLocks noChangeAspect="1"/>
          </p:cNvPicPr>
          <p:nvPr/>
        </p:nvPicPr>
        <p:blipFill rotWithShape="1">
          <a:blip r:embed="rId2"/>
          <a:srcRect l="11407" r="27369"/>
          <a:stretch/>
        </p:blipFill>
        <p:spPr>
          <a:xfrm>
            <a:off x="4117521" y="10"/>
            <a:ext cx="8074479" cy="6857990"/>
          </a:xfrm>
          <a:prstGeom prst="rect">
            <a:avLst/>
          </a:prstGeom>
        </p:spPr>
      </p:pic>
      <p:sp>
        <p:nvSpPr>
          <p:cNvPr id="9" name="Freeform: Shape 11">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13">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1A31747E-908D-4996-96EF-89A35C28E27D}"/>
              </a:ext>
            </a:extLst>
          </p:cNvPr>
          <p:cNvSpPr txBox="1"/>
          <p:nvPr/>
        </p:nvSpPr>
        <p:spPr>
          <a:xfrm>
            <a:off x="690880" y="172720"/>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u="sng" dirty="0">
                <a:cs typeface="Calibri"/>
              </a:rPr>
              <a:t>Features</a:t>
            </a:r>
          </a:p>
        </p:txBody>
      </p:sp>
      <p:sp>
        <p:nvSpPr>
          <p:cNvPr id="5" name="TextBox 4">
            <a:extLst>
              <a:ext uri="{FF2B5EF4-FFF2-40B4-BE49-F238E27FC236}">
                <a16:creationId xmlns:a16="http://schemas.microsoft.com/office/drawing/2014/main" id="{5791D09E-4E20-4BF0-BC0F-C0A4BE40D402}"/>
              </a:ext>
            </a:extLst>
          </p:cNvPr>
          <p:cNvSpPr txBox="1"/>
          <p:nvPr/>
        </p:nvSpPr>
        <p:spPr>
          <a:xfrm>
            <a:off x="915035" y="945515"/>
            <a:ext cx="439928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1" dirty="0">
                <a:cs typeface="Calibri"/>
              </a:rPr>
              <a:t>Introduction of assistant with some common talks</a:t>
            </a:r>
          </a:p>
        </p:txBody>
      </p:sp>
      <p:sp>
        <p:nvSpPr>
          <p:cNvPr id="6" name="TextBox 5">
            <a:extLst>
              <a:ext uri="{FF2B5EF4-FFF2-40B4-BE49-F238E27FC236}">
                <a16:creationId xmlns:a16="http://schemas.microsoft.com/office/drawing/2014/main" id="{4468F585-C317-4CB1-91CA-445E1C34F6CD}"/>
              </a:ext>
            </a:extLst>
          </p:cNvPr>
          <p:cNvSpPr txBox="1"/>
          <p:nvPr/>
        </p:nvSpPr>
        <p:spPr>
          <a:xfrm>
            <a:off x="915670" y="1941830"/>
            <a:ext cx="5699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1">
                <a:cs typeface="Calibri"/>
              </a:rPr>
              <a:t>Cracking jokes, telling news</a:t>
            </a:r>
            <a:endParaRPr lang="en-US" sz="2800" b="1" dirty="0">
              <a:cs typeface="Calibri"/>
            </a:endParaRPr>
          </a:p>
        </p:txBody>
      </p:sp>
      <p:sp>
        <p:nvSpPr>
          <p:cNvPr id="8" name="TextBox 7">
            <a:extLst>
              <a:ext uri="{FF2B5EF4-FFF2-40B4-BE49-F238E27FC236}">
                <a16:creationId xmlns:a16="http://schemas.microsoft.com/office/drawing/2014/main" id="{0A293CCF-5C3E-4828-8375-21C022122874}"/>
              </a:ext>
            </a:extLst>
          </p:cNvPr>
          <p:cNvSpPr txBox="1"/>
          <p:nvPr/>
        </p:nvSpPr>
        <p:spPr>
          <a:xfrm>
            <a:off x="967105" y="4756785"/>
            <a:ext cx="374904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1" dirty="0">
                <a:cs typeface="Calibri"/>
              </a:rPr>
              <a:t>Shutting down the system</a:t>
            </a:r>
          </a:p>
        </p:txBody>
      </p:sp>
      <p:sp>
        <p:nvSpPr>
          <p:cNvPr id="11" name="TextBox 10">
            <a:extLst>
              <a:ext uri="{FF2B5EF4-FFF2-40B4-BE49-F238E27FC236}">
                <a16:creationId xmlns:a16="http://schemas.microsoft.com/office/drawing/2014/main" id="{125896F4-6FE1-43EE-A371-10C2C4429095}"/>
              </a:ext>
            </a:extLst>
          </p:cNvPr>
          <p:cNvSpPr txBox="1"/>
          <p:nvPr/>
        </p:nvSpPr>
        <p:spPr>
          <a:xfrm>
            <a:off x="916940" y="2623820"/>
            <a:ext cx="41656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1" dirty="0">
                <a:cs typeface="Calibri"/>
              </a:rPr>
              <a:t>Accessing </a:t>
            </a:r>
            <a:r>
              <a:rPr lang="en-US" sz="2800" b="1" dirty="0" err="1">
                <a:cs typeface="Calibri"/>
              </a:rPr>
              <a:t>youtube</a:t>
            </a:r>
            <a:r>
              <a:rPr lang="en-US" sz="2800" b="1" dirty="0">
                <a:cs typeface="Calibri"/>
              </a:rPr>
              <a:t>, google and mail</a:t>
            </a:r>
          </a:p>
        </p:txBody>
      </p:sp>
      <p:sp>
        <p:nvSpPr>
          <p:cNvPr id="12" name="TextBox 11">
            <a:extLst>
              <a:ext uri="{FF2B5EF4-FFF2-40B4-BE49-F238E27FC236}">
                <a16:creationId xmlns:a16="http://schemas.microsoft.com/office/drawing/2014/main" id="{AAD56B1D-B41A-4FC5-8603-2EF6831057E6}"/>
              </a:ext>
            </a:extLst>
          </p:cNvPr>
          <p:cNvSpPr txBox="1"/>
          <p:nvPr/>
        </p:nvSpPr>
        <p:spPr>
          <a:xfrm>
            <a:off x="5438775" y="39147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13" name="TextBox 12">
            <a:extLst>
              <a:ext uri="{FF2B5EF4-FFF2-40B4-BE49-F238E27FC236}">
                <a16:creationId xmlns:a16="http://schemas.microsoft.com/office/drawing/2014/main" id="{26663487-366A-449D-92D5-BDB30EF40979}"/>
              </a:ext>
            </a:extLst>
          </p:cNvPr>
          <p:cNvSpPr txBox="1"/>
          <p:nvPr/>
        </p:nvSpPr>
        <p:spPr>
          <a:xfrm>
            <a:off x="914400" y="3728720"/>
            <a:ext cx="351536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1" dirty="0">
                <a:cs typeface="Calibri"/>
              </a:rPr>
              <a:t>Accessing today's day, date and time</a:t>
            </a:r>
          </a:p>
        </p:txBody>
      </p:sp>
      <p:sp>
        <p:nvSpPr>
          <p:cNvPr id="14" name="TextBox 13">
            <a:extLst>
              <a:ext uri="{FF2B5EF4-FFF2-40B4-BE49-F238E27FC236}">
                <a16:creationId xmlns:a16="http://schemas.microsoft.com/office/drawing/2014/main" id="{5A2B15E5-8D28-4F36-A11A-988338D10661}"/>
              </a:ext>
            </a:extLst>
          </p:cNvPr>
          <p:cNvSpPr txBox="1"/>
          <p:nvPr/>
        </p:nvSpPr>
        <p:spPr>
          <a:xfrm>
            <a:off x="965835" y="5913755"/>
            <a:ext cx="367792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1" dirty="0">
                <a:cs typeface="Calibri"/>
              </a:rPr>
              <a:t>Exiting the program</a:t>
            </a:r>
            <a:endParaRPr lang="en-US"/>
          </a:p>
        </p:txBody>
      </p:sp>
    </p:spTree>
    <p:extLst>
      <p:ext uri="{BB962C8B-B14F-4D97-AF65-F5344CB8AC3E}">
        <p14:creationId xmlns:p14="http://schemas.microsoft.com/office/powerpoint/2010/main" val="162046447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20FCCF3-0632-48AB-9D93-8E4AE9984C2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08" y="-1809"/>
            <a:ext cx="12209582" cy="6861616"/>
          </a:xfrm>
          <a:prstGeom prst="rect">
            <a:avLst/>
          </a:prstGeom>
        </p:spPr>
      </p:pic>
      <p:pic>
        <p:nvPicPr>
          <p:cNvPr id="2" name="Picture 7" descr="Diagram&#10;&#10;Description automatically generated">
            <a:extLst>
              <a:ext uri="{FF2B5EF4-FFF2-40B4-BE49-F238E27FC236}">
                <a16:creationId xmlns:a16="http://schemas.microsoft.com/office/drawing/2014/main" id="{C7705C5C-6F72-47FF-A69B-D011EF3C2C14}"/>
              </a:ext>
            </a:extLst>
          </p:cNvPr>
          <p:cNvPicPr>
            <a:picLocks noChangeAspect="1"/>
          </p:cNvPicPr>
          <p:nvPr/>
        </p:nvPicPr>
        <p:blipFill>
          <a:blip r:embed="rId4"/>
          <a:stretch>
            <a:fillRect/>
          </a:stretch>
        </p:blipFill>
        <p:spPr>
          <a:xfrm>
            <a:off x="1005840" y="1396539"/>
            <a:ext cx="10180320" cy="5121561"/>
          </a:xfrm>
          <a:prstGeom prst="rect">
            <a:avLst/>
          </a:prstGeom>
        </p:spPr>
      </p:pic>
      <p:sp>
        <p:nvSpPr>
          <p:cNvPr id="8" name="TextBox 7">
            <a:extLst>
              <a:ext uri="{FF2B5EF4-FFF2-40B4-BE49-F238E27FC236}">
                <a16:creationId xmlns:a16="http://schemas.microsoft.com/office/drawing/2014/main" id="{0F99DB6B-ADDC-4919-AEFE-B8B13EF94BEB}"/>
              </a:ext>
            </a:extLst>
          </p:cNvPr>
          <p:cNvSpPr txBox="1"/>
          <p:nvPr/>
        </p:nvSpPr>
        <p:spPr>
          <a:xfrm>
            <a:off x="4378960" y="325120"/>
            <a:ext cx="40335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cs typeface="Calibri"/>
              </a:rPr>
              <a:t>Flowchart Diagram</a:t>
            </a:r>
          </a:p>
        </p:txBody>
      </p:sp>
    </p:spTree>
    <p:extLst>
      <p:ext uri="{BB962C8B-B14F-4D97-AF65-F5344CB8AC3E}">
        <p14:creationId xmlns:p14="http://schemas.microsoft.com/office/powerpoint/2010/main" val="22958809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722</cp:revision>
  <dcterms:created xsi:type="dcterms:W3CDTF">2021-11-14T16:43:41Z</dcterms:created>
  <dcterms:modified xsi:type="dcterms:W3CDTF">2021-11-15T18:15:27Z</dcterms:modified>
</cp:coreProperties>
</file>