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67" r:id="rId5"/>
    <p:sldId id="262" r:id="rId6"/>
    <p:sldId id="263" r:id="rId7"/>
    <p:sldId id="264" r:id="rId8"/>
    <p:sldId id="268" r:id="rId9"/>
    <p:sldId id="275" r:id="rId10"/>
    <p:sldId id="270" r:id="rId11"/>
    <p:sldId id="274" r:id="rId12"/>
    <p:sldId id="272" r:id="rId13"/>
    <p:sldId id="273" r:id="rId14"/>
    <p:sldId id="276" r:id="rId15"/>
    <p:sldId id="278" r:id="rId16"/>
    <p:sldId id="277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55" d="100"/>
          <a:sy n="55" d="100"/>
        </p:scale>
        <p:origin x="-84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192" y="1378039"/>
            <a:ext cx="8689976" cy="1053919"/>
          </a:xfrm>
        </p:spPr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248" y="2550018"/>
            <a:ext cx="9616740" cy="2707782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chemeClr val="tx1"/>
                </a:solidFill>
              </a:rPr>
              <a:t>Php</a:t>
            </a:r>
            <a:r>
              <a:rPr lang="en-US" sz="4800" dirty="0" smtClean="0">
                <a:solidFill>
                  <a:schemeClr val="tx1"/>
                </a:solidFill>
              </a:rPr>
              <a:t>  Sem_4   </a:t>
            </a:r>
            <a:r>
              <a:rPr lang="en-US" sz="4800" dirty="0" err="1" smtClean="0">
                <a:solidFill>
                  <a:schemeClr val="tx1"/>
                </a:solidFill>
              </a:rPr>
              <a:t>Bca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Chapter:-3 handling form and files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53404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Handling form with GET </a:t>
            </a:r>
            <a:r>
              <a:rPr lang="en-US" dirty="0" smtClean="0"/>
              <a:t>,</a:t>
            </a:r>
            <a:r>
              <a:rPr lang="en-US" dirty="0" smtClean="0"/>
              <a:t>POST and request   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Array function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File handling function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Cookies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Session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Server variable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PHP Regular expression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Uploading file.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Sending mail using mail()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935865"/>
          </a:xfrm>
        </p:spPr>
        <p:txBody>
          <a:bodyPr/>
          <a:lstStyle/>
          <a:p>
            <a:r>
              <a:rPr lang="en-US" dirty="0" smtClean="0"/>
              <a:t>Chapter:-3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1807" y="1761785"/>
            <a:ext cx="8449167" cy="576262"/>
          </a:xfrm>
        </p:spPr>
        <p:txBody>
          <a:bodyPr/>
          <a:lstStyle/>
          <a:p>
            <a:r>
              <a:rPr lang="en-US" dirty="0" smtClean="0"/>
              <a:t>Array function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913774" y="2382592"/>
            <a:ext cx="3298976" cy="431442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700" cap="none" dirty="0" smtClean="0"/>
              <a:t>count,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cap="none" dirty="0" smtClean="0"/>
              <a:t>list,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cap="none" dirty="0" err="1" smtClean="0"/>
              <a:t>in_array</a:t>
            </a:r>
            <a:r>
              <a:rPr lang="en-US" sz="1700" cap="none" dirty="0" smtClean="0"/>
              <a:t>,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cap="none" dirty="0" smtClean="0"/>
              <a:t> current,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cap="none" dirty="0" smtClean="0"/>
              <a:t>next,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cap="none" dirty="0" smtClean="0"/>
              <a:t>previous,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cap="none" dirty="0" smtClean="0"/>
              <a:t>end,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cap="none" dirty="0" smtClean="0"/>
              <a:t>reset,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cap="none" dirty="0" smtClean="0"/>
              <a:t>each,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cap="none" dirty="0" smtClean="0"/>
              <a:t>sort,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cap="none" dirty="0" err="1" smtClean="0"/>
              <a:t>rsort</a:t>
            </a:r>
            <a:r>
              <a:rPr lang="en-US" sz="1700" cap="none" dirty="0" smtClean="0"/>
              <a:t>, 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>
          <a:xfrm>
            <a:off x="3848919" y="2556989"/>
            <a:ext cx="3303351" cy="3972600"/>
          </a:xfrm>
        </p:spPr>
        <p:txBody>
          <a:bodyPr/>
          <a:lstStyle/>
          <a:p>
            <a:pPr marL="342900" indent="-342900" algn="l">
              <a:buFont typeface="+mj-lt"/>
              <a:buAutoNum type="arabicPeriod" startAt="12"/>
            </a:pPr>
            <a:r>
              <a:rPr lang="en-US" sz="1600" cap="none" dirty="0" err="1" smtClean="0"/>
              <a:t>asort</a:t>
            </a:r>
            <a:r>
              <a:rPr lang="en-US" sz="1600" cap="none" dirty="0" smtClean="0"/>
              <a:t>, </a:t>
            </a:r>
          </a:p>
          <a:p>
            <a:pPr marL="342900" indent="-342900" algn="l">
              <a:buFont typeface="+mj-lt"/>
              <a:buAutoNum type="arabicPeriod" startAt="12"/>
            </a:pPr>
            <a:r>
              <a:rPr lang="en-US" sz="1600" cap="none" dirty="0" err="1" smtClean="0"/>
              <a:t>arsort</a:t>
            </a:r>
            <a:r>
              <a:rPr lang="en-US" sz="1600" cap="none" dirty="0" smtClean="0"/>
              <a:t>, </a:t>
            </a:r>
          </a:p>
          <a:p>
            <a:pPr marL="342900" indent="-342900" algn="l">
              <a:buFont typeface="+mj-lt"/>
              <a:buAutoNum type="arabicPeriod" startAt="12"/>
            </a:pPr>
            <a:r>
              <a:rPr lang="en-US" sz="1600" cap="none" dirty="0" err="1" smtClean="0"/>
              <a:t>array_merge</a:t>
            </a:r>
            <a:r>
              <a:rPr lang="en-US" sz="1600" cap="none" dirty="0" smtClean="0"/>
              <a:t>, </a:t>
            </a:r>
          </a:p>
          <a:p>
            <a:pPr marL="342900" indent="-342900" algn="l">
              <a:buFont typeface="+mj-lt"/>
              <a:buAutoNum type="arabicPeriod" startAt="12"/>
            </a:pPr>
            <a:r>
              <a:rPr lang="en-US" sz="1600" cap="none" dirty="0" err="1" smtClean="0"/>
              <a:t>array_reverse</a:t>
            </a:r>
            <a:r>
              <a:rPr lang="en-US" sz="1600" cap="none" dirty="0" smtClean="0"/>
              <a:t>, </a:t>
            </a:r>
          </a:p>
          <a:p>
            <a:pPr marL="342900" indent="-342900" algn="l">
              <a:buFont typeface="+mj-lt"/>
              <a:buAutoNum type="arabicPeriod" startAt="12"/>
            </a:pPr>
            <a:r>
              <a:rPr lang="en-US" sz="1600" cap="none" dirty="0" err="1" smtClean="0"/>
              <a:t>array_diff</a:t>
            </a:r>
            <a:r>
              <a:rPr lang="en-US" sz="1600" cap="none" dirty="0" smtClean="0"/>
              <a:t>(),</a:t>
            </a:r>
          </a:p>
          <a:p>
            <a:pPr marL="342900" indent="-342900" algn="l">
              <a:buFont typeface="+mj-lt"/>
              <a:buAutoNum type="arabicPeriod" startAt="12"/>
            </a:pPr>
            <a:r>
              <a:rPr lang="en-US" sz="1600" cap="none" dirty="0" err="1" smtClean="0"/>
              <a:t>array_merge_recursive</a:t>
            </a:r>
            <a:r>
              <a:rPr lang="en-US" sz="1600" cap="none" dirty="0" smtClean="0"/>
              <a:t>()</a:t>
            </a:r>
          </a:p>
          <a:p>
            <a:pPr marL="342900" indent="-342900" algn="l">
              <a:buFont typeface="+mj-lt"/>
              <a:buAutoNum type="arabicPeriod" startAt="12"/>
            </a:pPr>
            <a:r>
              <a:rPr lang="en-US" sz="1600" cap="none" dirty="0" err="1" smtClean="0"/>
              <a:t>array_shift</a:t>
            </a:r>
            <a:r>
              <a:rPr lang="en-US" sz="1600" cap="none" dirty="0" smtClean="0"/>
              <a:t>(), </a:t>
            </a:r>
          </a:p>
          <a:p>
            <a:pPr marL="342900" indent="-342900" algn="l">
              <a:buFont typeface="+mj-lt"/>
              <a:buAutoNum type="arabicPeriod" startAt="12"/>
            </a:pPr>
            <a:r>
              <a:rPr lang="en-US" sz="1600" cap="none" dirty="0" err="1" smtClean="0"/>
              <a:t>array_slice</a:t>
            </a:r>
            <a:r>
              <a:rPr lang="en-US" sz="1600" cap="none" dirty="0" smtClean="0"/>
              <a:t>(), </a:t>
            </a:r>
          </a:p>
          <a:p>
            <a:pPr marL="342900" indent="-342900" algn="l">
              <a:buFont typeface="+mj-lt"/>
              <a:buAutoNum type="arabicPeriod" startAt="12"/>
            </a:pPr>
            <a:r>
              <a:rPr lang="en-US" sz="1600" cap="none" dirty="0" err="1" smtClean="0"/>
              <a:t>array_unique</a:t>
            </a:r>
            <a:r>
              <a:rPr lang="en-US" sz="1600" cap="none" dirty="0" smtClean="0"/>
              <a:t>(),</a:t>
            </a:r>
          </a:p>
          <a:p>
            <a:pPr marL="342900" indent="-342900" algn="l"/>
            <a:endParaRPr lang="en-US" cap="none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>
          <a:xfrm>
            <a:off x="7675808" y="2601532"/>
            <a:ext cx="3232598" cy="3361385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 startAt="21"/>
            </a:pPr>
            <a:r>
              <a:rPr lang="en-US" sz="1600" cap="none" dirty="0" err="1" smtClean="0"/>
              <a:t>array_unshift</a:t>
            </a:r>
            <a:r>
              <a:rPr lang="en-US" sz="1600" cap="none" dirty="0" smtClean="0"/>
              <a:t>()</a:t>
            </a:r>
          </a:p>
          <a:p>
            <a:pPr marL="342900" indent="-342900" algn="l">
              <a:buFont typeface="+mj-lt"/>
              <a:buAutoNum type="arabicPeriod" startAt="21"/>
            </a:pPr>
            <a:r>
              <a:rPr lang="en-US" sz="1600" cap="none" dirty="0" err="1" smtClean="0"/>
              <a:t>array_keys</a:t>
            </a:r>
            <a:r>
              <a:rPr lang="en-US" sz="1600" cap="none" dirty="0" smtClean="0"/>
              <a:t>(), </a:t>
            </a:r>
          </a:p>
          <a:p>
            <a:pPr marL="342900" indent="-342900" algn="l">
              <a:buFont typeface="+mj-lt"/>
              <a:buAutoNum type="arabicPeriod" startAt="21"/>
            </a:pPr>
            <a:r>
              <a:rPr lang="en-US" sz="1600" cap="none" dirty="0" err="1" smtClean="0"/>
              <a:t>array_key_exists</a:t>
            </a:r>
            <a:r>
              <a:rPr lang="en-US" sz="1600" cap="none" dirty="0" smtClean="0"/>
              <a:t>(), </a:t>
            </a:r>
          </a:p>
          <a:p>
            <a:pPr marL="342900" indent="-342900" algn="l">
              <a:buFont typeface="+mj-lt"/>
              <a:buAutoNum type="arabicPeriod" startAt="21"/>
            </a:pPr>
            <a:r>
              <a:rPr lang="en-US" sz="1600" cap="none" dirty="0" err="1" smtClean="0"/>
              <a:t>array_push</a:t>
            </a:r>
            <a:r>
              <a:rPr lang="en-US" sz="1600" cap="none" dirty="0" smtClean="0"/>
              <a:t>(), </a:t>
            </a:r>
          </a:p>
          <a:p>
            <a:pPr marL="342900" indent="-342900" algn="l">
              <a:buFont typeface="+mj-lt"/>
              <a:buAutoNum type="arabicPeriod" startAt="21"/>
            </a:pPr>
            <a:r>
              <a:rPr lang="en-US" sz="1600" cap="none" dirty="0" err="1" smtClean="0"/>
              <a:t>array_pop</a:t>
            </a:r>
            <a:r>
              <a:rPr lang="en-US" sz="1600" cap="none" dirty="0" smtClean="0"/>
              <a:t>(), </a:t>
            </a:r>
          </a:p>
          <a:p>
            <a:pPr marL="342900" indent="-342900" algn="l">
              <a:buFont typeface="+mj-lt"/>
              <a:buAutoNum type="arabicPeriod" startAt="21"/>
            </a:pPr>
            <a:r>
              <a:rPr lang="en-US" sz="1600" cap="none" dirty="0" err="1" smtClean="0"/>
              <a:t>array_multisort</a:t>
            </a:r>
            <a:r>
              <a:rPr lang="en-US" sz="1600" cap="none" dirty="0" smtClean="0"/>
              <a:t>(),</a:t>
            </a:r>
          </a:p>
          <a:p>
            <a:pPr marL="342900" indent="-342900" algn="l">
              <a:buFont typeface="+mj-lt"/>
              <a:buAutoNum type="arabicPeriod" startAt="21"/>
            </a:pPr>
            <a:r>
              <a:rPr lang="en-US" sz="1600" cap="none" dirty="0" err="1" smtClean="0"/>
              <a:t>array_search</a:t>
            </a:r>
            <a:r>
              <a:rPr lang="en-US" sz="1600" cap="none" dirty="0" smtClean="0"/>
              <a:t>()</a:t>
            </a:r>
          </a:p>
          <a:p>
            <a:pPr marL="342900" indent="-342900" algn="l">
              <a:buFont typeface="+mj-lt"/>
              <a:buAutoNum type="arabicPeriod" startAt="20"/>
            </a:pPr>
            <a:endParaRPr lang="en-US" sz="1600" cap="none" dirty="0" smtClean="0"/>
          </a:p>
          <a:p>
            <a:pPr marL="342900" indent="-342900" algn="l"/>
            <a:endParaRPr lang="en-US" sz="16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Chapter:-3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31928" y="1392224"/>
            <a:ext cx="4873474" cy="679994"/>
          </a:xfrm>
        </p:spPr>
        <p:txBody>
          <a:bodyPr/>
          <a:lstStyle/>
          <a:p>
            <a:pPr lvl="0"/>
            <a:r>
              <a:rPr lang="en-US" dirty="0" smtClean="0"/>
              <a:t>File handling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163650"/>
            <a:ext cx="3362012" cy="4507605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cap="none" dirty="0" err="1" smtClean="0"/>
              <a:t>fread</a:t>
            </a:r>
            <a:r>
              <a:rPr lang="en-US" sz="2400" cap="none" dirty="0" smtClean="0"/>
              <a:t>,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cap="none" dirty="0" err="1" smtClean="0"/>
              <a:t>fwrite</a:t>
            </a:r>
            <a:r>
              <a:rPr lang="en-US" sz="2400" cap="none" dirty="0" smtClean="0"/>
              <a:t>,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cap="none" dirty="0" err="1" smtClean="0"/>
              <a:t>fclose</a:t>
            </a:r>
            <a:r>
              <a:rPr lang="en-US" sz="2400" cap="none" dirty="0" smtClean="0"/>
              <a:t>,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cap="none" dirty="0" err="1" smtClean="0"/>
              <a:t>file_exists</a:t>
            </a:r>
            <a:r>
              <a:rPr lang="en-US" sz="2400" cap="none" dirty="0" smtClean="0"/>
              <a:t>,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cap="none" dirty="0" err="1" smtClean="0"/>
              <a:t>is_readable</a:t>
            </a:r>
            <a:r>
              <a:rPr lang="en-US" sz="2400" cap="none" dirty="0" smtClean="0"/>
              <a:t>,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cap="none" dirty="0" err="1" smtClean="0"/>
              <a:t>is_writable</a:t>
            </a:r>
            <a:r>
              <a:rPr lang="en-US" sz="2400" cap="none" dirty="0" smtClean="0"/>
              <a:t>,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cap="none" dirty="0" err="1" smtClean="0"/>
              <a:t>fgets</a:t>
            </a:r>
            <a:r>
              <a:rPr lang="en-US" sz="2400" cap="none" dirty="0" smtClean="0"/>
              <a:t>,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cap="none" dirty="0" err="1" smtClean="0"/>
              <a:t>fgetc</a:t>
            </a:r>
            <a:r>
              <a:rPr lang="en-US" sz="2400" cap="none" dirty="0" smtClean="0"/>
              <a:t>,   </a:t>
            </a:r>
            <a:endParaRPr lang="en-US" sz="2400" cap="non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59122" y="2009104"/>
            <a:ext cx="6718480" cy="4391696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Font typeface="+mj-lt"/>
              <a:buAutoNum type="arabicPeriod" startAt="9"/>
            </a:pPr>
            <a:r>
              <a:rPr lang="en-US" sz="2600" cap="none" dirty="0" smtClean="0"/>
              <a:t>file,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sz="2600" cap="none" dirty="0" err="1" smtClean="0"/>
              <a:t>file_get_contents</a:t>
            </a:r>
            <a:r>
              <a:rPr lang="en-US" sz="2600" cap="none" dirty="0" smtClean="0"/>
              <a:t>,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sz="2600" cap="none" dirty="0" err="1" smtClean="0"/>
              <a:t>file_putcontents</a:t>
            </a:r>
            <a:r>
              <a:rPr lang="en-US" sz="2600" cap="none" dirty="0" smtClean="0"/>
              <a:t>,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sz="2600" cap="none" dirty="0" err="1" smtClean="0"/>
              <a:t>ftell</a:t>
            </a:r>
            <a:r>
              <a:rPr lang="en-US" sz="2600" cap="none" dirty="0" smtClean="0"/>
              <a:t>,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sz="2600" cap="none" dirty="0" smtClean="0"/>
              <a:t> </a:t>
            </a:r>
            <a:r>
              <a:rPr lang="en-US" sz="2600" cap="none" dirty="0" err="1" smtClean="0"/>
              <a:t>fseek</a:t>
            </a:r>
            <a:r>
              <a:rPr lang="en-US" sz="2600" cap="none" dirty="0" smtClean="0"/>
              <a:t>,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sz="2600" cap="none" dirty="0" smtClean="0"/>
              <a:t>rewind,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sz="2600" cap="none" dirty="0" smtClean="0"/>
              <a:t>copy, 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sz="2600" cap="none" dirty="0" smtClean="0"/>
              <a:t>unlink,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sz="2600" cap="none" dirty="0" smtClean="0"/>
              <a:t>rename,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600" cap="none" dirty="0" err="1" smtClean="0"/>
              <a:t>move_upload_file</a:t>
            </a:r>
            <a:endParaRPr lang="en-US" sz="2600" cap="none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Chapter:-4  interacting with </a:t>
            </a:r>
            <a:r>
              <a:rPr lang="en-US" cap="none" dirty="0" err="1" smtClean="0"/>
              <a:t>MySQLi</a:t>
            </a:r>
            <a:r>
              <a:rPr lang="en-US" cap="none" dirty="0" smtClean="0"/>
              <a:t> </a:t>
            </a:r>
            <a:endParaRPr lang="en-US" cap="non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Working with </a:t>
            </a:r>
            <a:r>
              <a:rPr lang="en-US" dirty="0" err="1" smtClean="0"/>
              <a:t>MySQLi</a:t>
            </a:r>
            <a:r>
              <a:rPr lang="en-US" dirty="0" smtClean="0"/>
              <a:t> using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MyAdmin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PHP-</a:t>
            </a:r>
            <a:r>
              <a:rPr lang="en-US" dirty="0" err="1" smtClean="0"/>
              <a:t>MySQLi</a:t>
            </a:r>
            <a:r>
              <a:rPr lang="en-US" cap="none" dirty="0" smtClean="0"/>
              <a:t> </a:t>
            </a:r>
            <a:r>
              <a:rPr lang="en-US" dirty="0" smtClean="0"/>
              <a:t> Connectivity and debug </a:t>
            </a:r>
            <a:r>
              <a:rPr lang="en-US" dirty="0" smtClean="0"/>
              <a:t>functions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Chapter:-4</a:t>
            </a:r>
            <a:br>
              <a:rPr lang="en-US" dirty="0" smtClean="0"/>
            </a:br>
            <a:r>
              <a:rPr lang="en-US" dirty="0" smtClean="0"/>
              <a:t>PHP-</a:t>
            </a:r>
            <a:r>
              <a:rPr lang="en-US" dirty="0" err="1" smtClean="0"/>
              <a:t>MySQLi</a:t>
            </a:r>
            <a:r>
              <a:rPr lang="en-US" cap="none" dirty="0" smtClean="0"/>
              <a:t> </a:t>
            </a:r>
            <a:r>
              <a:rPr lang="en-US" dirty="0" smtClean="0"/>
              <a:t> Connectivity and debug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449090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/>
              <a:t>mysqli_connect</a:t>
            </a:r>
            <a:r>
              <a:rPr lang="en-US" cap="none" dirty="0" smtClean="0"/>
              <a:t>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/>
              <a:t>mysqli_close</a:t>
            </a:r>
            <a:r>
              <a:rPr lang="en-US" cap="none" dirty="0" smtClean="0"/>
              <a:t>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/>
              <a:t>mysqli_error</a:t>
            </a:r>
            <a:r>
              <a:rPr lang="en-US" cap="none" dirty="0" smtClean="0"/>
              <a:t>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/>
              <a:t>msyqli_errno</a:t>
            </a:r>
            <a:r>
              <a:rPr lang="en-US" cap="none" dirty="0" smtClean="0"/>
              <a:t>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/>
              <a:t>msyqli_error_list</a:t>
            </a:r>
            <a:endParaRPr lang="en-US" cap="none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/>
              <a:t>mysqli_select_db</a:t>
            </a:r>
            <a:r>
              <a:rPr lang="en-US" cap="none" dirty="0" smtClean="0"/>
              <a:t>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/>
              <a:t>mysqli_set_charset</a:t>
            </a: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mysqli_set_charset_name</a:t>
            </a: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mysqli_connect_errno</a:t>
            </a:r>
            <a:endParaRPr lang="en-US" cap="none" dirty="0" smtClean="0"/>
          </a:p>
          <a:p>
            <a:pPr marL="457200" lvl="0" indent="-457200">
              <a:buFont typeface="+mj-lt"/>
              <a:buAutoNum type="arabicPeriod"/>
            </a:pPr>
            <a:endParaRPr lang="en-US" cap="none" dirty="0" smtClean="0"/>
          </a:p>
          <a:p>
            <a:pPr marL="457200" lvl="0" indent="-457200">
              <a:buFont typeface="+mj-lt"/>
              <a:buAutoNum type="arabicPeriod"/>
            </a:pPr>
            <a:endParaRPr lang="en-US" cap="none" dirty="0" smtClean="0"/>
          </a:p>
          <a:p>
            <a:pPr marL="457200" lvl="0" indent="-457200">
              <a:buFont typeface="+mj-lt"/>
              <a:buAutoNum type="arabicPeriod"/>
            </a:pPr>
            <a:endParaRPr lang="en-US" cap="non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cap="none" dirty="0" err="1" smtClean="0"/>
              <a:t>mysqli_connect_error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cap="none" dirty="0" err="1" smtClean="0"/>
              <a:t>mysqli_get_charset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cap="none" dirty="0" err="1" smtClean="0"/>
              <a:t>mysqli_get_client_info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cap="none" dirty="0" err="1" smtClean="0"/>
              <a:t>mysqli_get_client_version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cap="none" dirty="0" err="1" smtClean="0"/>
              <a:t>mysqli_get_host_info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cap="none" dirty="0" err="1" smtClean="0"/>
              <a:t>mysqli_get_server_info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cap="none" dirty="0" err="1" smtClean="0"/>
              <a:t>mysqli_get_server_version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cap="none" dirty="0" err="1" smtClean="0"/>
              <a:t>mysqli_debug</a:t>
            </a:r>
            <a:endParaRPr lang="en-US" cap="none" dirty="0" smtClean="0"/>
          </a:p>
          <a:p>
            <a:endParaRPr lang="en-US" cap="none" dirty="0" smtClean="0"/>
          </a:p>
          <a:p>
            <a:endParaRPr lang="en-US" cap="none" dirty="0" smtClean="0"/>
          </a:p>
          <a:p>
            <a:endParaRPr lang="en-US" cap="none" dirty="0" smtClean="0"/>
          </a:p>
          <a:p>
            <a:endParaRPr lang="en-US" cap="none" dirty="0" smtClean="0"/>
          </a:p>
          <a:p>
            <a:endParaRPr lang="en-US" cap="none" dirty="0" smtClean="0"/>
          </a:p>
          <a:p>
            <a:endParaRPr lang="en-US" cap="none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Chapter:-5 PHP-</a:t>
            </a:r>
            <a:r>
              <a:rPr lang="en-US" dirty="0" err="1" smtClean="0"/>
              <a:t>MySQLi</a:t>
            </a:r>
            <a:r>
              <a:rPr lang="en-US" dirty="0" smtClean="0"/>
              <a:t>  </a:t>
            </a:r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PHP-</a:t>
            </a:r>
            <a:r>
              <a:rPr lang="en-US" dirty="0" err="1" smtClean="0"/>
              <a:t>MySQLi</a:t>
            </a:r>
            <a:r>
              <a:rPr lang="en-US" dirty="0" smtClean="0"/>
              <a:t>  Functions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Chapter</a:t>
            </a:r>
            <a:r>
              <a:rPr lang="en-US" dirty="0" smtClean="0"/>
              <a:t>:-5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PHP-</a:t>
            </a:r>
            <a:r>
              <a:rPr lang="en-US" dirty="0" err="1" smtClean="0"/>
              <a:t>MySQLi</a:t>
            </a:r>
            <a:r>
              <a:rPr lang="en-US" dirty="0" smtClean="0"/>
              <a:t> 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54558"/>
            <a:ext cx="5106026" cy="4816698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/>
              <a:t>mysqli_fetch_array</a:t>
            </a:r>
            <a:r>
              <a:rPr lang="en-US" cap="none" dirty="0" smtClean="0"/>
              <a:t>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/>
              <a:t>mysqli_num_rows</a:t>
            </a:r>
            <a:r>
              <a:rPr lang="en-US" cap="none" dirty="0" smtClean="0"/>
              <a:t>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/>
              <a:t>mysqli_affected_rows</a:t>
            </a:r>
            <a:r>
              <a:rPr lang="en-US" cap="none" dirty="0" smtClean="0"/>
              <a:t>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/>
              <a:t>mysqli_fetch_assoc</a:t>
            </a:r>
            <a:r>
              <a:rPr lang="en-US" cap="none" dirty="0" smtClean="0"/>
              <a:t>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err="1" smtClean="0"/>
              <a:t>mysqli_fetch_fields</a:t>
            </a: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mysqli_fetch_object</a:t>
            </a:r>
            <a:r>
              <a:rPr lang="en-US" cap="none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mysqli_fetch</a:t>
            </a:r>
            <a:r>
              <a:rPr lang="en-US" cap="none" dirty="0" smtClean="0"/>
              <a:t>_ row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mysqli_fetch</a:t>
            </a:r>
            <a:r>
              <a:rPr lang="en-US" cap="none" dirty="0" smtClean="0"/>
              <a:t>_ all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mysqli_insert_id</a:t>
            </a: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mysqli_num_fields</a:t>
            </a:r>
            <a:r>
              <a:rPr lang="en-US" cap="none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mysqli_free_result</a:t>
            </a:r>
            <a:r>
              <a:rPr lang="en-US" cap="none" dirty="0" smtClean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mysqli_tablename</a:t>
            </a:r>
            <a:endParaRPr lang="en-US" cap="none" dirty="0" smtClean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803042"/>
            <a:ext cx="5105400" cy="453336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cap="none" dirty="0" err="1" smtClean="0"/>
              <a:t>mysqli_autocommit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3"/>
            </a:pPr>
            <a:r>
              <a:rPr lang="en-US" cap="none" dirty="0" err="1" smtClean="0"/>
              <a:t>mysqli_commit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3"/>
            </a:pPr>
            <a:r>
              <a:rPr lang="en-US" cap="none" dirty="0" err="1" smtClean="0"/>
              <a:t>mysqli_data_seek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3"/>
            </a:pPr>
            <a:r>
              <a:rPr lang="en-US" cap="none" dirty="0" err="1" smtClean="0"/>
              <a:t>mysqli_field_count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3"/>
            </a:pPr>
            <a:r>
              <a:rPr lang="en-US" cap="none" dirty="0" err="1" smtClean="0"/>
              <a:t>mysqli_field_seek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3"/>
            </a:pPr>
            <a:r>
              <a:rPr lang="en-US" cap="none" dirty="0" err="1" smtClean="0"/>
              <a:t>mysqli_kill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3"/>
            </a:pPr>
            <a:r>
              <a:rPr lang="en-US" cap="none" dirty="0" err="1" smtClean="0"/>
              <a:t>mysqli_multi_query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3"/>
            </a:pPr>
            <a:r>
              <a:rPr lang="en-US" cap="none" dirty="0" err="1" smtClean="0"/>
              <a:t>mysqli_query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3"/>
            </a:pPr>
            <a:r>
              <a:rPr lang="en-US" cap="none" dirty="0" err="1" smtClean="0"/>
              <a:t>mysqli_real_escape_string</a:t>
            </a:r>
            <a:endParaRPr lang="en-US" cap="none" dirty="0" smtClean="0"/>
          </a:p>
          <a:p>
            <a:pPr marL="457200" indent="-457200">
              <a:buFont typeface="+mj-lt"/>
              <a:buAutoNum type="arabicPeriod" startAt="13"/>
            </a:pPr>
            <a:r>
              <a:rPr lang="en-US" cap="none" dirty="0" err="1" smtClean="0"/>
              <a:t>mysqli_rollback</a:t>
            </a:r>
            <a:endParaRPr lang="en-US" cap="none" dirty="0" smtClean="0"/>
          </a:p>
          <a:p>
            <a:endParaRPr lang="en-US" cap="none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85624" y="2936383"/>
            <a:ext cx="69288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 </a:t>
            </a:r>
            <a:endParaRPr 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Chapter:-1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25003" y="2367092"/>
            <a:ext cx="5594797" cy="386628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900" dirty="0" smtClean="0"/>
              <a:t>Intro.Webpage,Website</a:t>
            </a:r>
          </a:p>
          <a:p>
            <a:pPr lvl="0">
              <a:lnSpc>
                <a:spcPct val="100000"/>
              </a:lnSpc>
            </a:pPr>
            <a:r>
              <a:rPr lang="en-US" sz="1900" dirty="0" smtClean="0"/>
              <a:t>Static and Dynamic Web</a:t>
            </a:r>
          </a:p>
          <a:p>
            <a:pPr lvl="0">
              <a:lnSpc>
                <a:spcPct val="100000"/>
              </a:lnSpc>
            </a:pPr>
            <a:r>
              <a:rPr lang="en-US" sz="1900" dirty="0" smtClean="0"/>
              <a:t>Client side &amp;Server Side Scripting</a:t>
            </a:r>
          </a:p>
          <a:p>
            <a:pPr lvl="0">
              <a:lnSpc>
                <a:spcPct val="100000"/>
              </a:lnSpc>
            </a:pPr>
            <a:r>
              <a:rPr lang="en-US" sz="1900" dirty="0" smtClean="0"/>
              <a:t>Web server (IIS &amp;Apache)</a:t>
            </a:r>
          </a:p>
          <a:p>
            <a:pPr lvl="0">
              <a:lnSpc>
                <a:spcPct val="100000"/>
              </a:lnSpc>
            </a:pPr>
            <a:r>
              <a:rPr lang="en-US" sz="1900" dirty="0" smtClean="0"/>
              <a:t>HTTP &amp;HTTPS protocol</a:t>
            </a:r>
          </a:p>
          <a:p>
            <a:pPr lvl="0">
              <a:lnSpc>
                <a:spcPct val="100000"/>
              </a:lnSpc>
            </a:pPr>
            <a:r>
              <a:rPr lang="en-US" sz="1900" dirty="0" smtClean="0"/>
              <a:t>FTP</a:t>
            </a:r>
          </a:p>
          <a:p>
            <a:pPr lvl="0">
              <a:lnSpc>
                <a:spcPct val="100000"/>
              </a:lnSpc>
            </a:pPr>
            <a:r>
              <a:rPr lang="en-US" sz="1900" dirty="0" smtClean="0"/>
              <a:t>Web </a:t>
            </a:r>
            <a:r>
              <a:rPr lang="en-US" sz="1900" dirty="0" smtClean="0"/>
              <a:t>Hosting</a:t>
            </a:r>
            <a:endParaRPr lang="en-US" sz="19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718221" y="2163651"/>
            <a:ext cx="5559380" cy="417275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Introduction to PHP</a:t>
            </a:r>
          </a:p>
          <a:p>
            <a:pPr lvl="0"/>
            <a:r>
              <a:rPr lang="en-US" dirty="0" smtClean="0"/>
              <a:t>PHP configuration in IIS &amp; Apache Web server</a:t>
            </a:r>
          </a:p>
          <a:p>
            <a:pPr lvl="0"/>
            <a:r>
              <a:rPr lang="en-US" dirty="0" smtClean="0"/>
              <a:t>Understanding of PHP.INI file</a:t>
            </a:r>
          </a:p>
          <a:p>
            <a:pPr lvl="0"/>
            <a:r>
              <a:rPr lang="en-US" dirty="0" smtClean="0"/>
              <a:t>PHP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Static &amp; global variable </a:t>
            </a:r>
          </a:p>
          <a:p>
            <a:r>
              <a:rPr lang="en-US" dirty="0" smtClean="0"/>
              <a:t>PHP </a:t>
            </a:r>
            <a:r>
              <a:rPr lang="en-US" dirty="0" smtClean="0"/>
              <a:t>Operator</a:t>
            </a:r>
          </a:p>
          <a:p>
            <a:pPr lvl="0"/>
            <a:r>
              <a:rPr lang="en-US" dirty="0" smtClean="0"/>
              <a:t>Conditional Structure &amp; Looping Structure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Chapter:-2  array and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5307" y="2431486"/>
            <a:ext cx="5414493" cy="3956435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cap="none" dirty="0" smtClean="0"/>
              <a:t>Array And It’s Types</a:t>
            </a:r>
            <a:endParaRPr lang="en-US" sz="1800" cap="none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smtClean="0"/>
              <a:t>User Defined Functions:</a:t>
            </a:r>
            <a:endParaRPr lang="en-US" sz="1800" cap="none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 smtClean="0"/>
              <a:t>Argument Function</a:t>
            </a:r>
            <a:endParaRPr lang="en-US" sz="1600" cap="none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 smtClean="0"/>
              <a:t>Default Argument</a:t>
            </a:r>
            <a:endParaRPr lang="en-US" sz="1600" cap="none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 smtClean="0"/>
              <a:t>Return Function</a:t>
            </a:r>
            <a:endParaRPr lang="en-US" sz="1600" cap="none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cap="none" dirty="0" smtClean="0"/>
              <a:t>Variable Length Argument Function</a:t>
            </a:r>
            <a:endParaRPr lang="en-US" sz="1800" cap="none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 smtClean="0"/>
              <a:t>func_num_args</a:t>
            </a:r>
            <a:endParaRPr lang="en-US" sz="1600" cap="none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 smtClean="0"/>
              <a:t>func_get_arg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 smtClean="0"/>
              <a:t>func_get_args</a:t>
            </a:r>
            <a:endParaRPr lang="en-US" sz="1600" cap="none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692462" y="2021984"/>
            <a:ext cx="5585138" cy="4172754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 startAt="4"/>
            </a:pPr>
            <a:r>
              <a:rPr lang="en-US" sz="1800" cap="none" dirty="0" smtClean="0"/>
              <a:t>Variable Function </a:t>
            </a:r>
          </a:p>
          <a:p>
            <a:pPr marL="342900" lvl="0" indent="-342900">
              <a:buFont typeface="+mj-lt"/>
              <a:buAutoNum type="arabicPeriod" startAt="4"/>
            </a:pPr>
            <a:r>
              <a:rPr lang="en-US" sz="1800" cap="none" dirty="0" smtClean="0"/>
              <a:t>String Function</a:t>
            </a:r>
          </a:p>
          <a:p>
            <a:pPr marL="342900" lvl="0" indent="-342900">
              <a:buFont typeface="+mj-lt"/>
              <a:buAutoNum type="arabicPeriod" startAt="4"/>
            </a:pPr>
            <a:r>
              <a:rPr lang="en-US" sz="1800" cap="none" dirty="0" smtClean="0"/>
              <a:t>Maths Function</a:t>
            </a:r>
          </a:p>
          <a:p>
            <a:pPr marL="342900" lvl="0" indent="-342900">
              <a:buFont typeface="+mj-lt"/>
              <a:buAutoNum type="arabicPeriod" startAt="4"/>
            </a:pPr>
            <a:r>
              <a:rPr lang="en-US" sz="1800" cap="none" dirty="0" smtClean="0"/>
              <a:t>Date And Time Function</a:t>
            </a:r>
          </a:p>
          <a:p>
            <a:pPr marL="342900" lvl="0" indent="-342900">
              <a:buFont typeface="+mj-lt"/>
              <a:buAutoNum type="arabicPeriod" startAt="4"/>
            </a:pPr>
            <a:r>
              <a:rPr lang="en-US" sz="1800" cap="none" dirty="0" smtClean="0"/>
              <a:t>Miscellaneous Function</a:t>
            </a:r>
          </a:p>
          <a:p>
            <a:pPr marL="342900" lvl="0" indent="-342900">
              <a:buFont typeface="+mj-lt"/>
              <a:buAutoNum type="arabicPeriod" startAt="4"/>
            </a:pPr>
            <a:r>
              <a:rPr lang="en-US" sz="1800" cap="none" dirty="0" smtClean="0"/>
              <a:t>GD  Library</a:t>
            </a:r>
          </a:p>
          <a:p>
            <a:pPr lvl="0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Chapter:-2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56822" y="1958894"/>
            <a:ext cx="5337222" cy="679994"/>
          </a:xfrm>
        </p:spPr>
        <p:txBody>
          <a:bodyPr/>
          <a:lstStyle/>
          <a:p>
            <a:pPr lvl="0"/>
            <a:r>
              <a:rPr lang="en-US" dirty="0" smtClean="0"/>
              <a:t>Variable Function</a:t>
            </a:r>
            <a:endParaRPr lang="en-US" sz="240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92428" y="3051011"/>
            <a:ext cx="5427373" cy="34785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gettype</a:t>
            </a:r>
            <a:r>
              <a:rPr lang="en-US" cap="none" dirty="0" smtClean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settype,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isset,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unset,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strval,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floatval,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intval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print_r</a:t>
            </a:r>
            <a:endParaRPr lang="en-US" sz="1800" cap="none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2200" y="2833352"/>
            <a:ext cx="5105401" cy="2957847"/>
          </a:xfrm>
        </p:spPr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cap="none" dirty="0" smtClean="0"/>
              <a:t>var_dump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cap="none" dirty="0" smtClean="0"/>
              <a:t>empty</a:t>
            </a:r>
            <a:endParaRPr lang="en-US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4" y="609600"/>
            <a:ext cx="5383995" cy="613893"/>
          </a:xfrm>
        </p:spPr>
        <p:txBody>
          <a:bodyPr/>
          <a:lstStyle/>
          <a:p>
            <a:r>
              <a:rPr lang="en-US" dirty="0" smtClean="0"/>
              <a:t>Chapter:-2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5"/>
          </p:nvPr>
        </p:nvSpPr>
        <p:spPr>
          <a:xfrm>
            <a:off x="656823" y="2408349"/>
            <a:ext cx="2228045" cy="4134119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000" cap="none" dirty="0" err="1" smtClean="0"/>
              <a:t>chr</a:t>
            </a:r>
            <a:r>
              <a:rPr lang="en-US" sz="2000" cap="none" dirty="0" smtClean="0"/>
              <a:t>,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cap="none" dirty="0" err="1" smtClean="0"/>
              <a:t>ord</a:t>
            </a:r>
            <a:r>
              <a:rPr lang="en-US" sz="2000" cap="none" dirty="0" smtClean="0"/>
              <a:t>,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cap="none" dirty="0" err="1" smtClean="0"/>
              <a:t>strtolower</a:t>
            </a:r>
            <a:r>
              <a:rPr lang="en-US" sz="2000" cap="none" dirty="0" smtClean="0"/>
              <a:t>,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cap="none" dirty="0" err="1" smtClean="0"/>
              <a:t>strtoupper</a:t>
            </a:r>
            <a:r>
              <a:rPr lang="en-US" sz="2000" cap="none" dirty="0" smtClean="0"/>
              <a:t>,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cap="none" dirty="0" err="1" smtClean="0"/>
              <a:t>strlen</a:t>
            </a:r>
            <a:r>
              <a:rPr lang="en-US" sz="2000" cap="none" dirty="0" smtClean="0"/>
              <a:t>,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cap="none" dirty="0" smtClean="0"/>
              <a:t> </a:t>
            </a:r>
            <a:r>
              <a:rPr lang="en-US" sz="2000" cap="none" dirty="0" err="1" smtClean="0"/>
              <a:t>ltrim</a:t>
            </a:r>
            <a:r>
              <a:rPr lang="en-US" sz="2000" cap="none" dirty="0" smtClean="0"/>
              <a:t>,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cap="none" dirty="0" smtClean="0"/>
              <a:t> </a:t>
            </a:r>
            <a:r>
              <a:rPr lang="en-US" sz="2000" cap="none" dirty="0" err="1" smtClean="0"/>
              <a:t>rtrim</a:t>
            </a:r>
            <a:r>
              <a:rPr lang="en-US" sz="2000" cap="none" dirty="0" smtClean="0"/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cap="none" dirty="0" smtClean="0"/>
              <a:t>trim, </a:t>
            </a:r>
            <a:endParaRPr lang="en-US" sz="2000" cap="non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6"/>
          </p:nvPr>
        </p:nvSpPr>
        <p:spPr>
          <a:xfrm>
            <a:off x="3181082" y="1957589"/>
            <a:ext cx="3438659" cy="490041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+mj-lt"/>
              <a:buAutoNum type="arabicPeriod" startAt="9"/>
            </a:pPr>
            <a:r>
              <a:rPr lang="en-US" sz="1800" cap="none" dirty="0" err="1" smtClean="0"/>
              <a:t>substr</a:t>
            </a:r>
            <a:r>
              <a:rPr lang="en-US" sz="1800" cap="none" dirty="0" smtClean="0"/>
              <a:t>, </a:t>
            </a:r>
          </a:p>
          <a:p>
            <a:pPr marL="342900" indent="-342900" algn="l">
              <a:buFont typeface="+mj-lt"/>
              <a:buAutoNum type="arabicPeriod" startAt="9"/>
            </a:pPr>
            <a:r>
              <a:rPr lang="en-US" sz="1800" cap="none" dirty="0" err="1" smtClean="0"/>
              <a:t>strcmp</a:t>
            </a:r>
            <a:r>
              <a:rPr lang="en-US" sz="1800" cap="none" dirty="0" smtClean="0"/>
              <a:t>, </a:t>
            </a:r>
          </a:p>
          <a:p>
            <a:pPr marL="342900" indent="-342900" algn="l">
              <a:buFont typeface="+mj-lt"/>
              <a:buAutoNum type="arabicPeriod" startAt="9"/>
            </a:pPr>
            <a:r>
              <a:rPr lang="en-US" sz="1800" cap="none" dirty="0" err="1" smtClean="0"/>
              <a:t>strcasecmp</a:t>
            </a:r>
            <a:r>
              <a:rPr lang="en-US" sz="1800" cap="none" dirty="0" smtClean="0"/>
              <a:t>, </a:t>
            </a:r>
          </a:p>
          <a:p>
            <a:pPr marL="342900" indent="-342900" algn="l">
              <a:buFont typeface="+mj-lt"/>
              <a:buAutoNum type="arabicPeriod" startAt="9"/>
            </a:pPr>
            <a:r>
              <a:rPr lang="en-US" sz="1800" cap="none" dirty="0" smtClean="0"/>
              <a:t>strops, </a:t>
            </a:r>
          </a:p>
          <a:p>
            <a:pPr marL="342900" indent="-342900" algn="l">
              <a:buFont typeface="+mj-lt"/>
              <a:buAutoNum type="arabicPeriod" startAt="9"/>
            </a:pPr>
            <a:r>
              <a:rPr lang="en-US" sz="1800" cap="none" dirty="0" err="1" smtClean="0"/>
              <a:t>strrpos</a:t>
            </a:r>
            <a:r>
              <a:rPr lang="en-US" sz="1800" cap="none" dirty="0" smtClean="0"/>
              <a:t>, </a:t>
            </a:r>
          </a:p>
          <a:p>
            <a:pPr marL="342900" indent="-342900" algn="l">
              <a:buFont typeface="+mj-lt"/>
              <a:buAutoNum type="arabicPeriod" startAt="9"/>
            </a:pPr>
            <a:r>
              <a:rPr lang="en-US" sz="1800" cap="none" dirty="0" err="1" smtClean="0"/>
              <a:t>strstr</a:t>
            </a:r>
            <a:r>
              <a:rPr lang="en-US" sz="1800" cap="none" dirty="0" smtClean="0"/>
              <a:t>, </a:t>
            </a:r>
          </a:p>
          <a:p>
            <a:pPr marL="342900" indent="-342900" algn="l">
              <a:buFont typeface="+mj-lt"/>
              <a:buAutoNum type="arabicPeriod" startAt="9"/>
            </a:pPr>
            <a:r>
              <a:rPr lang="en-US" sz="1800" cap="none" dirty="0" err="1" smtClean="0"/>
              <a:t>stristr</a:t>
            </a:r>
            <a:endParaRPr lang="en-US" sz="1800" cap="none" dirty="0" smtClean="0"/>
          </a:p>
          <a:p>
            <a:pPr marL="342900" indent="-342900" algn="l">
              <a:buFont typeface="+mj-lt"/>
              <a:buAutoNum type="arabicPeriod" startAt="9"/>
            </a:pPr>
            <a:r>
              <a:rPr lang="en-US" sz="1800" cap="none" dirty="0" err="1" smtClean="0"/>
              <a:t>str_replace</a:t>
            </a:r>
            <a:r>
              <a:rPr lang="en-US" sz="1800" cap="none" dirty="0" smtClean="0"/>
              <a:t>, </a:t>
            </a:r>
          </a:p>
          <a:p>
            <a:pPr marL="342900" indent="-342900" algn="l">
              <a:buFont typeface="+mj-lt"/>
              <a:buAutoNum type="arabicPeriod" startAt="9"/>
            </a:pPr>
            <a:r>
              <a:rPr lang="en-US" sz="1800" cap="none" dirty="0" err="1" smtClean="0"/>
              <a:t>strrev</a:t>
            </a:r>
            <a:r>
              <a:rPr lang="en-US" sz="1800" cap="none" dirty="0" smtClean="0"/>
              <a:t>, </a:t>
            </a:r>
          </a:p>
          <a:p>
            <a:pPr marL="342900" indent="-342900" algn="l">
              <a:buFont typeface="+mj-lt"/>
              <a:buAutoNum type="arabicPeriod" startAt="9"/>
            </a:pPr>
            <a:r>
              <a:rPr lang="en-US" sz="1800" cap="none" dirty="0" smtClean="0"/>
              <a:t>echo, </a:t>
            </a:r>
          </a:p>
          <a:p>
            <a:pPr marL="342900" indent="-342900" algn="l">
              <a:buFont typeface="+mj-lt"/>
              <a:buAutoNum type="arabicPeriod" startAt="9"/>
            </a:pPr>
            <a:r>
              <a:rPr lang="en-US" sz="1800" cap="none" dirty="0" smtClean="0"/>
              <a:t>print, </a:t>
            </a:r>
            <a:endParaRPr lang="en-US" sz="1800" cap="non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2112134" y="1207994"/>
            <a:ext cx="5550794" cy="576262"/>
          </a:xfrm>
        </p:spPr>
        <p:txBody>
          <a:bodyPr/>
          <a:lstStyle/>
          <a:p>
            <a:r>
              <a:rPr lang="en-US" dirty="0" smtClean="0"/>
              <a:t>String function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7"/>
          </p:nvPr>
        </p:nvSpPr>
        <p:spPr>
          <a:xfrm>
            <a:off x="6259132" y="1880315"/>
            <a:ext cx="5019094" cy="4417454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 startAt="20"/>
            </a:pPr>
            <a:r>
              <a:rPr lang="en-US" sz="1800" cap="none" dirty="0" smtClean="0"/>
              <a:t>explode</a:t>
            </a:r>
          </a:p>
          <a:p>
            <a:pPr marL="342900" indent="-342900" algn="l">
              <a:buFont typeface="+mj-lt"/>
              <a:buAutoNum type="arabicPeriod" startAt="20"/>
            </a:pPr>
            <a:r>
              <a:rPr lang="en-US" sz="1800" cap="none" dirty="0" smtClean="0"/>
              <a:t> implode</a:t>
            </a:r>
          </a:p>
          <a:p>
            <a:pPr marL="342900" indent="-342900" algn="l">
              <a:buFont typeface="+mj-lt"/>
              <a:buAutoNum type="arabicPeriod" startAt="20"/>
            </a:pPr>
            <a:r>
              <a:rPr lang="en-US" sz="1800" cap="none" dirty="0" smtClean="0"/>
              <a:t> join</a:t>
            </a:r>
          </a:p>
          <a:p>
            <a:pPr marL="342900" indent="-342900" algn="l">
              <a:buFont typeface="+mj-lt"/>
              <a:buAutoNum type="arabicPeriod" startAt="20"/>
            </a:pPr>
            <a:r>
              <a:rPr lang="en-US" sz="1800" cap="none" dirty="0" smtClean="0"/>
              <a:t>md5</a:t>
            </a:r>
          </a:p>
          <a:p>
            <a:pPr marL="342900" indent="-342900" algn="l">
              <a:buFont typeface="+mj-lt"/>
              <a:buAutoNum type="arabicPeriod" startAt="20"/>
            </a:pPr>
            <a:r>
              <a:rPr lang="en-US" sz="1800" cap="none" dirty="0" err="1" smtClean="0"/>
              <a:t>substr_compare</a:t>
            </a:r>
            <a:r>
              <a:rPr lang="en-US" sz="1800" cap="none" dirty="0" smtClean="0"/>
              <a:t>(),  </a:t>
            </a:r>
          </a:p>
          <a:p>
            <a:pPr marL="342900" indent="-342900" algn="l">
              <a:buFont typeface="+mj-lt"/>
              <a:buAutoNum type="arabicPeriod" startAt="20"/>
            </a:pPr>
            <a:r>
              <a:rPr lang="en-US" sz="1800" cap="none" dirty="0" err="1" smtClean="0"/>
              <a:t>substr_count</a:t>
            </a:r>
            <a:r>
              <a:rPr lang="en-US" sz="1800" cap="none" dirty="0" smtClean="0"/>
              <a:t>(), </a:t>
            </a:r>
          </a:p>
          <a:p>
            <a:pPr marL="342900" indent="-342900" algn="l">
              <a:buFont typeface="+mj-lt"/>
              <a:buAutoNum type="arabicPeriod" startAt="20"/>
            </a:pPr>
            <a:r>
              <a:rPr lang="en-US" sz="1800" cap="none" dirty="0" err="1" smtClean="0"/>
              <a:t>ucfirst</a:t>
            </a:r>
            <a:r>
              <a:rPr lang="en-US" sz="1800" cap="none" dirty="0" smtClean="0"/>
              <a:t>(),</a:t>
            </a:r>
          </a:p>
          <a:p>
            <a:pPr marL="342900" indent="-342900" algn="l">
              <a:buFont typeface="+mj-lt"/>
              <a:buAutoNum type="arabicPeriod" startAt="20"/>
            </a:pPr>
            <a:r>
              <a:rPr lang="en-US" sz="1800" cap="none" dirty="0" smtClean="0"/>
              <a:t> </a:t>
            </a:r>
            <a:r>
              <a:rPr lang="en-US" sz="1800" cap="none" dirty="0" err="1" smtClean="0"/>
              <a:t>ucwords</a:t>
            </a:r>
            <a:r>
              <a:rPr lang="en-US" sz="1800" cap="none" dirty="0" smtClean="0"/>
              <a:t>()</a:t>
            </a:r>
          </a:p>
          <a:p>
            <a:pPr marL="342900" indent="-342900" algn="l">
              <a:buFont typeface="+mj-lt"/>
              <a:buAutoNum type="arabicPeriod" startAt="20"/>
            </a:pPr>
            <a:r>
              <a:rPr lang="en-US" sz="1800" cap="none" dirty="0" err="1" smtClean="0"/>
              <a:t>lcfirst</a:t>
            </a:r>
            <a:r>
              <a:rPr lang="en-US" sz="1800" cap="none" dirty="0" smtClean="0"/>
              <a:t>()</a:t>
            </a:r>
            <a:endParaRPr lang="en-US" sz="18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52706"/>
          </a:xfrm>
        </p:spPr>
        <p:txBody>
          <a:bodyPr/>
          <a:lstStyle/>
          <a:p>
            <a:r>
              <a:rPr lang="en-US" dirty="0" smtClean="0"/>
              <a:t>Chapter:-2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72085" y="1482375"/>
            <a:ext cx="9414348" cy="679994"/>
          </a:xfrm>
        </p:spPr>
        <p:txBody>
          <a:bodyPr/>
          <a:lstStyle/>
          <a:p>
            <a:pPr algn="ctr"/>
            <a:r>
              <a:rPr lang="en-US" dirty="0" smtClean="0"/>
              <a:t>Maths function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31066" y="2137894"/>
            <a:ext cx="5388736" cy="448184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abs,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ceil,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 floor,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round,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fmod</a:t>
            </a:r>
            <a:r>
              <a:rPr lang="en-US" cap="none" dirty="0" smtClean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min,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max,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pow</a:t>
            </a:r>
            <a:r>
              <a:rPr lang="en-US" cap="none" dirty="0" smtClean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sqrt</a:t>
            </a:r>
            <a:r>
              <a:rPr lang="en-US" cap="none" dirty="0" smtClean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rand</a:t>
            </a:r>
            <a:endParaRPr lang="en-US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08007"/>
          </a:xfrm>
        </p:spPr>
        <p:txBody>
          <a:bodyPr/>
          <a:lstStyle/>
          <a:p>
            <a:r>
              <a:rPr lang="en-US" dirty="0" smtClean="0"/>
              <a:t>Chapter:-2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97843" y="1688438"/>
            <a:ext cx="9143892" cy="679994"/>
          </a:xfrm>
        </p:spPr>
        <p:txBody>
          <a:bodyPr/>
          <a:lstStyle/>
          <a:p>
            <a:r>
              <a:rPr lang="en-US" dirty="0" smtClean="0"/>
              <a:t>Date and time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3774" y="2627290"/>
            <a:ext cx="5106027" cy="341290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date,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getdate</a:t>
            </a:r>
            <a:r>
              <a:rPr lang="en-US" cap="none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setdate</a:t>
            </a:r>
            <a:r>
              <a:rPr lang="en-US" cap="none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checkdate</a:t>
            </a:r>
            <a:r>
              <a:rPr lang="en-US" cap="none" dirty="0" smtClean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time,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mktime</a:t>
            </a:r>
            <a:r>
              <a:rPr lang="en-US" cap="none" dirty="0" smtClean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 smtClean="0"/>
              <a:t>date_add</a:t>
            </a:r>
            <a:r>
              <a:rPr lang="en-US" cap="none" dirty="0" smtClean="0"/>
              <a:t>(),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 </a:t>
            </a:r>
            <a:r>
              <a:rPr lang="en-US" cap="none" dirty="0" err="1" smtClean="0"/>
              <a:t>date_create</a:t>
            </a:r>
            <a:r>
              <a:rPr lang="en-US" cap="none" dirty="0" smtClean="0"/>
              <a:t>(), </a:t>
            </a:r>
            <a:endParaRPr lang="en-US" cap="non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5975798" y="2176530"/>
            <a:ext cx="5301804" cy="36146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cap="none" dirty="0" err="1" smtClean="0"/>
              <a:t>date_format</a:t>
            </a:r>
            <a:r>
              <a:rPr lang="en-US" cap="none" dirty="0" smtClean="0"/>
              <a:t>(),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cap="none" dirty="0" smtClean="0"/>
              <a:t> </a:t>
            </a:r>
            <a:r>
              <a:rPr lang="en-US" cap="none" dirty="0" err="1" smtClean="0"/>
              <a:t>gmdate</a:t>
            </a:r>
            <a:r>
              <a:rPr lang="en-US" cap="none" dirty="0" smtClean="0"/>
              <a:t>(),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cap="none" dirty="0" err="1" smtClean="0"/>
              <a:t>localtime</a:t>
            </a:r>
            <a:r>
              <a:rPr lang="en-US" cap="none" dirty="0" smtClean="0"/>
              <a:t>(),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08007"/>
          </a:xfrm>
        </p:spPr>
        <p:txBody>
          <a:bodyPr/>
          <a:lstStyle/>
          <a:p>
            <a:r>
              <a:rPr lang="en-US" dirty="0" smtClean="0"/>
              <a:t>Chapter:-2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97843" y="1688438"/>
            <a:ext cx="9143892" cy="679994"/>
          </a:xfrm>
        </p:spPr>
        <p:txBody>
          <a:bodyPr/>
          <a:lstStyle/>
          <a:p>
            <a:r>
              <a:rPr lang="en-US" dirty="0" smtClean="0"/>
              <a:t>Miscellaneous function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3774" y="2627290"/>
            <a:ext cx="6388547" cy="34129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define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constant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include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require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die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exit</a:t>
            </a:r>
          </a:p>
          <a:p>
            <a:pPr marL="457200" indent="-457200">
              <a:buNone/>
            </a:pPr>
            <a:endParaRPr lang="en-US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742682"/>
          </a:xfrm>
        </p:spPr>
        <p:txBody>
          <a:bodyPr/>
          <a:lstStyle/>
          <a:p>
            <a:r>
              <a:rPr lang="en-US" dirty="0" smtClean="0"/>
              <a:t>Chapter:-2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85007" y="1349662"/>
            <a:ext cx="5474147" cy="576262"/>
          </a:xfrm>
        </p:spPr>
        <p:txBody>
          <a:bodyPr/>
          <a:lstStyle/>
          <a:p>
            <a:r>
              <a:rPr lang="en-US" dirty="0" smtClean="0"/>
              <a:t>GD library and it’s function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5"/>
          </p:nvPr>
        </p:nvSpPr>
        <p:spPr>
          <a:xfrm>
            <a:off x="913774" y="2112135"/>
            <a:ext cx="3298976" cy="3679065"/>
          </a:xfrm>
        </p:spPr>
        <p:txBody>
          <a:bodyPr>
            <a:normAutofit lnSpcReduction="10000"/>
          </a:bodyPr>
          <a:lstStyle/>
          <a:p>
            <a:pPr marL="457200" indent="-457200" algn="l"/>
            <a:r>
              <a:rPr lang="en-US" sz="2800" cap="none" dirty="0" smtClean="0"/>
              <a:t>What is </a:t>
            </a:r>
            <a:r>
              <a:rPr lang="en-US" sz="2800" cap="none" dirty="0" err="1" smtClean="0"/>
              <a:t>gd</a:t>
            </a:r>
            <a:r>
              <a:rPr lang="en-US" sz="2800" cap="none" dirty="0" smtClean="0"/>
              <a:t> library?</a:t>
            </a:r>
          </a:p>
          <a:p>
            <a:pPr marL="457200" indent="-457200" algn="l"/>
            <a:r>
              <a:rPr lang="en-US" sz="2800" cap="none" dirty="0" smtClean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cap="none" dirty="0" err="1" smtClean="0"/>
              <a:t>php_info</a:t>
            </a:r>
            <a:endParaRPr lang="en-US" sz="1900" cap="none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900" cap="none" dirty="0" err="1" smtClean="0"/>
              <a:t>gd_info</a:t>
            </a:r>
            <a:endParaRPr lang="en-US" sz="1900" cap="none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900" cap="none" dirty="0" smtClean="0"/>
              <a:t>header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cap="none" dirty="0" err="1" smtClean="0"/>
              <a:t>imagecreate</a:t>
            </a:r>
            <a:r>
              <a:rPr lang="en-US" sz="1900" cap="none" dirty="0" smtClean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cap="none" dirty="0" err="1" smtClean="0"/>
              <a:t>imagecolorallocate</a:t>
            </a:r>
            <a:r>
              <a:rPr lang="en-US" sz="1900" cap="none" dirty="0" smtClean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cap="none" dirty="0" err="1" smtClean="0"/>
              <a:t>getimagesize</a:t>
            </a:r>
            <a:r>
              <a:rPr lang="en-US" sz="1900" cap="none" dirty="0" smtClean="0"/>
              <a:t>()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6"/>
          </p:nvPr>
        </p:nvSpPr>
        <p:spPr>
          <a:xfrm>
            <a:off x="4441348" y="2279561"/>
            <a:ext cx="3303351" cy="428866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7"/>
            </a:pPr>
            <a:r>
              <a:rPr lang="en-US" sz="1800" cap="none" dirty="0" err="1" smtClean="0"/>
              <a:t>imagepng</a:t>
            </a:r>
            <a:endParaRPr lang="en-US" sz="1800" cap="none" dirty="0" smtClean="0"/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cap="none" dirty="0" err="1" smtClean="0"/>
              <a:t>imagejpeg</a:t>
            </a:r>
            <a:endParaRPr lang="en-US" sz="1800" cap="none" dirty="0" smtClean="0"/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cap="none" dirty="0" err="1" smtClean="0"/>
              <a:t>imagegif</a:t>
            </a:r>
            <a:endParaRPr lang="en-US" sz="1800" cap="none" dirty="0" smtClean="0"/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cap="none" dirty="0" err="1" smtClean="0"/>
              <a:t>imagedistroy</a:t>
            </a:r>
            <a:endParaRPr lang="en-US" sz="1800" cap="none" dirty="0" smtClean="0"/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cap="none" dirty="0" err="1" smtClean="0"/>
              <a:t>imagecreatetruecolor</a:t>
            </a:r>
            <a:endParaRPr lang="en-US" sz="1800" cap="none" dirty="0" smtClean="0"/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cap="none" dirty="0" err="1" smtClean="0"/>
              <a:t>imageline</a:t>
            </a:r>
            <a:endParaRPr lang="en-US" sz="1800" cap="none" dirty="0" smtClean="0"/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cap="none" dirty="0" err="1" smtClean="0"/>
              <a:t>Imagerectangle</a:t>
            </a:r>
            <a:endParaRPr lang="en-US" sz="1800" cap="none" dirty="0" smtClean="0"/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cap="none" dirty="0" err="1" smtClean="0"/>
              <a:t>Imagefilledrectangle</a:t>
            </a:r>
            <a:endParaRPr lang="en-US" sz="1800" cap="none" dirty="0" smtClean="0"/>
          </a:p>
          <a:p>
            <a:pPr marL="457200" indent="-457200" algn="l">
              <a:buFont typeface="+mj-lt"/>
              <a:buAutoNum type="arabicPeriod" startAt="7"/>
            </a:pPr>
            <a:r>
              <a:rPr lang="en-US" sz="1800" cap="none" dirty="0" err="1" smtClean="0"/>
              <a:t>imageellipse</a:t>
            </a:r>
            <a:endParaRPr lang="en-US" sz="1800" cap="none" dirty="0" smtClean="0"/>
          </a:p>
          <a:p>
            <a:pPr marL="457200" indent="-457200" algn="l">
              <a:buFont typeface="+mj-lt"/>
              <a:buAutoNum type="arabicPeriod" startAt="7"/>
            </a:pPr>
            <a:endParaRPr lang="en-US" sz="1600" cap="none" dirty="0" smtClean="0"/>
          </a:p>
          <a:p>
            <a:pPr marL="457200" indent="-457200" algn="l">
              <a:buFont typeface="+mj-lt"/>
              <a:buAutoNum type="arabicPeriod" startAt="7"/>
            </a:pPr>
            <a:endParaRPr lang="en-US" sz="1600" cap="none" dirty="0" smtClean="0"/>
          </a:p>
          <a:p>
            <a:pPr algn="l"/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7"/>
          </p:nvPr>
        </p:nvSpPr>
        <p:spPr>
          <a:xfrm>
            <a:off x="7973298" y="2485623"/>
            <a:ext cx="3304928" cy="3683357"/>
          </a:xfrm>
        </p:spPr>
        <p:txBody>
          <a:bodyPr/>
          <a:lstStyle/>
          <a:p>
            <a:pPr marL="342900" indent="-342900" algn="l">
              <a:buFont typeface="+mj-lt"/>
              <a:buAutoNum type="arabicPeriod" startAt="16"/>
            </a:pPr>
            <a:r>
              <a:rPr lang="en-US" sz="2000" cap="none" dirty="0" err="1" smtClean="0"/>
              <a:t>imagepolygon</a:t>
            </a:r>
            <a:endParaRPr lang="en-US" sz="2000" cap="none" dirty="0" smtClean="0"/>
          </a:p>
          <a:p>
            <a:pPr marL="342900" indent="-342900" algn="l">
              <a:buFont typeface="+mj-lt"/>
              <a:buAutoNum type="arabicPeriod" startAt="16"/>
            </a:pPr>
            <a:r>
              <a:rPr lang="en-US" sz="2000" cap="none" dirty="0" err="1" smtClean="0"/>
              <a:t>imagefilledpolygon</a:t>
            </a:r>
            <a:endParaRPr lang="en-US" sz="2000" cap="none" dirty="0" smtClean="0"/>
          </a:p>
          <a:p>
            <a:pPr marL="342900" indent="-342900" algn="l">
              <a:buFont typeface="+mj-lt"/>
              <a:buAutoNum type="arabicPeriod" startAt="16"/>
            </a:pPr>
            <a:r>
              <a:rPr lang="en-US" sz="2000" cap="none" dirty="0" err="1" smtClean="0"/>
              <a:t>imagestring</a:t>
            </a:r>
            <a:endParaRPr lang="en-US" sz="2000" cap="none" dirty="0" smtClean="0"/>
          </a:p>
          <a:p>
            <a:pPr marL="342900" indent="-342900" algn="l">
              <a:buFont typeface="+mj-lt"/>
              <a:buAutoNum type="arabicPeriod" startAt="16"/>
            </a:pPr>
            <a:r>
              <a:rPr lang="en-US" sz="2000" cap="none" dirty="0" err="1" smtClean="0"/>
              <a:t>imagesx</a:t>
            </a:r>
            <a:endParaRPr lang="en-US" sz="2000" cap="none" dirty="0" smtClean="0"/>
          </a:p>
          <a:p>
            <a:pPr marL="342900" indent="-342900" algn="l">
              <a:buFont typeface="+mj-lt"/>
              <a:buAutoNum type="arabicPeriod" startAt="16"/>
            </a:pPr>
            <a:r>
              <a:rPr lang="en-US" sz="2000" cap="none" dirty="0" err="1" smtClean="0"/>
              <a:t>imagesy</a:t>
            </a:r>
            <a:endParaRPr lang="en-US" sz="2000" cap="none" dirty="0" smtClean="0"/>
          </a:p>
          <a:p>
            <a:pPr marL="342900" indent="-342900" algn="l">
              <a:buFont typeface="+mj-lt"/>
              <a:buAutoNum type="arabicPeriod" startAt="16"/>
            </a:pPr>
            <a:r>
              <a:rPr lang="en-US" sz="2000" cap="none" dirty="0" err="1" smtClean="0"/>
              <a:t>imagesetpixel</a:t>
            </a:r>
            <a:endParaRPr lang="en-US" sz="2000" cap="none" dirty="0" smtClean="0"/>
          </a:p>
          <a:p>
            <a:pPr marL="342900" indent="-342900" algn="l">
              <a:buFont typeface="+mj-lt"/>
              <a:buAutoNum type="arabicPeriod" startAt="16"/>
            </a:pPr>
            <a:endParaRPr lang="en-US" sz="2000" cap="none" dirty="0" smtClean="0"/>
          </a:p>
          <a:p>
            <a:pPr marL="342900" indent="-342900" algn="l">
              <a:buFont typeface="+mj-lt"/>
              <a:buAutoNum type="arabicPeriod" startAt="16"/>
            </a:pPr>
            <a:endParaRPr lang="en-US" cap="none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149</TotalTime>
  <Words>512</Words>
  <Application>Microsoft Office PowerPoint</Application>
  <PresentationFormat>Custom</PresentationFormat>
  <Paragraphs>248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Droplet</vt:lpstr>
      <vt:lpstr>syllabus</vt:lpstr>
      <vt:lpstr>Chapter:-1  introduction</vt:lpstr>
      <vt:lpstr>Chapter:-2  array and function</vt:lpstr>
      <vt:lpstr>Chapter:-2</vt:lpstr>
      <vt:lpstr>Chapter:-2</vt:lpstr>
      <vt:lpstr>Chapter:-2</vt:lpstr>
      <vt:lpstr>Chapter:-2</vt:lpstr>
      <vt:lpstr>Chapter:-2</vt:lpstr>
      <vt:lpstr>Chapter:-2</vt:lpstr>
      <vt:lpstr>Chapter:-3 handling form and files</vt:lpstr>
      <vt:lpstr>Chapter:-3</vt:lpstr>
      <vt:lpstr>Chapter:-3</vt:lpstr>
      <vt:lpstr>Chapter:-4  interacting with MySQLi </vt:lpstr>
      <vt:lpstr>Chapter:-4 PHP-MySQLi  Connectivity and debug function </vt:lpstr>
      <vt:lpstr>Chapter:-5 PHP-MySQLi  Functions</vt:lpstr>
      <vt:lpstr>Chapter:-5 PHP-MySQLi  Functions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admin</cp:lastModifiedBy>
  <cp:revision>62</cp:revision>
  <dcterms:created xsi:type="dcterms:W3CDTF">2014-09-12T17:25:11Z</dcterms:created>
  <dcterms:modified xsi:type="dcterms:W3CDTF">2019-12-06T03:31:29Z</dcterms:modified>
</cp:coreProperties>
</file>