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276" r:id="rId3"/>
    <p:sldId id="278" r:id="rId4"/>
    <p:sldId id="264" r:id="rId5"/>
    <p:sldId id="265" r:id="rId6"/>
    <p:sldId id="266" r:id="rId7"/>
    <p:sldId id="283" r:id="rId8"/>
    <p:sldId id="284" r:id="rId9"/>
    <p:sldId id="277" r:id="rId10"/>
    <p:sldId id="280" r:id="rId11"/>
    <p:sldId id="281" r:id="rId12"/>
    <p:sldId id="355" r:id="rId13"/>
    <p:sldId id="356" r:id="rId14"/>
    <p:sldId id="357" r:id="rId15"/>
    <p:sldId id="349" r:id="rId16"/>
    <p:sldId id="350" r:id="rId17"/>
    <p:sldId id="351" r:id="rId18"/>
    <p:sldId id="352" r:id="rId19"/>
    <p:sldId id="282" r:id="rId20"/>
    <p:sldId id="285" r:id="rId21"/>
    <p:sldId id="360" r:id="rId22"/>
    <p:sldId id="358" r:id="rId23"/>
    <p:sldId id="287" r:id="rId24"/>
    <p:sldId id="286" r:id="rId25"/>
    <p:sldId id="361" r:id="rId26"/>
    <p:sldId id="359" r:id="rId27"/>
    <p:sldId id="288" r:id="rId28"/>
    <p:sldId id="267" r:id="rId29"/>
    <p:sldId id="268" r:id="rId30"/>
    <p:sldId id="269" r:id="rId31"/>
    <p:sldId id="270" r:id="rId32"/>
    <p:sldId id="271" r:id="rId33"/>
    <p:sldId id="272" r:id="rId34"/>
    <p:sldId id="367" r:id="rId35"/>
    <p:sldId id="289" r:id="rId36"/>
    <p:sldId id="291" r:id="rId37"/>
    <p:sldId id="364" r:id="rId38"/>
    <p:sldId id="292" r:id="rId39"/>
    <p:sldId id="366" r:id="rId40"/>
    <p:sldId id="293" r:id="rId41"/>
    <p:sldId id="362" r:id="rId42"/>
    <p:sldId id="273" r:id="rId43"/>
    <p:sldId id="295" r:id="rId44"/>
    <p:sldId id="290" r:id="rId45"/>
    <p:sldId id="298" r:id="rId46"/>
    <p:sldId id="296" r:id="rId47"/>
    <p:sldId id="368" r:id="rId48"/>
    <p:sldId id="294" r:id="rId49"/>
    <p:sldId id="299" r:id="rId50"/>
    <p:sldId id="297" r:id="rId51"/>
    <p:sldId id="301" r:id="rId52"/>
    <p:sldId id="369" r:id="rId53"/>
    <p:sldId id="307" r:id="rId54"/>
    <p:sldId id="300" r:id="rId55"/>
    <p:sldId id="371" r:id="rId56"/>
    <p:sldId id="370" r:id="rId57"/>
    <p:sldId id="363" r:id="rId58"/>
    <p:sldId id="302" r:id="rId59"/>
    <p:sldId id="303" r:id="rId60"/>
    <p:sldId id="304" r:id="rId61"/>
    <p:sldId id="365" r:id="rId62"/>
    <p:sldId id="305" r:id="rId63"/>
    <p:sldId id="373" r:id="rId64"/>
    <p:sldId id="306" r:id="rId65"/>
    <p:sldId id="308" r:id="rId66"/>
    <p:sldId id="375" r:id="rId67"/>
    <p:sldId id="376" r:id="rId68"/>
    <p:sldId id="372" r:id="rId69"/>
    <p:sldId id="374" r:id="rId70"/>
    <p:sldId id="309" r:id="rId71"/>
    <p:sldId id="310" r:id="rId72"/>
    <p:sldId id="311" r:id="rId73"/>
    <p:sldId id="312" r:id="rId74"/>
    <p:sldId id="313" r:id="rId75"/>
    <p:sldId id="314" r:id="rId76"/>
    <p:sldId id="315" r:id="rId77"/>
    <p:sldId id="316" r:id="rId78"/>
    <p:sldId id="317" r:id="rId79"/>
    <p:sldId id="318" r:id="rId80"/>
    <p:sldId id="319" r:id="rId81"/>
    <p:sldId id="321" r:id="rId82"/>
    <p:sldId id="322" r:id="rId83"/>
    <p:sldId id="396" r:id="rId84"/>
    <p:sldId id="397" r:id="rId85"/>
    <p:sldId id="398" r:id="rId86"/>
    <p:sldId id="399"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46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627A05-3997-439B-90B4-E6284858C46E}" type="datetimeFigureOut">
              <a:rPr lang="en-US" smtClean="0"/>
              <a:pPr/>
              <a:t>12/6/2019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986390-D110-45F1-8124-115739D057E3}" type="slidenum">
              <a:rPr lang="en-US" smtClean="0"/>
              <a:pPr/>
              <a:t>‹#›</a:t>
            </a:fld>
            <a:endParaRPr lang="en-US"/>
          </a:p>
        </p:txBody>
      </p:sp>
    </p:spTree>
    <p:extLst>
      <p:ext uri="{BB962C8B-B14F-4D97-AF65-F5344CB8AC3E}">
        <p14:creationId xmlns:p14="http://schemas.microsoft.com/office/powerpoint/2010/main" xmlns="" val="92515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986390-D110-45F1-8124-115739D057E3}"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552EC4DC-84D9-4E53-A69B-DA3F4495646D}"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2EC4DC-84D9-4E53-A69B-DA3F449564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2EC4DC-84D9-4E53-A69B-DA3F449564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2EC4DC-84D9-4E53-A69B-DA3F449564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2EC4DC-84D9-4E53-A69B-DA3F4495646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2EC4DC-84D9-4E53-A69B-DA3F449564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52EC4DC-84D9-4E53-A69B-DA3F4495646D}"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52EC4DC-84D9-4E53-A69B-DA3F449564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52EC4DC-84D9-4E53-A69B-DA3F449564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59F646-6F81-4439-9CEB-88672C9D68AF}" type="datetimeFigureOut">
              <a:rPr lang="en-US" smtClean="0"/>
              <a:pPr/>
              <a:t>12/6/2019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2EC4DC-84D9-4E53-A69B-DA3F449564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459F646-6F81-4439-9CEB-88672C9D68AF}" type="datetimeFigureOut">
              <a:rPr lang="en-US" smtClean="0"/>
              <a:pPr/>
              <a:t>12/6/2019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552EC4DC-84D9-4E53-A69B-DA3F449564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459F646-6F81-4439-9CEB-88672C9D68AF}" type="datetimeFigureOut">
              <a:rPr lang="en-US" smtClean="0"/>
              <a:pPr/>
              <a:t>12/6/2019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52EC4DC-84D9-4E53-A69B-DA3F4495646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archsoa.techtarget.com/definition/home-p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mputerhope.com/jargon/u/url.htm"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webopedia.com/TERM/D/document.html" TargetMode="External"/><Relationship Id="rId2" Type="http://schemas.openxmlformats.org/officeDocument/2006/relationships/hyperlink" Target="http://www.webopedia.com/TERM/A/address.html" TargetMode="External"/><Relationship Id="rId1" Type="http://schemas.openxmlformats.org/officeDocument/2006/relationships/slideLayout" Target="../slideLayouts/slideLayout2.xml"/><Relationship Id="rId5" Type="http://schemas.openxmlformats.org/officeDocument/2006/relationships/hyperlink" Target="http://www.webopedia.com/TERM/W/World_Wide_Web.html" TargetMode="External"/><Relationship Id="rId4" Type="http://schemas.openxmlformats.org/officeDocument/2006/relationships/hyperlink" Target="http://www.webopedia.com/TERM/R/resource.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webopedia.com/TERM/I/IP_address.html" TargetMode="External"/><Relationship Id="rId2" Type="http://schemas.openxmlformats.org/officeDocument/2006/relationships/hyperlink" Target="http://www.webopedia.com/TERM/P/protocol.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webopedia.com/TERM/D/domain_name.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webopedia.com/TERM/H/HTML.html" TargetMode="External"/><Relationship Id="rId3" Type="http://schemas.openxmlformats.org/officeDocument/2006/relationships/hyperlink" Target="http://www.webopedia.com/TERM/I/Internet.html" TargetMode="External"/><Relationship Id="rId7" Type="http://schemas.openxmlformats.org/officeDocument/2006/relationships/hyperlink" Target="http://www.webopedia.com/TERM/D/document.html" TargetMode="External"/><Relationship Id="rId12" Type="http://schemas.openxmlformats.org/officeDocument/2006/relationships/hyperlink" Target="http://www.webopedia.com/TERM/H/hot_spot.html" TargetMode="External"/><Relationship Id="rId2" Type="http://schemas.openxmlformats.org/officeDocument/2006/relationships/hyperlink" Target="http://www.webopedia.com/TERM/S/system.html" TargetMode="External"/><Relationship Id="rId1" Type="http://schemas.openxmlformats.org/officeDocument/2006/relationships/slideLayout" Target="../slideLayouts/slideLayout2.xml"/><Relationship Id="rId6" Type="http://schemas.openxmlformats.org/officeDocument/2006/relationships/hyperlink" Target="http://www.webopedia.com/TERM/F/format.html" TargetMode="External"/><Relationship Id="rId11" Type="http://schemas.openxmlformats.org/officeDocument/2006/relationships/hyperlink" Target="http://www.webopedia.com/TERM/C/click.html" TargetMode="External"/><Relationship Id="rId5" Type="http://schemas.openxmlformats.org/officeDocument/2006/relationships/hyperlink" Target="http://www.webopedia.com/TERM/S/support.html" TargetMode="External"/><Relationship Id="rId10" Type="http://schemas.openxmlformats.org/officeDocument/2006/relationships/hyperlink" Target="http://www.webopedia.com/TERM/F/file.html" TargetMode="External"/><Relationship Id="rId4" Type="http://schemas.openxmlformats.org/officeDocument/2006/relationships/hyperlink" Target="http://www.webopedia.com/TERM/S/server.html" TargetMode="External"/><Relationship Id="rId9" Type="http://schemas.openxmlformats.org/officeDocument/2006/relationships/hyperlink" Target="http://www.webopedia.com/TERM/G/graphic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ebopedia.com/TERM/W/Web_server.html" TargetMode="External"/><Relationship Id="rId2" Type="http://schemas.openxmlformats.org/officeDocument/2006/relationships/hyperlink" Target="http://www.webopedia.com/TERM/T/TLD.html" TargetMode="External"/><Relationship Id="rId1" Type="http://schemas.openxmlformats.org/officeDocument/2006/relationships/slideLayout" Target="../slideLayouts/slideLayout2.xml"/><Relationship Id="rId4" Type="http://schemas.openxmlformats.org/officeDocument/2006/relationships/hyperlink" Target="https://www.webopedia.com/TERM/D/DNS.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webopedia.com/TERM/T/TCP_IP.html" TargetMode="External"/><Relationship Id="rId2" Type="http://schemas.openxmlformats.org/officeDocument/2006/relationships/hyperlink" Target="http://www.webopedia.com/TERM/I/IP.html" TargetMode="External"/><Relationship Id="rId1" Type="http://schemas.openxmlformats.org/officeDocument/2006/relationships/slideLayout" Target="../slideLayouts/slideLayout2.xml"/><Relationship Id="rId6" Type="http://schemas.openxmlformats.org/officeDocument/2006/relationships/hyperlink" Target="http://www.webopedia.com/TERM/D/datagram.html" TargetMode="External"/><Relationship Id="rId5" Type="http://schemas.openxmlformats.org/officeDocument/2006/relationships/hyperlink" Target="http://www.webopedia.com/TERM/P/packet.html" TargetMode="External"/><Relationship Id="rId4" Type="http://schemas.openxmlformats.org/officeDocument/2006/relationships/hyperlink" Target="http://www.webopedia.com/TERM/P/protocol.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computerhope.com/jargon/i/internet.htm" TargetMode="External"/><Relationship Id="rId2" Type="http://schemas.openxmlformats.org/officeDocument/2006/relationships/hyperlink" Target="https://www.computerhope.com/jargon/l/lan.htm" TargetMode="External"/><Relationship Id="rId1" Type="http://schemas.openxmlformats.org/officeDocument/2006/relationships/slideLayout" Target="../slideLayouts/slideLayout2.xml"/><Relationship Id="rId4" Type="http://schemas.openxmlformats.org/officeDocument/2006/relationships/hyperlink" Target="https://www.computerhope.com/jargon/i/intranet.htm"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whatis.techtarget.com/definition/serv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mputerhope.com/jargon/h/html.htm" TargetMode="External"/><Relationship Id="rId2" Type="http://schemas.openxmlformats.org/officeDocument/2006/relationships/hyperlink" Target="https://www.computerhope.com/jargon/h/hypertex.htm" TargetMode="External"/><Relationship Id="rId1" Type="http://schemas.openxmlformats.org/officeDocument/2006/relationships/slideLayout" Target="../slideLayouts/slideLayout2.xml"/><Relationship Id="rId5" Type="http://schemas.openxmlformats.org/officeDocument/2006/relationships/hyperlink" Target="https://www.computerhope.com/jargon/h/hyperlin.htm" TargetMode="External"/><Relationship Id="rId4" Type="http://schemas.openxmlformats.org/officeDocument/2006/relationships/hyperlink" Target="https://www.computerhope.com/jargon/b/browser.ht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google.co.in/search?dcr=0&amp;q=apache+written+in&amp;stick=H4sIAAAAAAAAAOPgE2LXz9U3iM8w0lLKKLfST87PyUlNLsnMz9Mvzk8rKU8sSrUqL8osKUnNU8jMAwBaJLGJLwAAAA&amp;sa=X&amp;ved=0ahUKEwi1_9y2y8LXAhUCabwKHa4JBhMQ6BMI5QEoADAe" TargetMode="External"/><Relationship Id="rId3" Type="http://schemas.openxmlformats.org/officeDocument/2006/relationships/hyperlink" Target="https://www.google.co.in/search?dcr=0&amp;q=apache+initial+release+date&amp;stick=H4sIAAAAAAAAAOPgE2LXz9U3iM8w0lLOKLfST87PyUlNLsnMz9Mvzk8rKU8sSrVKLChITSxSSEksSQUAQL_nZTAAAAA&amp;sa=X&amp;ved=0ahUKEwi1_9y2y8LXAhUCabwKHa4JBhMQ6BMI2AEoADAa" TargetMode="External"/><Relationship Id="rId7" Type="http://schemas.openxmlformats.org/officeDocument/2006/relationships/hyperlink" Target="https://www.google.co.in/search?dcr=0&amp;q=apache+operating+system&amp;stick=H4sIAAAAAAAAAOPgE2LXz9U3iM8w0pIoLrbSL09NSktMLim2yi9ILYovriwuSc0FAGg-gKslAAAA&amp;sa=X&amp;ved=0ahUKEwi1_9y2y8LXAhUCabwKHa4JBhMQ6BMI4gEoADAd" TargetMode="External"/><Relationship Id="rId2" Type="http://schemas.openxmlformats.org/officeDocument/2006/relationships/hyperlink" Target="https://www.google.co.in/search?dcr=0&amp;q=apache+license&amp;stick=H4sIAAAAAAAAAOPgE2LXz9U3iM8w0hIuLrbSL09NSktMLim2yslMTs0rBgDwucM8IAAAAA&amp;sa=X&amp;ved=0ahUKEwi1_9y2y8LXAhUCabwKHa4JBhMQ6BMI1QEoADAZ" TargetMode="External"/><Relationship Id="rId1" Type="http://schemas.openxmlformats.org/officeDocument/2006/relationships/slideLayout" Target="../slideLayouts/slideLayout2.xml"/><Relationship Id="rId6" Type="http://schemas.openxmlformats.org/officeDocument/2006/relationships/hyperlink" Target="https://www.google.co.in/search?dcr=0&amp;q=apache&amp;stick=H4sIAAAAAAAAAOPgE2LXz9U3iM8wUgIz8qpytVQyyq30k_NzclKTSzLz8_SL89NKyhOLUq1SUstSc_ILUlMUkioBAzjsdDoAAAA&amp;sa=X&amp;ved=0ahUKEwi1_9y2y8LXAhUCabwKHa4JBhMQmxMI3wEoATAc" TargetMode="External"/><Relationship Id="rId11" Type="http://schemas.openxmlformats.org/officeDocument/2006/relationships/hyperlink" Target="https://www.google.co.in/search?dcr=0&amp;q=C++&amp;stick=H4sIAAAAAAAAAOPgE2LXz9U3iM8wUuIAMbLSC9O1lDLKrfST83NyUpNLMvPz9Ivz00rKE4tSrcqLMktKUvMUMvMAT4HUODkAAAA&amp;sa=X&amp;ved=0ahUKEwi1_9y2y8LXAhUCabwKHa4JBhMQmxMI6AEoAzAe" TargetMode="External"/><Relationship Id="rId5" Type="http://schemas.openxmlformats.org/officeDocument/2006/relationships/hyperlink" Target="https://www.google.co.in/search?dcr=0&amp;q=apache+developed+by&amp;stick=H4sIAAAAAAAAAOPgE2LXz9U3iM8w0lLJKLfST87PyUlNLsnMz9Mvzk8rKU8sSrVKSS1LzckvSE1RSKoEADqvhEwxAAAA&amp;sa=X&amp;ved=0ahUKEwi1_9y2y8LXAhUCabwKHa4JBhMQ6BMI3gEoADAc" TargetMode="External"/><Relationship Id="rId10" Type="http://schemas.openxmlformats.org/officeDocument/2006/relationships/hyperlink" Target="https://www.google.co.in/search?dcr=0&amp;q=XML&amp;stick=H4sIAAAAAAAAAOPgE2LXz9U3iM8wUuIAMSzMTUy1lDLKrfST83NyUpNLMvPz9Ivz00rKE4tSrcqLMktKUvMUMvMA43eUVzkAAAA&amp;sa=X&amp;ved=0ahUKEwi1_9y2y8LXAhUCabwKHa4JBhMQmxMI5wEoAjAe" TargetMode="External"/><Relationship Id="rId4" Type="http://schemas.openxmlformats.org/officeDocument/2006/relationships/hyperlink" Target="https://www.google.co.in/search?dcr=0&amp;q=apache+stable+release&amp;stick=H4sIAAAAAAAAAOPgE2LXz9U3iM8w0pIsLrbSL09NSktMLim2Ki5JTMqJL0rNSU0sBgDXlBEcJgAAAA&amp;sa=X&amp;ved=0ahUKEwi1_9y2y8LXAhUCabwKHa4JBhMQ6BMI2wEoADAb" TargetMode="External"/><Relationship Id="rId9" Type="http://schemas.openxmlformats.org/officeDocument/2006/relationships/hyperlink" Target="https://www.google.co.in/search?dcr=0&amp;q=c_language&amp;stick=H4sIAAAAAAAAAOPgE2LXz9U3iM8wUuIAMQxLzJK0lDLKrfST83NyUpNLMvPz9Ivz00rKE4tSrcqLMktKUvMUMvMAqngMWjkAAAA&amp;sa=X&amp;ved=0ahUKEwi1_9y2y8LXAhUCabwKHa4JBhMQmxMI5gEoATA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www.google.co.in/search?dcr=0&amp;q=iis+written+in&amp;stick=H4sIAAAAAAAAAOPgE-LSz9U3MMoxKDYv0lLKKLfST87PyUlNLsnMz9Mvzk8rKU8sSrUqL8osKUnNU8jMAwCOE3IbMgAAAA&amp;sa=X&amp;ved=0ahUKEwjg7LSxzMLXAhUBv7wKHe0yC44Q6BMIyAEoADAc" TargetMode="External"/><Relationship Id="rId3" Type="http://schemas.openxmlformats.org/officeDocument/2006/relationships/hyperlink" Target="https://www.google.co.in/search?dcr=0&amp;q=iis+initial+release&amp;stick=H4sIAAAAAAAAAOPgE-LSz9U3MMoxKDYv0pIsLrbSL09NSktMLim2yszLLMmML0rNSU0sBgAoWLjKKQAAAA&amp;sa=X&amp;ved=0ahUKEwjg7LSxzMLXAhUBv7wKHe0yC44Q6BMIuwEoADAY" TargetMode="External"/><Relationship Id="rId7" Type="http://schemas.openxmlformats.org/officeDocument/2006/relationships/hyperlink" Target="https://www.google.co.in/search?dcr=0&amp;q=Microsoft&amp;stick=H4sIAAAAAAAAAOPgE-LSz9U3MMoxKDYvUuIAsU2Ky0y0VDLKrfST83NyUpNLMvPz9Ivz00rKE4tSrVJSy1Jz8gtSUxSSKgFBRAlKPgAAAA&amp;sa=X&amp;ved=0ahUKEwjg7LSxzMLXAhUBv7wKHe0yC44QmxMIxQEoATAb" TargetMode="External"/><Relationship Id="rId2" Type="http://schemas.openxmlformats.org/officeDocument/2006/relationships/hyperlink" Target="https://www.google.co.in/search?dcr=0&amp;q=iis+stable+release&amp;stick=H4sIAAAAAAAAAOPgE-LSz9U3MMoxKDYv0pIsLrbSL09NSktMLim2Ki5JTMqJL0rNSU0sBgCRtCPkKQAAAA&amp;sa=X&amp;ved=0ahUKEwjg7LSxzMLXAhUBv7wKHe0yC44Q6BMIuAEoADAX" TargetMode="External"/><Relationship Id="rId1" Type="http://schemas.openxmlformats.org/officeDocument/2006/relationships/slideLayout" Target="../slideLayouts/slideLayout2.xml"/><Relationship Id="rId6" Type="http://schemas.openxmlformats.org/officeDocument/2006/relationships/hyperlink" Target="https://www.google.co.in/search?dcr=0&amp;q=iis+developed+by&amp;stick=H4sIAAAAAAAAAOPgE-LSz9U3MMoxKDYv0lLJKLfST87PyUlNLsnMz9Mvzk8rKU8sSrVKSS1LzckvSE1RSKoEAO2YbRE0AAAA&amp;sa=X&amp;ved=0ahUKEwjg7LSxzMLXAhUBv7wKHe0yC44Q6BMIxAEoADAb" TargetMode="External"/><Relationship Id="rId5" Type="http://schemas.openxmlformats.org/officeDocument/2006/relationships/hyperlink" Target="https://www.google.co.in/search?dcr=0&amp;q=iis+license&amp;stick=H4sIAAAAAAAAAOPgE-LSz9U3MMoxKDYv0hIuLrbSL09NSktMLim2yslMTs0rBgAQn9gOIwAAAA&amp;sa=X&amp;ved=0ahUKEwjg7LSxzMLXAhUBv7wKHe0yC44Q6BMIwQEoADAa" TargetMode="External"/><Relationship Id="rId4" Type="http://schemas.openxmlformats.org/officeDocument/2006/relationships/hyperlink" Target="https://www.google.co.in/search?dcr=0&amp;q=iis+operating+system&amp;stick=H4sIAAAAAAAAAOPgE-LSz9U3MMoxKDYv0pIoLrbSL09NSktMLim2yi9ILYovriwuSc0FALURDvsoAAAA&amp;sa=X&amp;ved=0ahUKEwjg7LSxzMLXAhUBv7wKHe0yC44Q6BMIvgEoADAZ" TargetMode="External"/><Relationship Id="rId9" Type="http://schemas.openxmlformats.org/officeDocument/2006/relationships/hyperlink" Target="https://www.google.co.in/search?dcr=0&amp;q=C++&amp;stick=H4sIAAAAAAAAAOPgE-LSz9U3MMoxKDYvUuIAsbPSC9O1lDLKrfST83NyUpNLMvPz9Ivz00rKE4tSrcqLMktKUvMUMvMApiQAqDwAAAA&amp;sa=X&amp;ved=0ahUKEwjg7LSxzMLXAhUBv7wKHe0yC44QmxMIyQEoATAc"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omputerhope.com/jargon/u/url.htm" TargetMode="External"/><Relationship Id="rId3" Type="http://schemas.openxmlformats.org/officeDocument/2006/relationships/hyperlink" Target="https://www.computerhope.com/jargon/m/msie.htm" TargetMode="External"/><Relationship Id="rId7" Type="http://schemas.openxmlformats.org/officeDocument/2006/relationships/hyperlink" Target="https://www.computerhope.com/jargon/c/chrome.htm" TargetMode="External"/><Relationship Id="rId2" Type="http://schemas.openxmlformats.org/officeDocument/2006/relationships/hyperlink" Target="https://www.computerhope.com/jargon/b/browser.htm" TargetMode="External"/><Relationship Id="rId1" Type="http://schemas.openxmlformats.org/officeDocument/2006/relationships/slideLayout" Target="../slideLayouts/slideLayout2.xml"/><Relationship Id="rId6" Type="http://schemas.openxmlformats.org/officeDocument/2006/relationships/hyperlink" Target="https://www.computerhope.com/jargon/f/firefox.htm" TargetMode="External"/><Relationship Id="rId5" Type="http://schemas.openxmlformats.org/officeDocument/2006/relationships/hyperlink" Target="https://www.computerhope.com/jargon/s/safari.htm" TargetMode="External"/><Relationship Id="rId10" Type="http://schemas.openxmlformats.org/officeDocument/2006/relationships/hyperlink" Target="https://www.computerhope.com/jargon/s/searengi.htm" TargetMode="External"/><Relationship Id="rId4" Type="http://schemas.openxmlformats.org/officeDocument/2006/relationships/hyperlink" Target="https://www.computerhope.com/jargon/m/microsoft-edge.htm" TargetMode="External"/><Relationship Id="rId9" Type="http://schemas.openxmlformats.org/officeDocument/2006/relationships/hyperlink" Target="https://www.computerhope.com/jargon/a/addrebar.ht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mputerhope.com/people/tim_berners-lee.htm" TargetMode="External"/><Relationship Id="rId2" Type="http://schemas.openxmlformats.org/officeDocument/2006/relationships/hyperlink" Target="https://www.computerhope.com/jargon/c/cern.htm" TargetMode="External"/><Relationship Id="rId1" Type="http://schemas.openxmlformats.org/officeDocument/2006/relationships/slideLayout" Target="../slideLayouts/slideLayout2.xml"/><Relationship Id="rId4" Type="http://schemas.openxmlformats.org/officeDocument/2006/relationships/hyperlink" Target="https://www.computerhope.com/history/1991.htm" TargetMode="External"/></Relationships>
</file>

<file path=ppt/slides/_rels/slide60.xml.rels><?xml version="1.0" encoding="UTF-8" standalone="yes"?>
<Relationships xmlns="http://schemas.openxmlformats.org/package/2006/relationships"><Relationship Id="rId2" Type="http://schemas.openxmlformats.org/officeDocument/2006/relationships/hyperlink" Target="https://en.wikipedia.org/wiki/Netscap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freesite/users/~yoursite.htm"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nternet" TargetMode="External"/><Relationship Id="rId2" Type="http://schemas.openxmlformats.org/officeDocument/2006/relationships/hyperlink" Target="https://en.wikipedia.org/wiki/Internet_Protocol" TargetMode="External"/><Relationship Id="rId1" Type="http://schemas.openxmlformats.org/officeDocument/2006/relationships/slideLayout" Target="../slideLayouts/slideLayout2.xml"/><Relationship Id="rId5" Type="http://schemas.openxmlformats.org/officeDocument/2006/relationships/hyperlink" Target="https://en.wikipedia.org/wiki/URL" TargetMode="External"/><Relationship Id="rId4" Type="http://schemas.openxmlformats.org/officeDocument/2006/relationships/hyperlink" Target="https://en.wikipedia.org/wiki/Local_area_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95400"/>
            <a:ext cx="7772400" cy="1975104"/>
          </a:xfrm>
        </p:spPr>
        <p:txBody>
          <a:bodyPr/>
          <a:lstStyle/>
          <a:p>
            <a:r>
              <a:rPr lang="en-US" dirty="0" smtClean="0"/>
              <a:t>Chapter :- 1</a:t>
            </a:r>
            <a:br>
              <a:rPr lang="en-US" dirty="0" smtClean="0"/>
            </a:br>
            <a:endParaRPr lang="en-US" dirty="0"/>
          </a:p>
        </p:txBody>
      </p:sp>
      <p:sp>
        <p:nvSpPr>
          <p:cNvPr id="3" name="Subtitle 2"/>
          <p:cNvSpPr>
            <a:spLocks noGrp="1"/>
          </p:cNvSpPr>
          <p:nvPr>
            <p:ph type="subTitle" idx="1"/>
          </p:nvPr>
        </p:nvSpPr>
        <p:spPr>
          <a:xfrm>
            <a:off x="838200" y="2438400"/>
            <a:ext cx="7772400" cy="1508760"/>
          </a:xfrm>
        </p:spPr>
        <p:txBody>
          <a:bodyPr>
            <a:normAutofit/>
          </a:bodyPr>
          <a:lstStyle/>
          <a:p>
            <a:r>
              <a:rPr lang="en-US" sz="6000" dirty="0" smtClean="0"/>
              <a:t>Introduction  </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7772400" cy="5867400"/>
          </a:xfrm>
        </p:spPr>
        <p:txBody>
          <a:bodyPr>
            <a:normAutofit/>
          </a:bodyPr>
          <a:lstStyle/>
          <a:p>
            <a:r>
              <a:rPr lang="en-US" dirty="0" smtClean="0"/>
              <a:t>A Web site is a related collection of World Wide Web (WWW) files that includes a beginning file called a </a:t>
            </a:r>
            <a:r>
              <a:rPr lang="en-US" u="sng" dirty="0" smtClean="0">
                <a:hlinkClick r:id="rId2"/>
              </a:rPr>
              <a:t>home page</a:t>
            </a:r>
            <a:r>
              <a:rPr lang="en-US" dirty="0" smtClean="0"/>
              <a:t>. </a:t>
            </a:r>
          </a:p>
          <a:p>
            <a:r>
              <a:rPr lang="en-US" dirty="0" smtClean="0"/>
              <a:t>A company or an individual tells you how to get to their Web site by giving you the address of their home page. </a:t>
            </a:r>
          </a:p>
          <a:p>
            <a:r>
              <a:rPr lang="en-US" dirty="0" smtClean="0"/>
              <a:t>From the home page, you can get to all the other pages on their site</a:t>
            </a:r>
          </a:p>
          <a:p>
            <a:pPr>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1"/>
          </p:nvPr>
        </p:nvPicPr>
        <p:blipFill>
          <a:blip r:embed="rId2" cstate="print"/>
          <a:stretch>
            <a:fillRect/>
          </a:stretch>
        </p:blipFill>
        <p:spPr bwMode="auto">
          <a:xfrm>
            <a:off x="381000" y="381000"/>
            <a:ext cx="7848600" cy="1828800"/>
          </a:xfrm>
          <a:prstGeom prst="rect">
            <a:avLst/>
          </a:prstGeom>
          <a:noFill/>
          <a:ln w="9525">
            <a:noFill/>
            <a:miter lim="800000"/>
            <a:headEnd/>
            <a:tailEnd/>
          </a:ln>
        </p:spPr>
      </p:pic>
      <p:sp>
        <p:nvSpPr>
          <p:cNvPr id="6" name="Content Placeholder 5"/>
          <p:cNvSpPr>
            <a:spLocks noGrp="1"/>
          </p:cNvSpPr>
          <p:nvPr>
            <p:ph sz="half" idx="2"/>
          </p:nvPr>
        </p:nvSpPr>
        <p:spPr>
          <a:xfrm>
            <a:off x="381000" y="2332037"/>
            <a:ext cx="8153400" cy="4144963"/>
          </a:xfrm>
        </p:spPr>
        <p:txBody>
          <a:bodyPr/>
          <a:lstStyle/>
          <a:p>
            <a:r>
              <a:rPr lang="en-US" dirty="0" smtClean="0"/>
              <a:t>In the above </a:t>
            </a:r>
            <a:r>
              <a:rPr lang="en-US" dirty="0" smtClean="0">
                <a:hlinkClick r:id="rId3"/>
              </a:rPr>
              <a:t>URL</a:t>
            </a:r>
            <a:r>
              <a:rPr lang="en-US" dirty="0" smtClean="0"/>
              <a:t> example, </a:t>
            </a:r>
          </a:p>
          <a:p>
            <a:r>
              <a:rPr lang="en-US" dirty="0" smtClean="0"/>
              <a:t>the website is </a:t>
            </a:r>
            <a:r>
              <a:rPr lang="en-US" dirty="0" smtClean="0">
                <a:solidFill>
                  <a:srgbClr val="FFFF00"/>
                </a:solidFill>
              </a:rPr>
              <a:t>computerhope.com</a:t>
            </a:r>
            <a:r>
              <a:rPr lang="en-US" dirty="0" smtClean="0"/>
              <a:t> and the web page is "</a:t>
            </a:r>
            <a:r>
              <a:rPr lang="en-US" dirty="0" smtClean="0">
                <a:solidFill>
                  <a:srgbClr val="FFFF00"/>
                </a:solidFill>
              </a:rPr>
              <a:t>url.htm" </a:t>
            </a:r>
            <a:r>
              <a:rPr lang="en-US" dirty="0" smtClean="0"/>
              <a:t>and is always the last part of the URL.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URL?</a:t>
            </a:r>
            <a:endParaRPr lang="en-US" dirty="0"/>
          </a:p>
        </p:txBody>
      </p:sp>
      <p:sp>
        <p:nvSpPr>
          <p:cNvPr id="6" name="Content Placeholder 5"/>
          <p:cNvSpPr>
            <a:spLocks noGrp="1"/>
          </p:cNvSpPr>
          <p:nvPr>
            <p:ph idx="1"/>
          </p:nvPr>
        </p:nvSpPr>
        <p:spPr/>
        <p:txBody>
          <a:bodyPr>
            <a:normAutofit fontScale="85000" lnSpcReduction="20000"/>
          </a:bodyPr>
          <a:lstStyle/>
          <a:p>
            <a:pPr fontAlgn="base"/>
            <a:r>
              <a:rPr lang="en-US" b="1" i="1" dirty="0" smtClean="0"/>
              <a:t>URL</a:t>
            </a:r>
            <a:r>
              <a:rPr lang="en-US" i="1" dirty="0" smtClean="0"/>
              <a:t> is the abbreviation of</a:t>
            </a:r>
            <a:r>
              <a:rPr lang="en-US" b="1" dirty="0" smtClean="0"/>
              <a:t> U</a:t>
            </a:r>
            <a:r>
              <a:rPr lang="en-US" dirty="0" smtClean="0"/>
              <a:t>niform </a:t>
            </a:r>
            <a:r>
              <a:rPr lang="en-US" b="1" dirty="0" smtClean="0"/>
              <a:t>R</a:t>
            </a:r>
            <a:r>
              <a:rPr lang="en-US" dirty="0" smtClean="0"/>
              <a:t>esource </a:t>
            </a:r>
            <a:r>
              <a:rPr lang="en-US" b="1" dirty="0" smtClean="0"/>
              <a:t>L</a:t>
            </a:r>
            <a:r>
              <a:rPr lang="en-US" dirty="0" smtClean="0"/>
              <a:t>ocator and is defined as the global</a:t>
            </a:r>
            <a:r>
              <a:rPr lang="en-US" dirty="0" smtClean="0">
                <a:hlinkClick r:id="rId2"/>
              </a:rPr>
              <a:t> address</a:t>
            </a:r>
            <a:r>
              <a:rPr lang="en-US" dirty="0" smtClean="0"/>
              <a:t> of </a:t>
            </a:r>
            <a:r>
              <a:rPr lang="en-US" dirty="0" smtClean="0">
                <a:hlinkClick r:id="rId3"/>
              </a:rPr>
              <a:t>documents</a:t>
            </a:r>
            <a:r>
              <a:rPr lang="en-US" dirty="0" smtClean="0"/>
              <a:t> and other </a:t>
            </a:r>
            <a:r>
              <a:rPr lang="en-US" dirty="0" smtClean="0">
                <a:hlinkClick r:id="rId4"/>
              </a:rPr>
              <a:t>resources</a:t>
            </a:r>
            <a:r>
              <a:rPr lang="en-US" dirty="0" smtClean="0"/>
              <a:t> on the </a:t>
            </a:r>
            <a:r>
              <a:rPr lang="en-US" dirty="0" smtClean="0">
                <a:hlinkClick r:id="rId5"/>
              </a:rPr>
              <a:t>World Wide Web</a:t>
            </a:r>
            <a:r>
              <a:rPr lang="en-US" dirty="0" smtClean="0"/>
              <a:t>. To visit this website, for example, you'll go to the URL </a:t>
            </a:r>
            <a:r>
              <a:rPr lang="en-US" b="1" i="1" dirty="0" smtClean="0"/>
              <a:t>www.webopedia.com</a:t>
            </a:r>
            <a:r>
              <a:rPr lang="en-US" dirty="0" smtClean="0"/>
              <a:t>.</a:t>
            </a:r>
          </a:p>
          <a:p>
            <a:pPr fontAlgn="base"/>
            <a:r>
              <a:rPr lang="en-US" dirty="0" smtClean="0"/>
              <a:t>We all use URLs to visit </a:t>
            </a:r>
            <a:r>
              <a:rPr lang="en-US" dirty="0" err="1" smtClean="0"/>
              <a:t>webpages</a:t>
            </a:r>
            <a:r>
              <a:rPr lang="en-US" dirty="0" smtClean="0"/>
              <a:t> and other resources on the web. The URL is an address that sends users to a specific resource online, such as a webpage, video or other document or resource. When you search Google, for example, the search results will display the URL of the resources that match your search query. The title in search results is simply a hyperlink to the URL of the resource.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URL . . . </a:t>
            </a:r>
            <a:endParaRPr lang="en-US" dirty="0"/>
          </a:p>
        </p:txBody>
      </p:sp>
      <p:sp>
        <p:nvSpPr>
          <p:cNvPr id="3" name="Content Placeholder 2"/>
          <p:cNvSpPr>
            <a:spLocks noGrp="1"/>
          </p:cNvSpPr>
          <p:nvPr>
            <p:ph idx="1"/>
          </p:nvPr>
        </p:nvSpPr>
        <p:spPr>
          <a:xfrm>
            <a:off x="762000" y="1143000"/>
            <a:ext cx="7772400" cy="4907760"/>
          </a:xfrm>
        </p:spPr>
        <p:txBody>
          <a:bodyPr>
            <a:normAutofit/>
          </a:bodyPr>
          <a:lstStyle/>
          <a:p>
            <a:pPr fontAlgn="base"/>
            <a:r>
              <a:rPr lang="en-US" sz="2800" b="1" i="1" dirty="0" smtClean="0"/>
              <a:t>What Are the Parts of a URL?</a:t>
            </a:r>
          </a:p>
          <a:p>
            <a:pPr fontAlgn="base"/>
            <a:r>
              <a:rPr lang="en-US" sz="2800" dirty="0" smtClean="0"/>
              <a:t>The first part of the URL is called a </a:t>
            </a:r>
            <a:r>
              <a:rPr lang="en-US" sz="2800" i="1" dirty="0" smtClean="0"/>
              <a:t>protocol identifier</a:t>
            </a:r>
            <a:r>
              <a:rPr lang="en-US" sz="2800" dirty="0" smtClean="0"/>
              <a:t> and it indicates what </a:t>
            </a:r>
            <a:r>
              <a:rPr lang="en-US" sz="2800" dirty="0" smtClean="0">
                <a:hlinkClick r:id="rId2"/>
              </a:rPr>
              <a:t>protocol</a:t>
            </a:r>
            <a:r>
              <a:rPr lang="en-US" sz="2800" dirty="0" smtClean="0"/>
              <a:t> to use, and the second part is called a </a:t>
            </a:r>
            <a:r>
              <a:rPr lang="en-US" sz="2800" i="1" dirty="0" smtClean="0"/>
              <a:t>resource name</a:t>
            </a:r>
            <a:r>
              <a:rPr lang="en-US" sz="2800" dirty="0" smtClean="0"/>
              <a:t> and it specifies the </a:t>
            </a:r>
            <a:r>
              <a:rPr lang="en-US" sz="2800" dirty="0" smtClean="0">
                <a:hlinkClick r:id="rId3"/>
              </a:rPr>
              <a:t>IP address</a:t>
            </a:r>
            <a:r>
              <a:rPr lang="en-US" sz="2800" dirty="0" smtClean="0"/>
              <a:t> or the </a:t>
            </a:r>
            <a:r>
              <a:rPr lang="en-US" sz="2800" u="sng" dirty="0" smtClean="0">
                <a:hlinkClick r:id="rId4"/>
              </a:rPr>
              <a:t>domain name</a:t>
            </a:r>
            <a:r>
              <a:rPr lang="en-US" sz="2800" dirty="0" smtClean="0"/>
              <a:t> where the resource is located. </a:t>
            </a:r>
          </a:p>
          <a:p>
            <a:pPr fontAlgn="base"/>
            <a:r>
              <a:rPr lang="en-US" sz="2800" dirty="0" smtClean="0"/>
              <a:t>The protocol identifier and the resource name are separated by a colon and two forward slashes. </a:t>
            </a:r>
            <a:r>
              <a:rPr lang="en-US" sz="3200" b="1" dirty="0" smtClean="0">
                <a:solidFill>
                  <a:schemeClr val="accent3">
                    <a:lumMod val="60000"/>
                    <a:lumOff val="40000"/>
                  </a:schemeClr>
                </a:solidFill>
              </a:rPr>
              <a:t>EXAMPLE:-</a:t>
            </a:r>
            <a:endParaRPr lang="en-US" sz="2800" b="1" dirty="0" smtClean="0">
              <a:solidFill>
                <a:schemeClr val="accent3">
                  <a:lumMod val="60000"/>
                  <a:lumOff val="40000"/>
                </a:schemeClr>
              </a:solidFill>
            </a:endParaRPr>
          </a:p>
          <a:p>
            <a:pPr fontAlgn="base"/>
            <a:endParaRPr lang="en-US" dirty="0" smtClean="0"/>
          </a:p>
          <a:p>
            <a:endParaRPr lang="en-US" dirty="0"/>
          </a:p>
        </p:txBody>
      </p:sp>
      <p:pic>
        <p:nvPicPr>
          <p:cNvPr id="4" name="Picture 2"/>
          <p:cNvPicPr>
            <a:picLocks noChangeAspect="1" noChangeArrowheads="1"/>
          </p:cNvPicPr>
          <p:nvPr/>
        </p:nvPicPr>
        <p:blipFill>
          <a:blip r:embed="rId5" cstate="print"/>
          <a:stretch>
            <a:fillRect/>
          </a:stretch>
        </p:blipFill>
        <p:spPr bwMode="auto">
          <a:xfrm>
            <a:off x="1066800" y="5410200"/>
            <a:ext cx="7772400" cy="10298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WWW ?</a:t>
            </a:r>
            <a:endParaRPr lang="en-US" dirty="0"/>
          </a:p>
        </p:txBody>
      </p:sp>
      <p:sp>
        <p:nvSpPr>
          <p:cNvPr id="3" name="Content Placeholder 2"/>
          <p:cNvSpPr>
            <a:spLocks noGrp="1"/>
          </p:cNvSpPr>
          <p:nvPr>
            <p:ph idx="1"/>
          </p:nvPr>
        </p:nvSpPr>
        <p:spPr>
          <a:xfrm>
            <a:off x="914400" y="1783560"/>
            <a:ext cx="7772400" cy="4769640"/>
          </a:xfrm>
        </p:spPr>
        <p:txBody>
          <a:bodyPr>
            <a:normAutofit/>
          </a:bodyPr>
          <a:lstStyle/>
          <a:p>
            <a:pPr fontAlgn="base"/>
            <a:r>
              <a:rPr lang="en-US" sz="2400" dirty="0" smtClean="0"/>
              <a:t>The Web, or World Wide Web (W3), is basically a </a:t>
            </a:r>
            <a:r>
              <a:rPr lang="en-US" sz="2400" dirty="0" smtClean="0">
                <a:hlinkClick r:id="rId2"/>
              </a:rPr>
              <a:t>system</a:t>
            </a:r>
            <a:r>
              <a:rPr lang="en-US" sz="2400" dirty="0" smtClean="0"/>
              <a:t> of </a:t>
            </a:r>
            <a:r>
              <a:rPr lang="en-US" sz="2400" dirty="0" smtClean="0">
                <a:hlinkClick r:id="rId3"/>
              </a:rPr>
              <a:t>Internet </a:t>
            </a:r>
            <a:r>
              <a:rPr lang="en-US" sz="2400" dirty="0" smtClean="0">
                <a:hlinkClick r:id="rId4"/>
              </a:rPr>
              <a:t>servers</a:t>
            </a:r>
            <a:r>
              <a:rPr lang="en-US" sz="2400" dirty="0" smtClean="0"/>
              <a:t> that </a:t>
            </a:r>
            <a:r>
              <a:rPr lang="en-US" sz="2400" dirty="0" smtClean="0">
                <a:hlinkClick r:id="rId5"/>
              </a:rPr>
              <a:t>support</a:t>
            </a:r>
            <a:r>
              <a:rPr lang="en-US" sz="2400" dirty="0" smtClean="0"/>
              <a:t> specially</a:t>
            </a:r>
          </a:p>
          <a:p>
            <a:pPr fontAlgn="base">
              <a:buNone/>
            </a:pPr>
            <a:r>
              <a:rPr lang="en-US" sz="2400" dirty="0" smtClean="0"/>
              <a:t>       </a:t>
            </a:r>
            <a:r>
              <a:rPr lang="en-US" sz="2400" dirty="0" smtClean="0">
                <a:hlinkClick r:id="rId6"/>
              </a:rPr>
              <a:t>formatted </a:t>
            </a:r>
            <a:r>
              <a:rPr lang="en-US" sz="2400" dirty="0" smtClean="0">
                <a:hlinkClick r:id="rId7"/>
              </a:rPr>
              <a:t>documents</a:t>
            </a:r>
            <a:r>
              <a:rPr lang="en-US" sz="2400" dirty="0" smtClean="0"/>
              <a:t>. </a:t>
            </a:r>
          </a:p>
          <a:p>
            <a:pPr fontAlgn="base"/>
            <a:r>
              <a:rPr lang="en-US" sz="2400" dirty="0" smtClean="0"/>
              <a:t>The documents are formatted in a markup language called </a:t>
            </a:r>
            <a:r>
              <a:rPr lang="en-US" sz="2400" dirty="0" smtClean="0">
                <a:hlinkClick r:id="rId8"/>
              </a:rPr>
              <a:t>HTML</a:t>
            </a:r>
            <a:r>
              <a:rPr lang="en-US" sz="2400" dirty="0" smtClean="0"/>
              <a:t> (</a:t>
            </a:r>
            <a:r>
              <a:rPr lang="en-US" sz="2400" i="1" dirty="0" err="1" smtClean="0"/>
              <a:t>HyperText</a:t>
            </a:r>
            <a:r>
              <a:rPr lang="en-US" sz="2400" i="1" dirty="0" smtClean="0"/>
              <a:t> Markup Language</a:t>
            </a:r>
            <a:r>
              <a:rPr lang="en-US" sz="2400" dirty="0" smtClean="0"/>
              <a:t>) that supports links to other documents, as well as </a:t>
            </a:r>
            <a:r>
              <a:rPr lang="en-US" sz="2400" dirty="0" smtClean="0">
                <a:hlinkClick r:id="rId9"/>
              </a:rPr>
              <a:t>graphics</a:t>
            </a:r>
            <a:r>
              <a:rPr lang="en-US" sz="2400" dirty="0" smtClean="0"/>
              <a:t>, audio, and video </a:t>
            </a:r>
            <a:r>
              <a:rPr lang="en-US" sz="2400" dirty="0" smtClean="0">
                <a:hlinkClick r:id="rId10"/>
              </a:rPr>
              <a:t>files</a:t>
            </a:r>
            <a:r>
              <a:rPr lang="en-US" sz="2400" dirty="0" smtClean="0"/>
              <a:t>.</a:t>
            </a:r>
          </a:p>
          <a:p>
            <a:pPr fontAlgn="base"/>
            <a:r>
              <a:rPr lang="en-US" sz="2400" dirty="0" smtClean="0"/>
              <a:t>This means you can jump from one document to another simply by </a:t>
            </a:r>
            <a:r>
              <a:rPr lang="en-US" sz="2400" dirty="0" smtClean="0">
                <a:hlinkClick r:id="rId11"/>
              </a:rPr>
              <a:t>clicking</a:t>
            </a:r>
            <a:r>
              <a:rPr lang="en-US" sz="2400" dirty="0" smtClean="0"/>
              <a:t> on </a:t>
            </a:r>
            <a:r>
              <a:rPr lang="en-US" sz="2400" dirty="0" smtClean="0">
                <a:hlinkClick r:id="rId12"/>
              </a:rPr>
              <a:t>hot spots</a:t>
            </a:r>
            <a:r>
              <a:rPr lang="en-US" sz="2400" dirty="0" smtClean="0"/>
              <a:t>.</a:t>
            </a:r>
          </a:p>
          <a:p>
            <a:pPr fontAlgn="base"/>
            <a:r>
              <a:rPr lang="en-US" sz="2400" dirty="0" smtClean="0"/>
              <a:t> Not all Internet servers are part of the World Wide Web.</a:t>
            </a:r>
          </a:p>
          <a:p>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Domain name?</a:t>
            </a:r>
            <a:endParaRPr lang="en-US" dirty="0"/>
          </a:p>
        </p:txBody>
      </p:sp>
      <p:sp>
        <p:nvSpPr>
          <p:cNvPr id="6" name="Content Placeholder 5"/>
          <p:cNvSpPr>
            <a:spLocks noGrp="1"/>
          </p:cNvSpPr>
          <p:nvPr>
            <p:ph idx="1"/>
          </p:nvPr>
        </p:nvSpPr>
        <p:spPr>
          <a:xfrm>
            <a:off x="609600" y="1600200"/>
            <a:ext cx="8077200" cy="4953000"/>
          </a:xfrm>
        </p:spPr>
        <p:txBody>
          <a:bodyPr>
            <a:normAutofit fontScale="25000" lnSpcReduction="20000"/>
          </a:bodyPr>
          <a:lstStyle/>
          <a:p>
            <a:endParaRPr lang="en-US" sz="6200" dirty="0" smtClean="0"/>
          </a:p>
          <a:p>
            <a:r>
              <a:rPr lang="en-US" sz="8000" dirty="0" smtClean="0">
                <a:latin typeface="Arial" pitchFamily="34" charset="0"/>
                <a:cs typeface="Arial" pitchFamily="34" charset="0"/>
              </a:rPr>
              <a:t>A domain name is your website name. A domain name is the address where Internet users can access your website. A domain name is used for finding and identifying computers on the Internet. Computers use IP addresses, which are a series of number. However, it is difficult for humans to remember strings of numbers. Because of this, domain names were developed and used to identify entities on the Internet rather than using IP addresses. </a:t>
            </a:r>
            <a:br>
              <a:rPr lang="en-US" sz="8000" dirty="0" smtClean="0">
                <a:latin typeface="Arial" pitchFamily="34" charset="0"/>
                <a:cs typeface="Arial" pitchFamily="34" charset="0"/>
              </a:rPr>
            </a:br>
            <a:r>
              <a:rPr lang="en-US" sz="8000" dirty="0" smtClean="0">
                <a:latin typeface="Arial" pitchFamily="34" charset="0"/>
                <a:cs typeface="Arial" pitchFamily="34" charset="0"/>
              </a:rPr>
              <a:t/>
            </a:r>
            <a:br>
              <a:rPr lang="en-US" sz="8000" dirty="0" smtClean="0">
                <a:latin typeface="Arial" pitchFamily="34" charset="0"/>
                <a:cs typeface="Arial" pitchFamily="34" charset="0"/>
              </a:rPr>
            </a:br>
            <a:r>
              <a:rPr lang="en-US" sz="8000" dirty="0" smtClean="0">
                <a:latin typeface="Arial" pitchFamily="34" charset="0"/>
                <a:cs typeface="Arial" pitchFamily="34" charset="0"/>
              </a:rPr>
              <a:t>A domain name can be any combination of letters and numbers, and it can be used in combination of the various domain name extensions, such as .com, </a:t>
            </a:r>
            <a:r>
              <a:rPr lang="en-US" sz="8000" dirty="0" err="1" smtClean="0">
                <a:latin typeface="Arial" pitchFamily="34" charset="0"/>
                <a:cs typeface="Arial" pitchFamily="34" charset="0"/>
              </a:rPr>
              <a:t>.net</a:t>
            </a:r>
            <a:r>
              <a:rPr lang="en-US" sz="8000" dirty="0" smtClean="0">
                <a:latin typeface="Arial" pitchFamily="34" charset="0"/>
                <a:cs typeface="Arial" pitchFamily="34" charset="0"/>
              </a:rPr>
              <a:t> and more. </a:t>
            </a:r>
            <a:br>
              <a:rPr lang="en-US" sz="8000" dirty="0" smtClean="0">
                <a:latin typeface="Arial" pitchFamily="34" charset="0"/>
                <a:cs typeface="Arial" pitchFamily="34" charset="0"/>
              </a:rPr>
            </a:br>
            <a:r>
              <a:rPr lang="en-US" sz="8000" dirty="0" smtClean="0">
                <a:latin typeface="Arial" pitchFamily="34" charset="0"/>
                <a:cs typeface="Arial" pitchFamily="34" charset="0"/>
              </a:rPr>
              <a:t/>
            </a:r>
            <a:br>
              <a:rPr lang="en-US" sz="8000" dirty="0" smtClean="0">
                <a:latin typeface="Arial" pitchFamily="34" charset="0"/>
                <a:cs typeface="Arial" pitchFamily="34" charset="0"/>
              </a:rPr>
            </a:br>
            <a:r>
              <a:rPr lang="en-US" sz="8000" dirty="0" smtClean="0">
                <a:latin typeface="Arial" pitchFamily="34" charset="0"/>
                <a:cs typeface="Arial" pitchFamily="34" charset="0"/>
              </a:rPr>
              <a:t>The domain name must be registered before you can use it. Every domain name is unique. No two websites can have the same domain name. If someone types in </a:t>
            </a:r>
            <a:r>
              <a:rPr lang="en-US" sz="8000" u="sng" dirty="0" smtClean="0">
                <a:latin typeface="Arial" pitchFamily="34" charset="0"/>
                <a:cs typeface="Arial" pitchFamily="34" charset="0"/>
              </a:rPr>
              <a:t>www.yourdomain.com</a:t>
            </a:r>
            <a:r>
              <a:rPr lang="en-US" sz="8000" dirty="0" smtClean="0">
                <a:latin typeface="Arial" pitchFamily="34" charset="0"/>
                <a:cs typeface="Arial" pitchFamily="34" charset="0"/>
              </a:rPr>
              <a:t>, it will go to your website and no one else's.</a:t>
            </a:r>
          </a:p>
          <a:p>
            <a:r>
              <a:rPr lang="en-US" sz="8000" dirty="0" smtClean="0">
                <a:latin typeface="Arial" pitchFamily="34" charset="0"/>
                <a:cs typeface="Arial" pitchFamily="34" charset="0"/>
              </a:rPr>
              <a:t/>
            </a:r>
            <a:br>
              <a:rPr lang="en-US" sz="8000" dirty="0" smtClean="0">
                <a:latin typeface="Arial" pitchFamily="34" charset="0"/>
                <a:cs typeface="Arial" pitchFamily="34" charset="0"/>
              </a:rPr>
            </a:br>
            <a:endParaRPr lang="en-US" sz="8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you need a Domain Name ?</a:t>
            </a:r>
            <a:br>
              <a:rPr lang="en-US" dirty="0" smtClean="0"/>
            </a:br>
            <a:endParaRPr lang="en-US" dirty="0"/>
          </a:p>
        </p:txBody>
      </p:sp>
      <p:sp>
        <p:nvSpPr>
          <p:cNvPr id="3" name="Content Placeholder 2"/>
          <p:cNvSpPr>
            <a:spLocks noGrp="1"/>
          </p:cNvSpPr>
          <p:nvPr>
            <p:ph idx="1"/>
          </p:nvPr>
        </p:nvSpPr>
        <p:spPr>
          <a:xfrm>
            <a:off x="609600" y="1524000"/>
            <a:ext cx="8077200" cy="5105400"/>
          </a:xfrm>
        </p:spPr>
        <p:txBody>
          <a:bodyPr>
            <a:noAutofit/>
          </a:bodyPr>
          <a:lstStyle/>
          <a:p>
            <a:r>
              <a:rPr lang="en-US" sz="2600" dirty="0" smtClean="0"/>
              <a:t>On the Internet, your domain name is your unique identity. </a:t>
            </a:r>
          </a:p>
          <a:p>
            <a:r>
              <a:rPr lang="en-US" sz="2600" dirty="0" smtClean="0"/>
              <a:t>Any individual, business or organization planning to have an Internet presence should invest in a domain name. </a:t>
            </a:r>
          </a:p>
          <a:p>
            <a:r>
              <a:rPr lang="en-US" sz="2600" dirty="0" smtClean="0"/>
              <a:t>Having your own domain name, website and email addresses will give you and your business a more professional look. </a:t>
            </a:r>
          </a:p>
          <a:p>
            <a:r>
              <a:rPr lang="en-US" sz="2600" dirty="0" smtClean="0"/>
              <a:t>Another reason for a business to register a domain name is to protect copyrights and trademarks, build creditability, increase brand awareness, and search engine positioning.</a:t>
            </a:r>
          </a:p>
          <a:p>
            <a:pPr>
              <a:buNone/>
            </a:pPr>
            <a:r>
              <a:rPr lang="en-US" sz="2600" dirty="0" smtClean="0"/>
              <a:t/>
            </a:r>
            <a:br>
              <a:rPr lang="en-US" sz="2600" dirty="0" smtClean="0"/>
            </a:br>
            <a:endParaRPr lang="en-US" sz="2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domain suffix</a:t>
            </a:r>
            <a:endParaRPr lang="en-US" dirty="0"/>
          </a:p>
        </p:txBody>
      </p:sp>
      <p:sp>
        <p:nvSpPr>
          <p:cNvPr id="3" name="Content Placeholder 2"/>
          <p:cNvSpPr>
            <a:spLocks noGrp="1"/>
          </p:cNvSpPr>
          <p:nvPr>
            <p:ph idx="1"/>
          </p:nvPr>
        </p:nvSpPr>
        <p:spPr>
          <a:xfrm>
            <a:off x="533400" y="1524000"/>
            <a:ext cx="8153400" cy="5029200"/>
          </a:xfrm>
        </p:spPr>
        <p:txBody>
          <a:bodyPr>
            <a:normAutofit fontScale="77500" lnSpcReduction="20000"/>
          </a:bodyPr>
          <a:lstStyle/>
          <a:p>
            <a:pPr fontAlgn="base"/>
            <a:r>
              <a:rPr lang="en-US" dirty="0" smtClean="0"/>
              <a:t>Every domain name has a suffix that indicates which </a:t>
            </a:r>
            <a:r>
              <a:rPr lang="en-US" dirty="0" smtClean="0">
                <a:hlinkClick r:id="rId2"/>
              </a:rPr>
              <a:t>top level domain (TLD)</a:t>
            </a:r>
            <a:r>
              <a:rPr lang="en-US" dirty="0" smtClean="0"/>
              <a:t> it belongs to. There are only a limited number of such domains. For example:</a:t>
            </a:r>
          </a:p>
          <a:p>
            <a:pPr fontAlgn="base"/>
            <a:r>
              <a:rPr lang="en-US" b="1" dirty="0" err="1" smtClean="0"/>
              <a:t>gov</a:t>
            </a:r>
            <a:r>
              <a:rPr lang="en-US" dirty="0" smtClean="0"/>
              <a:t> - Government agencies</a:t>
            </a:r>
          </a:p>
          <a:p>
            <a:pPr fontAlgn="base"/>
            <a:r>
              <a:rPr lang="en-US" b="1" dirty="0" err="1" smtClean="0"/>
              <a:t>edu</a:t>
            </a:r>
            <a:r>
              <a:rPr lang="en-US" dirty="0" smtClean="0"/>
              <a:t> - Educational institutions</a:t>
            </a:r>
          </a:p>
          <a:p>
            <a:pPr fontAlgn="base"/>
            <a:r>
              <a:rPr lang="en-US" b="1" dirty="0" smtClean="0"/>
              <a:t>org</a:t>
            </a:r>
            <a:r>
              <a:rPr lang="en-US" dirty="0" smtClean="0"/>
              <a:t> - Organizations (nonprofit)</a:t>
            </a:r>
          </a:p>
          <a:p>
            <a:pPr fontAlgn="base"/>
            <a:r>
              <a:rPr lang="en-US" b="1" dirty="0" smtClean="0"/>
              <a:t>mil</a:t>
            </a:r>
            <a:r>
              <a:rPr lang="en-US" dirty="0" smtClean="0"/>
              <a:t> - Military</a:t>
            </a:r>
          </a:p>
          <a:p>
            <a:pPr fontAlgn="base"/>
            <a:r>
              <a:rPr lang="en-US" b="1" dirty="0" smtClean="0"/>
              <a:t>com</a:t>
            </a:r>
            <a:r>
              <a:rPr lang="en-US" dirty="0" smtClean="0"/>
              <a:t> - commercial business</a:t>
            </a:r>
          </a:p>
          <a:p>
            <a:pPr fontAlgn="base"/>
            <a:r>
              <a:rPr lang="en-US" b="1" dirty="0" smtClean="0"/>
              <a:t>net</a:t>
            </a:r>
            <a:r>
              <a:rPr lang="en-US" dirty="0" smtClean="0"/>
              <a:t> - Network organizations</a:t>
            </a:r>
          </a:p>
          <a:p>
            <a:pPr fontAlgn="base"/>
            <a:r>
              <a:rPr lang="en-US" b="1" dirty="0" smtClean="0"/>
              <a:t>ca</a:t>
            </a:r>
            <a:r>
              <a:rPr lang="en-US" dirty="0" smtClean="0"/>
              <a:t> - Canada</a:t>
            </a:r>
          </a:p>
          <a:p>
            <a:pPr fontAlgn="base"/>
            <a:r>
              <a:rPr lang="en-US" b="1" dirty="0" err="1" smtClean="0"/>
              <a:t>th</a:t>
            </a:r>
            <a:r>
              <a:rPr lang="en-US" dirty="0" smtClean="0"/>
              <a:t> - Thailand</a:t>
            </a:r>
          </a:p>
          <a:p>
            <a:pPr fontAlgn="base"/>
            <a:r>
              <a:rPr lang="en-US" dirty="0" smtClean="0"/>
              <a:t>Because the Internet is based on IP addresses, not domain names, every </a:t>
            </a:r>
            <a:r>
              <a:rPr lang="en-US" dirty="0" smtClean="0">
                <a:hlinkClick r:id="rId3"/>
              </a:rPr>
              <a:t>Web server</a:t>
            </a:r>
            <a:r>
              <a:rPr lang="en-US" dirty="0" smtClean="0"/>
              <a:t> requires a </a:t>
            </a:r>
            <a:r>
              <a:rPr lang="en-US" dirty="0" smtClean="0">
                <a:hlinkClick r:id="rId4"/>
              </a:rPr>
              <a:t>Domain Name System (DNS)</a:t>
            </a:r>
            <a:r>
              <a:rPr lang="en-US" dirty="0" smtClean="0"/>
              <a:t> server to translate domain names into IP addresses.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a:t>
            </a:r>
            <a:endParaRPr lang="en-US" dirty="0"/>
          </a:p>
        </p:txBody>
      </p:sp>
      <p:sp>
        <p:nvSpPr>
          <p:cNvPr id="3" name="Content Placeholder 2"/>
          <p:cNvSpPr>
            <a:spLocks noGrp="1"/>
          </p:cNvSpPr>
          <p:nvPr>
            <p:ph idx="1"/>
          </p:nvPr>
        </p:nvSpPr>
        <p:spPr>
          <a:xfrm>
            <a:off x="685800" y="1447800"/>
            <a:ext cx="8001000" cy="5029200"/>
          </a:xfrm>
        </p:spPr>
        <p:txBody>
          <a:bodyPr>
            <a:normAutofit fontScale="85000" lnSpcReduction="20000"/>
          </a:bodyPr>
          <a:lstStyle/>
          <a:p>
            <a:r>
              <a:rPr lang="en-US" i="1" dirty="0" smtClean="0"/>
              <a:t>IP address is short for </a:t>
            </a:r>
            <a:r>
              <a:rPr lang="en-US" b="1" i="1" dirty="0" smtClean="0"/>
              <a:t>I</a:t>
            </a:r>
            <a:r>
              <a:rPr lang="en-US" i="1" dirty="0" smtClean="0"/>
              <a:t>nternet </a:t>
            </a:r>
            <a:r>
              <a:rPr lang="en-US" b="1" i="1" dirty="0" smtClean="0"/>
              <a:t>P</a:t>
            </a:r>
            <a:r>
              <a:rPr lang="en-US" i="1" dirty="0" smtClean="0"/>
              <a:t>rotocol (</a:t>
            </a:r>
            <a:r>
              <a:rPr lang="en-US" i="1" dirty="0" smtClean="0">
                <a:hlinkClick r:id="rId2"/>
              </a:rPr>
              <a:t>IP</a:t>
            </a:r>
            <a:r>
              <a:rPr lang="en-US" i="1" dirty="0" smtClean="0"/>
              <a:t>) </a:t>
            </a:r>
            <a:r>
              <a:rPr lang="en-US" b="1" i="1" dirty="0" smtClean="0"/>
              <a:t>a</a:t>
            </a:r>
            <a:r>
              <a:rPr lang="en-US" i="1" dirty="0" smtClean="0"/>
              <a:t>ddress. </a:t>
            </a:r>
          </a:p>
          <a:p>
            <a:r>
              <a:rPr lang="en-US" dirty="0" smtClean="0"/>
              <a:t>An </a:t>
            </a:r>
            <a:r>
              <a:rPr lang="en-US" b="1" dirty="0" smtClean="0"/>
              <a:t>IP </a:t>
            </a:r>
            <a:r>
              <a:rPr lang="en-US" b="1" dirty="0" err="1" smtClean="0"/>
              <a:t>address</a:t>
            </a:r>
            <a:r>
              <a:rPr lang="en-US" dirty="0" err="1" smtClean="0"/>
              <a:t>is</a:t>
            </a:r>
            <a:r>
              <a:rPr lang="en-US" dirty="0" smtClean="0"/>
              <a:t> an identifier for a computer or device on a </a:t>
            </a:r>
            <a:r>
              <a:rPr lang="en-US" dirty="0" smtClean="0">
                <a:hlinkClick r:id="rId3"/>
              </a:rPr>
              <a:t>TCP/IP</a:t>
            </a:r>
            <a:r>
              <a:rPr lang="en-US" dirty="0" smtClean="0"/>
              <a:t> network.</a:t>
            </a:r>
          </a:p>
          <a:p>
            <a:r>
              <a:rPr lang="en-US" dirty="0" smtClean="0"/>
              <a:t> Networks using the TCP/IP </a:t>
            </a:r>
            <a:r>
              <a:rPr lang="en-US" dirty="0" smtClean="0">
                <a:hlinkClick r:id="rId4"/>
              </a:rPr>
              <a:t>protocol</a:t>
            </a:r>
            <a:r>
              <a:rPr lang="en-US" dirty="0" smtClean="0"/>
              <a:t> route messages based on the IP address of the destination. </a:t>
            </a:r>
          </a:p>
          <a:p>
            <a:r>
              <a:rPr lang="en-US" dirty="0" smtClean="0"/>
              <a:t>Contrast with IP, which specifies the format of </a:t>
            </a:r>
            <a:r>
              <a:rPr lang="en-US" dirty="0" smtClean="0">
                <a:hlinkClick r:id="rId5"/>
              </a:rPr>
              <a:t>packets</a:t>
            </a:r>
            <a:r>
              <a:rPr lang="en-US" dirty="0" smtClean="0"/>
              <a:t>, also called</a:t>
            </a:r>
            <a:r>
              <a:rPr lang="en-US" dirty="0" smtClean="0">
                <a:hlinkClick r:id="rId6"/>
              </a:rPr>
              <a:t> </a:t>
            </a:r>
            <a:r>
              <a:rPr lang="en-US" dirty="0" err="1" smtClean="0">
                <a:hlinkClick r:id="rId6"/>
              </a:rPr>
              <a:t>datagrams</a:t>
            </a:r>
            <a:r>
              <a:rPr lang="en-US" dirty="0" smtClean="0"/>
              <a:t>, and the addressing scheme.</a:t>
            </a:r>
          </a:p>
          <a:p>
            <a:pPr fontAlgn="base"/>
            <a:r>
              <a:rPr lang="en-US" b="1" i="1" dirty="0" smtClean="0"/>
              <a:t>The Format of an IP Address</a:t>
            </a:r>
          </a:p>
          <a:p>
            <a:pPr fontAlgn="base"/>
            <a:r>
              <a:rPr lang="en-US" dirty="0" smtClean="0"/>
              <a:t>The format of an IP address is a 32-bit numeric address written as four numbers separated by periods. Each number can be zero to 255. </a:t>
            </a:r>
          </a:p>
          <a:p>
            <a:pPr fontAlgn="base"/>
            <a:r>
              <a:rPr lang="en-US" dirty="0" smtClean="0"/>
              <a:t>For example, 1.160.10.240 could be an IP address.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web site</a:t>
            </a:r>
            <a:endParaRPr lang="en-US" dirty="0"/>
          </a:p>
        </p:txBody>
      </p:sp>
      <p:sp>
        <p:nvSpPr>
          <p:cNvPr id="6" name="Content Placeholder 5"/>
          <p:cNvSpPr>
            <a:spLocks noGrp="1"/>
          </p:cNvSpPr>
          <p:nvPr>
            <p:ph idx="1"/>
          </p:nvPr>
        </p:nvSpPr>
        <p:spPr/>
        <p:txBody>
          <a:bodyPr/>
          <a:lstStyle/>
          <a:p>
            <a:r>
              <a:rPr lang="en-US" dirty="0" smtClean="0"/>
              <a:t>Two types</a:t>
            </a:r>
          </a:p>
          <a:p>
            <a:pPr marL="912114" lvl="1" indent="-514350">
              <a:buFont typeface="+mj-lt"/>
              <a:buAutoNum type="arabicPeriod"/>
            </a:pPr>
            <a:r>
              <a:rPr lang="en-US" sz="3200" dirty="0" smtClean="0"/>
              <a:t>Static web site</a:t>
            </a:r>
          </a:p>
          <a:p>
            <a:pPr marL="912114" lvl="1" indent="-514350">
              <a:buFont typeface="+mj-lt"/>
              <a:buAutoNum type="arabicPeriod"/>
            </a:pPr>
            <a:r>
              <a:rPr lang="en-US" sz="3200" dirty="0" smtClean="0"/>
              <a:t>Dynamic web site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to be covered ….</a:t>
            </a:r>
            <a:endParaRPr lang="en-US" dirty="0"/>
          </a:p>
        </p:txBody>
      </p:sp>
      <p:sp>
        <p:nvSpPr>
          <p:cNvPr id="3" name="Content Placeholder 2"/>
          <p:cNvSpPr>
            <a:spLocks noGrp="1"/>
          </p:cNvSpPr>
          <p:nvPr>
            <p:ph idx="1"/>
          </p:nvPr>
        </p:nvSpPr>
        <p:spPr>
          <a:xfrm>
            <a:off x="914400" y="1783560"/>
            <a:ext cx="7772400" cy="4693440"/>
          </a:xfrm>
        </p:spPr>
        <p:txBody>
          <a:bodyPr>
            <a:normAutofit/>
          </a:bodyPr>
          <a:lstStyle/>
          <a:p>
            <a:pPr marL="582930" indent="-514350">
              <a:buFont typeface="+mj-lt"/>
              <a:buAutoNum type="arabicPeriod"/>
            </a:pPr>
            <a:r>
              <a:rPr lang="en-US" dirty="0" smtClean="0"/>
              <a:t>What is web page and web site</a:t>
            </a:r>
          </a:p>
          <a:p>
            <a:pPr marL="582930" indent="-514350">
              <a:buFont typeface="+mj-lt"/>
              <a:buAutoNum type="arabicPeriod"/>
            </a:pPr>
            <a:r>
              <a:rPr lang="en-US" dirty="0" smtClean="0"/>
              <a:t>Static and dynamic web page</a:t>
            </a:r>
          </a:p>
          <a:p>
            <a:pPr marL="582930" indent="-514350">
              <a:buFont typeface="+mj-lt"/>
              <a:buAutoNum type="arabicPeriod"/>
            </a:pPr>
            <a:r>
              <a:rPr lang="en-US" dirty="0" smtClean="0"/>
              <a:t>Scripting language and its types</a:t>
            </a:r>
          </a:p>
          <a:p>
            <a:pPr marL="582930" indent="-514350">
              <a:buFont typeface="+mj-lt"/>
              <a:buAutoNum type="arabicPeriod"/>
            </a:pPr>
            <a:r>
              <a:rPr lang="en-US" dirty="0" smtClean="0"/>
              <a:t>About web server</a:t>
            </a:r>
          </a:p>
          <a:p>
            <a:pPr marL="582930" indent="-514350">
              <a:buFont typeface="+mj-lt"/>
              <a:buAutoNum type="arabicPeriod"/>
            </a:pPr>
            <a:r>
              <a:rPr lang="en-US" dirty="0" smtClean="0"/>
              <a:t>HTTP &amp; HTTPS protocol</a:t>
            </a:r>
          </a:p>
          <a:p>
            <a:pPr marL="582930" indent="-514350">
              <a:buFont typeface="+mj-lt"/>
              <a:buAutoNum type="arabicPeriod"/>
            </a:pPr>
            <a:r>
              <a:rPr lang="en-US" dirty="0" smtClean="0"/>
              <a:t>FTP</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website</a:t>
            </a:r>
            <a:endParaRPr lang="en-US" dirty="0"/>
          </a:p>
        </p:txBody>
      </p:sp>
      <p:sp>
        <p:nvSpPr>
          <p:cNvPr id="3" name="Content Placeholder 2"/>
          <p:cNvSpPr>
            <a:spLocks noGrp="1"/>
          </p:cNvSpPr>
          <p:nvPr>
            <p:ph idx="1"/>
          </p:nvPr>
        </p:nvSpPr>
        <p:spPr>
          <a:xfrm>
            <a:off x="609600" y="1447800"/>
            <a:ext cx="8077200" cy="5257800"/>
          </a:xfrm>
        </p:spPr>
        <p:txBody>
          <a:bodyPr>
            <a:normAutofit fontScale="62500" lnSpcReduction="20000"/>
          </a:bodyPr>
          <a:lstStyle/>
          <a:p>
            <a:pPr lvl="0"/>
            <a:r>
              <a:rPr lang="en-US" b="1" dirty="0" smtClean="0"/>
              <a:t>Static website</a:t>
            </a:r>
          </a:p>
          <a:p>
            <a:r>
              <a:rPr lang="en-US" dirty="0" smtClean="0"/>
              <a:t>Any website which contains no dynamic content is called static website, i.e. the information provided on that particular site is static and hardly needs any update or modification.</a:t>
            </a:r>
          </a:p>
          <a:p>
            <a:r>
              <a:rPr lang="en-US" dirty="0" smtClean="0"/>
              <a:t>	In short, the site containing static information is known as static website.</a:t>
            </a:r>
          </a:p>
          <a:p>
            <a:pPr>
              <a:buNone/>
            </a:pPr>
            <a:r>
              <a:rPr lang="en-US" b="1" dirty="0" smtClean="0"/>
              <a:t> </a:t>
            </a:r>
            <a:endParaRPr lang="en-US" dirty="0" smtClean="0"/>
          </a:p>
          <a:p>
            <a:r>
              <a:rPr lang="en-US" b="1" dirty="0" smtClean="0"/>
              <a:t>E.g.</a:t>
            </a:r>
            <a:endParaRPr lang="en-US" dirty="0" smtClean="0"/>
          </a:p>
          <a:p>
            <a:r>
              <a:rPr lang="en-US" b="1" dirty="0" smtClean="0"/>
              <a:t>	Machine tool manufacture’s site.</a:t>
            </a:r>
            <a:endParaRPr lang="en-US" dirty="0" smtClean="0"/>
          </a:p>
          <a:p>
            <a:pPr>
              <a:buNone/>
            </a:pPr>
            <a:r>
              <a:rPr lang="en-US" dirty="0" smtClean="0"/>
              <a:t>		</a:t>
            </a:r>
          </a:p>
          <a:p>
            <a:r>
              <a:rPr lang="en-US" dirty="0" smtClean="0"/>
              <a:t>Sites of this category generally contain product information and company profile. </a:t>
            </a:r>
          </a:p>
          <a:p>
            <a:endParaRPr lang="en-US" dirty="0" smtClean="0"/>
          </a:p>
          <a:p>
            <a:r>
              <a:rPr lang="en-US" b="1" dirty="0" smtClean="0"/>
              <a:t>Explanation:</a:t>
            </a:r>
            <a:r>
              <a:rPr lang="en-US" dirty="0" smtClean="0"/>
              <a:t>  as we all know that any manufacturer has limited range of products that he sells. There are few chances of change in information related to products. Also, the information uploaded in such a site is hardly updateable. So, we can put this site in category of </a:t>
            </a:r>
            <a:r>
              <a:rPr lang="en-US" b="1" u="sng" dirty="0" smtClean="0"/>
              <a:t>static site.</a:t>
            </a:r>
            <a:endParaRPr lang="en-US" dirty="0" smtClean="0"/>
          </a:p>
          <a:p>
            <a:pPr>
              <a:buNone/>
            </a:pPr>
            <a:r>
              <a:rPr lang="en-US" b="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Static website is the basic type of website that is easy to create. You don't need web programming and database design to create a static website. Its web pages are coded in HTML.</a:t>
            </a:r>
          </a:p>
          <a:p>
            <a:r>
              <a:rPr lang="en-US" dirty="0" smtClean="0"/>
              <a:t>The codes are fixed for each page so the information contained in the page does not change and it looks like a printed page.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site </a:t>
            </a:r>
            <a:endParaRPr lang="en-US" dirty="0"/>
          </a:p>
        </p:txBody>
      </p:sp>
      <p:pic>
        <p:nvPicPr>
          <p:cNvPr id="4" name="Content Placeholder 3" descr="Servlet Website2"/>
          <p:cNvPicPr>
            <a:picLocks noGrp="1"/>
          </p:cNvPicPr>
          <p:nvPr>
            <p:ph idx="1"/>
          </p:nvPr>
        </p:nvPicPr>
        <p:blipFill>
          <a:blip r:embed="rId2" cstate="print"/>
          <a:srcRect/>
          <a:stretch>
            <a:fillRect/>
          </a:stretch>
        </p:blipFill>
        <p:spPr bwMode="auto">
          <a:xfrm>
            <a:off x="914400" y="2057400"/>
            <a:ext cx="7025381" cy="297510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website</a:t>
            </a:r>
            <a:endParaRPr lang="en-US" dirty="0"/>
          </a:p>
        </p:txBody>
      </p:sp>
      <p:sp>
        <p:nvSpPr>
          <p:cNvPr id="4" name="Text Placeholder 3"/>
          <p:cNvSpPr>
            <a:spLocks noGrp="1"/>
          </p:cNvSpPr>
          <p:nvPr>
            <p:ph type="body" idx="1"/>
          </p:nvPr>
        </p:nvSpPr>
        <p:spPr/>
        <p:txBody>
          <a:bodyPr>
            <a:normAutofit lnSpcReduction="10000"/>
          </a:bodyPr>
          <a:lstStyle/>
          <a:p>
            <a:r>
              <a:rPr lang="en-US" sz="3600" dirty="0" smtClean="0"/>
              <a:t>Advantages</a:t>
            </a:r>
            <a:endParaRPr lang="en-US" dirty="0"/>
          </a:p>
        </p:txBody>
      </p:sp>
      <p:sp>
        <p:nvSpPr>
          <p:cNvPr id="6" name="Text Placeholder 5"/>
          <p:cNvSpPr>
            <a:spLocks noGrp="1"/>
          </p:cNvSpPr>
          <p:nvPr>
            <p:ph type="body" sz="half" idx="3"/>
          </p:nvPr>
        </p:nvSpPr>
        <p:spPr/>
        <p:txBody>
          <a:bodyPr>
            <a:normAutofit lnSpcReduction="10000"/>
          </a:bodyPr>
          <a:lstStyle/>
          <a:p>
            <a:r>
              <a:rPr lang="en-US" sz="3600" dirty="0" smtClean="0"/>
              <a:t>disadvantages </a:t>
            </a:r>
            <a:endParaRPr lang="en-US" dirty="0"/>
          </a:p>
        </p:txBody>
      </p:sp>
      <p:sp>
        <p:nvSpPr>
          <p:cNvPr id="5" name="Content Placeholder 4"/>
          <p:cNvSpPr>
            <a:spLocks noGrp="1"/>
          </p:cNvSpPr>
          <p:nvPr>
            <p:ph sz="quarter" idx="2"/>
          </p:nvPr>
        </p:nvSpPr>
        <p:spPr/>
        <p:txBody>
          <a:bodyPr/>
          <a:lstStyle/>
          <a:p>
            <a:r>
              <a:rPr lang="en-US" dirty="0" smtClean="0"/>
              <a:t>Quick to develop</a:t>
            </a:r>
          </a:p>
          <a:p>
            <a:r>
              <a:rPr lang="en-US" dirty="0" smtClean="0"/>
              <a:t>Cheap to develop</a:t>
            </a:r>
          </a:p>
          <a:p>
            <a:r>
              <a:rPr lang="en-US" dirty="0" smtClean="0"/>
              <a:t>Cheap to host</a:t>
            </a:r>
            <a:endParaRPr lang="en-US" dirty="0"/>
          </a:p>
        </p:txBody>
      </p:sp>
      <p:sp>
        <p:nvSpPr>
          <p:cNvPr id="7" name="Content Placeholder 6"/>
          <p:cNvSpPr>
            <a:spLocks noGrp="1"/>
          </p:cNvSpPr>
          <p:nvPr>
            <p:ph sz="quarter" idx="4"/>
          </p:nvPr>
        </p:nvSpPr>
        <p:spPr/>
        <p:txBody>
          <a:bodyPr/>
          <a:lstStyle/>
          <a:p>
            <a:r>
              <a:rPr lang="en-US" dirty="0" smtClean="0"/>
              <a:t>Requires web development expertise to update site</a:t>
            </a:r>
          </a:p>
          <a:p>
            <a:r>
              <a:rPr lang="en-US" dirty="0" smtClean="0"/>
              <a:t>Site not as useful for the user</a:t>
            </a:r>
          </a:p>
          <a:p>
            <a:r>
              <a:rPr lang="en-US" dirty="0" smtClean="0"/>
              <a:t>Content can get stagnant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website </a:t>
            </a:r>
            <a:endParaRPr lang="en-US" dirty="0"/>
          </a:p>
        </p:txBody>
      </p:sp>
      <p:sp>
        <p:nvSpPr>
          <p:cNvPr id="3" name="Content Placeholder 2"/>
          <p:cNvSpPr>
            <a:spLocks noGrp="1"/>
          </p:cNvSpPr>
          <p:nvPr>
            <p:ph idx="1"/>
          </p:nvPr>
        </p:nvSpPr>
        <p:spPr>
          <a:xfrm>
            <a:off x="533400" y="1524000"/>
            <a:ext cx="8153400" cy="4831560"/>
          </a:xfrm>
        </p:spPr>
        <p:txBody>
          <a:bodyPr>
            <a:normAutofit fontScale="62500" lnSpcReduction="20000"/>
          </a:bodyPr>
          <a:lstStyle/>
          <a:p>
            <a:r>
              <a:rPr lang="en-US" dirty="0" smtClean="0"/>
              <a:t>Any website which contains dynamic content is called dynamic site, i.e. the information provided on that particular site is needed to be updated frequently.</a:t>
            </a:r>
          </a:p>
          <a:p>
            <a:pPr>
              <a:buNone/>
            </a:pPr>
            <a:r>
              <a:rPr lang="en-US" dirty="0" smtClean="0"/>
              <a:t>	</a:t>
            </a:r>
          </a:p>
          <a:p>
            <a:r>
              <a:rPr lang="en-US" dirty="0" smtClean="0"/>
              <a:t>In short, the site containing dynamic information is known as dynamic website.</a:t>
            </a:r>
          </a:p>
          <a:p>
            <a:pPr>
              <a:buNone/>
            </a:pPr>
            <a:r>
              <a:rPr lang="en-US" b="1" dirty="0" smtClean="0"/>
              <a:t> </a:t>
            </a:r>
            <a:endParaRPr lang="en-US" dirty="0" smtClean="0"/>
          </a:p>
          <a:p>
            <a:r>
              <a:rPr lang="en-US" b="1" dirty="0" smtClean="0"/>
              <a:t>E.g.: Website of Newspaper agency.</a:t>
            </a:r>
            <a:endParaRPr lang="en-US" dirty="0" smtClean="0"/>
          </a:p>
          <a:p>
            <a:pPr>
              <a:buNone/>
            </a:pPr>
            <a:r>
              <a:rPr lang="en-US" b="1" dirty="0" smtClean="0"/>
              <a:t>	</a:t>
            </a:r>
            <a:endParaRPr lang="en-US" dirty="0" smtClean="0"/>
          </a:p>
          <a:p>
            <a:r>
              <a:rPr lang="en-US" dirty="0" smtClean="0"/>
              <a:t>Sites of this category generally contain daily news updates and archives of past editions.</a:t>
            </a:r>
          </a:p>
          <a:p>
            <a:pPr>
              <a:buNone/>
            </a:pPr>
            <a:r>
              <a:rPr lang="en-US" b="1" dirty="0" smtClean="0"/>
              <a:t> </a:t>
            </a:r>
            <a:endParaRPr lang="en-US" dirty="0" smtClean="0"/>
          </a:p>
          <a:p>
            <a:r>
              <a:rPr lang="en-US" b="1" dirty="0" smtClean="0"/>
              <a:t>Explanation:</a:t>
            </a:r>
            <a:endParaRPr lang="en-US" dirty="0" smtClean="0"/>
          </a:p>
          <a:p>
            <a:r>
              <a:rPr lang="en-US" dirty="0" smtClean="0"/>
              <a:t>As we all know that we must update site daily since, we are dealing with daily news. It is quite clear that the information stored in site needs to be charged daily. So, we can put this site in category of </a:t>
            </a:r>
            <a:r>
              <a:rPr lang="en-US" b="1" u="sng" dirty="0" smtClean="0"/>
              <a:t>Dynamic site.</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Dynamic website is a collection of dynamic web pages whose content changes dynamically. It accesses content from a database or Content Management System (CMS). Therefore, when you alter or update the content of the database, the content of the website is also altered or updated.</a:t>
            </a:r>
          </a:p>
          <a:p>
            <a:r>
              <a:rPr lang="en-US" dirty="0" smtClean="0"/>
              <a:t>Dynamic website uses client-side scripting or server-side scripting, or both to generate dynamic content.</a:t>
            </a:r>
          </a:p>
          <a:p>
            <a:r>
              <a:rPr lang="en-US" dirty="0" smtClean="0"/>
              <a:t>Client side scripting generates content at the client computer on the basis of user input. The web browser downloads the web page from the server and processes the code within the page to render information to the user.</a:t>
            </a:r>
          </a:p>
          <a:p>
            <a:r>
              <a:rPr lang="en-US" dirty="0" smtClean="0"/>
              <a:t>In server side scripting, the software runs on the server and processing is completed in the server then plain pages are sent to the user.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 site </a:t>
            </a:r>
            <a:endParaRPr lang="en-US" dirty="0"/>
          </a:p>
        </p:txBody>
      </p:sp>
      <p:pic>
        <p:nvPicPr>
          <p:cNvPr id="4" name="Content Placeholder 3" descr="Servlet Website3"/>
          <p:cNvPicPr>
            <a:picLocks noGrp="1"/>
          </p:cNvPicPr>
          <p:nvPr>
            <p:ph idx="1"/>
          </p:nvPr>
        </p:nvPicPr>
        <p:blipFill>
          <a:blip r:embed="rId2" cstate="print"/>
          <a:srcRect/>
          <a:stretch>
            <a:fillRect/>
          </a:stretch>
        </p:blipFill>
        <p:spPr bwMode="auto">
          <a:xfrm>
            <a:off x="789747" y="1600200"/>
            <a:ext cx="7794873" cy="4800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website</a:t>
            </a:r>
            <a:endParaRPr lang="en-US" dirty="0"/>
          </a:p>
        </p:txBody>
      </p:sp>
      <p:sp>
        <p:nvSpPr>
          <p:cNvPr id="4" name="Text Placeholder 3"/>
          <p:cNvSpPr>
            <a:spLocks noGrp="1"/>
          </p:cNvSpPr>
          <p:nvPr>
            <p:ph type="body" idx="1"/>
          </p:nvPr>
        </p:nvSpPr>
        <p:spPr/>
        <p:txBody>
          <a:bodyPr>
            <a:normAutofit lnSpcReduction="10000"/>
          </a:bodyPr>
          <a:lstStyle/>
          <a:p>
            <a:r>
              <a:rPr lang="en-US" sz="3600" dirty="0" smtClean="0"/>
              <a:t>Advantages</a:t>
            </a:r>
            <a:endParaRPr lang="en-US" dirty="0"/>
          </a:p>
        </p:txBody>
      </p:sp>
      <p:sp>
        <p:nvSpPr>
          <p:cNvPr id="6" name="Text Placeholder 5"/>
          <p:cNvSpPr>
            <a:spLocks noGrp="1"/>
          </p:cNvSpPr>
          <p:nvPr>
            <p:ph type="body" sz="half" idx="3"/>
          </p:nvPr>
        </p:nvSpPr>
        <p:spPr/>
        <p:txBody>
          <a:bodyPr>
            <a:normAutofit lnSpcReduction="10000"/>
          </a:bodyPr>
          <a:lstStyle/>
          <a:p>
            <a:r>
              <a:rPr lang="en-US" sz="3600" dirty="0" smtClean="0"/>
              <a:t>disadvantages </a:t>
            </a:r>
            <a:endParaRPr lang="en-US" dirty="0"/>
          </a:p>
        </p:txBody>
      </p:sp>
      <p:sp>
        <p:nvSpPr>
          <p:cNvPr id="5" name="Content Placeholder 4"/>
          <p:cNvSpPr>
            <a:spLocks noGrp="1"/>
          </p:cNvSpPr>
          <p:nvPr>
            <p:ph sz="quarter" idx="2"/>
          </p:nvPr>
        </p:nvSpPr>
        <p:spPr/>
        <p:txBody>
          <a:bodyPr/>
          <a:lstStyle/>
          <a:p>
            <a:r>
              <a:rPr lang="en-US" dirty="0" smtClean="0"/>
              <a:t>Much more functional website</a:t>
            </a:r>
          </a:p>
          <a:p>
            <a:r>
              <a:rPr lang="en-US" dirty="0" smtClean="0"/>
              <a:t>Much easier to update</a:t>
            </a:r>
          </a:p>
          <a:p>
            <a:r>
              <a:rPr lang="en-US" dirty="0" smtClean="0"/>
              <a:t>New content brings people back to the site and helps In the search engines</a:t>
            </a:r>
          </a:p>
          <a:p>
            <a:r>
              <a:rPr lang="en-US" dirty="0" smtClean="0"/>
              <a:t>Can work as a system allow staff or users to collaborate</a:t>
            </a:r>
            <a:endParaRPr lang="en-US" dirty="0"/>
          </a:p>
        </p:txBody>
      </p:sp>
      <p:sp>
        <p:nvSpPr>
          <p:cNvPr id="7" name="Content Placeholder 6"/>
          <p:cNvSpPr>
            <a:spLocks noGrp="1"/>
          </p:cNvSpPr>
          <p:nvPr>
            <p:ph sz="quarter" idx="4"/>
          </p:nvPr>
        </p:nvSpPr>
        <p:spPr/>
        <p:txBody>
          <a:bodyPr/>
          <a:lstStyle/>
          <a:p>
            <a:r>
              <a:rPr lang="en-US" dirty="0" smtClean="0"/>
              <a:t>Slower to develop</a:t>
            </a:r>
          </a:p>
          <a:p>
            <a:r>
              <a:rPr lang="en-US" dirty="0" smtClean="0"/>
              <a:t>More expensive</a:t>
            </a:r>
          </a:p>
          <a:p>
            <a:r>
              <a:rPr lang="en-US" dirty="0" smtClean="0"/>
              <a:t>Hosting costs a little more</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1371600"/>
          </a:xfrm>
        </p:spPr>
        <p:txBody>
          <a:bodyPr/>
          <a:lstStyle/>
          <a:p>
            <a:r>
              <a:rPr lang="en-US" dirty="0" smtClean="0"/>
              <a:t>What is scripting language??</a:t>
            </a:r>
            <a:endParaRPr lang="en-US" dirty="0"/>
          </a:p>
        </p:txBody>
      </p:sp>
      <p:sp>
        <p:nvSpPr>
          <p:cNvPr id="3" name="Content Placeholder 2"/>
          <p:cNvSpPr>
            <a:spLocks noGrp="1"/>
          </p:cNvSpPr>
          <p:nvPr>
            <p:ph idx="1"/>
          </p:nvPr>
        </p:nvSpPr>
        <p:spPr/>
        <p:txBody>
          <a:bodyPr/>
          <a:lstStyle/>
          <a:p>
            <a:r>
              <a:rPr lang="en-US" dirty="0" smtClean="0"/>
              <a:t>A script is a set of instructions</a:t>
            </a:r>
          </a:p>
          <a:p>
            <a:r>
              <a:rPr lang="en-US" dirty="0" smtClean="0"/>
              <a:t>A script can contain variable, any control statements, looping structure or </a:t>
            </a:r>
            <a:r>
              <a:rPr lang="en-US" dirty="0" smtClean="0">
                <a:latin typeface="Calibri"/>
              </a:rPr>
              <a:t>procedure function etc</a:t>
            </a:r>
          </a:p>
          <a:p>
            <a:r>
              <a:rPr lang="en-US" dirty="0" smtClean="0">
                <a:latin typeface="Calibri"/>
              </a:rPr>
              <a:t>Scripting language generally interpreted language</a:t>
            </a:r>
          </a:p>
          <a:p>
            <a:r>
              <a:rPr lang="en-US" dirty="0" smtClean="0"/>
              <a:t>Conventional programs are converted permanently into executable files before they are run</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scripting language </a:t>
            </a:r>
            <a:endParaRPr lang="en-US" dirty="0"/>
          </a:p>
        </p:txBody>
      </p:sp>
      <p:sp>
        <p:nvSpPr>
          <p:cNvPr id="3" name="Content Placeholder 2"/>
          <p:cNvSpPr>
            <a:spLocks noGrp="1"/>
          </p:cNvSpPr>
          <p:nvPr>
            <p:ph idx="1"/>
          </p:nvPr>
        </p:nvSpPr>
        <p:spPr/>
        <p:txBody>
          <a:bodyPr/>
          <a:lstStyle/>
          <a:p>
            <a:r>
              <a:rPr lang="en-US" dirty="0" smtClean="0">
                <a:latin typeface="Calibri"/>
              </a:rPr>
              <a:t>A Scripting language is classified in two types</a:t>
            </a:r>
          </a:p>
          <a:p>
            <a:pPr lvl="1">
              <a:buFont typeface="Wingdings" pitchFamily="2" charset="2"/>
              <a:buChar char="Ø"/>
            </a:pPr>
            <a:r>
              <a:rPr lang="en-US" sz="2600" dirty="0" smtClean="0">
                <a:latin typeface="Wingdings"/>
              </a:rPr>
              <a:t> </a:t>
            </a:r>
            <a:r>
              <a:rPr lang="en-US" dirty="0" smtClean="0">
                <a:latin typeface="Calibri"/>
              </a:rPr>
              <a:t>Client side scripting language</a:t>
            </a:r>
          </a:p>
          <a:p>
            <a:pPr lvl="1">
              <a:buFont typeface="Wingdings" pitchFamily="2" charset="2"/>
              <a:buChar char="Ø"/>
            </a:pPr>
            <a:r>
              <a:rPr lang="en-US" sz="2600" dirty="0" smtClean="0">
                <a:latin typeface="Wingdings"/>
              </a:rPr>
              <a:t> </a:t>
            </a:r>
            <a:r>
              <a:rPr lang="en-US" dirty="0" smtClean="0">
                <a:latin typeface="Calibri"/>
              </a:rPr>
              <a:t>Serve side scripting language</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153400" cy="6629400"/>
          </a:xfrm>
        </p:spPr>
        <p:txBody>
          <a:bodyPr>
            <a:normAutofit fontScale="92500" lnSpcReduction="10000"/>
          </a:bodyPr>
          <a:lstStyle/>
          <a:p>
            <a:r>
              <a:rPr lang="en-US" u="sng" dirty="0" smtClean="0">
                <a:solidFill>
                  <a:srgbClr val="FFFF00"/>
                </a:solidFill>
              </a:rPr>
              <a:t>web page  </a:t>
            </a:r>
          </a:p>
          <a:p>
            <a:r>
              <a:rPr lang="en-US" dirty="0" smtClean="0"/>
              <a:t>A document which can be displayed in a web browser such as Firefox, Google Chrome, Microsoft Internet Explorer or Edge, or Apple's Safari. These are also often called "web pages" or just "pages”.</a:t>
            </a:r>
          </a:p>
          <a:p>
            <a:r>
              <a:rPr lang="en-US" u="sng" dirty="0" smtClean="0">
                <a:solidFill>
                  <a:srgbClr val="FFFF00"/>
                </a:solidFill>
              </a:rPr>
              <a:t>website </a:t>
            </a:r>
          </a:p>
          <a:p>
            <a:r>
              <a:rPr lang="en-US" dirty="0" smtClean="0"/>
              <a:t>  A collection of web pages which are grouped together and usually connected together in various ways. Often called a "web site" or simply a "site”.</a:t>
            </a:r>
          </a:p>
          <a:p>
            <a:r>
              <a:rPr lang="en-US" u="sng" dirty="0" smtClean="0">
                <a:solidFill>
                  <a:srgbClr val="FFFF00"/>
                </a:solidFill>
              </a:rPr>
              <a:t>web server</a:t>
            </a:r>
          </a:p>
          <a:p>
            <a:r>
              <a:rPr lang="en-US" dirty="0" smtClean="0"/>
              <a:t>A computer that hosts a website on the Internet.</a:t>
            </a:r>
          </a:p>
          <a:p>
            <a:r>
              <a:rPr lang="en-US" u="sng" dirty="0" smtClean="0">
                <a:solidFill>
                  <a:srgbClr val="FFFF00"/>
                </a:solidFill>
              </a:rPr>
              <a:t>search engine</a:t>
            </a:r>
          </a:p>
          <a:p>
            <a:r>
              <a:rPr lang="en-US" dirty="0" smtClean="0"/>
              <a:t>A website that helps you find other web pages, such as Google, Bing, or Yahoo.</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rPr>
              <a:t>Client side scripting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A script which is interpreted by web client (web browser) is known as client side scripting.</a:t>
            </a:r>
          </a:p>
          <a:p>
            <a:r>
              <a:rPr lang="en-US" dirty="0" smtClean="0"/>
              <a:t>A client side script is also an instruction set but that is not process by the server but that is processed by the web client</a:t>
            </a:r>
          </a:p>
          <a:p>
            <a:r>
              <a:rPr lang="en-US" dirty="0" smtClean="0"/>
              <a:t>Client side scripts are executed and changed by the user on his side.</a:t>
            </a:r>
          </a:p>
          <a:p>
            <a:pPr lvl="1"/>
            <a:r>
              <a:rPr lang="en-US" dirty="0" smtClean="0"/>
              <a:t>Java Script </a:t>
            </a:r>
          </a:p>
          <a:p>
            <a:pPr lvl="1"/>
            <a:r>
              <a:rPr lang="en-US" dirty="0" err="1" smtClean="0"/>
              <a:t>Vb</a:t>
            </a:r>
            <a:r>
              <a:rPr lang="en-US" dirty="0" smtClean="0"/>
              <a:t> Script </a:t>
            </a: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client side scripting: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main advantage of client side scripting over pure HTML is that it allows the developer to create more functional interactive web pages</a:t>
            </a:r>
          </a:p>
          <a:p>
            <a:r>
              <a:rPr lang="en-US" dirty="0" smtClean="0"/>
              <a:t>The response time is often faster because the script is interpreted on the browser machine so there is no network involve</a:t>
            </a:r>
          </a:p>
          <a:p>
            <a:r>
              <a:rPr lang="en-US" dirty="0" smtClean="0"/>
              <a:t>Executing script on the web browser means that there is less script to be executed the server so reducing the web server traffic</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Bold"/>
              </a:rPr>
              <a:t>Disadvantages of client side scripting</a:t>
            </a:r>
            <a:endParaRPr lang="en-US" dirty="0"/>
          </a:p>
        </p:txBody>
      </p:sp>
      <p:sp>
        <p:nvSpPr>
          <p:cNvPr id="3" name="Content Placeholder 2"/>
          <p:cNvSpPr>
            <a:spLocks noGrp="1"/>
          </p:cNvSpPr>
          <p:nvPr>
            <p:ph idx="1"/>
          </p:nvPr>
        </p:nvSpPr>
        <p:spPr/>
        <p:txBody>
          <a:bodyPr/>
          <a:lstStyle/>
          <a:p>
            <a:r>
              <a:rPr lang="en-US" dirty="0" smtClean="0"/>
              <a:t>The client side scripting is browser specified because same client script run on different browser then may be both result is quite different</a:t>
            </a:r>
          </a:p>
          <a:p>
            <a:r>
              <a:rPr lang="en-US" dirty="0" smtClean="0"/>
              <a:t>The biggest disadvantage is client side scripting code is not secure because it is completely visible to the user.</a:t>
            </a:r>
            <a:endParaRPr lang="en-US" i="1" dirty="0">
              <a:solidFill>
                <a:schemeClr val="tx1"/>
              </a:solidFill>
            </a:endParaRP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scripting language</a:t>
            </a:r>
            <a:endParaRPr lang="en-US" dirty="0"/>
          </a:p>
        </p:txBody>
      </p:sp>
      <p:sp>
        <p:nvSpPr>
          <p:cNvPr id="5" name="Content Placeholder 4"/>
          <p:cNvSpPr>
            <a:spLocks noGrp="1"/>
          </p:cNvSpPr>
          <p:nvPr>
            <p:ph idx="1"/>
          </p:nvPr>
        </p:nvSpPr>
        <p:spPr>
          <a:xfrm>
            <a:off x="457200" y="1783560"/>
            <a:ext cx="8229600" cy="4769640"/>
          </a:xfrm>
        </p:spPr>
        <p:txBody>
          <a:bodyPr>
            <a:normAutofit fontScale="85000" lnSpcReduction="20000"/>
          </a:bodyPr>
          <a:lstStyle/>
          <a:p>
            <a:r>
              <a:rPr lang="en-US" dirty="0" smtClean="0"/>
              <a:t>A script that is interpreted by web server is known as server side scripting language</a:t>
            </a:r>
            <a:br>
              <a:rPr lang="en-US" dirty="0" smtClean="0"/>
            </a:br>
            <a:endParaRPr lang="en-US" dirty="0" smtClean="0"/>
          </a:p>
          <a:p>
            <a:r>
              <a:rPr lang="en-US" dirty="0" smtClean="0"/>
              <a:t>A server side scripting is an instruction set that is process by the server and which generate the result in HTML the HTML results send to the web client</a:t>
            </a:r>
          </a:p>
          <a:p>
            <a:r>
              <a:rPr lang="en-US" dirty="0" smtClean="0"/>
              <a:t>User can create dynamic web page </a:t>
            </a:r>
          </a:p>
          <a:p>
            <a:pPr lvl="1"/>
            <a:r>
              <a:rPr lang="en-US" dirty="0" smtClean="0"/>
              <a:t>PHP</a:t>
            </a:r>
          </a:p>
          <a:p>
            <a:pPr lvl="1"/>
            <a:r>
              <a:rPr lang="en-US" dirty="0" smtClean="0"/>
              <a:t>ASP</a:t>
            </a:r>
          </a:p>
          <a:p>
            <a:pPr lvl="1"/>
            <a:r>
              <a:rPr lang="en-US" dirty="0" smtClean="0"/>
              <a:t>ASP.net</a:t>
            </a:r>
          </a:p>
          <a:p>
            <a:pPr lvl="1"/>
            <a:r>
              <a:rPr lang="en-US" dirty="0" smtClean="0"/>
              <a:t>CGI</a:t>
            </a:r>
          </a:p>
          <a:p>
            <a:pPr lvl="1"/>
            <a:r>
              <a:rPr lang="en-US" dirty="0" smtClean="0"/>
              <a:t>PYTHON</a:t>
            </a:r>
          </a:p>
          <a:p>
            <a:pPr lvl="1"/>
            <a:r>
              <a:rPr lang="en-US" dirty="0" smtClean="0"/>
              <a:t>JSP</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protocol?</a:t>
            </a:r>
            <a:endParaRPr lang="en-US" dirty="0"/>
          </a:p>
        </p:txBody>
      </p:sp>
      <p:sp>
        <p:nvSpPr>
          <p:cNvPr id="3" name="Content Placeholder 2"/>
          <p:cNvSpPr>
            <a:spLocks noGrp="1"/>
          </p:cNvSpPr>
          <p:nvPr>
            <p:ph idx="1"/>
          </p:nvPr>
        </p:nvSpPr>
        <p:spPr/>
        <p:txBody>
          <a:bodyPr/>
          <a:lstStyle/>
          <a:p>
            <a:r>
              <a:rPr lang="en-US" dirty="0" smtClean="0"/>
              <a:t>Sometimes referred to as an access method, a </a:t>
            </a:r>
            <a:r>
              <a:rPr lang="en-US" b="1" dirty="0" smtClean="0"/>
              <a:t>protocol </a:t>
            </a:r>
            <a:r>
              <a:rPr lang="en-US" dirty="0" smtClean="0"/>
              <a:t>is a standard used to define a method of exchanging data over a computer network, </a:t>
            </a:r>
          </a:p>
          <a:p>
            <a:r>
              <a:rPr lang="en-US" dirty="0" smtClean="0"/>
              <a:t>such as </a:t>
            </a:r>
            <a:r>
              <a:rPr lang="en-US" dirty="0" smtClean="0">
                <a:hlinkClick r:id="rId2"/>
              </a:rPr>
              <a:t>local area </a:t>
            </a:r>
            <a:r>
              <a:rPr lang="en-US" dirty="0" err="1" smtClean="0">
                <a:hlinkClick r:id="rId2"/>
              </a:rPr>
              <a:t>network</a:t>
            </a:r>
            <a:r>
              <a:rPr lang="en-US" dirty="0" err="1" smtClean="0"/>
              <a:t>,</a:t>
            </a:r>
            <a:r>
              <a:rPr lang="en-US" dirty="0" err="1" smtClean="0">
                <a:hlinkClick r:id="rId3"/>
              </a:rPr>
              <a:t>Internet</a:t>
            </a:r>
            <a:r>
              <a:rPr lang="en-US" dirty="0" smtClean="0"/>
              <a:t>, </a:t>
            </a:r>
            <a:r>
              <a:rPr lang="en-US" dirty="0" smtClean="0">
                <a:hlinkClick r:id="rId4"/>
              </a:rPr>
              <a:t>Intranet</a:t>
            </a:r>
            <a:r>
              <a:rPr lang="en-US" dirty="0" smtClean="0"/>
              <a:t>, etc.</a:t>
            </a:r>
          </a:p>
          <a:p>
            <a:r>
              <a:rPr lang="en-US" dirty="0" smtClean="0"/>
              <a:t> Each protocol has its own method of how data is formatted when sent and what to do with it once received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server?</a:t>
            </a:r>
            <a:endParaRPr lang="en-US" dirty="0"/>
          </a:p>
        </p:txBody>
      </p:sp>
      <p:sp>
        <p:nvSpPr>
          <p:cNvPr id="3" name="Content Placeholder 2"/>
          <p:cNvSpPr>
            <a:spLocks noGrp="1"/>
          </p:cNvSpPr>
          <p:nvPr>
            <p:ph idx="1"/>
          </p:nvPr>
        </p:nvSpPr>
        <p:spPr>
          <a:xfrm>
            <a:off x="609600" y="1524000"/>
            <a:ext cx="8077200" cy="4831560"/>
          </a:xfrm>
        </p:spPr>
        <p:txBody>
          <a:bodyPr>
            <a:normAutofit fontScale="85000" lnSpcReduction="20000"/>
          </a:bodyPr>
          <a:lstStyle/>
          <a:p>
            <a:r>
              <a:rPr lang="en-US" dirty="0" smtClean="0"/>
              <a:t>a Web site can be confused with a Web </a:t>
            </a:r>
            <a:r>
              <a:rPr lang="en-US" u="sng" dirty="0" smtClean="0">
                <a:hlinkClick r:id="rId2"/>
              </a:rPr>
              <a:t>server</a:t>
            </a:r>
            <a:r>
              <a:rPr lang="en-US" dirty="0" smtClean="0"/>
              <a:t>. A server is a computer that holds the files for one or more sites.</a:t>
            </a:r>
          </a:p>
          <a:p>
            <a:r>
              <a:rPr lang="en-US" dirty="0" smtClean="0"/>
              <a:t>Web site is collection of web pages while web server is a software that respond to the request for web resources.</a:t>
            </a:r>
          </a:p>
          <a:p>
            <a:r>
              <a:rPr lang="en-US" dirty="0" smtClean="0"/>
              <a:t> A very large Web site may be spread over a number of servers in different geographic locations.</a:t>
            </a:r>
          </a:p>
          <a:p>
            <a:r>
              <a:rPr lang="en-US" dirty="0" smtClean="0"/>
              <a:t>A </a:t>
            </a:r>
            <a:r>
              <a:rPr lang="en-US" i="1" dirty="0" smtClean="0"/>
              <a:t>web server</a:t>
            </a:r>
            <a:r>
              <a:rPr lang="en-US" dirty="0" smtClean="0"/>
              <a:t> is a computer hosting one or more </a:t>
            </a:r>
            <a:r>
              <a:rPr lang="en-US" i="1" dirty="0" smtClean="0"/>
              <a:t>websites</a:t>
            </a:r>
            <a:r>
              <a:rPr lang="en-US" dirty="0" smtClean="0"/>
              <a:t>. "Hosting" means that all the </a:t>
            </a:r>
            <a:r>
              <a:rPr lang="en-US" i="1" dirty="0" smtClean="0"/>
              <a:t>web pages </a:t>
            </a:r>
            <a:r>
              <a:rPr lang="en-US" dirty="0" smtClean="0"/>
              <a:t>and their supporting files are available on that computer. The </a:t>
            </a:r>
            <a:r>
              <a:rPr lang="en-US" i="1" dirty="0" smtClean="0"/>
              <a:t>web server</a:t>
            </a:r>
            <a:r>
              <a:rPr lang="en-US" dirty="0" smtClean="0"/>
              <a:t> will send any </a:t>
            </a:r>
            <a:r>
              <a:rPr lang="en-US" i="1" dirty="0" smtClean="0"/>
              <a:t>web page</a:t>
            </a:r>
            <a:r>
              <a:rPr lang="en-US" dirty="0" smtClean="0"/>
              <a:t> from the </a:t>
            </a:r>
            <a:r>
              <a:rPr lang="en-US" i="1" dirty="0" smtClean="0"/>
              <a:t>website</a:t>
            </a:r>
            <a:r>
              <a:rPr lang="en-US" dirty="0" smtClean="0"/>
              <a:t> it is hosting to any user's browser, per user request.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001000" cy="6019800"/>
          </a:xfrm>
        </p:spPr>
        <p:txBody>
          <a:bodyPr>
            <a:normAutofit/>
          </a:bodyPr>
          <a:lstStyle/>
          <a:p>
            <a:r>
              <a:rPr lang="en-US" b="1" dirty="0" smtClean="0"/>
              <a:t>Web server</a:t>
            </a:r>
            <a:r>
              <a:rPr lang="en-US" dirty="0" smtClean="0"/>
              <a:t> is a computer where the web content is stored. Basically web server is used to host the web sites but there exists other web servers also such as gaming, storage, FTP, email etc.</a:t>
            </a:r>
          </a:p>
          <a:p>
            <a:r>
              <a:rPr lang="en-US" sz="3500" u="sng" dirty="0" smtClean="0">
                <a:solidFill>
                  <a:srgbClr val="FFFF00"/>
                </a:solidFill>
              </a:rPr>
              <a:t>Web Server Working:- </a:t>
            </a:r>
          </a:p>
          <a:p>
            <a:r>
              <a:rPr lang="en-US" dirty="0" smtClean="0"/>
              <a:t>Web server respond to the client request in either of the following two ways:</a:t>
            </a:r>
          </a:p>
          <a:p>
            <a:pPr marL="582930" indent="-514350">
              <a:buFont typeface="+mj-lt"/>
              <a:buAutoNum type="arabicPeriod"/>
            </a:pPr>
            <a:r>
              <a:rPr lang="en-US" dirty="0" smtClean="0"/>
              <a:t>Sending the file to the client associated with the requested URL.</a:t>
            </a:r>
          </a:p>
          <a:p>
            <a:pPr marL="582930" indent="-514350">
              <a:buFont typeface="+mj-lt"/>
              <a:buAutoNum type="arabicPeriod"/>
            </a:pPr>
            <a:r>
              <a:rPr lang="en-US" dirty="0" smtClean="0"/>
              <a:t>Generating response by invoking a script and communicating with database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381000" y="457200"/>
            <a:ext cx="8153399" cy="58609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81400" y="15240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WEB SERVER </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038350" y="2541587"/>
            <a:ext cx="5524500" cy="3057525"/>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a:stretch>
            <a:fillRect/>
          </a:stretch>
        </p:blipFill>
        <p:spPr bwMode="auto">
          <a:xfrm>
            <a:off x="466695" y="1524000"/>
            <a:ext cx="8536299"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81400" y="15240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WEB SERVER </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038350" y="2541587"/>
            <a:ext cx="5524500" cy="3057525"/>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a:stretch>
            <a:fillRect/>
          </a:stretch>
        </p:blipFill>
        <p:spPr bwMode="auto">
          <a:xfrm>
            <a:off x="466695" y="1524000"/>
            <a:ext cx="8536299" cy="5029200"/>
          </a:xfrm>
          <a:prstGeom prst="rect">
            <a:avLst/>
          </a:prstGeom>
          <a:noFill/>
          <a:ln w="9525">
            <a:noFill/>
            <a:miter lim="800000"/>
            <a:headEnd/>
            <a:tailEnd/>
          </a:ln>
        </p:spPr>
      </p:pic>
      <p:sp>
        <p:nvSpPr>
          <p:cNvPr id="6" name="TextBox 5"/>
          <p:cNvSpPr txBox="1"/>
          <p:nvPr/>
        </p:nvSpPr>
        <p:spPr>
          <a:xfrm>
            <a:off x="3657600" y="1676400"/>
            <a:ext cx="23622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solidFill>
                  <a:schemeClr val="accent2">
                    <a:lumMod val="75000"/>
                  </a:schemeClr>
                </a:solidFill>
              </a:rPr>
              <a:t>Program which is used to extends capabilities of server </a:t>
            </a:r>
            <a:endParaRPr lang="en-US" dirty="0">
              <a:solidFill>
                <a:schemeClr val="accent2">
                  <a:lumMod val="75000"/>
                </a:schemeClr>
              </a:solidFill>
            </a:endParaRPr>
          </a:p>
        </p:txBody>
      </p:sp>
      <p:sp>
        <p:nvSpPr>
          <p:cNvPr id="8" name="Up Arrow 7"/>
          <p:cNvSpPr/>
          <p:nvPr/>
        </p:nvSpPr>
        <p:spPr>
          <a:xfrm>
            <a:off x="4267200" y="2667000"/>
            <a:ext cx="228600" cy="914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5029200"/>
            <a:ext cx="18288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solidFill>
                  <a:schemeClr val="accent2">
                    <a:lumMod val="75000"/>
                  </a:schemeClr>
                </a:solidFill>
              </a:rPr>
              <a:t>Application layer –work</a:t>
            </a:r>
          </a:p>
          <a:p>
            <a:r>
              <a:rPr lang="en-US" dirty="0" smtClean="0">
                <a:solidFill>
                  <a:schemeClr val="accent2">
                    <a:lumMod val="75000"/>
                  </a:schemeClr>
                </a:solidFill>
              </a:rPr>
              <a:t>Network interaction </a:t>
            </a:r>
            <a:endParaRPr lang="en-US" dirty="0">
              <a:solidFill>
                <a:schemeClr val="accent2">
                  <a:lumMod val="75000"/>
                </a:schemeClr>
              </a:solidFill>
            </a:endParaRPr>
          </a:p>
        </p:txBody>
      </p:sp>
      <p:cxnSp>
        <p:nvCxnSpPr>
          <p:cNvPr id="11" name="Straight Arrow Connector 10"/>
          <p:cNvCxnSpPr/>
          <p:nvPr/>
        </p:nvCxnSpPr>
        <p:spPr>
          <a:xfrm flipH="1">
            <a:off x="5410200" y="3429000"/>
            <a:ext cx="1219200" cy="1524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9400" y="5943600"/>
            <a:ext cx="2209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solidFill>
                  <a:schemeClr val="accent2">
                    <a:lumMod val="75000"/>
                  </a:schemeClr>
                </a:solidFill>
              </a:rPr>
              <a:t>Another web servers</a:t>
            </a:r>
            <a:endParaRPr lang="en-US" dirty="0">
              <a:solidFill>
                <a:schemeClr val="accent2">
                  <a:lumMod val="75000"/>
                </a:schemeClr>
              </a:solidFill>
            </a:endParaRPr>
          </a:p>
        </p:txBody>
      </p:sp>
      <p:sp>
        <p:nvSpPr>
          <p:cNvPr id="13" name="Curved Right Arrow 12"/>
          <p:cNvSpPr/>
          <p:nvPr/>
        </p:nvSpPr>
        <p:spPr>
          <a:xfrm>
            <a:off x="6019800" y="4572000"/>
            <a:ext cx="609600" cy="1676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0" y="3886200"/>
            <a:ext cx="1143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solidFill>
                  <a:schemeClr val="accent2">
                    <a:lumMod val="75000"/>
                  </a:schemeClr>
                </a:solidFill>
              </a:rPr>
              <a:t>TCP/IP or UDP</a:t>
            </a:r>
            <a:endParaRPr lang="en-US" dirty="0">
              <a:solidFill>
                <a:schemeClr val="accent2">
                  <a:lumMod val="75000"/>
                </a:schemeClr>
              </a:solidFill>
            </a:endParaRPr>
          </a:p>
        </p:txBody>
      </p:sp>
      <p:sp>
        <p:nvSpPr>
          <p:cNvPr id="15" name="Curved Right Arrow 14"/>
          <p:cNvSpPr/>
          <p:nvPr/>
        </p:nvSpPr>
        <p:spPr>
          <a:xfrm flipV="1">
            <a:off x="228600" y="4419600"/>
            <a:ext cx="762000" cy="1066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page?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a:t>A </a:t>
            </a:r>
            <a:r>
              <a:rPr lang="en-US" b="1" dirty="0"/>
              <a:t>web page</a:t>
            </a:r>
            <a:r>
              <a:rPr lang="en-US" dirty="0"/>
              <a:t>  is a document commonly written in </a:t>
            </a:r>
            <a:r>
              <a:rPr lang="en-US" dirty="0" err="1">
                <a:hlinkClick r:id="rId2"/>
              </a:rPr>
              <a:t>HyperText</a:t>
            </a:r>
            <a:r>
              <a:rPr lang="en-US" dirty="0"/>
              <a:t> Markup Language (</a:t>
            </a:r>
            <a:r>
              <a:rPr lang="en-US" dirty="0">
                <a:hlinkClick r:id="rId3"/>
              </a:rPr>
              <a:t>HTML</a:t>
            </a:r>
            <a:r>
              <a:rPr lang="en-US" dirty="0"/>
              <a:t>) that is accessible through the Internet or other network using an Internet </a:t>
            </a:r>
            <a:r>
              <a:rPr lang="en-US" dirty="0">
                <a:hlinkClick r:id="rId4"/>
              </a:rPr>
              <a:t>browser</a:t>
            </a:r>
            <a:r>
              <a:rPr lang="en-US" dirty="0"/>
              <a:t>. </a:t>
            </a:r>
            <a:endParaRPr lang="en-US" dirty="0" smtClean="0"/>
          </a:p>
          <a:p>
            <a:r>
              <a:rPr lang="en-US" dirty="0" smtClean="0"/>
              <a:t>A </a:t>
            </a:r>
            <a:r>
              <a:rPr lang="en-US" dirty="0"/>
              <a:t>web page is accessed by entering a URL address and may contain text, graphics, and </a:t>
            </a:r>
            <a:r>
              <a:rPr lang="en-US" dirty="0">
                <a:hlinkClick r:id="rId5"/>
              </a:rPr>
              <a:t>hyperlinks</a:t>
            </a:r>
            <a:r>
              <a:rPr lang="en-US" dirty="0"/>
              <a:t> to other web pages and files</a:t>
            </a:r>
            <a:r>
              <a:rPr lang="en-US" dirty="0" smtClean="0"/>
              <a: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WEB SERVER  WORKS  …</a:t>
            </a:r>
            <a:endParaRPr lang="en-US" dirty="0"/>
          </a:p>
        </p:txBody>
      </p:sp>
      <p:sp>
        <p:nvSpPr>
          <p:cNvPr id="3" name="Content Placeholder 2"/>
          <p:cNvSpPr>
            <a:spLocks noGrp="1"/>
          </p:cNvSpPr>
          <p:nvPr>
            <p:ph idx="1"/>
          </p:nvPr>
        </p:nvSpPr>
        <p:spPr>
          <a:xfrm>
            <a:off x="685800" y="1524000"/>
            <a:ext cx="8001000" cy="4831560"/>
          </a:xfrm>
        </p:spPr>
        <p:txBody>
          <a:bodyPr>
            <a:normAutofit fontScale="92500" lnSpcReduction="10000"/>
          </a:bodyPr>
          <a:lstStyle/>
          <a:p>
            <a:r>
              <a:rPr lang="en-US" dirty="0" smtClean="0"/>
              <a:t>When client sends request for a web page, the web server search for the requested page if requested page is found then it will send it to client with an HTTP response.</a:t>
            </a:r>
          </a:p>
          <a:p>
            <a:r>
              <a:rPr lang="en-US" dirty="0" smtClean="0"/>
              <a:t>If the requested web page is not found, web server will the send an </a:t>
            </a:r>
            <a:r>
              <a:rPr lang="en-US" b="1" dirty="0" smtClean="0"/>
              <a:t>HTTP </a:t>
            </a:r>
            <a:r>
              <a:rPr lang="en-US" b="1" dirty="0" err="1" smtClean="0"/>
              <a:t>response:Error</a:t>
            </a:r>
            <a:r>
              <a:rPr lang="en-US" b="1" dirty="0" smtClean="0"/>
              <a:t> 404 Not found.</a:t>
            </a:r>
            <a:endParaRPr lang="en-US" dirty="0" smtClean="0"/>
          </a:p>
          <a:p>
            <a:r>
              <a:rPr lang="en-US" dirty="0" smtClean="0"/>
              <a:t>If client has requested for some other resources then the web server will contact to the application server and data store to construct the HTTP response.</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cstate="print"/>
          <a:srcRect/>
          <a:stretch>
            <a:fillRect/>
          </a:stretch>
        </p:blipFill>
        <p:spPr bwMode="auto">
          <a:xfrm>
            <a:off x="533400" y="609600"/>
            <a:ext cx="7848600" cy="5751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WEB SERVER</a:t>
            </a:r>
            <a:endParaRPr lang="en-US" dirty="0"/>
          </a:p>
        </p:txBody>
      </p:sp>
      <p:sp>
        <p:nvSpPr>
          <p:cNvPr id="3" name="Content Placeholder 2"/>
          <p:cNvSpPr>
            <a:spLocks noGrp="1"/>
          </p:cNvSpPr>
          <p:nvPr>
            <p:ph idx="1"/>
          </p:nvPr>
        </p:nvSpPr>
        <p:spPr>
          <a:xfrm>
            <a:off x="0" y="1066800"/>
            <a:ext cx="9144000" cy="5638800"/>
          </a:xfrm>
        </p:spPr>
        <p:txBody>
          <a:bodyPr>
            <a:normAutofit lnSpcReduction="10000"/>
          </a:bodyPr>
          <a:lstStyle/>
          <a:p>
            <a:pPr lvl="2"/>
            <a:endParaRPr lang="en-US" sz="3600" dirty="0" smtClean="0"/>
          </a:p>
          <a:p>
            <a:pPr lvl="2"/>
            <a:r>
              <a:rPr lang="en-US" sz="3600" dirty="0" smtClean="0"/>
              <a:t>APACHE</a:t>
            </a:r>
          </a:p>
          <a:p>
            <a:pPr lvl="2"/>
            <a:r>
              <a:rPr lang="en-US" sz="3600" dirty="0" smtClean="0"/>
              <a:t>IIS</a:t>
            </a:r>
          </a:p>
          <a:p>
            <a:pPr lvl="2"/>
            <a:r>
              <a:rPr lang="en-US" sz="3600" dirty="0" smtClean="0"/>
              <a:t>OMANI SERVER </a:t>
            </a:r>
          </a:p>
          <a:p>
            <a:pPr lvl="2"/>
            <a:r>
              <a:rPr lang="en-US" sz="3600" dirty="0" smtClean="0"/>
              <a:t>NETSCAP ENTERPRICE SERVER</a:t>
            </a:r>
          </a:p>
          <a:p>
            <a:pPr lvl="2"/>
            <a:endParaRPr lang="en-US" sz="3600" dirty="0" smtClean="0"/>
          </a:p>
          <a:p>
            <a:pPr lvl="2"/>
            <a:r>
              <a:rPr lang="en-US" sz="3600" dirty="0" smtClean="0"/>
              <a:t>Among of this …</a:t>
            </a:r>
          </a:p>
          <a:p>
            <a:pPr lvl="2"/>
            <a:r>
              <a:rPr lang="en-US" sz="3600" dirty="0" smtClean="0"/>
              <a:t>Apache and IIS are two most widely used web server ..</a:t>
            </a:r>
            <a:endParaRPr lang="en-US" sz="3600"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SYMBOL(LOGO)  OF SERVER </a:t>
            </a:r>
            <a:endParaRPr lang="en-US" dirty="0"/>
          </a:p>
        </p:txBody>
      </p:sp>
      <p:sp>
        <p:nvSpPr>
          <p:cNvPr id="5" name="Text Placeholder 4"/>
          <p:cNvSpPr>
            <a:spLocks noGrp="1"/>
          </p:cNvSpPr>
          <p:nvPr>
            <p:ph type="body" idx="1"/>
          </p:nvPr>
        </p:nvSpPr>
        <p:spPr/>
        <p:txBody>
          <a:bodyPr/>
          <a:lstStyle/>
          <a:p>
            <a:r>
              <a:rPr lang="en-US" dirty="0" smtClean="0"/>
              <a:t>APACHE  SERVER </a:t>
            </a:r>
            <a:endParaRPr lang="en-US" dirty="0"/>
          </a:p>
        </p:txBody>
      </p:sp>
      <p:sp>
        <p:nvSpPr>
          <p:cNvPr id="7" name="Text Placeholder 6"/>
          <p:cNvSpPr>
            <a:spLocks noGrp="1"/>
          </p:cNvSpPr>
          <p:nvPr>
            <p:ph type="body" sz="half" idx="3"/>
          </p:nvPr>
        </p:nvSpPr>
        <p:spPr/>
        <p:txBody>
          <a:bodyPr/>
          <a:lstStyle/>
          <a:p>
            <a:r>
              <a:rPr lang="en-US" dirty="0" smtClean="0"/>
              <a:t>IIS SERVER </a:t>
            </a:r>
            <a:endParaRPr lang="en-US" dirty="0"/>
          </a:p>
        </p:txBody>
      </p:sp>
      <p:pic>
        <p:nvPicPr>
          <p:cNvPr id="3074" name="Picture 2"/>
          <p:cNvPicPr>
            <a:picLocks noGrp="1" noChangeAspect="1" noChangeArrowheads="1"/>
          </p:cNvPicPr>
          <p:nvPr>
            <p:ph sz="quarter" idx="2"/>
          </p:nvPr>
        </p:nvPicPr>
        <p:blipFill>
          <a:blip r:embed="rId2" cstate="print"/>
          <a:srcRect/>
          <a:stretch>
            <a:fillRect/>
          </a:stretch>
        </p:blipFill>
        <p:spPr bwMode="auto">
          <a:xfrm>
            <a:off x="609600" y="3048000"/>
            <a:ext cx="3529230" cy="2743200"/>
          </a:xfrm>
          <a:prstGeom prst="rect">
            <a:avLst/>
          </a:prstGeom>
          <a:noFill/>
          <a:ln w="9525">
            <a:noFill/>
            <a:miter lim="800000"/>
            <a:headEnd/>
            <a:tailEnd/>
          </a:ln>
        </p:spPr>
      </p:pic>
      <p:pic>
        <p:nvPicPr>
          <p:cNvPr id="3075" name="Picture 3"/>
          <p:cNvPicPr>
            <a:picLocks noGrp="1" noChangeAspect="1" noChangeArrowheads="1"/>
          </p:cNvPicPr>
          <p:nvPr>
            <p:ph sz="quarter" idx="4"/>
          </p:nvPr>
        </p:nvPicPr>
        <p:blipFill>
          <a:blip r:embed="rId3" cstate="print"/>
          <a:srcRect/>
          <a:stretch>
            <a:fillRect/>
          </a:stretch>
        </p:blipFill>
        <p:spPr bwMode="auto">
          <a:xfrm>
            <a:off x="5029200" y="2895600"/>
            <a:ext cx="3357424" cy="278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240536"/>
          </a:xfrm>
        </p:spPr>
        <p:txBody>
          <a:bodyPr/>
          <a:lstStyle/>
          <a:p>
            <a:r>
              <a:rPr lang="en-US" b="1" dirty="0" smtClean="0"/>
              <a:t>Apache HTTP Server / Apache Server </a:t>
            </a:r>
            <a:endParaRPr lang="en-US" dirty="0"/>
          </a:p>
        </p:txBody>
      </p:sp>
      <p:sp>
        <p:nvSpPr>
          <p:cNvPr id="3" name="Content Placeholder 2"/>
          <p:cNvSpPr>
            <a:spLocks noGrp="1"/>
          </p:cNvSpPr>
          <p:nvPr>
            <p:ph idx="1"/>
          </p:nvPr>
        </p:nvSpPr>
        <p:spPr/>
        <p:txBody>
          <a:bodyPr>
            <a:normAutofit/>
          </a:bodyPr>
          <a:lstStyle/>
          <a:p>
            <a:r>
              <a:rPr lang="en-US" dirty="0" smtClean="0"/>
              <a:t>It is most popular web server in the world </a:t>
            </a:r>
          </a:p>
          <a:p>
            <a:r>
              <a:rPr lang="en-US" dirty="0" smtClean="0"/>
              <a:t>developed by the Apache Software Foundation. </a:t>
            </a:r>
          </a:p>
          <a:p>
            <a:r>
              <a:rPr lang="en-US" dirty="0" smtClean="0"/>
              <a:t> open source software and can be installed on almost all operating systems including Linux, UNIX, Windows, FreeBSD, Mac OS X and more. </a:t>
            </a:r>
          </a:p>
          <a:p>
            <a:r>
              <a:rPr lang="en-US" dirty="0" smtClean="0"/>
              <a:t>About 60% of the web server machines run the Apache Web Server.</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server </a:t>
            </a:r>
            <a:endParaRPr lang="en-US" dirty="0"/>
          </a:p>
        </p:txBody>
      </p:sp>
      <p:sp>
        <p:nvSpPr>
          <p:cNvPr id="3" name="Content Placeholder 2"/>
          <p:cNvSpPr>
            <a:spLocks noGrp="1"/>
          </p:cNvSpPr>
          <p:nvPr>
            <p:ph idx="1"/>
          </p:nvPr>
        </p:nvSpPr>
        <p:spPr/>
        <p:txBody>
          <a:bodyPr/>
          <a:lstStyle/>
          <a:p>
            <a:r>
              <a:rPr lang="en-US" b="1" dirty="0" smtClean="0">
                <a:hlinkClick r:id="rId2"/>
              </a:rPr>
              <a:t>License</a:t>
            </a:r>
            <a:r>
              <a:rPr lang="en-US" b="1" dirty="0" smtClean="0"/>
              <a:t>: </a:t>
            </a:r>
            <a:r>
              <a:rPr lang="en-US" dirty="0" smtClean="0"/>
              <a:t>Apache License 2.0</a:t>
            </a:r>
          </a:p>
          <a:p>
            <a:r>
              <a:rPr lang="en-US" b="1" u="sng" dirty="0" smtClean="0">
                <a:hlinkClick r:id="rId3"/>
              </a:rPr>
              <a:t>Initial release date</a:t>
            </a:r>
            <a:r>
              <a:rPr lang="en-US" b="1" dirty="0" smtClean="0"/>
              <a:t>: </a:t>
            </a:r>
            <a:r>
              <a:rPr lang="en-US" dirty="0" smtClean="0"/>
              <a:t>April 1995</a:t>
            </a:r>
          </a:p>
          <a:p>
            <a:r>
              <a:rPr lang="en-US" b="1" dirty="0" smtClean="0">
                <a:hlinkClick r:id="rId4"/>
              </a:rPr>
              <a:t>Stable release</a:t>
            </a:r>
            <a:r>
              <a:rPr lang="en-US" b="1" dirty="0" smtClean="0"/>
              <a:t>: </a:t>
            </a:r>
            <a:r>
              <a:rPr lang="en-US" dirty="0" smtClean="0"/>
              <a:t>2.4.29 (October 23, 2017; 15 days ago)</a:t>
            </a:r>
          </a:p>
          <a:p>
            <a:r>
              <a:rPr lang="en-US" b="1" dirty="0" smtClean="0">
                <a:hlinkClick r:id="rId5"/>
              </a:rPr>
              <a:t>Developed by</a:t>
            </a:r>
            <a:r>
              <a:rPr lang="en-US" b="1" dirty="0" smtClean="0"/>
              <a:t>: </a:t>
            </a:r>
            <a:r>
              <a:rPr lang="en-US" dirty="0" smtClean="0">
                <a:hlinkClick r:id="rId6"/>
              </a:rPr>
              <a:t>Apache Software Foundation</a:t>
            </a:r>
            <a:endParaRPr lang="en-US" dirty="0" smtClean="0"/>
          </a:p>
          <a:p>
            <a:r>
              <a:rPr lang="en-US" b="1" dirty="0" smtClean="0">
                <a:hlinkClick r:id="rId7"/>
              </a:rPr>
              <a:t>Operating system</a:t>
            </a:r>
            <a:r>
              <a:rPr lang="en-US" b="1" dirty="0" smtClean="0"/>
              <a:t>: </a:t>
            </a:r>
            <a:r>
              <a:rPr lang="en-US" dirty="0" smtClean="0"/>
              <a:t>Unix-like, Windows</a:t>
            </a:r>
          </a:p>
          <a:p>
            <a:r>
              <a:rPr lang="en-US" b="1" dirty="0" smtClean="0">
                <a:hlinkClick r:id="rId8"/>
              </a:rPr>
              <a:t>Written in</a:t>
            </a:r>
            <a:r>
              <a:rPr lang="en-US" b="1" dirty="0" smtClean="0"/>
              <a:t>: </a:t>
            </a:r>
            <a:r>
              <a:rPr lang="en-US" dirty="0" smtClean="0">
                <a:hlinkClick r:id="rId9"/>
              </a:rPr>
              <a:t>C</a:t>
            </a:r>
            <a:r>
              <a:rPr lang="en-US" dirty="0" smtClean="0"/>
              <a:t>, </a:t>
            </a:r>
            <a:r>
              <a:rPr lang="en-US" dirty="0" smtClean="0">
                <a:hlinkClick r:id="rId10"/>
              </a:rPr>
              <a:t>XML</a:t>
            </a:r>
            <a:r>
              <a:rPr lang="en-US" dirty="0" smtClean="0"/>
              <a:t>, </a:t>
            </a:r>
            <a:r>
              <a:rPr lang="en-US" dirty="0" smtClean="0">
                <a:hlinkClick r:id="rId11"/>
              </a:rPr>
              <a:t>C++</a:t>
            </a:r>
            <a:endParaRPr lang="en-US"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APACHE server </a:t>
            </a:r>
            <a:endParaRPr lang="en-US" dirty="0"/>
          </a:p>
        </p:txBody>
      </p:sp>
      <p:sp>
        <p:nvSpPr>
          <p:cNvPr id="3" name="Content Placeholder 2"/>
          <p:cNvSpPr>
            <a:spLocks noGrp="1"/>
          </p:cNvSpPr>
          <p:nvPr>
            <p:ph idx="1"/>
          </p:nvPr>
        </p:nvSpPr>
        <p:spPr>
          <a:xfrm>
            <a:off x="533400" y="1783560"/>
            <a:ext cx="8153400" cy="4845840"/>
          </a:xfrm>
        </p:spPr>
        <p:txBody>
          <a:bodyPr>
            <a:normAutofit/>
          </a:bodyPr>
          <a:lstStyle/>
          <a:p>
            <a:r>
              <a:rPr lang="en-US" dirty="0" smtClean="0"/>
              <a:t>Easily customized</a:t>
            </a:r>
          </a:p>
          <a:p>
            <a:r>
              <a:rPr lang="en-US" dirty="0" smtClean="0"/>
              <a:t>Open source</a:t>
            </a:r>
          </a:p>
          <a:p>
            <a:r>
              <a:rPr lang="en-US" dirty="0" smtClean="0"/>
              <a:t>Allow to do required modification to user</a:t>
            </a:r>
          </a:p>
          <a:p>
            <a:r>
              <a:rPr lang="en-US" dirty="0" smtClean="0"/>
              <a:t>Put own module</a:t>
            </a:r>
          </a:p>
          <a:p>
            <a:r>
              <a:rPr lang="en-US" dirty="0" smtClean="0"/>
              <a:t>Install on multiple platform</a:t>
            </a:r>
          </a:p>
          <a:p>
            <a:r>
              <a:rPr lang="en-US" dirty="0" smtClean="0"/>
              <a:t>More stable</a:t>
            </a:r>
          </a:p>
          <a:p>
            <a:r>
              <a:rPr lang="en-US" dirty="0" smtClean="0"/>
              <a:t>Newer version can handle more request compare to old version</a:t>
            </a:r>
          </a:p>
          <a:p>
            <a:r>
              <a:rPr lang="en-US" dirty="0" smtClean="0"/>
              <a:t>Cross platform , os , scripting language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APACHE server </a:t>
            </a:r>
            <a:endParaRPr lang="en-US" dirty="0"/>
          </a:p>
        </p:txBody>
      </p:sp>
      <p:sp>
        <p:nvSpPr>
          <p:cNvPr id="3" name="Content Placeholder 2"/>
          <p:cNvSpPr>
            <a:spLocks noGrp="1"/>
          </p:cNvSpPr>
          <p:nvPr>
            <p:ph idx="1"/>
          </p:nvPr>
        </p:nvSpPr>
        <p:spPr>
          <a:xfrm>
            <a:off x="533400" y="1783560"/>
            <a:ext cx="8153400" cy="4845840"/>
          </a:xfrm>
        </p:spPr>
        <p:txBody>
          <a:bodyPr>
            <a:normAutofit fontScale="92500" lnSpcReduction="20000"/>
          </a:bodyPr>
          <a:lstStyle/>
          <a:p>
            <a:pPr fontAlgn="base"/>
            <a:r>
              <a:rPr lang="en-US" dirty="0" smtClean="0"/>
              <a:t>An Apache server can be customized easily as it contains a modular structure. </a:t>
            </a:r>
          </a:p>
          <a:p>
            <a:pPr fontAlgn="base"/>
            <a:r>
              <a:rPr lang="en-US" dirty="0" smtClean="0"/>
              <a:t>It is  an open source which means that you can add your own modules to the server when to require and make modifications that suit your specific needs.</a:t>
            </a:r>
          </a:p>
          <a:p>
            <a:pPr fontAlgn="base"/>
            <a:r>
              <a:rPr lang="en-US" dirty="0" smtClean="0"/>
              <a:t>It is more stable than any other web servers and is easier to solve administrative issues. </a:t>
            </a:r>
          </a:p>
          <a:p>
            <a:pPr fontAlgn="base"/>
            <a:r>
              <a:rPr lang="en-US" dirty="0" smtClean="0"/>
              <a:t>It can be install on multiple platforms successfully.</a:t>
            </a:r>
          </a:p>
          <a:p>
            <a:pPr fontAlgn="base"/>
            <a:r>
              <a:rPr lang="en-US" dirty="0" smtClean="0"/>
              <a:t>Recent Apache releases provide you the feasibility of handling more requests when you compare to its earlier versions.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2064"/>
            <a:ext cx="8382000" cy="1240536"/>
          </a:xfrm>
        </p:spPr>
        <p:txBody>
          <a:bodyPr/>
          <a:lstStyle/>
          <a:p>
            <a:r>
              <a:rPr lang="en-US" b="1" dirty="0" smtClean="0"/>
              <a:t>Internet Information Services (IIS) SERVER </a:t>
            </a:r>
            <a:endParaRPr lang="en-US" dirty="0"/>
          </a:p>
        </p:txBody>
      </p:sp>
      <p:sp>
        <p:nvSpPr>
          <p:cNvPr id="3" name="Content Placeholder 2"/>
          <p:cNvSpPr>
            <a:spLocks noGrp="1"/>
          </p:cNvSpPr>
          <p:nvPr>
            <p:ph idx="1"/>
          </p:nvPr>
        </p:nvSpPr>
        <p:spPr>
          <a:xfrm>
            <a:off x="914400" y="1783560"/>
            <a:ext cx="7772400" cy="4769640"/>
          </a:xfrm>
        </p:spPr>
        <p:txBody>
          <a:bodyPr>
            <a:normAutofit fontScale="85000" lnSpcReduction="10000"/>
          </a:bodyPr>
          <a:lstStyle/>
          <a:p>
            <a:r>
              <a:rPr lang="en-US" dirty="0" smtClean="0"/>
              <a:t/>
            </a:r>
            <a:br>
              <a:rPr lang="en-US" dirty="0" smtClean="0"/>
            </a:br>
            <a:r>
              <a:rPr lang="en-US" dirty="0" smtClean="0"/>
              <a:t>The Internet Information Server (IIS) </a:t>
            </a:r>
          </a:p>
          <a:p>
            <a:r>
              <a:rPr lang="en-US" dirty="0" smtClean="0"/>
              <a:t>It is a high performance Web Server from Microsoft.</a:t>
            </a:r>
          </a:p>
          <a:p>
            <a:r>
              <a:rPr lang="en-US" dirty="0" smtClean="0"/>
              <a:t> This web server runs on Windows NT/2000 and 2003 platforms (and may be on upcoming new Windows version also). </a:t>
            </a:r>
          </a:p>
          <a:p>
            <a:r>
              <a:rPr lang="en-US" dirty="0" smtClean="0"/>
              <a:t>IIS comes bundled with Windows NT/2000 and 2003; Because IIS is tightly integrated with the operating system so it is relatively easy to administer it.</a:t>
            </a:r>
          </a:p>
          <a:p>
            <a:r>
              <a:rPr lang="en-US" dirty="0" smtClean="0"/>
              <a:t>IIS supports HTTP, HTTPS, FTP, FTPS, SMTP and NNTP. </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  server </a:t>
            </a:r>
            <a:endParaRPr lang="en-US" dirty="0"/>
          </a:p>
        </p:txBody>
      </p:sp>
      <p:sp>
        <p:nvSpPr>
          <p:cNvPr id="3" name="Content Placeholder 2"/>
          <p:cNvSpPr>
            <a:spLocks noGrp="1"/>
          </p:cNvSpPr>
          <p:nvPr>
            <p:ph idx="1"/>
          </p:nvPr>
        </p:nvSpPr>
        <p:spPr/>
        <p:txBody>
          <a:bodyPr/>
          <a:lstStyle/>
          <a:p>
            <a:r>
              <a:rPr lang="en-US" b="1" dirty="0" smtClean="0">
                <a:hlinkClick r:id="rId2"/>
              </a:rPr>
              <a:t>Stable release</a:t>
            </a:r>
            <a:r>
              <a:rPr lang="en-US" b="1" dirty="0" smtClean="0"/>
              <a:t>: </a:t>
            </a:r>
            <a:r>
              <a:rPr lang="en-US" dirty="0" smtClean="0"/>
              <a:t>10 / 29 July 2015; 2 years ago</a:t>
            </a:r>
          </a:p>
          <a:p>
            <a:r>
              <a:rPr lang="en-US" b="1" dirty="0" smtClean="0">
                <a:hlinkClick r:id="rId3"/>
              </a:rPr>
              <a:t>Initial release</a:t>
            </a:r>
            <a:r>
              <a:rPr lang="en-US" b="1" dirty="0" smtClean="0"/>
              <a:t>: </a:t>
            </a:r>
            <a:r>
              <a:rPr lang="en-US" dirty="0" smtClean="0"/>
              <a:t>May 30, 1995; 22 years ago</a:t>
            </a:r>
          </a:p>
          <a:p>
            <a:r>
              <a:rPr lang="en-US" b="1" dirty="0" smtClean="0">
                <a:hlinkClick r:id="rId4"/>
              </a:rPr>
              <a:t>Operating system</a:t>
            </a:r>
            <a:r>
              <a:rPr lang="en-US" b="1" dirty="0" smtClean="0"/>
              <a:t>: </a:t>
            </a:r>
            <a:r>
              <a:rPr lang="en-US" dirty="0" smtClean="0"/>
              <a:t>Windows NT</a:t>
            </a:r>
          </a:p>
          <a:p>
            <a:r>
              <a:rPr lang="en-US" b="1" dirty="0" smtClean="0">
                <a:hlinkClick r:id="rId5"/>
              </a:rPr>
              <a:t>License</a:t>
            </a:r>
            <a:r>
              <a:rPr lang="en-US" b="1" dirty="0" smtClean="0"/>
              <a:t>: </a:t>
            </a:r>
            <a:r>
              <a:rPr lang="en-US" dirty="0" smtClean="0"/>
              <a:t>Part of Windows NT (same license)</a:t>
            </a:r>
          </a:p>
          <a:p>
            <a:r>
              <a:rPr lang="en-US" b="1" dirty="0" smtClean="0">
                <a:hlinkClick r:id="rId6"/>
              </a:rPr>
              <a:t>Developed by</a:t>
            </a:r>
            <a:r>
              <a:rPr lang="en-US" b="1" dirty="0" smtClean="0"/>
              <a:t>: </a:t>
            </a:r>
            <a:r>
              <a:rPr lang="en-US" dirty="0" smtClean="0">
                <a:hlinkClick r:id="rId7"/>
              </a:rPr>
              <a:t>Microsoft Corporation</a:t>
            </a:r>
            <a:endParaRPr lang="en-US" dirty="0" smtClean="0"/>
          </a:p>
          <a:p>
            <a:r>
              <a:rPr lang="en-US" b="1" dirty="0" smtClean="0">
                <a:hlinkClick r:id="rId8"/>
              </a:rPr>
              <a:t>Written in</a:t>
            </a:r>
            <a:r>
              <a:rPr lang="en-US" b="1" dirty="0" smtClean="0"/>
              <a:t>: </a:t>
            </a:r>
            <a:r>
              <a:rPr lang="en-US" dirty="0" smtClean="0">
                <a:hlinkClick r:id="rId9"/>
              </a:rPr>
              <a:t>C++</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open a web page</a:t>
            </a:r>
            <a:br>
              <a:rPr lang="en-US" dirty="0" smtClean="0"/>
            </a:b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smtClean="0"/>
              <a:t>To </a:t>
            </a:r>
            <a:r>
              <a:rPr lang="en-US" dirty="0"/>
              <a:t>view a web page requires a </a:t>
            </a:r>
            <a:r>
              <a:rPr lang="en-US" dirty="0">
                <a:hlinkClick r:id="rId2"/>
              </a:rPr>
              <a:t>browser</a:t>
            </a:r>
            <a:r>
              <a:rPr lang="en-US" dirty="0"/>
              <a:t> (e.g. </a:t>
            </a:r>
            <a:r>
              <a:rPr lang="en-US" dirty="0">
                <a:hlinkClick r:id="rId3"/>
              </a:rPr>
              <a:t>Internet Explorer</a:t>
            </a:r>
            <a:r>
              <a:rPr lang="en-US" dirty="0"/>
              <a:t>, </a:t>
            </a:r>
            <a:r>
              <a:rPr lang="en-US" dirty="0">
                <a:hlinkClick r:id="rId4"/>
              </a:rPr>
              <a:t>Edge</a:t>
            </a:r>
            <a:r>
              <a:rPr lang="en-US" dirty="0"/>
              <a:t>, </a:t>
            </a:r>
            <a:r>
              <a:rPr lang="en-US" dirty="0">
                <a:hlinkClick r:id="rId5"/>
              </a:rPr>
              <a:t>Safari</a:t>
            </a:r>
            <a:r>
              <a:rPr lang="en-US" dirty="0"/>
              <a:t>, </a:t>
            </a:r>
            <a:r>
              <a:rPr lang="en-US" dirty="0">
                <a:hlinkClick r:id="rId6"/>
              </a:rPr>
              <a:t>Firefox</a:t>
            </a:r>
            <a:r>
              <a:rPr lang="en-US" dirty="0"/>
              <a:t>, </a:t>
            </a:r>
            <a:r>
              <a:rPr lang="en-US" dirty="0" err="1"/>
              <a:t>or</a:t>
            </a:r>
            <a:r>
              <a:rPr lang="en-US" dirty="0" err="1">
                <a:hlinkClick r:id="rId7"/>
              </a:rPr>
              <a:t>Chrome</a:t>
            </a:r>
            <a:r>
              <a:rPr lang="en-US" dirty="0" smtClean="0"/>
              <a:t>).</a:t>
            </a:r>
          </a:p>
          <a:p>
            <a:r>
              <a:rPr lang="en-US" dirty="0" smtClean="0"/>
              <a:t>you </a:t>
            </a:r>
            <a:r>
              <a:rPr lang="en-US" dirty="0"/>
              <a:t>can open a web page by entering the </a:t>
            </a:r>
            <a:r>
              <a:rPr lang="en-US" dirty="0">
                <a:hlinkClick r:id="rId8"/>
              </a:rPr>
              <a:t>URL</a:t>
            </a:r>
            <a:r>
              <a:rPr lang="en-US" dirty="0"/>
              <a:t> in the </a:t>
            </a:r>
            <a:r>
              <a:rPr lang="en-US" dirty="0">
                <a:hlinkClick r:id="rId9"/>
              </a:rPr>
              <a:t>address bar</a:t>
            </a:r>
            <a:r>
              <a:rPr lang="en-US" dirty="0"/>
              <a:t>. For example, typing </a:t>
            </a:r>
            <a:r>
              <a:rPr lang="en-US" sz="3600" dirty="0">
                <a:solidFill>
                  <a:schemeClr val="accent4">
                    <a:lumMod val="60000"/>
                    <a:lumOff val="40000"/>
                  </a:schemeClr>
                </a:solidFill>
              </a:rPr>
              <a:t>"https://www.computerhope.com/esd.htm" </a:t>
            </a:r>
            <a:endParaRPr lang="en-US" sz="3600" dirty="0" smtClean="0">
              <a:solidFill>
                <a:schemeClr val="accent4">
                  <a:lumMod val="60000"/>
                  <a:lumOff val="40000"/>
                </a:schemeClr>
              </a:solidFill>
            </a:endParaRPr>
          </a:p>
          <a:p>
            <a:r>
              <a:rPr lang="en-US" dirty="0" smtClean="0"/>
              <a:t>opens </a:t>
            </a:r>
            <a:r>
              <a:rPr lang="en-US" dirty="0"/>
              <a:t>the Computer Hope ESD page</a:t>
            </a:r>
            <a:r>
              <a:rPr lang="en-US" dirty="0" smtClean="0"/>
              <a:t>.</a:t>
            </a:r>
          </a:p>
          <a:p>
            <a:r>
              <a:rPr lang="en-US" dirty="0" smtClean="0"/>
              <a:t> </a:t>
            </a:r>
            <a:r>
              <a:rPr lang="en-US" dirty="0"/>
              <a:t>If you don't know the URL of the website you want to visit, you can use a </a:t>
            </a:r>
            <a:r>
              <a:rPr lang="en-US" dirty="0">
                <a:hlinkClick r:id="rId10"/>
              </a:rPr>
              <a:t>search </a:t>
            </a:r>
            <a:r>
              <a:rPr lang="en-US" dirty="0" err="1">
                <a:hlinkClick r:id="rId10"/>
              </a:rPr>
              <a:t>engine</a:t>
            </a:r>
            <a:r>
              <a:rPr lang="en-US" dirty="0" err="1"/>
              <a:t>to</a:t>
            </a:r>
            <a:r>
              <a:rPr lang="en-US" dirty="0"/>
              <a:t> find the web page or use the search on the website containing the web page.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IIS server </a:t>
            </a:r>
            <a:endParaRPr lang="en-US" dirty="0"/>
          </a:p>
        </p:txBody>
      </p:sp>
      <p:sp>
        <p:nvSpPr>
          <p:cNvPr id="3" name="Content Placeholder 2"/>
          <p:cNvSpPr>
            <a:spLocks noGrp="1"/>
          </p:cNvSpPr>
          <p:nvPr>
            <p:ph idx="1"/>
          </p:nvPr>
        </p:nvSpPr>
        <p:spPr/>
        <p:txBody>
          <a:bodyPr/>
          <a:lstStyle/>
          <a:p>
            <a:r>
              <a:rPr lang="en-US" dirty="0" smtClean="0"/>
              <a:t>It cannot directly perform server side processing but can delegate the task to ISAPI </a:t>
            </a:r>
          </a:p>
          <a:p>
            <a:pPr>
              <a:buNone/>
            </a:pPr>
            <a:r>
              <a:rPr lang="en-US" b="1" dirty="0" smtClean="0">
                <a:solidFill>
                  <a:srgbClr val="FFFF00"/>
                </a:solidFill>
              </a:rPr>
              <a:t>    Internet Server Application Programming Interface</a:t>
            </a:r>
            <a:r>
              <a:rPr lang="en-US" dirty="0" smtClean="0">
                <a:solidFill>
                  <a:srgbClr val="FFFF00"/>
                </a:solidFill>
              </a:rPr>
              <a:t> (</a:t>
            </a:r>
            <a:r>
              <a:rPr lang="en-US" b="1" dirty="0" smtClean="0">
                <a:solidFill>
                  <a:srgbClr val="FFFF00"/>
                </a:solidFill>
              </a:rPr>
              <a:t>ISAPI</a:t>
            </a:r>
            <a:r>
              <a:rPr lang="en-US" dirty="0" smtClean="0">
                <a:solidFill>
                  <a:srgbClr val="FFFF00"/>
                </a:solidFill>
              </a:rPr>
              <a:t>) </a:t>
            </a:r>
            <a:r>
              <a:rPr lang="en-US" dirty="0" smtClean="0"/>
              <a:t>application on the server </a:t>
            </a:r>
          </a:p>
          <a:p>
            <a:r>
              <a:rPr lang="en-US" dirty="0" smtClean="0"/>
              <a:t>Microsoft developed, maintains it, thus works with all the Windows operating system platforms. </a:t>
            </a:r>
          </a:p>
          <a:p>
            <a:r>
              <a:rPr lang="en-US" dirty="0" smtClean="0"/>
              <a:t>Also, they had good customer support if it had any issues.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 XAMPP</a:t>
            </a:r>
            <a:endParaRPr lang="en-US" dirty="0"/>
          </a:p>
        </p:txBody>
      </p:sp>
      <p:sp>
        <p:nvSpPr>
          <p:cNvPr id="3" name="Content Placeholder 2"/>
          <p:cNvSpPr>
            <a:spLocks noGrp="1"/>
          </p:cNvSpPr>
          <p:nvPr>
            <p:ph idx="1"/>
          </p:nvPr>
        </p:nvSpPr>
        <p:spPr>
          <a:xfrm>
            <a:off x="609600" y="1447800"/>
            <a:ext cx="8077200" cy="5410200"/>
          </a:xfrm>
        </p:spPr>
        <p:txBody>
          <a:bodyPr>
            <a:normAutofit lnSpcReduction="10000"/>
          </a:bodyPr>
          <a:lstStyle/>
          <a:p>
            <a:r>
              <a:rPr lang="en-US" dirty="0" smtClean="0"/>
              <a:t>XAMPP stands for Cross-Platform (X), Apache (A), </a:t>
            </a:r>
            <a:r>
              <a:rPr lang="en-US" dirty="0" err="1" smtClean="0"/>
              <a:t>MariaDB</a:t>
            </a:r>
            <a:r>
              <a:rPr lang="en-US" dirty="0" smtClean="0"/>
              <a:t> (M), PHP (P) and Perl (P).[ </a:t>
            </a:r>
            <a:r>
              <a:rPr lang="en-US" dirty="0" smtClean="0">
                <a:solidFill>
                  <a:srgbClr val="FFFF00"/>
                </a:solidFill>
              </a:rPr>
              <a:t>It stands for </a:t>
            </a:r>
            <a:r>
              <a:rPr lang="en-US" b="1" dirty="0" smtClean="0">
                <a:solidFill>
                  <a:srgbClr val="FFFF00"/>
                </a:solidFill>
              </a:rPr>
              <a:t>Practical Extraction and Report Language</a:t>
            </a:r>
            <a:r>
              <a:rPr lang="en-US" dirty="0" smtClean="0"/>
              <a:t>.] </a:t>
            </a:r>
          </a:p>
          <a:p>
            <a:r>
              <a:rPr lang="en-US" dirty="0" smtClean="0"/>
              <a:t>It is a simple, lightweight Apache distribution that makes it extremely easy for developers to create a local web server for testing and deployment purposes. </a:t>
            </a:r>
          </a:p>
          <a:p>
            <a:r>
              <a:rPr lang="en-US" dirty="0" smtClean="0"/>
              <a:t>Everything needed to set up a web server – server application (Apache), database (</a:t>
            </a:r>
            <a:r>
              <a:rPr lang="en-US" dirty="0" err="1" smtClean="0"/>
              <a:t>MariaDB</a:t>
            </a:r>
            <a:r>
              <a:rPr lang="en-US" dirty="0" smtClean="0"/>
              <a:t>), and scripting language (PHP) – is included in an extractable file.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XAMPP</a:t>
            </a:r>
            <a:endParaRPr lang="en-US" dirty="0"/>
          </a:p>
        </p:txBody>
      </p:sp>
      <p:sp>
        <p:nvSpPr>
          <p:cNvPr id="3" name="Content Placeholder 2"/>
          <p:cNvSpPr>
            <a:spLocks noGrp="1"/>
          </p:cNvSpPr>
          <p:nvPr>
            <p:ph idx="1"/>
          </p:nvPr>
        </p:nvSpPr>
        <p:spPr/>
        <p:txBody>
          <a:bodyPr/>
          <a:lstStyle/>
          <a:p>
            <a:r>
              <a:rPr lang="en-US" dirty="0" smtClean="0"/>
              <a:t>XAMPP is also cross-platform, which means it works equally well on Linux, Mac and Windows. </a:t>
            </a:r>
          </a:p>
          <a:p>
            <a:r>
              <a:rPr lang="en-US" dirty="0" smtClean="0"/>
              <a:t>Since most actual web server deployments use the same components as XAMPP,</a:t>
            </a:r>
          </a:p>
          <a:p>
            <a:r>
              <a:rPr lang="en-US" dirty="0" smtClean="0"/>
              <a:t> it makes transitioning from a local test server to a live server extremely easy as well.</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685800" y="1371600"/>
            <a:ext cx="8001000" cy="4983960"/>
          </a:xfrm>
        </p:spPr>
        <p:txBody>
          <a:bodyPr>
            <a:noAutofit/>
          </a:bodyPr>
          <a:lstStyle/>
          <a:p>
            <a:pPr algn="l" rtl="0">
              <a:lnSpc>
                <a:spcPct val="150000"/>
              </a:lnSpc>
              <a:spcBef>
                <a:spcPts val="0"/>
              </a:spcBef>
              <a:buNone/>
            </a:pPr>
            <a:endParaRPr lang="en-US" sz="1600" dirty="0">
              <a:latin typeface="Verdana" pitchFamily="34" charset="0"/>
              <a:ea typeface="Verdana" pitchFamily="34" charset="0"/>
              <a:cs typeface="Verdana" pitchFamily="34" charset="0"/>
            </a:endParaRPr>
          </a:p>
          <a:p>
            <a:pPr algn="l" rtl="0">
              <a:lnSpc>
                <a:spcPct val="150000"/>
              </a:lnSpc>
              <a:spcBef>
                <a:spcPts val="0"/>
              </a:spcBef>
            </a:pPr>
            <a:endParaRPr lang="en-US" sz="1600" dirty="0" smtClean="0">
              <a:latin typeface="Verdana" pitchFamily="34" charset="0"/>
              <a:ea typeface="Verdana" pitchFamily="34" charset="0"/>
              <a:cs typeface="Verdana" pitchFamily="34" charset="0"/>
            </a:endParaRPr>
          </a:p>
          <a:p>
            <a:pPr algn="l" rtl="0">
              <a:lnSpc>
                <a:spcPct val="150000"/>
              </a:lnSpc>
              <a:spcBef>
                <a:spcPts val="0"/>
              </a:spcBef>
            </a:pPr>
            <a:endParaRPr lang="en-US" sz="1600" dirty="0" smtClean="0">
              <a:latin typeface="Verdana" pitchFamily="34" charset="0"/>
              <a:ea typeface="Verdana" pitchFamily="34" charset="0"/>
              <a:cs typeface="Verdana" pitchFamily="34" charset="0"/>
            </a:endParaRPr>
          </a:p>
          <a:p>
            <a:pPr algn="l" rtl="0">
              <a:lnSpc>
                <a:spcPct val="150000"/>
              </a:lnSpc>
              <a:spcBef>
                <a:spcPts val="0"/>
              </a:spcBef>
            </a:pPr>
            <a:endParaRPr lang="en-US" sz="1600" dirty="0" smtClean="0">
              <a:latin typeface="Verdana" pitchFamily="34" charset="0"/>
              <a:ea typeface="Verdana" pitchFamily="34" charset="0"/>
              <a:cs typeface="Verdana" pitchFamily="34" charset="0"/>
            </a:endParaRPr>
          </a:p>
          <a:p>
            <a:pPr algn="l" rtl="0">
              <a:lnSpc>
                <a:spcPct val="150000"/>
              </a:lnSpc>
              <a:spcBef>
                <a:spcPts val="0"/>
              </a:spcBef>
            </a:pPr>
            <a:endParaRPr lang="en-US" sz="1600" dirty="0" smtClean="0">
              <a:latin typeface="Verdana" pitchFamily="34" charset="0"/>
              <a:ea typeface="Verdana" pitchFamily="34" charset="0"/>
              <a:cs typeface="Verdana" pitchFamily="34" charset="0"/>
            </a:endParaRPr>
          </a:p>
          <a:p>
            <a:pPr algn="l" rtl="0">
              <a:lnSpc>
                <a:spcPct val="150000"/>
              </a:lnSpc>
              <a:spcBef>
                <a:spcPts val="0"/>
              </a:spcBef>
            </a:pPr>
            <a:endParaRPr lang="en-US" sz="1600" dirty="0" smtClean="0">
              <a:latin typeface="Verdana" pitchFamily="34" charset="0"/>
              <a:ea typeface="Verdana" pitchFamily="34" charset="0"/>
              <a:cs typeface="Verdana" pitchFamily="34" charset="0"/>
            </a:endParaRPr>
          </a:p>
          <a:p>
            <a:pPr algn="l" rtl="0">
              <a:lnSpc>
                <a:spcPct val="150000"/>
              </a:lnSpc>
              <a:spcBef>
                <a:spcPts val="0"/>
              </a:spcBef>
            </a:pPr>
            <a:r>
              <a:rPr lang="en-US" sz="1600" dirty="0" smtClean="0">
                <a:latin typeface="Verdana" pitchFamily="34" charset="0"/>
                <a:ea typeface="Verdana" pitchFamily="34" charset="0"/>
                <a:cs typeface="Verdana" pitchFamily="34" charset="0"/>
              </a:rPr>
              <a:t>It </a:t>
            </a:r>
            <a:r>
              <a:rPr lang="en-US" sz="1600" dirty="0">
                <a:latin typeface="Verdana" pitchFamily="34" charset="0"/>
                <a:ea typeface="Verdana" pitchFamily="34" charset="0"/>
                <a:cs typeface="Verdana" pitchFamily="34" charset="0"/>
              </a:rPr>
              <a:t>was in March  1989 that </a:t>
            </a:r>
            <a:r>
              <a:rPr lang="en-US" sz="1600" b="1" dirty="0" smtClean="0">
                <a:solidFill>
                  <a:srgbClr val="FF0000"/>
                </a:solidFill>
                <a:latin typeface="Verdana" pitchFamily="34" charset="0"/>
                <a:ea typeface="Verdana" pitchFamily="34" charset="0"/>
                <a:cs typeface="Verdana" pitchFamily="34" charset="0"/>
              </a:rPr>
              <a:t>Tim lee </a:t>
            </a:r>
            <a:r>
              <a:rPr lang="en-US" sz="1600" dirty="0" smtClean="0">
                <a:solidFill>
                  <a:srgbClr val="FF0000"/>
                </a:solidFill>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first outlined </a:t>
            </a:r>
            <a:r>
              <a:rPr lang="en-US" sz="1600" dirty="0">
                <a:latin typeface="Verdana" pitchFamily="34" charset="0"/>
                <a:ea typeface="Verdana" pitchFamily="34" charset="0"/>
                <a:cs typeface="Verdana" pitchFamily="34" charset="0"/>
              </a:rPr>
              <a:t>the advantages of a hypertext-based, linked information </a:t>
            </a:r>
            <a:r>
              <a:rPr lang="en-US" sz="1600" dirty="0" smtClean="0">
                <a:latin typeface="Verdana" pitchFamily="34" charset="0"/>
                <a:ea typeface="Verdana" pitchFamily="34" charset="0"/>
                <a:cs typeface="Verdana" pitchFamily="34" charset="0"/>
              </a:rPr>
              <a:t>system. </a:t>
            </a:r>
          </a:p>
          <a:p>
            <a:pPr algn="l" rtl="0">
              <a:lnSpc>
                <a:spcPct val="150000"/>
              </a:lnSpc>
              <a:spcBef>
                <a:spcPts val="0"/>
              </a:spcBef>
            </a:pPr>
            <a:r>
              <a:rPr lang="en-US" sz="1600" dirty="0" smtClean="0">
                <a:latin typeface="Verdana" pitchFamily="34" charset="0"/>
                <a:ea typeface="Verdana" pitchFamily="34" charset="0"/>
                <a:cs typeface="Verdana" pitchFamily="34" charset="0"/>
              </a:rPr>
              <a:t>This </a:t>
            </a:r>
            <a:r>
              <a:rPr lang="en-US" sz="1600" dirty="0">
                <a:latin typeface="Verdana" pitchFamily="34" charset="0"/>
                <a:ea typeface="Verdana" pitchFamily="34" charset="0"/>
                <a:cs typeface="Verdana" pitchFamily="34" charset="0"/>
              </a:rPr>
              <a:t>method incorporated the use of hypertext, a system that links documents from different </a:t>
            </a:r>
            <a:r>
              <a:rPr lang="en-US" sz="1600" dirty="0" smtClean="0">
                <a:latin typeface="Verdana" pitchFamily="34" charset="0"/>
                <a:ea typeface="Verdana" pitchFamily="34" charset="0"/>
                <a:cs typeface="Verdana" pitchFamily="34" charset="0"/>
              </a:rPr>
              <a:t>sources.</a:t>
            </a:r>
          </a:p>
          <a:p>
            <a:pPr algn="l" rtl="0">
              <a:lnSpc>
                <a:spcPct val="150000"/>
              </a:lnSpc>
              <a:spcBef>
                <a:spcPts val="0"/>
              </a:spcBef>
            </a:pPr>
            <a:r>
              <a:rPr lang="en-US" sz="1800" dirty="0" smtClean="0">
                <a:solidFill>
                  <a:srgbClr val="FFFF00"/>
                </a:solidFill>
                <a:latin typeface="Verdana" pitchFamily="34" charset="0"/>
                <a:ea typeface="Verdana" pitchFamily="34" charset="0"/>
                <a:cs typeface="Verdana" pitchFamily="34" charset="0"/>
              </a:rPr>
              <a:t>by </a:t>
            </a:r>
            <a:r>
              <a:rPr lang="en-US" sz="1800" dirty="0">
                <a:solidFill>
                  <a:srgbClr val="FFFF00"/>
                </a:solidFill>
                <a:latin typeface="Verdana" pitchFamily="34" charset="0"/>
                <a:ea typeface="Verdana" pitchFamily="34" charset="0"/>
                <a:cs typeface="Verdana" pitchFamily="34" charset="0"/>
              </a:rPr>
              <a:t>the end of 1990, Berners-Lee, along  with </a:t>
            </a:r>
            <a:r>
              <a:rPr lang="en-US" sz="1800" b="1" dirty="0" smtClean="0">
                <a:solidFill>
                  <a:srgbClr val="FFFF00"/>
                </a:solidFill>
                <a:latin typeface="Verdana" pitchFamily="34" charset="0"/>
                <a:ea typeface="Verdana" pitchFamily="34" charset="0"/>
                <a:cs typeface="Verdana" pitchFamily="34" charset="0"/>
              </a:rPr>
              <a:t>Robert </a:t>
            </a:r>
            <a:r>
              <a:rPr lang="en-US" sz="1800" b="1" dirty="0">
                <a:solidFill>
                  <a:srgbClr val="FFFF00"/>
                </a:solidFill>
                <a:latin typeface="Verdana" pitchFamily="34" charset="0"/>
                <a:ea typeface="Verdana" pitchFamily="34" charset="0"/>
                <a:cs typeface="Verdana" pitchFamily="34" charset="0"/>
              </a:rPr>
              <a:t>Cailliau</a:t>
            </a:r>
            <a:r>
              <a:rPr lang="en-US" sz="1800" dirty="0" smtClean="0">
                <a:solidFill>
                  <a:srgbClr val="FFFF00"/>
                </a:solidFill>
                <a:latin typeface="Verdana" pitchFamily="34" charset="0"/>
                <a:ea typeface="Verdana" pitchFamily="34" charset="0"/>
                <a:cs typeface="Verdana" pitchFamily="34" charset="0"/>
              </a:rPr>
              <a:t>,</a:t>
            </a:r>
          </a:p>
          <a:p>
            <a:pPr marL="109728" indent="0" algn="l" rtl="0">
              <a:lnSpc>
                <a:spcPct val="150000"/>
              </a:lnSpc>
              <a:spcBef>
                <a:spcPts val="0"/>
              </a:spcBef>
              <a:buNone/>
            </a:pPr>
            <a:r>
              <a:rPr lang="en-US" sz="1600" dirty="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   </a:t>
            </a:r>
            <a:r>
              <a:rPr lang="en-US" sz="1800" dirty="0">
                <a:solidFill>
                  <a:srgbClr val="FFFF00"/>
                </a:solidFill>
                <a:latin typeface="Verdana" pitchFamily="34" charset="0"/>
                <a:ea typeface="Verdana" pitchFamily="34" charset="0"/>
                <a:cs typeface="Verdana" pitchFamily="34" charset="0"/>
              </a:rPr>
              <a:t>created the first Web browsers </a:t>
            </a:r>
            <a:r>
              <a:rPr lang="en-US" sz="1800" dirty="0" smtClean="0">
                <a:solidFill>
                  <a:srgbClr val="FFFF00"/>
                </a:solidFill>
                <a:latin typeface="Verdana" pitchFamily="34" charset="0"/>
                <a:ea typeface="Verdana" pitchFamily="34" charset="0"/>
                <a:cs typeface="Verdana" pitchFamily="34" charset="0"/>
              </a:rPr>
              <a:t>and servers and </a:t>
            </a:r>
          </a:p>
          <a:p>
            <a:pPr marL="109728" indent="0" algn="l" rtl="0">
              <a:lnSpc>
                <a:spcPct val="150000"/>
              </a:lnSpc>
              <a:spcBef>
                <a:spcPts val="0"/>
              </a:spcBef>
              <a:buNone/>
            </a:pPr>
            <a:r>
              <a:rPr lang="en-US" sz="1800" dirty="0" smtClean="0">
                <a:solidFill>
                  <a:srgbClr val="FFFF00"/>
                </a:solidFill>
                <a:latin typeface="Verdana" pitchFamily="34" charset="0"/>
                <a:ea typeface="Verdana" pitchFamily="34" charset="0"/>
                <a:cs typeface="Verdana" pitchFamily="34" charset="0"/>
              </a:rPr>
              <a:t>    designed  the </a:t>
            </a:r>
            <a:r>
              <a:rPr lang="en-US" sz="1800" dirty="0">
                <a:solidFill>
                  <a:srgbClr val="FFFF00"/>
                </a:solidFill>
                <a:latin typeface="Verdana" pitchFamily="34" charset="0"/>
                <a:ea typeface="Verdana" pitchFamily="34" charset="0"/>
                <a:cs typeface="Verdana" pitchFamily="34" charset="0"/>
              </a:rPr>
              <a:t>first version of  </a:t>
            </a:r>
            <a:r>
              <a:rPr lang="en-US" sz="1800" dirty="0" smtClean="0">
                <a:solidFill>
                  <a:srgbClr val="FFFF00"/>
                </a:solidFill>
                <a:latin typeface="Verdana" pitchFamily="34" charset="0"/>
                <a:ea typeface="Verdana" pitchFamily="34" charset="0"/>
                <a:cs typeface="Verdana" pitchFamily="34" charset="0"/>
              </a:rPr>
              <a:t>HTTP </a:t>
            </a:r>
            <a:r>
              <a:rPr lang="en-US" sz="1800" dirty="0">
                <a:solidFill>
                  <a:srgbClr val="FFFF00"/>
                </a:solidFill>
                <a:latin typeface="Verdana" pitchFamily="34" charset="0"/>
                <a:ea typeface="Verdana" pitchFamily="34" charset="0"/>
                <a:cs typeface="Verdana" pitchFamily="34" charset="0"/>
              </a:rPr>
              <a:t>V0.9 (1991).</a:t>
            </a:r>
          </a:p>
        </p:txBody>
      </p:sp>
      <p:sp>
        <p:nvSpPr>
          <p:cNvPr id="3" name="عنوان 2"/>
          <p:cNvSpPr>
            <a:spLocks noGrp="1"/>
          </p:cNvSpPr>
          <p:nvPr>
            <p:ph type="title"/>
          </p:nvPr>
        </p:nvSpPr>
        <p:spPr>
          <a:xfrm>
            <a:off x="609600" y="512064"/>
            <a:ext cx="8077200" cy="914400"/>
          </a:xfrm>
        </p:spPr>
        <p:txBody>
          <a:bodyPr/>
          <a:lstStyle/>
          <a:p>
            <a:r>
              <a:rPr lang="en-US" dirty="0" smtClean="0"/>
              <a:t> </a:t>
            </a:r>
            <a:r>
              <a:rPr lang="en-US" sz="3200" dirty="0"/>
              <a:t>Tim </a:t>
            </a:r>
            <a:r>
              <a:rPr lang="en-US" sz="3200" dirty="0" smtClean="0"/>
              <a:t>berners Lee’s Invention(HTTP)</a:t>
            </a:r>
            <a:endParaRPr lang="ar-SA" sz="36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752600"/>
            <a:ext cx="30480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563387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&amp; HTTP protocol </a:t>
            </a:r>
            <a:endParaRPr lang="en-US" dirty="0"/>
          </a:p>
        </p:txBody>
      </p:sp>
      <p:sp>
        <p:nvSpPr>
          <p:cNvPr id="3" name="Content Placeholder 2"/>
          <p:cNvSpPr>
            <a:spLocks noGrp="1"/>
          </p:cNvSpPr>
          <p:nvPr>
            <p:ph idx="1"/>
          </p:nvPr>
        </p:nvSpPr>
        <p:spPr/>
        <p:txBody>
          <a:bodyPr/>
          <a:lstStyle/>
          <a:p>
            <a:pPr lvl="0"/>
            <a:r>
              <a:rPr lang="en-US" b="1" dirty="0" smtClean="0">
                <a:solidFill>
                  <a:srgbClr val="FFFF00"/>
                </a:solidFill>
              </a:rPr>
              <a:t>HTTP (Hyper Text Transfer Protocol)</a:t>
            </a:r>
          </a:p>
          <a:p>
            <a:pPr lvl="0"/>
            <a:r>
              <a:rPr lang="en-US" dirty="0" smtClean="0"/>
              <a:t>HTTP is short for Hyper Text Transfer Protocol.</a:t>
            </a:r>
          </a:p>
          <a:p>
            <a:pPr lvl="0"/>
            <a:r>
              <a:rPr lang="en-US" dirty="0" smtClean="0"/>
              <a:t>It is the </a:t>
            </a:r>
            <a:r>
              <a:rPr lang="en-US" dirty="0" smtClean="0">
                <a:solidFill>
                  <a:srgbClr val="FFFF00"/>
                </a:solidFill>
              </a:rPr>
              <a:t>set of rules or protocol </a:t>
            </a:r>
            <a:r>
              <a:rPr lang="en-US" dirty="0" smtClean="0"/>
              <a:t>that governs </a:t>
            </a:r>
            <a:r>
              <a:rPr lang="en-US" dirty="0" smtClean="0">
                <a:solidFill>
                  <a:srgbClr val="FFFF00"/>
                </a:solidFill>
              </a:rPr>
              <a:t>the transfer of hypertext between two or more computer</a:t>
            </a:r>
            <a:r>
              <a:rPr lang="en-US" dirty="0" smtClean="0"/>
              <a:t>.</a:t>
            </a:r>
          </a:p>
          <a:p>
            <a:pPr lvl="0"/>
            <a:r>
              <a:rPr lang="en-US" dirty="0" smtClean="0"/>
              <a:t>The World Wide Web encompasses the universe information that is available via HTTP. </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FF00"/>
                </a:solidFill>
              </a:rPr>
              <a:t>The Hypertext Transfer Protocol (HTTP</a:t>
            </a:r>
            <a:r>
              <a:rPr lang="en-US" dirty="0" smtClean="0"/>
              <a:t>) is </a:t>
            </a:r>
            <a:r>
              <a:rPr lang="en-US" dirty="0" smtClean="0">
                <a:solidFill>
                  <a:srgbClr val="FFFF00"/>
                </a:solidFill>
              </a:rPr>
              <a:t>application-level</a:t>
            </a:r>
            <a:r>
              <a:rPr lang="en-US" dirty="0" smtClean="0"/>
              <a:t> protocol for collaborative, distributed, hypermedia information systems.</a:t>
            </a:r>
          </a:p>
          <a:p>
            <a:r>
              <a:rPr lang="en-US" dirty="0" smtClean="0"/>
              <a:t> It is the data communication protocol used to establish communication between client and server.</a:t>
            </a:r>
          </a:p>
          <a:p>
            <a:r>
              <a:rPr lang="en-US" dirty="0" smtClean="0">
                <a:solidFill>
                  <a:srgbClr val="FFFF00"/>
                </a:solidFill>
              </a:rPr>
              <a:t>HTTP is TCP/IP based communication protocol</a:t>
            </a:r>
            <a:r>
              <a:rPr lang="en-US" dirty="0" smtClean="0"/>
              <a:t>, which is used to deliver the data like image files, query results, HTML files etc on the World Wide Web (WWW) with the </a:t>
            </a:r>
            <a:r>
              <a:rPr lang="en-US" dirty="0" smtClean="0">
                <a:solidFill>
                  <a:srgbClr val="FFFF00"/>
                </a:solidFill>
              </a:rPr>
              <a:t>default port is TCP 80</a:t>
            </a:r>
            <a:r>
              <a:rPr lang="en-US" dirty="0" smtClean="0"/>
              <a:t>. It provides the standardized way for computers to communicate with each other.</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pic>
        <p:nvPicPr>
          <p:cNvPr id="4" name="Content Placeholder 3" descr="Servlet HTTP4"/>
          <p:cNvPicPr>
            <a:picLocks noGrp="1"/>
          </p:cNvPicPr>
          <p:nvPr>
            <p:ph idx="1"/>
          </p:nvPr>
        </p:nvPicPr>
        <p:blipFill>
          <a:blip r:embed="rId2" cstate="print"/>
          <a:srcRect/>
          <a:stretch>
            <a:fillRect/>
          </a:stretch>
        </p:blipFill>
        <p:spPr bwMode="auto">
          <a:xfrm>
            <a:off x="1143001" y="1752601"/>
            <a:ext cx="7315198" cy="46354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1600200"/>
            <a:ext cx="7643698"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a:xfrm>
            <a:off x="685800" y="1447800"/>
            <a:ext cx="8001000" cy="5638800"/>
          </a:xfrm>
        </p:spPr>
        <p:txBody>
          <a:bodyPr>
            <a:normAutofit fontScale="55000" lnSpcReduction="20000"/>
          </a:bodyPr>
          <a:lstStyle/>
          <a:p>
            <a:pPr lvl="0"/>
            <a:r>
              <a:rPr lang="en-US" sz="4500" dirty="0" smtClean="0">
                <a:solidFill>
                  <a:srgbClr val="FFFF00"/>
                </a:solidFill>
              </a:rPr>
              <a:t>HTTP allows client to establish a connection to the server and make a request. The server accepts the connection initiated by the client and sends back a response. </a:t>
            </a:r>
          </a:p>
          <a:p>
            <a:pPr lvl="0"/>
            <a:r>
              <a:rPr lang="en-US" sz="3800" dirty="0" smtClean="0"/>
              <a:t>HTTP request identifies the resources that the client is interested in and tells the server what “action” to take on the resource.</a:t>
            </a:r>
          </a:p>
          <a:p>
            <a:pPr lvl="0"/>
            <a:r>
              <a:rPr lang="en-US" sz="3800" dirty="0" smtClean="0"/>
              <a:t>When a user select a hypertext link, the client program on their computer users HTTP to contact the server, identify a resource, and ask the server to respond with an action. The serve accepts the request, and then uses HTTP to respond to or perform the action.</a:t>
            </a:r>
          </a:p>
          <a:p>
            <a:pPr lvl="0"/>
            <a:r>
              <a:rPr lang="en-US" sz="3800" dirty="0" smtClean="0">
                <a:solidFill>
                  <a:srgbClr val="FFFF00"/>
                </a:solidFill>
              </a:rPr>
              <a:t>HTTP also provides access to other internet protocols like FTP(File Transfer Protocol) &amp; SMTP(Simple Mail Transfer Protocol)</a:t>
            </a:r>
          </a:p>
          <a:p>
            <a:pPr lvl="0"/>
            <a:r>
              <a:rPr lang="en-US" sz="4500" dirty="0" smtClean="0">
                <a:solidFill>
                  <a:srgbClr val="FFFF00"/>
                </a:solidFill>
              </a:rPr>
              <a:t>If you visit any website you may see the address gets prefixed with HTTP:// this means your browser is now connected to the server using HTTP.</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2.png"/>
          <p:cNvPicPr>
            <a:picLocks noGrp="1"/>
          </p:cNvPicPr>
          <p:nvPr>
            <p:ph idx="1"/>
          </p:nvPr>
        </p:nvPicPr>
        <p:blipFill>
          <a:blip r:embed="rId2" cstate="print"/>
          <a:stretch>
            <a:fillRect/>
          </a:stretch>
        </p:blipFill>
        <p:spPr>
          <a:xfrm>
            <a:off x="685800" y="381000"/>
            <a:ext cx="7924800" cy="6096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web page….</a:t>
            </a:r>
            <a:endParaRPr lang="en-US" dirty="0"/>
          </a:p>
        </p:txBody>
      </p:sp>
      <p:sp>
        <p:nvSpPr>
          <p:cNvPr id="3" name="Content Placeholder 2"/>
          <p:cNvSpPr>
            <a:spLocks noGrp="1"/>
          </p:cNvSpPr>
          <p:nvPr>
            <p:ph idx="1"/>
          </p:nvPr>
        </p:nvSpPr>
        <p:spPr>
          <a:xfrm>
            <a:off x="914400" y="1783560"/>
            <a:ext cx="7772400" cy="4845840"/>
          </a:xfrm>
        </p:spPr>
        <p:txBody>
          <a:bodyPr/>
          <a:lstStyle/>
          <a:p>
            <a:r>
              <a:rPr lang="en-US" dirty="0"/>
              <a:t>The first web page was created at </a:t>
            </a:r>
            <a:r>
              <a:rPr lang="en-US" dirty="0">
                <a:hlinkClick r:id="rId2"/>
              </a:rPr>
              <a:t>CERN</a:t>
            </a:r>
            <a:r>
              <a:rPr lang="en-US" dirty="0"/>
              <a:t> by </a:t>
            </a:r>
            <a:r>
              <a:rPr lang="en-US" dirty="0">
                <a:hlinkClick r:id="rId3"/>
              </a:rPr>
              <a:t>Tim Berners-Lee</a:t>
            </a:r>
            <a:r>
              <a:rPr lang="en-US" dirty="0"/>
              <a:t> on August 6, </a:t>
            </a:r>
            <a:r>
              <a:rPr lang="en-US" dirty="0">
                <a:hlinkClick r:id="rId4"/>
              </a:rPr>
              <a:t>1991</a:t>
            </a:r>
            <a:r>
              <a:rPr lang="en-US" dirty="0"/>
              <a:t>. </a:t>
            </a:r>
            <a:endParaRPr lang="en-US" dirty="0" smtClean="0"/>
          </a:p>
          <a:p>
            <a:endParaRPr lang="en-US" dirty="0" smtClean="0"/>
          </a:p>
          <a:p>
            <a:r>
              <a:rPr lang="en-US" dirty="0" smtClean="0"/>
              <a:t>Types of web pages..</a:t>
            </a:r>
          </a:p>
          <a:p>
            <a:pPr lvl="1">
              <a:buFont typeface="Wingdings" pitchFamily="2" charset="2"/>
              <a:buChar char="Ø"/>
            </a:pPr>
            <a:r>
              <a:rPr lang="en-US" dirty="0" smtClean="0"/>
              <a:t>Two types..</a:t>
            </a:r>
          </a:p>
          <a:p>
            <a:pPr marL="1225296" lvl="2" indent="-457200">
              <a:buFont typeface="+mj-lt"/>
              <a:buAutoNum type="arabicPeriod"/>
            </a:pPr>
            <a:r>
              <a:rPr lang="en-US" sz="3200" dirty="0" smtClean="0"/>
              <a:t>Static web pages</a:t>
            </a:r>
          </a:p>
          <a:p>
            <a:pPr marL="1225296" lvl="2" indent="-457200">
              <a:buFont typeface="+mj-lt"/>
              <a:buAutoNum type="arabicPeriod"/>
            </a:pPr>
            <a:r>
              <a:rPr lang="en-US" sz="3200" dirty="0" smtClean="0"/>
              <a:t>Dynamic web pages</a:t>
            </a:r>
            <a:endParaRPr lang="en-US"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a:t>
            </a:r>
            <a:endParaRPr lang="en-US" dirty="0"/>
          </a:p>
        </p:txBody>
      </p:sp>
      <p:sp>
        <p:nvSpPr>
          <p:cNvPr id="3" name="Content Placeholder 2"/>
          <p:cNvSpPr>
            <a:spLocks noGrp="1"/>
          </p:cNvSpPr>
          <p:nvPr>
            <p:ph idx="1"/>
          </p:nvPr>
        </p:nvSpPr>
        <p:spPr>
          <a:xfrm>
            <a:off x="609600" y="1371600"/>
            <a:ext cx="8077200" cy="5486400"/>
          </a:xfrm>
        </p:spPr>
        <p:txBody>
          <a:bodyPr>
            <a:normAutofit fontScale="77500" lnSpcReduction="20000"/>
          </a:bodyPr>
          <a:lstStyle/>
          <a:p>
            <a:r>
              <a:rPr lang="en-US" b="1" dirty="0" smtClean="0"/>
              <a:t>HTTPS – SECURE HTTP</a:t>
            </a:r>
            <a:endParaRPr lang="en-US" dirty="0" smtClean="0"/>
          </a:p>
          <a:p>
            <a:pPr lvl="0"/>
            <a:r>
              <a:rPr lang="en-US" dirty="0" smtClean="0"/>
              <a:t>Sometimes, the clients may be exchanging private information with a server, which needs to be </a:t>
            </a:r>
            <a:r>
              <a:rPr lang="en-US" sz="3100" dirty="0" smtClean="0">
                <a:solidFill>
                  <a:srgbClr val="FFFF00"/>
                </a:solidFill>
              </a:rPr>
              <a:t>secured for preventing some hacking issue. </a:t>
            </a:r>
            <a:endParaRPr lang="en-US" dirty="0" smtClean="0">
              <a:solidFill>
                <a:srgbClr val="FFFF00"/>
              </a:solidFill>
            </a:endParaRPr>
          </a:p>
          <a:p>
            <a:pPr lvl="0"/>
            <a:r>
              <a:rPr lang="en-US" dirty="0" smtClean="0"/>
              <a:t> HTTPS was developed </a:t>
            </a:r>
            <a:r>
              <a:rPr lang="en-US" dirty="0" err="1" smtClean="0"/>
              <a:t>by</a:t>
            </a:r>
            <a:r>
              <a:rPr lang="en-US" u="sng" dirty="0" err="1" smtClean="0">
                <a:hlinkClick r:id="rId2"/>
              </a:rPr>
              <a:t>Netscape</a:t>
            </a:r>
            <a:r>
              <a:rPr lang="en-US" u="sng" dirty="0" smtClean="0">
                <a:hlinkClick r:id="rId2"/>
              </a:rPr>
              <a:t> Corporation</a:t>
            </a:r>
            <a:r>
              <a:rPr lang="en-US" dirty="0" smtClean="0"/>
              <a:t> to allow authorization and secured transactions.</a:t>
            </a:r>
          </a:p>
          <a:p>
            <a:r>
              <a:rPr lang="en-US" u="sng" dirty="0" smtClean="0"/>
              <a:t> Here is the fact of HTTP :</a:t>
            </a:r>
            <a:endParaRPr lang="en-US" dirty="0" smtClean="0"/>
          </a:p>
          <a:p>
            <a:pPr lvl="0"/>
            <a:r>
              <a:rPr lang="en-US" dirty="0" smtClean="0"/>
              <a:t>HTTPS URLs begin with “https://”.</a:t>
            </a:r>
          </a:p>
          <a:p>
            <a:pPr lvl="0"/>
            <a:r>
              <a:rPr lang="en-US" sz="3100" dirty="0" smtClean="0">
                <a:solidFill>
                  <a:srgbClr val="FFFF00"/>
                </a:solidFill>
              </a:rPr>
              <a:t>HTTPS uses a port 443 </a:t>
            </a:r>
            <a:r>
              <a:rPr lang="en-US" dirty="0" smtClean="0"/>
              <a:t>by default to transfer the information. </a:t>
            </a:r>
          </a:p>
          <a:p>
            <a:pPr lvl="0"/>
            <a:r>
              <a:rPr lang="en-US" dirty="0" smtClean="0"/>
              <a:t>This kind of communication is used for accessing those websites where security is required. Banking websites, payment gateway, emails (</a:t>
            </a:r>
            <a:r>
              <a:rPr lang="en-US" b="1" dirty="0" smtClean="0"/>
              <a:t>Gmail offers HTTPS by default in Chrome browser</a:t>
            </a:r>
            <a:r>
              <a:rPr lang="en-US" dirty="0" smtClean="0"/>
              <a:t>), and corporate sector websites are some great examples where HTTPS protocols are used. </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685800" y="609600"/>
            <a:ext cx="8001000" cy="5475861"/>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DIFFRENCE BETWEEN HTTP/HTTPS</a:t>
            </a:r>
            <a:endParaRPr lang="en-US" dirty="0"/>
          </a:p>
        </p:txBody>
      </p:sp>
      <p:graphicFrame>
        <p:nvGraphicFramePr>
          <p:cNvPr id="4" name="Content Placeholder 3"/>
          <p:cNvGraphicFramePr>
            <a:graphicFrameLocks noGrp="1"/>
          </p:cNvGraphicFramePr>
          <p:nvPr>
            <p:ph idx="1"/>
          </p:nvPr>
        </p:nvGraphicFramePr>
        <p:xfrm>
          <a:off x="457200" y="1295400"/>
          <a:ext cx="8229600" cy="5263532"/>
        </p:xfrm>
        <a:graphic>
          <a:graphicData uri="http://schemas.openxmlformats.org/drawingml/2006/table">
            <a:tbl>
              <a:tblPr firstRow="1" bandRow="1">
                <a:tableStyleId>{073A0DAA-6AF3-43AB-8588-CEC1D06C72B9}</a:tableStyleId>
              </a:tblPr>
              <a:tblGrid>
                <a:gridCol w="4114800"/>
                <a:gridCol w="4114800"/>
              </a:tblGrid>
              <a:tr h="534054">
                <a:tc>
                  <a:txBody>
                    <a:bodyPr/>
                    <a:lstStyle/>
                    <a:p>
                      <a:pPr marL="457200" marR="0" algn="just">
                        <a:lnSpc>
                          <a:spcPct val="115000"/>
                        </a:lnSpc>
                        <a:spcBef>
                          <a:spcPts val="0"/>
                        </a:spcBef>
                        <a:spcAft>
                          <a:spcPts val="0"/>
                        </a:spcAft>
                      </a:pPr>
                      <a:r>
                        <a:rPr lang="en-US" sz="3200" dirty="0"/>
                        <a:t>HTTP </a:t>
                      </a:r>
                      <a:endParaRPr lang="en-US" sz="2800" dirty="0">
                        <a:latin typeface="Calibri"/>
                        <a:ea typeface="Calibri"/>
                        <a:cs typeface="Times New Roman"/>
                      </a:endParaRPr>
                    </a:p>
                  </a:txBody>
                  <a:tcPr/>
                </a:tc>
                <a:tc>
                  <a:txBody>
                    <a:bodyPr/>
                    <a:lstStyle/>
                    <a:p>
                      <a:pPr marL="457200" marR="0" algn="just">
                        <a:lnSpc>
                          <a:spcPct val="115000"/>
                        </a:lnSpc>
                        <a:spcBef>
                          <a:spcPts val="0"/>
                        </a:spcBef>
                        <a:spcAft>
                          <a:spcPts val="0"/>
                        </a:spcAft>
                      </a:pPr>
                      <a:r>
                        <a:rPr lang="en-US" sz="3200" dirty="0"/>
                        <a:t>HTTPS </a:t>
                      </a:r>
                      <a:endParaRPr lang="en-US" sz="2800" dirty="0">
                        <a:latin typeface="Calibri"/>
                        <a:ea typeface="Calibri"/>
                        <a:cs typeface="Times New Roman"/>
                      </a:endParaRPr>
                    </a:p>
                  </a:txBody>
                  <a:tcPr/>
                </a:tc>
              </a:tr>
              <a:tr h="964328">
                <a:tc>
                  <a:txBody>
                    <a:bodyPr/>
                    <a:lstStyle/>
                    <a:p>
                      <a:pPr marL="0" marR="0" algn="just">
                        <a:lnSpc>
                          <a:spcPct val="115000"/>
                        </a:lnSpc>
                        <a:spcBef>
                          <a:spcPts val="0"/>
                        </a:spcBef>
                        <a:spcAft>
                          <a:spcPts val="0"/>
                        </a:spcAft>
                      </a:pPr>
                      <a:r>
                        <a:rPr lang="en-US" sz="2600" dirty="0"/>
                        <a:t>1. URL begins with “</a:t>
                      </a:r>
                      <a:r>
                        <a:rPr lang="en-US" sz="2600" u="sng" dirty="0"/>
                        <a:t>http://”</a:t>
                      </a:r>
                      <a:r>
                        <a:rPr lang="en-US" sz="2600" dirty="0"/>
                        <a:t>   </a:t>
                      </a:r>
                      <a:endParaRPr lang="en-US" sz="2600" dirty="0">
                        <a:latin typeface="Calibri"/>
                        <a:ea typeface="Calibri"/>
                        <a:cs typeface="Times New Roman"/>
                      </a:endParaRPr>
                    </a:p>
                  </a:txBody>
                  <a:tcPr/>
                </a:tc>
                <a:tc>
                  <a:txBody>
                    <a:bodyPr/>
                    <a:lstStyle/>
                    <a:p>
                      <a:pPr marL="0" marR="0" algn="just">
                        <a:lnSpc>
                          <a:spcPct val="115000"/>
                        </a:lnSpc>
                        <a:spcBef>
                          <a:spcPts val="0"/>
                        </a:spcBef>
                        <a:spcAft>
                          <a:spcPts val="0"/>
                        </a:spcAft>
                      </a:pPr>
                      <a:r>
                        <a:rPr lang="en-US" sz="2600" dirty="0"/>
                        <a:t>URL begins with “</a:t>
                      </a:r>
                      <a:r>
                        <a:rPr lang="en-US" sz="2600" u="sng" dirty="0"/>
                        <a:t>https://”</a:t>
                      </a:r>
                      <a:r>
                        <a:rPr lang="en-US" sz="2600" dirty="0"/>
                        <a:t> </a:t>
                      </a:r>
                      <a:endParaRPr lang="en-US" sz="2600" dirty="0">
                        <a:latin typeface="Calibri"/>
                        <a:ea typeface="Calibri"/>
                        <a:cs typeface="Times New Roman"/>
                      </a:endParaRPr>
                    </a:p>
                  </a:txBody>
                  <a:tcPr/>
                </a:tc>
              </a:tr>
              <a:tr h="964328">
                <a:tc>
                  <a:txBody>
                    <a:bodyPr/>
                    <a:lstStyle/>
                    <a:p>
                      <a:pPr marL="0" marR="0" algn="just">
                        <a:lnSpc>
                          <a:spcPct val="115000"/>
                        </a:lnSpc>
                        <a:spcBef>
                          <a:spcPts val="0"/>
                        </a:spcBef>
                        <a:spcAft>
                          <a:spcPts val="0"/>
                        </a:spcAft>
                      </a:pPr>
                      <a:r>
                        <a:rPr lang="en-US" sz="2600" dirty="0" smtClean="0"/>
                        <a:t>2.It </a:t>
                      </a:r>
                      <a:r>
                        <a:rPr lang="en-US" sz="2600" dirty="0"/>
                        <a:t>uses port </a:t>
                      </a:r>
                      <a:r>
                        <a:rPr lang="en-US" sz="2600" dirty="0" smtClean="0"/>
                        <a:t>80 </a:t>
                      </a:r>
                      <a:r>
                        <a:rPr lang="en-US" sz="2600" dirty="0"/>
                        <a:t>for communication    </a:t>
                      </a:r>
                      <a:endParaRPr lang="en-US" sz="2600" dirty="0">
                        <a:latin typeface="Calibri"/>
                        <a:ea typeface="Calibri"/>
                        <a:cs typeface="Times New Roman"/>
                      </a:endParaRPr>
                    </a:p>
                  </a:txBody>
                  <a:tcPr/>
                </a:tc>
                <a:tc>
                  <a:txBody>
                    <a:bodyPr/>
                    <a:lstStyle/>
                    <a:p>
                      <a:pPr marL="0" marR="0" algn="just">
                        <a:lnSpc>
                          <a:spcPct val="115000"/>
                        </a:lnSpc>
                        <a:spcBef>
                          <a:spcPts val="0"/>
                        </a:spcBef>
                        <a:spcAft>
                          <a:spcPts val="0"/>
                        </a:spcAft>
                      </a:pPr>
                      <a:r>
                        <a:rPr lang="en-US" sz="2600" dirty="0"/>
                        <a:t>It uses port 443 for communication    </a:t>
                      </a:r>
                      <a:endParaRPr lang="en-US" sz="2600" dirty="0">
                        <a:latin typeface="Calibri"/>
                        <a:ea typeface="Calibri"/>
                        <a:cs typeface="Times New Roman"/>
                      </a:endParaRPr>
                    </a:p>
                  </a:txBody>
                  <a:tcPr/>
                </a:tc>
              </a:tr>
              <a:tr h="534054">
                <a:tc>
                  <a:txBody>
                    <a:bodyPr/>
                    <a:lstStyle/>
                    <a:p>
                      <a:pPr marL="0" marR="0" algn="just">
                        <a:lnSpc>
                          <a:spcPct val="115000"/>
                        </a:lnSpc>
                        <a:spcBef>
                          <a:spcPts val="0"/>
                        </a:spcBef>
                        <a:spcAft>
                          <a:spcPts val="0"/>
                        </a:spcAft>
                      </a:pPr>
                      <a:r>
                        <a:rPr lang="en-US" sz="2600" dirty="0"/>
                        <a:t>3. Unsecured  </a:t>
                      </a:r>
                      <a:endParaRPr lang="en-US" sz="2600" dirty="0">
                        <a:latin typeface="Calibri"/>
                        <a:ea typeface="Calibri"/>
                        <a:cs typeface="Times New Roman"/>
                      </a:endParaRPr>
                    </a:p>
                  </a:txBody>
                  <a:tcPr/>
                </a:tc>
                <a:tc>
                  <a:txBody>
                    <a:bodyPr/>
                    <a:lstStyle/>
                    <a:p>
                      <a:pPr marL="0" marR="0" algn="just">
                        <a:lnSpc>
                          <a:spcPct val="115000"/>
                        </a:lnSpc>
                        <a:spcBef>
                          <a:spcPts val="0"/>
                        </a:spcBef>
                        <a:spcAft>
                          <a:spcPts val="0"/>
                        </a:spcAft>
                      </a:pPr>
                      <a:r>
                        <a:rPr lang="en-US" sz="2600" dirty="0"/>
                        <a:t>Secured </a:t>
                      </a:r>
                      <a:endParaRPr lang="en-US" sz="2600" dirty="0">
                        <a:latin typeface="Calibri"/>
                        <a:ea typeface="Calibri"/>
                        <a:cs typeface="Times New Roman"/>
                      </a:endParaRPr>
                    </a:p>
                  </a:txBody>
                  <a:tcPr/>
                </a:tc>
              </a:tr>
              <a:tr h="964328">
                <a:tc>
                  <a:txBody>
                    <a:bodyPr/>
                    <a:lstStyle/>
                    <a:p>
                      <a:pPr marL="0" marR="0" algn="just">
                        <a:lnSpc>
                          <a:spcPct val="115000"/>
                        </a:lnSpc>
                        <a:spcBef>
                          <a:spcPts val="0"/>
                        </a:spcBef>
                        <a:spcAft>
                          <a:spcPts val="0"/>
                        </a:spcAft>
                      </a:pPr>
                      <a:r>
                        <a:rPr lang="en-US" sz="2600" dirty="0"/>
                        <a:t>4. Operates at Application Layer </a:t>
                      </a:r>
                      <a:endParaRPr lang="en-US" sz="2600" dirty="0">
                        <a:latin typeface="Calibri"/>
                        <a:ea typeface="Calibri"/>
                        <a:cs typeface="Times New Roman"/>
                      </a:endParaRPr>
                    </a:p>
                  </a:txBody>
                  <a:tcPr/>
                </a:tc>
                <a:tc>
                  <a:txBody>
                    <a:bodyPr/>
                    <a:lstStyle/>
                    <a:p>
                      <a:pPr marL="0" marR="0" algn="just">
                        <a:lnSpc>
                          <a:spcPct val="115000"/>
                        </a:lnSpc>
                        <a:spcBef>
                          <a:spcPts val="0"/>
                        </a:spcBef>
                        <a:spcAft>
                          <a:spcPts val="0"/>
                        </a:spcAft>
                      </a:pPr>
                      <a:r>
                        <a:rPr lang="en-US" sz="2600" dirty="0"/>
                        <a:t>Operates at Transport Layer </a:t>
                      </a:r>
                      <a:endParaRPr lang="en-US" sz="2600" dirty="0">
                        <a:latin typeface="Calibri"/>
                        <a:ea typeface="Calibri"/>
                        <a:cs typeface="Times New Roman"/>
                      </a:endParaRPr>
                    </a:p>
                  </a:txBody>
                  <a:tcPr/>
                </a:tc>
              </a:tr>
              <a:tr h="534054">
                <a:tc>
                  <a:txBody>
                    <a:bodyPr/>
                    <a:lstStyle/>
                    <a:p>
                      <a:pPr marL="0" marR="0" algn="just">
                        <a:lnSpc>
                          <a:spcPct val="115000"/>
                        </a:lnSpc>
                        <a:spcBef>
                          <a:spcPts val="0"/>
                        </a:spcBef>
                        <a:spcAft>
                          <a:spcPts val="0"/>
                        </a:spcAft>
                      </a:pPr>
                      <a:r>
                        <a:rPr lang="en-US" sz="2600" dirty="0"/>
                        <a:t>5. No encryption </a:t>
                      </a:r>
                      <a:endParaRPr lang="en-US" sz="2600" dirty="0">
                        <a:latin typeface="Calibri"/>
                        <a:ea typeface="Calibri"/>
                        <a:cs typeface="Times New Roman"/>
                      </a:endParaRPr>
                    </a:p>
                  </a:txBody>
                  <a:tcPr/>
                </a:tc>
                <a:tc>
                  <a:txBody>
                    <a:bodyPr/>
                    <a:lstStyle/>
                    <a:p>
                      <a:pPr marL="0" marR="0" algn="just">
                        <a:lnSpc>
                          <a:spcPct val="115000"/>
                        </a:lnSpc>
                        <a:spcBef>
                          <a:spcPts val="0"/>
                        </a:spcBef>
                        <a:spcAft>
                          <a:spcPts val="0"/>
                        </a:spcAft>
                      </a:pPr>
                      <a:r>
                        <a:rPr lang="en-US" sz="2600" dirty="0"/>
                        <a:t>Encryption is present </a:t>
                      </a:r>
                      <a:endParaRPr lang="en-US" sz="2600" dirty="0">
                        <a:latin typeface="Calibri"/>
                        <a:ea typeface="Calibri"/>
                        <a:cs typeface="Times New Roman"/>
                      </a:endParaRPr>
                    </a:p>
                  </a:txBody>
                  <a:tcPr/>
                </a:tc>
              </a:tr>
              <a:tr h="534054">
                <a:tc>
                  <a:txBody>
                    <a:bodyPr/>
                    <a:lstStyle/>
                    <a:p>
                      <a:pPr marL="0" marR="0" algn="just">
                        <a:lnSpc>
                          <a:spcPct val="115000"/>
                        </a:lnSpc>
                        <a:spcBef>
                          <a:spcPts val="0"/>
                        </a:spcBef>
                        <a:spcAft>
                          <a:spcPts val="0"/>
                        </a:spcAft>
                      </a:pPr>
                      <a:r>
                        <a:rPr lang="en-US" sz="2600"/>
                        <a:t>6. No certificates required </a:t>
                      </a:r>
                      <a:endParaRPr lang="en-US" sz="2600">
                        <a:latin typeface="Calibri"/>
                        <a:ea typeface="Calibri"/>
                        <a:cs typeface="Times New Roman"/>
                      </a:endParaRPr>
                    </a:p>
                  </a:txBody>
                  <a:tcPr/>
                </a:tc>
                <a:tc>
                  <a:txBody>
                    <a:bodyPr/>
                    <a:lstStyle/>
                    <a:p>
                      <a:pPr marL="0" marR="0" algn="just">
                        <a:lnSpc>
                          <a:spcPct val="115000"/>
                        </a:lnSpc>
                        <a:spcBef>
                          <a:spcPts val="0"/>
                        </a:spcBef>
                        <a:spcAft>
                          <a:spcPts val="0"/>
                        </a:spcAft>
                      </a:pPr>
                      <a:r>
                        <a:rPr lang="en-US" sz="2600" dirty="0"/>
                        <a:t>Certificates required </a:t>
                      </a:r>
                      <a:endParaRPr lang="en-US" sz="2600" dirty="0">
                        <a:latin typeface="Calibri"/>
                        <a:ea typeface="Calibri"/>
                        <a:cs typeface="Times New Roman"/>
                      </a:endParaRPr>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t>
            </a:r>
            <a:r>
              <a:rPr lang="en-US" dirty="0" err="1" smtClean="0"/>
              <a:t>vs</a:t>
            </a:r>
            <a:r>
              <a:rPr lang="en-US" dirty="0" smtClean="0"/>
              <a:t> FTP </a:t>
            </a:r>
            <a:endParaRPr lang="en-US" dirty="0"/>
          </a:p>
        </p:txBody>
      </p:sp>
      <p:sp>
        <p:nvSpPr>
          <p:cNvPr id="3" name="Content Placeholder 2"/>
          <p:cNvSpPr>
            <a:spLocks noGrp="1"/>
          </p:cNvSpPr>
          <p:nvPr>
            <p:ph idx="1"/>
          </p:nvPr>
        </p:nvSpPr>
        <p:spPr/>
        <p:txBody>
          <a:bodyPr>
            <a:normAutofit/>
          </a:bodyPr>
          <a:lstStyle/>
          <a:p>
            <a:r>
              <a:rPr lang="en-US" dirty="0" smtClean="0"/>
              <a:t>HTTP (Hypertext Transfer Protocol) and FTP (File Transfer Protocol) are only two of the multitude of protocols that are being used in the internet, each with its own function.</a:t>
            </a:r>
            <a:br>
              <a:rPr lang="en-US" dirty="0" smtClean="0"/>
            </a:br>
            <a:r>
              <a:rPr lang="en-US" dirty="0" smtClean="0"/>
              <a:t/>
            </a:r>
            <a:br>
              <a:rPr lang="en-US" dirty="0" smtClean="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 </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smtClean="0"/>
              <a:t>The </a:t>
            </a:r>
            <a:r>
              <a:rPr lang="en-US" b="1" dirty="0" smtClean="0"/>
              <a:t>File Transfer Protocol</a:t>
            </a:r>
            <a:r>
              <a:rPr lang="en-US" dirty="0" smtClean="0"/>
              <a:t> (</a:t>
            </a:r>
            <a:r>
              <a:rPr lang="en-US" b="1" dirty="0" smtClean="0"/>
              <a:t>FTP</a:t>
            </a:r>
            <a:r>
              <a:rPr lang="en-US" dirty="0" smtClean="0"/>
              <a:t>) is the standard network protocol used for the transfer of computer files between a client and server on a computer network.</a:t>
            </a:r>
          </a:p>
          <a:p>
            <a:r>
              <a:rPr lang="en-US" dirty="0" smtClean="0"/>
              <a:t>FTP is built on a client-server model architecture and uses separate control and data connections between the client and the server.</a:t>
            </a:r>
            <a:endParaRPr lang="en-US" baseline="30000" dirty="0" smtClean="0"/>
          </a:p>
          <a:p>
            <a:r>
              <a:rPr lang="en-US" dirty="0" smtClean="0"/>
              <a:t>FTP users may authenticate themselves with a clear-text sign-in protocol, normally in the form of a username and password, but can connect anonymously if the server is configured to allow it. </a:t>
            </a:r>
          </a:p>
          <a:p>
            <a:r>
              <a:rPr lang="en-US" dirty="0" smtClean="0"/>
              <a:t>For secure transmission that protects the username and password, and encrypts the content, FTP is often secured with SSL/TLS (FTPS). SSH File Transfer Protocol (SFTP) is sometimes also used instead; it is technologically different.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8200"/>
            <a:ext cx="7772400" cy="5517360"/>
          </a:xfrm>
        </p:spPr>
        <p:txBody>
          <a:bodyPr>
            <a:normAutofit/>
          </a:bodyPr>
          <a:lstStyle/>
          <a:p>
            <a:r>
              <a:rPr lang="en-US" dirty="0" smtClean="0"/>
              <a:t>The first FTP client applications were command-line programs developed before operating systems had graphical user interfaces, and are still shipped with most Windows, Unix, and Linux operating systems.</a:t>
            </a:r>
            <a:endParaRPr lang="en-US" baseline="30000" dirty="0" smtClean="0"/>
          </a:p>
          <a:p>
            <a:r>
              <a:rPr lang="en-US" dirty="0" smtClean="0"/>
              <a:t> Many FTP clients and automation utilities have since been developed for desktops, servers, mobile devices, and hardware, and FTP has been incorporated into productivity applications, such as web page editors.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a:t>
            </a:r>
            <a:endParaRPr lang="en-US" dirty="0"/>
          </a:p>
        </p:txBody>
      </p:sp>
      <p:sp>
        <p:nvSpPr>
          <p:cNvPr id="3" name="Content Placeholder 2"/>
          <p:cNvSpPr>
            <a:spLocks noGrp="1"/>
          </p:cNvSpPr>
          <p:nvPr>
            <p:ph idx="1"/>
          </p:nvPr>
        </p:nvSpPr>
        <p:spPr>
          <a:xfrm>
            <a:off x="762000" y="1447800"/>
            <a:ext cx="7924800" cy="5181600"/>
          </a:xfrm>
        </p:spPr>
        <p:txBody>
          <a:bodyPr>
            <a:normAutofit fontScale="92500"/>
          </a:bodyPr>
          <a:lstStyle/>
          <a:p>
            <a:r>
              <a:rPr lang="en-US" dirty="0" smtClean="0">
                <a:solidFill>
                  <a:srgbClr val="FFFF00"/>
                </a:solidFill>
              </a:rPr>
              <a:t>FTP is a </a:t>
            </a:r>
            <a:r>
              <a:rPr lang="en-US" b="1" dirty="0" smtClean="0">
                <a:solidFill>
                  <a:srgbClr val="FFFF00"/>
                </a:solidFill>
              </a:rPr>
              <a:t>File Transfer Protocol</a:t>
            </a:r>
            <a:r>
              <a:rPr lang="en-US" dirty="0" smtClean="0">
                <a:solidFill>
                  <a:srgbClr val="FFFF00"/>
                </a:solidFill>
              </a:rPr>
              <a:t>. </a:t>
            </a:r>
          </a:p>
          <a:p>
            <a:r>
              <a:rPr lang="en-US" dirty="0" smtClean="0">
                <a:solidFill>
                  <a:srgbClr val="FFFF00"/>
                </a:solidFill>
              </a:rPr>
              <a:t>It is used to copy a file from one host to another. While copying a file from one host to another</a:t>
            </a:r>
          </a:p>
          <a:p>
            <a:r>
              <a:rPr lang="en-US" dirty="0" smtClean="0">
                <a:solidFill>
                  <a:srgbClr val="FFFF00"/>
                </a:solidFill>
              </a:rPr>
              <a:t> the problems that may occur are, the communicating host may have different file name conventions, may have different directory structures, different way to represent data. </a:t>
            </a:r>
          </a:p>
          <a:p>
            <a:r>
              <a:rPr lang="en-US" dirty="0" smtClean="0">
                <a:solidFill>
                  <a:srgbClr val="FFFF00"/>
                </a:solidFill>
              </a:rPr>
              <a:t>FTP overcomes all these problems. </a:t>
            </a:r>
          </a:p>
          <a:p>
            <a:r>
              <a:rPr lang="en-US" dirty="0" smtClean="0">
                <a:solidFill>
                  <a:srgbClr val="FFFF00"/>
                </a:solidFill>
              </a:rPr>
              <a:t>FTP is used when two hosts with different configurations want to exchange data between them.</a:t>
            </a:r>
            <a:endParaRPr lang="en-US" dirty="0">
              <a:solidFill>
                <a:srgbClr val="FFFF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772400" cy="5212560"/>
          </a:xfrm>
        </p:spPr>
        <p:txBody>
          <a:bodyPr/>
          <a:lstStyle/>
          <a:p>
            <a:r>
              <a:rPr lang="en-US" dirty="0" smtClean="0">
                <a:solidFill>
                  <a:srgbClr val="FFFF00"/>
                </a:solidFill>
              </a:rPr>
              <a:t>For secure transmission that protects the username and password, and encrypts the content, FTP is often secured with SSL/TLS (FTPS).</a:t>
            </a:r>
          </a:p>
          <a:p>
            <a:r>
              <a:rPr lang="en-US" dirty="0" smtClean="0">
                <a:solidFill>
                  <a:schemeClr val="accent2"/>
                </a:solidFill>
              </a:rPr>
              <a:t>SSL(Secure socket layer)</a:t>
            </a:r>
          </a:p>
          <a:p>
            <a:r>
              <a:rPr lang="en-US" dirty="0" smtClean="0">
                <a:solidFill>
                  <a:schemeClr val="accent2"/>
                </a:solidFill>
              </a:rPr>
              <a:t>TLS(Transport layer security)</a:t>
            </a:r>
          </a:p>
          <a:p>
            <a:r>
              <a:rPr lang="en-US" dirty="0" smtClean="0">
                <a:solidFill>
                  <a:srgbClr val="FFFF00"/>
                </a:solidFill>
              </a:rPr>
              <a:t> SSH File Transfer Protocol (SFTP) is sometimes also used instead; </a:t>
            </a:r>
          </a:p>
          <a:p>
            <a:r>
              <a:rPr lang="en-US" dirty="0" smtClean="0">
                <a:solidFill>
                  <a:srgbClr val="00B0F0"/>
                </a:solidFill>
              </a:rPr>
              <a:t>(Technology Different FTPS----SFTP)</a:t>
            </a:r>
          </a:p>
          <a:p>
            <a:r>
              <a:rPr lang="en-US" dirty="0" smtClean="0">
                <a:solidFill>
                  <a:schemeClr val="accent2"/>
                </a:solidFill>
              </a:rPr>
              <a:t>SSH(Secure Shell)</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153400" cy="5974560"/>
          </a:xfrm>
        </p:spPr>
        <p:txBody>
          <a:bodyPr>
            <a:noAutofit/>
          </a:bodyPr>
          <a:lstStyle/>
          <a:p>
            <a:r>
              <a:rPr lang="en-US" sz="2800" dirty="0" smtClean="0"/>
              <a:t>HTTP is used to view websites while FTP is used to access and transfer files</a:t>
            </a:r>
          </a:p>
          <a:p>
            <a:r>
              <a:rPr lang="en-US" sz="2800" dirty="0" smtClean="0"/>
              <a:t/>
            </a:r>
            <a:br>
              <a:rPr lang="en-US" sz="2800" dirty="0" smtClean="0"/>
            </a:br>
            <a:r>
              <a:rPr lang="en-US" sz="2800" dirty="0" smtClean="0"/>
              <a:t>The common HTTP client is the browser while FTP can be accessed via the command line or a graphical client of its own.</a:t>
            </a:r>
          </a:p>
          <a:p>
            <a:r>
              <a:rPr lang="en-US" sz="2800" dirty="0" smtClean="0"/>
              <a:t/>
            </a:r>
            <a:br>
              <a:rPr lang="en-US" sz="2800" dirty="0" smtClean="0"/>
            </a:br>
            <a:r>
              <a:rPr lang="en-US" sz="2800" dirty="0" smtClean="0"/>
              <a:t> Most people use HTTP while only a few use FTP, mostly people who maintain websites.</a:t>
            </a:r>
          </a:p>
          <a:p>
            <a:r>
              <a:rPr lang="en-US" sz="2800" dirty="0" smtClean="0"/>
              <a:t/>
            </a:r>
            <a:br>
              <a:rPr lang="en-US" sz="2800" dirty="0" smtClean="0"/>
            </a:br>
            <a:r>
              <a:rPr lang="en-US" sz="2800" dirty="0" smtClean="0"/>
              <a:t> Downloading files can either be via HTTP or FTP.</a:t>
            </a:r>
          </a:p>
          <a:p>
            <a:r>
              <a:rPr lang="en-US" sz="2800" dirty="0" smtClean="0"/>
              <a:t/>
            </a:r>
            <a:br>
              <a:rPr lang="en-US" sz="2800" dirty="0" smtClean="0"/>
            </a:br>
            <a:r>
              <a:rPr lang="en-US" sz="2800" dirty="0" smtClean="0"/>
              <a:t> FTP is slowly being replaced by other protocols while HTTP will remain for the foreseeable future.</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52400"/>
          <a:ext cx="8610600" cy="6431280"/>
        </p:xfrm>
        <a:graphic>
          <a:graphicData uri="http://schemas.openxmlformats.org/drawingml/2006/table">
            <a:tbl>
              <a:tblPr firstRow="1" bandRow="1">
                <a:tableStyleId>{5C22544A-7EE6-4342-B048-85BDC9FD1C3A}</a:tableStyleId>
              </a:tblPr>
              <a:tblGrid>
                <a:gridCol w="1676400"/>
                <a:gridCol w="4064000"/>
                <a:gridCol w="2870200"/>
              </a:tblGrid>
              <a:tr h="370840">
                <a:tc>
                  <a:txBody>
                    <a:bodyPr/>
                    <a:lstStyle/>
                    <a:p>
                      <a:pPr algn="ctr" fontAlgn="ctr"/>
                      <a:r>
                        <a:rPr lang="en-US" b="1" cap="all" dirty="0"/>
                        <a:t>BASIS FOR COMPARISON</a:t>
                      </a:r>
                    </a:p>
                  </a:txBody>
                  <a:tcPr marL="76200" marR="76200" marT="76200" marB="76200" anchor="ctr"/>
                </a:tc>
                <a:tc>
                  <a:txBody>
                    <a:bodyPr/>
                    <a:lstStyle/>
                    <a:p>
                      <a:pPr algn="ctr" fontAlgn="ctr"/>
                      <a:r>
                        <a:rPr lang="en-US" b="1" cap="all" dirty="0"/>
                        <a:t>HTTP</a:t>
                      </a:r>
                    </a:p>
                  </a:txBody>
                  <a:tcPr marL="76200" marR="76200" marT="76200" marB="76200" anchor="ctr"/>
                </a:tc>
                <a:tc>
                  <a:txBody>
                    <a:bodyPr/>
                    <a:lstStyle/>
                    <a:p>
                      <a:pPr algn="ctr" fontAlgn="ctr"/>
                      <a:r>
                        <a:rPr lang="en-US" b="1" cap="all"/>
                        <a:t>FTP</a:t>
                      </a:r>
                    </a:p>
                  </a:txBody>
                  <a:tcPr marL="76200" marR="76200" marT="76200" marB="76200" anchor="ctr"/>
                </a:tc>
              </a:tr>
              <a:tr h="370840">
                <a:tc>
                  <a:txBody>
                    <a:bodyPr/>
                    <a:lstStyle/>
                    <a:p>
                      <a:pPr algn="l" fontAlgn="t"/>
                      <a:r>
                        <a:rPr lang="en-US"/>
                        <a:t>Basic</a:t>
                      </a:r>
                    </a:p>
                  </a:txBody>
                  <a:tcPr marL="76200" marR="76200" marT="76200" marB="76200"/>
                </a:tc>
                <a:tc>
                  <a:txBody>
                    <a:bodyPr/>
                    <a:lstStyle/>
                    <a:p>
                      <a:pPr algn="l" fontAlgn="t"/>
                      <a:r>
                        <a:rPr lang="en-US" dirty="0"/>
                        <a:t>HTTP is used to access websites.</a:t>
                      </a:r>
                    </a:p>
                  </a:txBody>
                  <a:tcPr marL="76200" marR="76200" marT="76200" marB="76200"/>
                </a:tc>
                <a:tc>
                  <a:txBody>
                    <a:bodyPr/>
                    <a:lstStyle/>
                    <a:p>
                      <a:pPr algn="l" fontAlgn="t"/>
                      <a:r>
                        <a:rPr lang="en-US"/>
                        <a:t>FTP transfers file from one one host to another.</a:t>
                      </a:r>
                    </a:p>
                  </a:txBody>
                  <a:tcPr marL="76200" marR="76200" marT="76200" marB="76200"/>
                </a:tc>
              </a:tr>
              <a:tr h="370840">
                <a:tc>
                  <a:txBody>
                    <a:bodyPr/>
                    <a:lstStyle/>
                    <a:p>
                      <a:pPr algn="l" fontAlgn="t"/>
                      <a:r>
                        <a:rPr lang="en-US"/>
                        <a:t>Connection</a:t>
                      </a:r>
                    </a:p>
                  </a:txBody>
                  <a:tcPr marL="76200" marR="76200" marT="76200" marB="76200"/>
                </a:tc>
                <a:tc>
                  <a:txBody>
                    <a:bodyPr/>
                    <a:lstStyle/>
                    <a:p>
                      <a:pPr algn="l" fontAlgn="t"/>
                      <a:r>
                        <a:rPr lang="en-US" dirty="0"/>
                        <a:t>HTTP establishes data connection only.</a:t>
                      </a:r>
                    </a:p>
                  </a:txBody>
                  <a:tcPr marL="76200" marR="76200" marT="76200" marB="76200"/>
                </a:tc>
                <a:tc>
                  <a:txBody>
                    <a:bodyPr/>
                    <a:lstStyle/>
                    <a:p>
                      <a:pPr algn="l" fontAlgn="t"/>
                      <a:r>
                        <a:rPr lang="en-US" dirty="0"/>
                        <a:t>FTP establishes two connection one for data and one for the control connection.</a:t>
                      </a:r>
                    </a:p>
                  </a:txBody>
                  <a:tcPr marL="76200" marR="76200" marT="76200" marB="76200"/>
                </a:tc>
              </a:tr>
              <a:tr h="370840">
                <a:tc>
                  <a:txBody>
                    <a:bodyPr/>
                    <a:lstStyle/>
                    <a:p>
                      <a:pPr algn="l" fontAlgn="t"/>
                      <a:r>
                        <a:rPr lang="en-US"/>
                        <a:t>TCP ports</a:t>
                      </a:r>
                    </a:p>
                  </a:txBody>
                  <a:tcPr marL="76200" marR="76200" marT="76200" marB="76200"/>
                </a:tc>
                <a:tc>
                  <a:txBody>
                    <a:bodyPr/>
                    <a:lstStyle/>
                    <a:p>
                      <a:pPr algn="l" fontAlgn="t"/>
                      <a:r>
                        <a:rPr lang="en-US"/>
                        <a:t>HTTP uses TCP's port number 80.</a:t>
                      </a:r>
                    </a:p>
                  </a:txBody>
                  <a:tcPr marL="76200" marR="76200" marT="76200" marB="76200"/>
                </a:tc>
                <a:tc>
                  <a:txBody>
                    <a:bodyPr/>
                    <a:lstStyle/>
                    <a:p>
                      <a:pPr algn="l" fontAlgn="t"/>
                      <a:r>
                        <a:rPr lang="en-US" dirty="0"/>
                        <a:t>FTP uses TCP's port number 20 and 21.</a:t>
                      </a:r>
                    </a:p>
                  </a:txBody>
                  <a:tcPr marL="76200" marR="76200" marT="76200" marB="76200"/>
                </a:tc>
              </a:tr>
              <a:tr h="370840">
                <a:tc>
                  <a:txBody>
                    <a:bodyPr/>
                    <a:lstStyle/>
                    <a:p>
                      <a:pPr algn="l" fontAlgn="t"/>
                      <a:r>
                        <a:rPr lang="en-US"/>
                        <a:t>URL</a:t>
                      </a:r>
                    </a:p>
                  </a:txBody>
                  <a:tcPr marL="76200" marR="76200" marT="76200" marB="76200"/>
                </a:tc>
                <a:tc>
                  <a:txBody>
                    <a:bodyPr/>
                    <a:lstStyle/>
                    <a:p>
                      <a:pPr algn="l" fontAlgn="t"/>
                      <a:r>
                        <a:rPr lang="en-US"/>
                        <a:t>If you are using HTTP, http will appear in URL.</a:t>
                      </a:r>
                    </a:p>
                  </a:txBody>
                  <a:tcPr marL="76200" marR="76200" marT="76200" marB="76200"/>
                </a:tc>
                <a:tc>
                  <a:txBody>
                    <a:bodyPr/>
                    <a:lstStyle/>
                    <a:p>
                      <a:pPr algn="l" fontAlgn="t"/>
                      <a:r>
                        <a:rPr lang="en-US" dirty="0"/>
                        <a:t>If you are using FTP, ftp will appear in URL.</a:t>
                      </a:r>
                    </a:p>
                  </a:txBody>
                  <a:tcPr marL="76200" marR="76200" marT="76200" marB="76200"/>
                </a:tc>
              </a:tr>
              <a:tr h="370840">
                <a:tc>
                  <a:txBody>
                    <a:bodyPr/>
                    <a:lstStyle/>
                    <a:p>
                      <a:pPr algn="l" fontAlgn="t"/>
                      <a:r>
                        <a:rPr lang="en-US"/>
                        <a:t>Efficient</a:t>
                      </a:r>
                    </a:p>
                  </a:txBody>
                  <a:tcPr marL="76200" marR="76200" marT="76200" marB="76200"/>
                </a:tc>
                <a:tc>
                  <a:txBody>
                    <a:bodyPr/>
                    <a:lstStyle/>
                    <a:p>
                      <a:pPr algn="l" fontAlgn="t"/>
                      <a:r>
                        <a:rPr lang="en-US"/>
                        <a:t>HTTP is efficient in transferring smaller files like web pages.</a:t>
                      </a:r>
                    </a:p>
                  </a:txBody>
                  <a:tcPr marL="76200" marR="76200" marT="76200" marB="76200"/>
                </a:tc>
                <a:tc>
                  <a:txBody>
                    <a:bodyPr/>
                    <a:lstStyle/>
                    <a:p>
                      <a:pPr algn="l" fontAlgn="t"/>
                      <a:r>
                        <a:rPr lang="en-US" dirty="0"/>
                        <a:t>FTP is efficient in transferring larger files.</a:t>
                      </a:r>
                    </a:p>
                  </a:txBody>
                  <a:tcPr marL="76200" marR="76200" marT="76200" marB="76200"/>
                </a:tc>
              </a:tr>
              <a:tr h="370840">
                <a:tc>
                  <a:txBody>
                    <a:bodyPr/>
                    <a:lstStyle/>
                    <a:p>
                      <a:pPr algn="l" fontAlgn="t"/>
                      <a:r>
                        <a:rPr lang="en-US"/>
                        <a:t>Authentication</a:t>
                      </a:r>
                    </a:p>
                  </a:txBody>
                  <a:tcPr marL="76200" marR="76200" marT="76200" marB="76200"/>
                </a:tc>
                <a:tc>
                  <a:txBody>
                    <a:bodyPr/>
                    <a:lstStyle/>
                    <a:p>
                      <a:pPr algn="l" fontAlgn="t"/>
                      <a:r>
                        <a:rPr lang="en-US"/>
                        <a:t>HTTP does not require authentication.</a:t>
                      </a:r>
                    </a:p>
                  </a:txBody>
                  <a:tcPr marL="76200" marR="76200" marT="76200" marB="76200"/>
                </a:tc>
                <a:tc>
                  <a:txBody>
                    <a:bodyPr/>
                    <a:lstStyle/>
                    <a:p>
                      <a:pPr algn="l" fontAlgn="t"/>
                      <a:r>
                        <a:rPr lang="en-US" dirty="0"/>
                        <a:t>FTP requires a password.</a:t>
                      </a:r>
                    </a:p>
                  </a:txBody>
                  <a:tcPr marL="76200" marR="76200" marT="76200" marB="76200"/>
                </a:tc>
              </a:tr>
              <a:tr h="370840">
                <a:tc>
                  <a:txBody>
                    <a:bodyPr/>
                    <a:lstStyle/>
                    <a:p>
                      <a:pPr algn="l" fontAlgn="t"/>
                      <a:r>
                        <a:rPr lang="en-US"/>
                        <a:t>Data</a:t>
                      </a:r>
                    </a:p>
                  </a:txBody>
                  <a:tcPr marL="76200" marR="76200" marT="76200" marB="76200"/>
                </a:tc>
                <a:tc>
                  <a:txBody>
                    <a:bodyPr/>
                    <a:lstStyle/>
                    <a:p>
                      <a:pPr algn="l" fontAlgn="t"/>
                      <a:r>
                        <a:rPr lang="en-US"/>
                        <a:t>The content transferred to a device using HTTP is not saved to the memory of that device.</a:t>
                      </a:r>
                    </a:p>
                  </a:txBody>
                  <a:tcPr marL="76200" marR="76200" marT="76200" marB="76200"/>
                </a:tc>
                <a:tc>
                  <a:txBody>
                    <a:bodyPr/>
                    <a:lstStyle/>
                    <a:p>
                      <a:pPr algn="l" fontAlgn="t"/>
                      <a:r>
                        <a:rPr lang="en-US" dirty="0"/>
                        <a:t>The file transferred to the host device using FTP is saved in the memory of that host device.</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page</a:t>
            </a:r>
            <a:endParaRPr lang="en-US" dirty="0"/>
          </a:p>
        </p:txBody>
      </p:sp>
      <p:sp>
        <p:nvSpPr>
          <p:cNvPr id="3" name="Content Placeholder 2"/>
          <p:cNvSpPr>
            <a:spLocks noGrp="1"/>
          </p:cNvSpPr>
          <p:nvPr>
            <p:ph idx="1"/>
          </p:nvPr>
        </p:nvSpPr>
        <p:spPr/>
        <p:txBody>
          <a:bodyPr/>
          <a:lstStyle/>
          <a:p>
            <a:r>
              <a:rPr lang="en-US" dirty="0" smtClean="0"/>
              <a:t>Static Web pages display the exact same information whenever anyone visits it. Static Web pages do not have to be simple plain text. They can feature detailed multimedia design and even videos. However, every visitor to that page will be greeted by the exact same text, multimedia design or video every time he visits the page until you alter that page's source code.</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hosting?</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smtClean="0"/>
              <a:t>Web Hosting</a:t>
            </a:r>
          </a:p>
          <a:p>
            <a:pPr lvl="0"/>
            <a:r>
              <a:rPr lang="en-US" dirty="0" smtClean="0"/>
              <a:t>Web hosting is an internet common service.</a:t>
            </a:r>
          </a:p>
          <a:p>
            <a:pPr lvl="0"/>
            <a:r>
              <a:rPr lang="en-US" dirty="0" smtClean="0"/>
              <a:t>Web hosting means storing your web site on a public server. In other word web hosting is a service which allocates space for customers to showcase their websites on computer servers that are connected to the Internet</a:t>
            </a:r>
          </a:p>
          <a:p>
            <a:pPr lvl="0"/>
            <a:r>
              <a:rPr lang="en-US" dirty="0" smtClean="0"/>
              <a:t>Web hosting normally includes email services and often includes domain name registration</a:t>
            </a:r>
          </a:p>
          <a:p>
            <a:pPr>
              <a:buNone/>
            </a:pPr>
            <a:endParaRPr lang="en-US" dirty="0" smtClean="0"/>
          </a:p>
          <a:p>
            <a:r>
              <a:rPr lang="en-US" i="1" u="sng" dirty="0" smtClean="0"/>
              <a:t>Web Hosting Provider </a:t>
            </a:r>
            <a:r>
              <a:rPr lang="en-US" u="sng" dirty="0" smtClean="0"/>
              <a:t>using two options:-</a:t>
            </a:r>
          </a:p>
          <a:p>
            <a:pPr>
              <a:buNone/>
            </a:pPr>
            <a:endParaRPr lang="en-US" u="sng" dirty="0" smtClean="0"/>
          </a:p>
          <a:p>
            <a:pPr marL="1225296" lvl="2" indent="-457200">
              <a:buFont typeface="+mj-lt"/>
              <a:buAutoNum type="arabicPeriod"/>
            </a:pPr>
            <a:r>
              <a:rPr lang="en-US" sz="3400" b="1" dirty="0" smtClean="0"/>
              <a:t>SELF HOSTING</a:t>
            </a:r>
            <a:endParaRPr lang="en-US" sz="3400" dirty="0" smtClean="0"/>
          </a:p>
          <a:p>
            <a:pPr marL="1225296" lvl="2" indent="-457200">
              <a:buFont typeface="+mj-lt"/>
              <a:buAutoNum type="arabicPeriod"/>
            </a:pPr>
            <a:r>
              <a:rPr lang="en-US" sz="3400" b="1" dirty="0" smtClean="0"/>
              <a:t>USING ISP </a:t>
            </a:r>
            <a:endParaRPr lang="en-US" dirty="0" smtClean="0"/>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hosting </a:t>
            </a:r>
            <a:endParaRPr lang="en-US" dirty="0"/>
          </a:p>
        </p:txBody>
      </p:sp>
      <p:sp>
        <p:nvSpPr>
          <p:cNvPr id="3" name="Content Placeholder 2"/>
          <p:cNvSpPr>
            <a:spLocks noGrp="1"/>
          </p:cNvSpPr>
          <p:nvPr>
            <p:ph idx="1"/>
          </p:nvPr>
        </p:nvSpPr>
        <p:spPr/>
        <p:txBody>
          <a:bodyPr>
            <a:normAutofit lnSpcReduction="10000"/>
          </a:bodyPr>
          <a:lstStyle/>
          <a:p>
            <a:pPr lvl="0"/>
            <a:r>
              <a:rPr lang="en-US" b="1" i="1" dirty="0" smtClean="0"/>
              <a:t>Self Hosting</a:t>
            </a:r>
            <a:endParaRPr lang="en-US" dirty="0" smtClean="0"/>
          </a:p>
          <a:p>
            <a:pPr lvl="0"/>
            <a:r>
              <a:rPr lang="en-US" dirty="0" smtClean="0"/>
              <a:t>Hosting your web site on your own server is known as self-hosting.</a:t>
            </a:r>
          </a:p>
          <a:p>
            <a:pPr lvl="0"/>
            <a:r>
              <a:rPr lang="en-US" dirty="0" smtClean="0"/>
              <a:t>Self-hosting becoming a realistic option for more sites as the price of connectivity goes down.</a:t>
            </a:r>
          </a:p>
          <a:p>
            <a:pPr lvl="0"/>
            <a:r>
              <a:rPr lang="en-US" dirty="0" smtClean="0"/>
              <a:t>It is the ultimate in command, control and its offer security advantages.</a:t>
            </a:r>
          </a:p>
          <a:p>
            <a:pPr lvl="0"/>
            <a:r>
              <a:rPr lang="en-US" dirty="0" smtClean="0"/>
              <a:t>Problem solving faster because you don’t have to waste a time on a tech support line.</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i="1" dirty="0" smtClean="0"/>
              <a:t>Using  ISP :-</a:t>
            </a:r>
            <a:r>
              <a:rPr lang="en-US" dirty="0" smtClean="0"/>
              <a:t/>
            </a:r>
            <a:br>
              <a:rPr lang="en-US" dirty="0" smtClean="0"/>
            </a:br>
            <a:endParaRPr lang="en-US" dirty="0"/>
          </a:p>
        </p:txBody>
      </p:sp>
      <p:sp>
        <p:nvSpPr>
          <p:cNvPr id="3" name="Content Placeholder 2"/>
          <p:cNvSpPr>
            <a:spLocks noGrp="1"/>
          </p:cNvSpPr>
          <p:nvPr>
            <p:ph idx="1"/>
          </p:nvPr>
        </p:nvSpPr>
        <p:spPr>
          <a:xfrm>
            <a:off x="685800" y="1524000"/>
            <a:ext cx="8001000" cy="4831560"/>
          </a:xfrm>
        </p:spPr>
        <p:txBody>
          <a:bodyPr>
            <a:normAutofit/>
          </a:bodyPr>
          <a:lstStyle/>
          <a:p>
            <a:pPr lvl="0"/>
            <a:r>
              <a:rPr lang="en-US" b="1" i="1" dirty="0" smtClean="0"/>
              <a:t>Using an Internet Service Provider (ISP)</a:t>
            </a:r>
            <a:endParaRPr lang="en-US" dirty="0" smtClean="0"/>
          </a:p>
          <a:p>
            <a:r>
              <a:rPr lang="en-US" dirty="0" smtClean="0"/>
              <a:t>Renting a server from an Internet Service Provider (ISP) is a common option.</a:t>
            </a:r>
          </a:p>
          <a:p>
            <a:pPr lvl="0"/>
            <a:r>
              <a:rPr lang="en-US" b="1" dirty="0" smtClean="0"/>
              <a:t>Here are some advantage:</a:t>
            </a:r>
            <a:endParaRPr lang="en-US" dirty="0" smtClean="0"/>
          </a:p>
          <a:p>
            <a:pPr marL="969264" lvl="1" indent="-514350">
              <a:buFont typeface="+mj-lt"/>
              <a:buAutoNum type="arabicPeriod"/>
            </a:pPr>
            <a:r>
              <a:rPr lang="en-US" sz="3200" b="1" dirty="0" smtClean="0"/>
              <a:t>Connection Speed</a:t>
            </a:r>
            <a:endParaRPr lang="en-US" sz="3200" dirty="0" smtClean="0"/>
          </a:p>
          <a:p>
            <a:pPr marL="969264" lvl="1" indent="-514350">
              <a:buFont typeface="+mj-lt"/>
              <a:buAutoNum type="arabicPeriod"/>
            </a:pPr>
            <a:r>
              <a:rPr lang="en-US" sz="3200" b="1" dirty="0" smtClean="0"/>
              <a:t>Powerful Hardware</a:t>
            </a:r>
            <a:endParaRPr lang="en-US" sz="3200" dirty="0" smtClean="0"/>
          </a:p>
          <a:p>
            <a:pPr marL="969264" lvl="1" indent="-514350">
              <a:buFont typeface="+mj-lt"/>
              <a:buAutoNum type="arabicPeriod"/>
            </a:pPr>
            <a:r>
              <a:rPr lang="en-US" sz="3200" b="1" dirty="0" smtClean="0"/>
              <a:t>Security and Stability</a:t>
            </a:r>
            <a:endParaRPr lang="en-US" sz="3200" dirty="0" smtClean="0"/>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hosting:-</a:t>
            </a:r>
            <a:endParaRPr lang="en-US" dirty="0"/>
          </a:p>
        </p:txBody>
      </p:sp>
      <p:sp>
        <p:nvSpPr>
          <p:cNvPr id="3" name="Content Placeholder 2"/>
          <p:cNvSpPr>
            <a:spLocks noGrp="1"/>
          </p:cNvSpPr>
          <p:nvPr>
            <p:ph idx="1"/>
          </p:nvPr>
        </p:nvSpPr>
        <p:spPr>
          <a:xfrm>
            <a:off x="914400" y="1783560"/>
            <a:ext cx="7772400" cy="4693440"/>
          </a:xfrm>
        </p:spPr>
        <p:txBody>
          <a:bodyPr>
            <a:normAutofit/>
          </a:bodyPr>
          <a:lstStyle/>
          <a:p>
            <a:r>
              <a:rPr lang="en-US" dirty="0" smtClean="0"/>
              <a:t>It can split generally in following  types:-</a:t>
            </a:r>
          </a:p>
          <a:p>
            <a:pPr marL="582930" indent="-514350">
              <a:buFont typeface="+mj-lt"/>
              <a:buAutoNum type="arabicPeriod"/>
            </a:pPr>
            <a:r>
              <a:rPr lang="en-US" dirty="0" smtClean="0"/>
              <a:t>Free hosting</a:t>
            </a:r>
          </a:p>
          <a:p>
            <a:pPr marL="582930" indent="-514350">
              <a:buFont typeface="+mj-lt"/>
              <a:buAutoNum type="arabicPeriod"/>
            </a:pPr>
            <a:r>
              <a:rPr lang="en-US" dirty="0" smtClean="0"/>
              <a:t>Shared hosting</a:t>
            </a:r>
          </a:p>
          <a:p>
            <a:pPr marL="582930" indent="-514350">
              <a:buFont typeface="+mj-lt"/>
              <a:buAutoNum type="arabicPeriod"/>
            </a:pPr>
            <a:r>
              <a:rPr lang="en-US" dirty="0" smtClean="0"/>
              <a:t>Reseller hosting</a:t>
            </a:r>
          </a:p>
          <a:p>
            <a:pPr marL="582930" indent="-514350">
              <a:buFont typeface="+mj-lt"/>
              <a:buAutoNum type="arabicPeriod"/>
            </a:pPr>
            <a:r>
              <a:rPr lang="en-US" dirty="0" smtClean="0"/>
              <a:t>Virtual </a:t>
            </a:r>
            <a:r>
              <a:rPr lang="en-US" dirty="0" smtClean="0"/>
              <a:t>private server hosting</a:t>
            </a:r>
          </a:p>
          <a:p>
            <a:pPr marL="582930" indent="-514350">
              <a:buFont typeface="+mj-lt"/>
              <a:buAutoNum type="arabicPeriod"/>
            </a:pPr>
            <a:r>
              <a:rPr lang="en-US" dirty="0" smtClean="0"/>
              <a:t>Dedicated hosting</a:t>
            </a:r>
          </a:p>
          <a:p>
            <a:pPr marL="582930" indent="-514350">
              <a:buFont typeface="+mj-lt"/>
              <a:buAutoNum type="arabicPeriod"/>
            </a:pPr>
            <a:r>
              <a:rPr lang="en-US" dirty="0" smtClean="0"/>
              <a:t>Colocated hosting</a:t>
            </a:r>
          </a:p>
          <a:p>
            <a:pPr marL="582930" indent="-514350">
              <a:buFont typeface="+mj-lt"/>
              <a:buAutoNum type="arabicPeriod"/>
            </a:pPr>
            <a:r>
              <a:rPr lang="en-US" dirty="0" smtClean="0"/>
              <a:t>Application hosting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free web hosting:-</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Some service providers offer free web hosting.</a:t>
            </a:r>
          </a:p>
          <a:p>
            <a:pPr lvl="0"/>
            <a:r>
              <a:rPr lang="en-US" dirty="0" smtClean="0"/>
              <a:t>Free web hosting is best suited for small sites with low traffic, like family sites for sites about hobbies.</a:t>
            </a:r>
          </a:p>
          <a:p>
            <a:pPr lvl="0"/>
            <a:r>
              <a:rPr lang="en-US" dirty="0" smtClean="0"/>
              <a:t>It is not recommended for high traffic or for business. Technical support is often limited, and technical options are few.</a:t>
            </a:r>
          </a:p>
          <a:p>
            <a:pPr lvl="0"/>
            <a:r>
              <a:rPr lang="en-US" dirty="0" smtClean="0"/>
              <a:t>Very often you cannot use your own domain name at a free site. You have to use a name provided by your host like </a:t>
            </a:r>
            <a:r>
              <a:rPr lang="en-US" b="1" u="sng" dirty="0" smtClean="0">
                <a:hlinkClick r:id="rId2"/>
              </a:rPr>
              <a:t>http://www.freesite/users/~yoursite.htm</a:t>
            </a:r>
            <a:r>
              <a:rPr lang="en-US" b="1" dirty="0" smtClean="0"/>
              <a:t>. </a:t>
            </a:r>
            <a:r>
              <a:rPr lang="en-US" dirty="0" smtClean="0"/>
              <a:t>This is hard to type, hard to remember, and not very professional.</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dedicated </a:t>
            </a:r>
            <a:r>
              <a:rPr lang="en-US" dirty="0" smtClean="0"/>
              <a:t>hosting </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With dedicated hosting your web site is hosted on a dedicated server.</a:t>
            </a:r>
          </a:p>
          <a:p>
            <a:pPr lvl="0"/>
            <a:r>
              <a:rPr lang="en-US" dirty="0" smtClean="0"/>
              <a:t>Dedicated hosting is the most expensive form of hosting. The solution is best suited for large web sites with high traffic, and web sites that special software.</a:t>
            </a:r>
          </a:p>
          <a:p>
            <a:pPr lvl="0"/>
            <a:r>
              <a:rPr lang="en-US" dirty="0" smtClean="0"/>
              <a:t>You should expect dedicated hosting to be very powerful and secure, with almost unlimited software solutions.</a:t>
            </a:r>
          </a:p>
          <a:p>
            <a:pPr>
              <a:buNone/>
            </a:pPr>
            <a:r>
              <a:rPr lang="en-US" b="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Dedicated hosting </a:t>
            </a:r>
            <a:endParaRPr lang="en-US" dirty="0"/>
          </a:p>
        </p:txBody>
      </p:sp>
      <p:graphicFrame>
        <p:nvGraphicFramePr>
          <p:cNvPr id="4" name="Content Placeholder 3"/>
          <p:cNvGraphicFramePr>
            <a:graphicFrameLocks noGrp="1"/>
          </p:cNvGraphicFramePr>
          <p:nvPr>
            <p:ph idx="1"/>
          </p:nvPr>
        </p:nvGraphicFramePr>
        <p:xfrm>
          <a:off x="914400" y="1784350"/>
          <a:ext cx="7772400" cy="4416552"/>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algn="ctr">
                        <a:lnSpc>
                          <a:spcPct val="115000"/>
                        </a:lnSpc>
                        <a:spcBef>
                          <a:spcPts val="0"/>
                        </a:spcBef>
                        <a:spcAft>
                          <a:spcPts val="0"/>
                        </a:spcAft>
                      </a:pPr>
                      <a:r>
                        <a:rPr lang="en-US" sz="2800" dirty="0"/>
                        <a:t>Good:</a:t>
                      </a:r>
                      <a:endParaRPr lang="en-US" sz="24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t>Bad:</a:t>
                      </a:r>
                      <a:endParaRPr lang="en-US" sz="2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dirty="0"/>
                        <a:t>Good for large business</a:t>
                      </a:r>
                      <a:endParaRPr lang="en-US" sz="2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t>Expensive.</a:t>
                      </a:r>
                      <a:endParaRPr lang="en-US" sz="24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1000"/>
                        </a:spcAft>
                      </a:pPr>
                      <a:r>
                        <a:rPr lang="en-US" sz="2800" dirty="0"/>
                        <a:t>Good for high traffic</a:t>
                      </a:r>
                      <a:endParaRPr lang="en-US" sz="24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800" dirty="0"/>
                        <a:t>Requires higher skills.</a:t>
                      </a:r>
                      <a:endParaRPr lang="en-US" sz="24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1000"/>
                        </a:spcAft>
                      </a:pPr>
                      <a:r>
                        <a:rPr lang="en-US" sz="2800"/>
                        <a:t>Multiple domain names</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endParaRPr lang="en-US" sz="2800" dirty="0">
                        <a:latin typeface="Times New Roman"/>
                        <a:ea typeface="Calibri"/>
                        <a:cs typeface="Times New Roman"/>
                      </a:endParaRPr>
                    </a:p>
                  </a:txBody>
                  <a:tcPr marL="68580" marR="68580" marT="0" marB="0"/>
                </a:tc>
              </a:tr>
              <a:tr h="370840">
                <a:tc>
                  <a:txBody>
                    <a:bodyPr/>
                    <a:lstStyle/>
                    <a:p>
                      <a:pPr marL="0" marR="0">
                        <a:lnSpc>
                          <a:spcPct val="115000"/>
                        </a:lnSpc>
                        <a:spcBef>
                          <a:spcPts val="0"/>
                        </a:spcBef>
                        <a:spcAft>
                          <a:spcPts val="1000"/>
                        </a:spcAft>
                      </a:pPr>
                      <a:r>
                        <a:rPr lang="en-US" sz="2800" dirty="0"/>
                        <a:t>Powerful email solutions.</a:t>
                      </a:r>
                      <a:endParaRPr lang="en-US" sz="24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endParaRPr lang="en-US" sz="2800" dirty="0">
                        <a:latin typeface="Times New Roman"/>
                        <a:ea typeface="Calibri"/>
                        <a:cs typeface="Times New Roman"/>
                      </a:endParaRPr>
                    </a:p>
                  </a:txBody>
                  <a:tcPr marL="68580" marR="68580" marT="0" marB="0"/>
                </a:tc>
              </a:tr>
              <a:tr h="370840">
                <a:tc>
                  <a:txBody>
                    <a:bodyPr/>
                    <a:lstStyle/>
                    <a:p>
                      <a:pPr marL="0" marR="0">
                        <a:lnSpc>
                          <a:spcPct val="115000"/>
                        </a:lnSpc>
                        <a:spcBef>
                          <a:spcPts val="0"/>
                        </a:spcBef>
                        <a:spcAft>
                          <a:spcPts val="1000"/>
                        </a:spcAft>
                      </a:pPr>
                      <a:r>
                        <a:rPr lang="en-US" sz="2800"/>
                        <a:t>Powerful database support</a:t>
                      </a:r>
                      <a:endParaRPr lang="en-US" sz="24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endParaRPr lang="en-US" sz="2800" dirty="0">
                        <a:latin typeface="Times New Roman"/>
                        <a:ea typeface="Calibri"/>
                        <a:cs typeface="Times New Roman"/>
                      </a:endParaRPr>
                    </a:p>
                  </a:txBody>
                  <a:tcPr marL="68580" marR="68580" marT="0" marB="0"/>
                </a:tc>
              </a:tr>
              <a:tr h="370840">
                <a:tc>
                  <a:txBody>
                    <a:bodyPr/>
                    <a:lstStyle/>
                    <a:p>
                      <a:pPr marL="0" marR="0">
                        <a:lnSpc>
                          <a:spcPct val="115000"/>
                        </a:lnSpc>
                        <a:spcBef>
                          <a:spcPts val="0"/>
                        </a:spcBef>
                        <a:spcAft>
                          <a:spcPts val="1000"/>
                        </a:spcAft>
                      </a:pPr>
                      <a:r>
                        <a:rPr lang="en-US" sz="2800" dirty="0"/>
                        <a:t>Strong(unlimited) software support</a:t>
                      </a:r>
                      <a:endParaRPr lang="en-US" sz="2400" dirty="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endParaRPr lang="en-US" sz="2800" dirty="0">
                        <a:latin typeface="Times New Roman"/>
                        <a:ea typeface="Calibri"/>
                        <a:cs typeface="Times New Roman"/>
                      </a:endParaRPr>
                    </a:p>
                  </a:txBody>
                  <a:tcPr marL="68580" marR="68580" marT="0" marB="0"/>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err="1" smtClean="0"/>
              <a:t>Colocated</a:t>
            </a:r>
            <a:r>
              <a:rPr lang="en-US" b="1" dirty="0" smtClean="0"/>
              <a:t> </a:t>
            </a:r>
            <a:r>
              <a:rPr lang="en-US" b="1" dirty="0" smtClean="0"/>
              <a:t>Hosting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err="1" smtClean="0"/>
              <a:t>Colocated</a:t>
            </a:r>
            <a:r>
              <a:rPr lang="en-US" b="1" dirty="0" smtClean="0"/>
              <a:t> Hosting</a:t>
            </a:r>
            <a:endParaRPr lang="en-US" dirty="0" smtClean="0"/>
          </a:p>
          <a:p>
            <a:pPr lvl="0"/>
            <a:r>
              <a:rPr lang="en-US" dirty="0" err="1" smtClean="0"/>
              <a:t>Colocated</a:t>
            </a:r>
            <a:r>
              <a:rPr lang="en-US" dirty="0" smtClean="0"/>
              <a:t>  means “co-location”. It is solution that lets you place (locate) your own web server on the premises (locations) of a service provider.</a:t>
            </a:r>
          </a:p>
          <a:p>
            <a:pPr lvl="0"/>
            <a:r>
              <a:rPr lang="en-US" dirty="0" smtClean="0"/>
              <a:t>This is pretty much the same as running your own server In your own office, only that it is located at a place better designed for it.</a:t>
            </a:r>
          </a:p>
          <a:p>
            <a:r>
              <a:rPr lang="en-US" dirty="0" smtClean="0"/>
              <a:t>Most likely a provider will have dedicated resources like high-security against fire and vandalism, regulated backup power, dedicated Internet connections and more.</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colocated</a:t>
            </a:r>
            <a:r>
              <a:rPr lang="en-US" dirty="0" smtClean="0"/>
              <a:t> hosting </a:t>
            </a:r>
            <a:endParaRPr lang="en-US" dirty="0"/>
          </a:p>
        </p:txBody>
      </p:sp>
      <p:graphicFrame>
        <p:nvGraphicFramePr>
          <p:cNvPr id="4" name="Content Placeholder 3"/>
          <p:cNvGraphicFramePr>
            <a:graphicFrameLocks noGrp="1"/>
          </p:cNvGraphicFramePr>
          <p:nvPr>
            <p:ph idx="1"/>
          </p:nvPr>
        </p:nvGraphicFramePr>
        <p:xfrm>
          <a:off x="914400" y="1784350"/>
          <a:ext cx="7772400" cy="4416552"/>
        </p:xfrm>
        <a:graphic>
          <a:graphicData uri="http://schemas.openxmlformats.org/drawingml/2006/table">
            <a:tbl>
              <a:tblPr firstRow="1" bandRow="1">
                <a:tableStyleId>{D7AC3CCA-C797-4891-BE02-D94E43425B78}</a:tableStyleId>
              </a:tblPr>
              <a:tblGrid>
                <a:gridCol w="3886200"/>
                <a:gridCol w="3886200"/>
              </a:tblGrid>
              <a:tr h="370840">
                <a:tc>
                  <a:txBody>
                    <a:bodyPr/>
                    <a:lstStyle/>
                    <a:p>
                      <a:pPr marL="0" marR="0" algn="ctr">
                        <a:lnSpc>
                          <a:spcPct val="115000"/>
                        </a:lnSpc>
                        <a:spcBef>
                          <a:spcPts val="0"/>
                        </a:spcBef>
                        <a:spcAft>
                          <a:spcPts val="0"/>
                        </a:spcAft>
                      </a:pPr>
                      <a:r>
                        <a:rPr lang="en-US" sz="6000" dirty="0"/>
                        <a:t>Good:</a:t>
                      </a:r>
                      <a:endParaRPr lang="en-US" sz="54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6000"/>
                        <a:t>Bad:</a:t>
                      </a:r>
                      <a:endParaRPr lang="en-US" sz="54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1000"/>
                        </a:spcAft>
                      </a:pPr>
                      <a:r>
                        <a:rPr lang="en-US" sz="3200" dirty="0">
                          <a:latin typeface="Times New Roman"/>
                          <a:ea typeface="Calibri"/>
                          <a:cs typeface="Times New Roman"/>
                        </a:rPr>
                        <a:t>High bandwidth.</a:t>
                      </a:r>
                      <a:endParaRPr lang="en-US" sz="28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3200">
                          <a:latin typeface="Times New Roman"/>
                          <a:ea typeface="Calibri"/>
                          <a:cs typeface="Times New Roman"/>
                        </a:rPr>
                        <a:t>Expensive.</a:t>
                      </a:r>
                      <a:endParaRPr lang="en-US" sz="28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1000"/>
                        </a:spcAft>
                      </a:pPr>
                      <a:r>
                        <a:rPr lang="en-US" sz="3200">
                          <a:latin typeface="Times New Roman"/>
                          <a:ea typeface="Calibri"/>
                          <a:cs typeface="Times New Roman"/>
                        </a:rPr>
                        <a:t>High up time.</a:t>
                      </a:r>
                      <a:endParaRPr lang="en-US" sz="2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3200">
                          <a:latin typeface="Times New Roman"/>
                          <a:ea typeface="Calibri"/>
                          <a:cs typeface="Times New Roman"/>
                        </a:rPr>
                        <a:t>Requires higher skills.</a:t>
                      </a:r>
                      <a:endParaRPr lang="en-US" sz="28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1000"/>
                        </a:spcAft>
                      </a:pPr>
                      <a:r>
                        <a:rPr lang="en-US" sz="3200">
                          <a:latin typeface="Times New Roman"/>
                          <a:ea typeface="Calibri"/>
                          <a:cs typeface="Times New Roman"/>
                        </a:rPr>
                        <a:t>High Security</a:t>
                      </a:r>
                      <a:endParaRPr lang="en-US" sz="2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3200">
                          <a:latin typeface="Times New Roman"/>
                          <a:ea typeface="Calibri"/>
                          <a:cs typeface="Times New Roman"/>
                        </a:rPr>
                        <a:t>Harder to configure and debug.</a:t>
                      </a:r>
                      <a:endParaRPr lang="en-US" sz="28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1000"/>
                        </a:spcAft>
                      </a:pPr>
                      <a:r>
                        <a:rPr lang="en-US" sz="3200">
                          <a:latin typeface="Times New Roman"/>
                          <a:ea typeface="Calibri"/>
                          <a:cs typeface="Times New Roman"/>
                        </a:rPr>
                        <a:t>Unlimited software options. </a:t>
                      </a:r>
                      <a:endParaRPr lang="en-US" sz="2800">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endParaRPr lang="en-US" sz="3200" dirty="0">
                        <a:latin typeface="Times New Roman"/>
                        <a:ea typeface="Calibri"/>
                        <a:cs typeface="Times New Roman"/>
                      </a:endParaRPr>
                    </a:p>
                  </a:txBody>
                  <a:tcPr marL="68580" marR="68580" marT="0" marB="0"/>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 </a:t>
            </a:r>
            <a:r>
              <a:rPr lang="en-US" b="1" dirty="0" smtClean="0"/>
              <a:t>Shared hosting</a:t>
            </a:r>
            <a:br>
              <a:rPr lang="en-US" b="1" dirty="0" smtClean="0"/>
            </a:br>
            <a:endParaRPr lang="en-US" dirty="0"/>
          </a:p>
        </p:txBody>
      </p:sp>
      <p:sp>
        <p:nvSpPr>
          <p:cNvPr id="3" name="Content Placeholder 2"/>
          <p:cNvSpPr>
            <a:spLocks noGrp="1"/>
          </p:cNvSpPr>
          <p:nvPr>
            <p:ph idx="1"/>
          </p:nvPr>
        </p:nvSpPr>
        <p:spPr>
          <a:xfrm>
            <a:off x="914400" y="1524000"/>
            <a:ext cx="7772400" cy="5334000"/>
          </a:xfrm>
        </p:spPr>
        <p:txBody>
          <a:bodyPr>
            <a:normAutofit fontScale="85000" lnSpcReduction="20000"/>
          </a:bodyPr>
          <a:lstStyle/>
          <a:p>
            <a:pPr lvl="0"/>
            <a:r>
              <a:rPr lang="en-US" dirty="0" smtClean="0"/>
              <a:t>In this hosting, multiple accounts are hosted on the same server and the resources are also shared among them. </a:t>
            </a:r>
          </a:p>
          <a:p>
            <a:pPr lvl="0"/>
            <a:r>
              <a:rPr lang="en-US" dirty="0" smtClean="0"/>
              <a:t>It is best for small businesses, whose websites have low to moderate traffic and CPU needs.</a:t>
            </a:r>
          </a:p>
          <a:p>
            <a:pPr lvl="0"/>
            <a:r>
              <a:rPr lang="en-US" dirty="0" smtClean="0"/>
              <a:t> It’s like an apartment building, where you need to pay less amount, but you share the space with many other people. </a:t>
            </a:r>
          </a:p>
          <a:p>
            <a:pPr lvl="0"/>
            <a:r>
              <a:rPr lang="en-US" dirty="0" smtClean="0"/>
              <a:t>You also get affected if your neighbor decides to party as he and his visitors may create disturbance for you or may use up your parking space. </a:t>
            </a:r>
          </a:p>
          <a:p>
            <a:pPr lvl="0"/>
            <a:r>
              <a:rPr lang="en-US" dirty="0" smtClean="0"/>
              <a:t>Similarly, in shared hosting, if one user uses more bandwidth in case his site has more traffic, then your site may go down. </a:t>
            </a:r>
            <a:endParaRPr lang="en-US"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 page</a:t>
            </a:r>
            <a:endParaRPr lang="en-US" dirty="0"/>
          </a:p>
        </p:txBody>
      </p:sp>
      <p:sp>
        <p:nvSpPr>
          <p:cNvPr id="3" name="Content Placeholder 2"/>
          <p:cNvSpPr>
            <a:spLocks noGrp="1"/>
          </p:cNvSpPr>
          <p:nvPr>
            <p:ph idx="1"/>
          </p:nvPr>
        </p:nvSpPr>
        <p:spPr/>
        <p:txBody>
          <a:bodyPr>
            <a:normAutofit lnSpcReduction="10000"/>
          </a:bodyPr>
          <a:lstStyle/>
          <a:p>
            <a:r>
              <a:rPr lang="en-US" dirty="0" smtClean="0"/>
              <a:t>Dynamic Web pages are capable of producing different content for different visitors from the same source code file. The website can display different content based on what operating system or browser the visitor is using, whether she is using a PC or a mobile device, or even the source that referred the visitor. A dynamic Web page is not necessarily better than a static Web page. The two simply serve different purposes.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Reseller hosting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Reseller hosting packages are basically a shared hosting account with extra tools to help you resell hosting space.</a:t>
            </a:r>
          </a:p>
          <a:p>
            <a:r>
              <a:rPr lang="en-US" dirty="0" smtClean="0"/>
              <a:t>Reseller packages come with greater technical control (often via the Web Host Manager (WHM) control panel), billing software to help you invoice clients and other extra perks.</a:t>
            </a:r>
          </a:p>
          <a:p>
            <a:r>
              <a:rPr lang="en-US" dirty="0" smtClean="0"/>
              <a:t>Some of those perks include:</a:t>
            </a:r>
          </a:p>
          <a:p>
            <a:r>
              <a:rPr lang="en-US" dirty="0" smtClean="0"/>
              <a:t>free website templates</a:t>
            </a:r>
          </a:p>
          <a:p>
            <a:r>
              <a:rPr lang="en-US" dirty="0" smtClean="0"/>
              <a:t>white label technical support -- that means the hosting company handles your clients' tech support issues</a:t>
            </a:r>
          </a:p>
          <a:p>
            <a:r>
              <a:rPr lang="en-US" dirty="0" smtClean="0"/>
              <a:t>private name servers -- make your company seem even bigger by telling your clients to point their domain </a:t>
            </a:r>
            <a:r>
              <a:rPr lang="en-US" dirty="0" err="1" smtClean="0"/>
              <a:t>nameservers</a:t>
            </a:r>
            <a:r>
              <a:rPr lang="en-US" dirty="0" smtClean="0"/>
              <a:t> to ns1.yourwebdesignfirm.com</a:t>
            </a:r>
          </a:p>
          <a:p>
            <a:r>
              <a:rPr lang="en-US" dirty="0" smtClean="0"/>
              <a:t>Price range: Reseller packages range from $15 - $50, depending on features and resource limits.</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469136"/>
          </a:xfrm>
        </p:spPr>
        <p:txBody>
          <a:bodyPr/>
          <a:lstStyle/>
          <a:p>
            <a:r>
              <a:rPr lang="en-US" dirty="0" smtClean="0"/>
              <a:t> </a:t>
            </a:r>
            <a:r>
              <a:rPr lang="en-US" dirty="0" smtClean="0"/>
              <a:t>Virtual private servers (VPS) hosting </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Virtual private servers share one physical server but acts like multiple, separate servers. A VPS is a stepping stone between shared hosting and getting your own dedicated machine. Even though each VPS instance shares hardware resources, they are allocated a dedicated slice of the computing resources.</a:t>
            </a:r>
          </a:p>
          <a:p>
            <a:r>
              <a:rPr lang="en-US" dirty="0" smtClean="0"/>
              <a:t>A VPS avoids the problem of having your hosting neighbors bring down your website, while avoiding the cost of a dedicated server.</a:t>
            </a:r>
          </a:p>
          <a:p>
            <a:r>
              <a:rPr lang="en-US" dirty="0" smtClean="0"/>
              <a:t>Price Range: Most VPS hosting packages cost between $50 and $200. Pricing is based on the guaranteed CPU and memory (RAM) you get.</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Application hosting </a:t>
            </a:r>
            <a:endParaRPr lang="en-US" dirty="0"/>
          </a:p>
        </p:txBody>
      </p:sp>
      <p:sp>
        <p:nvSpPr>
          <p:cNvPr id="3" name="Content Placeholder 2"/>
          <p:cNvSpPr>
            <a:spLocks noGrp="1"/>
          </p:cNvSpPr>
          <p:nvPr>
            <p:ph idx="1"/>
          </p:nvPr>
        </p:nvSpPr>
        <p:spPr/>
        <p:txBody>
          <a:bodyPr/>
          <a:lstStyle/>
          <a:p>
            <a:r>
              <a:rPr lang="en-US" dirty="0" smtClean="0"/>
              <a:t>The hosting of custom applications for a purpose other then a running a website , e-mail etc.</a:t>
            </a:r>
          </a:p>
          <a:p>
            <a:r>
              <a:rPr lang="en-US" dirty="0" smtClean="0"/>
              <a:t>Commonly used by larger companies to outsource network infrastructure to hosting company </a:t>
            </a:r>
          </a:p>
          <a:p>
            <a:r>
              <a:rPr lang="en-US" dirty="0" smtClean="0"/>
              <a:t>Example:-</a:t>
            </a:r>
          </a:p>
          <a:p>
            <a:r>
              <a:rPr lang="en-US" dirty="0" smtClean="0"/>
              <a:t>A chain of grocery store that logs orders through servers located in a datacenter.</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MARK QUESTION</a:t>
            </a:r>
            <a:endParaRPr lang="en-US" dirty="0"/>
          </a:p>
        </p:txBody>
      </p:sp>
      <p:sp>
        <p:nvSpPr>
          <p:cNvPr id="3" name="Content Placeholder 2"/>
          <p:cNvSpPr>
            <a:spLocks noGrp="1"/>
          </p:cNvSpPr>
          <p:nvPr>
            <p:ph idx="1"/>
          </p:nvPr>
        </p:nvSpPr>
        <p:spPr>
          <a:xfrm>
            <a:off x="914400" y="1783560"/>
            <a:ext cx="7772400" cy="5074440"/>
          </a:xfrm>
        </p:spPr>
        <p:txBody>
          <a:bodyPr>
            <a:normAutofit fontScale="85000" lnSpcReduction="20000"/>
          </a:bodyPr>
          <a:lstStyle/>
          <a:p>
            <a:pPr marL="582930" indent="-514350">
              <a:buFont typeface="+mj-lt"/>
              <a:buAutoNum type="arabicPeriod"/>
            </a:pPr>
            <a:r>
              <a:rPr lang="en-US" dirty="0" smtClean="0"/>
              <a:t>Which protocol is used to access HTML page?</a:t>
            </a:r>
          </a:p>
          <a:p>
            <a:pPr marL="582930" indent="-514350">
              <a:buFont typeface="+mj-lt"/>
              <a:buAutoNum type="arabicPeriod"/>
            </a:pPr>
            <a:r>
              <a:rPr lang="en-US" dirty="0" smtClean="0"/>
              <a:t>___________is used to view web page?</a:t>
            </a:r>
          </a:p>
          <a:p>
            <a:pPr marL="582930" indent="-514350">
              <a:buFont typeface="+mj-lt"/>
              <a:buAutoNum type="arabicPeriod"/>
            </a:pPr>
            <a:r>
              <a:rPr lang="en-US" dirty="0" smtClean="0"/>
              <a:t>List out types of webpage/website.</a:t>
            </a:r>
          </a:p>
          <a:p>
            <a:pPr marL="582930" indent="-514350">
              <a:buFont typeface="+mj-lt"/>
              <a:buAutoNum type="arabicPeriod"/>
            </a:pPr>
            <a:r>
              <a:rPr lang="en-US" dirty="0" smtClean="0"/>
              <a:t>Which network protocol is used to transfer file from one host to another host?</a:t>
            </a:r>
          </a:p>
          <a:p>
            <a:pPr marL="582930" indent="-514350">
              <a:buFont typeface="+mj-lt"/>
              <a:buAutoNum type="arabicPeriod"/>
            </a:pPr>
            <a:r>
              <a:rPr lang="en-US" dirty="0" smtClean="0"/>
              <a:t>Who is developer of HTTP?</a:t>
            </a:r>
          </a:p>
          <a:p>
            <a:pPr marL="582930" indent="-514350">
              <a:buFont typeface="+mj-lt"/>
              <a:buAutoNum type="arabicPeriod"/>
            </a:pPr>
            <a:r>
              <a:rPr lang="en-US" dirty="0" smtClean="0"/>
              <a:t>Which server is developed by </a:t>
            </a:r>
            <a:r>
              <a:rPr lang="en-US" dirty="0" err="1" smtClean="0"/>
              <a:t>microsoft</a:t>
            </a:r>
            <a:r>
              <a:rPr lang="en-US" dirty="0" smtClean="0"/>
              <a:t>?</a:t>
            </a:r>
          </a:p>
          <a:p>
            <a:pPr marL="582930" indent="-514350">
              <a:buFont typeface="+mj-lt"/>
              <a:buAutoNum type="arabicPeriod"/>
            </a:pPr>
            <a:r>
              <a:rPr lang="en-US" dirty="0" smtClean="0"/>
              <a:t>List out server side/client side scripting language?</a:t>
            </a:r>
          </a:p>
          <a:p>
            <a:pPr marL="582930" indent="-514350">
              <a:buFont typeface="+mj-lt"/>
              <a:buAutoNum type="arabicPeriod"/>
            </a:pPr>
            <a:r>
              <a:rPr lang="en-US" dirty="0" smtClean="0"/>
              <a:t>Which  technique is used to increase the reliability of internet connection of an IP network?</a:t>
            </a:r>
          </a:p>
          <a:p>
            <a:pPr marL="582930" lvl="0" indent="-514350">
              <a:buFont typeface="+mj-lt"/>
              <a:buAutoNum type="arabicPeriod"/>
            </a:pPr>
            <a:r>
              <a:rPr lang="en-US" dirty="0" smtClean="0"/>
              <a:t>Which is a method that web servers use to host more than one domain name on the same computer and IP address?</a:t>
            </a:r>
          </a:p>
          <a:p>
            <a:pPr marL="582930" indent="-514350">
              <a:buFont typeface="+mj-lt"/>
              <a:buAutoNum type="arabicPeriod"/>
            </a:pPr>
            <a:endParaRPr lang="en-US" dirty="0" smtClean="0"/>
          </a:p>
          <a:p>
            <a:pPr marL="582930" indent="-514350">
              <a:buFont typeface="+mj-lt"/>
              <a:buAutoNum type="arabicPeriod"/>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for [1] mark</a:t>
            </a:r>
            <a:endParaRPr lang="en-IN" dirty="0"/>
          </a:p>
        </p:txBody>
      </p:sp>
      <p:sp>
        <p:nvSpPr>
          <p:cNvPr id="3" name="Content Placeholder 2"/>
          <p:cNvSpPr>
            <a:spLocks noGrp="1"/>
          </p:cNvSpPr>
          <p:nvPr>
            <p:ph idx="1"/>
          </p:nvPr>
        </p:nvSpPr>
        <p:spPr/>
        <p:txBody>
          <a:bodyPr/>
          <a:lstStyle/>
          <a:p>
            <a:r>
              <a:rPr lang="en-US" dirty="0" smtClean="0"/>
              <a:t>List out 5 web server.</a:t>
            </a:r>
          </a:p>
          <a:p>
            <a:r>
              <a:rPr lang="en-US" dirty="0" smtClean="0"/>
              <a:t>List out 5 web browser</a:t>
            </a:r>
          </a:p>
          <a:p>
            <a:r>
              <a:rPr lang="en-US" dirty="0" smtClean="0"/>
              <a:t>List out 5 web site.</a:t>
            </a:r>
          </a:p>
          <a:p>
            <a:r>
              <a:rPr lang="en-US" dirty="0" smtClean="0"/>
              <a:t>List out 5 search engine..</a:t>
            </a:r>
          </a:p>
          <a:p>
            <a:pPr>
              <a:buNone/>
            </a:pPr>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077200" cy="6477000"/>
          </a:xfrm>
        </p:spPr>
        <p:txBody>
          <a:bodyPr>
            <a:normAutofit lnSpcReduction="10000"/>
          </a:bodyPr>
          <a:lstStyle/>
          <a:p>
            <a:pPr marL="640080" indent="-514350">
              <a:buFont typeface="Wingdings" pitchFamily="2" charset="2"/>
              <a:buChar char="§"/>
            </a:pPr>
            <a:r>
              <a:rPr lang="en-US" dirty="0" smtClean="0"/>
              <a:t>Question for   Full form    [1] mark .</a:t>
            </a:r>
          </a:p>
          <a:p>
            <a:pPr marL="969264" lvl="1" indent="-514350">
              <a:buFont typeface="+mj-lt"/>
              <a:buAutoNum type="arabicPeriod"/>
            </a:pPr>
            <a:r>
              <a:rPr lang="en-US" dirty="0" smtClean="0"/>
              <a:t>HTTP</a:t>
            </a:r>
          </a:p>
          <a:p>
            <a:pPr marL="969264" lvl="1" indent="-514350">
              <a:buFont typeface="+mj-lt"/>
              <a:buAutoNum type="arabicPeriod"/>
            </a:pPr>
            <a:r>
              <a:rPr lang="en-US" dirty="0" smtClean="0"/>
              <a:t>HTTPS</a:t>
            </a:r>
          </a:p>
          <a:p>
            <a:pPr marL="969264" lvl="1" indent="-514350">
              <a:buFont typeface="+mj-lt"/>
              <a:buAutoNum type="arabicPeriod"/>
            </a:pPr>
            <a:r>
              <a:rPr lang="en-US" dirty="0" smtClean="0"/>
              <a:t>FTP</a:t>
            </a:r>
          </a:p>
          <a:p>
            <a:pPr marL="969264" lvl="1" indent="-514350">
              <a:buFont typeface="+mj-lt"/>
              <a:buAutoNum type="arabicPeriod"/>
            </a:pPr>
            <a:r>
              <a:rPr lang="en-US" dirty="0" smtClean="0"/>
              <a:t>IIS</a:t>
            </a:r>
            <a:endParaRPr lang="en-US" dirty="0" smtClean="0"/>
          </a:p>
          <a:p>
            <a:pPr marL="969264" lvl="1" indent="-514350">
              <a:buFont typeface="+mj-lt"/>
              <a:buAutoNum type="arabicPeriod"/>
            </a:pPr>
            <a:r>
              <a:rPr lang="en-US" dirty="0" smtClean="0"/>
              <a:t>XAMPP</a:t>
            </a:r>
          </a:p>
          <a:p>
            <a:pPr marL="969264" lvl="1" indent="-514350">
              <a:buFont typeface="+mj-lt"/>
              <a:buAutoNum type="arabicPeriod"/>
            </a:pPr>
            <a:r>
              <a:rPr lang="en-US" dirty="0" smtClean="0"/>
              <a:t>VPS</a:t>
            </a:r>
          </a:p>
          <a:p>
            <a:pPr marL="969264" lvl="1" indent="-514350">
              <a:buFont typeface="+mj-lt"/>
              <a:buAutoNum type="arabicPeriod"/>
            </a:pPr>
            <a:r>
              <a:rPr lang="en-US" dirty="0" smtClean="0"/>
              <a:t>URL </a:t>
            </a:r>
          </a:p>
          <a:p>
            <a:r>
              <a:rPr lang="en-US" dirty="0" smtClean="0"/>
              <a:t>DIFFERENCE 	   [5] mark</a:t>
            </a:r>
          </a:p>
          <a:p>
            <a:pPr marL="969264" lvl="1" indent="-514350">
              <a:buFont typeface="+mj-lt"/>
              <a:buAutoNum type="arabicPeriod"/>
            </a:pPr>
            <a:r>
              <a:rPr lang="en-US" dirty="0" smtClean="0"/>
              <a:t>Static /dynamic web page </a:t>
            </a:r>
          </a:p>
          <a:p>
            <a:pPr marL="969264" lvl="1" indent="-514350">
              <a:buFont typeface="+mj-lt"/>
              <a:buAutoNum type="arabicPeriod"/>
            </a:pPr>
            <a:r>
              <a:rPr lang="en-US" dirty="0" smtClean="0"/>
              <a:t>Static/dynamic web site</a:t>
            </a:r>
          </a:p>
          <a:p>
            <a:pPr marL="969264" lvl="1" indent="-514350">
              <a:buFont typeface="+mj-lt"/>
              <a:buAutoNum type="arabicPeriod"/>
            </a:pPr>
            <a:r>
              <a:rPr lang="en-US" dirty="0" smtClean="0"/>
              <a:t>Client side /server side scripting language </a:t>
            </a:r>
          </a:p>
          <a:p>
            <a:pPr marL="969264" lvl="1" indent="-514350">
              <a:buFont typeface="+mj-lt"/>
              <a:buAutoNum type="arabicPeriod"/>
            </a:pPr>
            <a:r>
              <a:rPr lang="en-US" dirty="0" smtClean="0"/>
              <a:t>Web page/web site</a:t>
            </a:r>
          </a:p>
          <a:p>
            <a:pPr marL="969264" lvl="1" indent="-514350">
              <a:buFont typeface="+mj-lt"/>
              <a:buAutoNum type="arabicPeriod"/>
            </a:pPr>
            <a:r>
              <a:rPr lang="en-US" dirty="0" smtClean="0"/>
              <a:t>Apache/ IIS server </a:t>
            </a:r>
          </a:p>
          <a:p>
            <a:pPr marL="640080" indent="-514350"/>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bank</a:t>
            </a:r>
            <a:endParaRPr lang="en-US" dirty="0"/>
          </a:p>
        </p:txBody>
      </p:sp>
      <p:sp>
        <p:nvSpPr>
          <p:cNvPr id="3" name="Content Placeholder 2"/>
          <p:cNvSpPr>
            <a:spLocks noGrp="1"/>
          </p:cNvSpPr>
          <p:nvPr>
            <p:ph idx="1"/>
          </p:nvPr>
        </p:nvSpPr>
        <p:spPr>
          <a:xfrm>
            <a:off x="914400" y="1295400"/>
            <a:ext cx="7772400" cy="5562600"/>
          </a:xfrm>
        </p:spPr>
        <p:txBody>
          <a:bodyPr>
            <a:normAutofit lnSpcReduction="10000"/>
          </a:bodyPr>
          <a:lstStyle/>
          <a:p>
            <a:r>
              <a:rPr lang="en-US" dirty="0" smtClean="0"/>
              <a:t>Write a note on following    [5] mark</a:t>
            </a:r>
          </a:p>
          <a:p>
            <a:pPr marL="912114" lvl="1" indent="-514350">
              <a:buFont typeface="+mj-lt"/>
              <a:buAutoNum type="arabicPeriod"/>
            </a:pPr>
            <a:r>
              <a:rPr lang="en-US" dirty="0" smtClean="0"/>
              <a:t>Web page</a:t>
            </a:r>
          </a:p>
          <a:p>
            <a:pPr marL="912114" lvl="1" indent="-514350">
              <a:buFont typeface="+mj-lt"/>
              <a:buAutoNum type="arabicPeriod"/>
            </a:pPr>
            <a:r>
              <a:rPr lang="en-US" dirty="0" smtClean="0"/>
              <a:t>Web site</a:t>
            </a:r>
          </a:p>
          <a:p>
            <a:pPr marL="912114" lvl="1" indent="-514350">
              <a:buFont typeface="+mj-lt"/>
              <a:buAutoNum type="arabicPeriod"/>
            </a:pPr>
            <a:r>
              <a:rPr lang="en-US" dirty="0" smtClean="0"/>
              <a:t>Web server </a:t>
            </a:r>
          </a:p>
          <a:p>
            <a:pPr marL="912114" lvl="1" indent="-514350">
              <a:buFont typeface="+mj-lt"/>
              <a:buAutoNum type="arabicPeriod"/>
            </a:pPr>
            <a:r>
              <a:rPr lang="en-US" dirty="0" smtClean="0"/>
              <a:t>Apache server </a:t>
            </a:r>
          </a:p>
          <a:p>
            <a:pPr marL="912114" lvl="1" indent="-514350">
              <a:buFont typeface="+mj-lt"/>
              <a:buAutoNum type="arabicPeriod"/>
            </a:pPr>
            <a:r>
              <a:rPr lang="en-US" dirty="0" smtClean="0"/>
              <a:t>IIS server</a:t>
            </a:r>
          </a:p>
          <a:p>
            <a:pPr marL="912114" lvl="1" indent="-514350">
              <a:buFont typeface="+mj-lt"/>
              <a:buAutoNum type="arabicPeriod"/>
            </a:pPr>
            <a:r>
              <a:rPr lang="en-US" dirty="0" smtClean="0"/>
              <a:t>Scripting language</a:t>
            </a:r>
          </a:p>
          <a:p>
            <a:pPr marL="912114" lvl="1" indent="-514350">
              <a:buFont typeface="+mj-lt"/>
              <a:buAutoNum type="arabicPeriod"/>
            </a:pPr>
            <a:r>
              <a:rPr lang="en-US" dirty="0" smtClean="0"/>
              <a:t>HTTP</a:t>
            </a:r>
          </a:p>
          <a:p>
            <a:pPr marL="912114" lvl="1" indent="-514350">
              <a:buFont typeface="+mj-lt"/>
              <a:buAutoNum type="arabicPeriod"/>
            </a:pPr>
            <a:r>
              <a:rPr lang="en-US" dirty="0" smtClean="0"/>
              <a:t>HTTPS</a:t>
            </a:r>
          </a:p>
          <a:p>
            <a:pPr marL="912114" lvl="1" indent="-514350">
              <a:buFont typeface="+mj-lt"/>
              <a:buAutoNum type="arabicPeriod"/>
            </a:pPr>
            <a:r>
              <a:rPr lang="en-US" dirty="0" smtClean="0"/>
              <a:t>FTP</a:t>
            </a:r>
          </a:p>
          <a:p>
            <a:pPr marL="912114" lvl="1" indent="-514350">
              <a:buFont typeface="+mj-lt"/>
              <a:buAutoNum type="arabicPeriod"/>
            </a:pPr>
            <a:endParaRPr lang="en-US" dirty="0" smtClean="0"/>
          </a:p>
          <a:p>
            <a:pPr marL="582930" indent="-514350"/>
            <a:r>
              <a:rPr lang="en-US" dirty="0" smtClean="0"/>
              <a:t>Explain web hosting with its types [7] mark</a:t>
            </a:r>
          </a:p>
          <a:p>
            <a:pPr marL="582930" indent="-514350"/>
            <a:endParaRPr lang="en-US" dirty="0" smtClean="0"/>
          </a:p>
          <a:p>
            <a:pPr marL="582930" indent="-514350"/>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site?</a:t>
            </a:r>
            <a:endParaRPr lang="en-US" dirty="0"/>
          </a:p>
        </p:txBody>
      </p:sp>
      <p:sp>
        <p:nvSpPr>
          <p:cNvPr id="3" name="Content Placeholder 2"/>
          <p:cNvSpPr>
            <a:spLocks noGrp="1"/>
          </p:cNvSpPr>
          <p:nvPr>
            <p:ph idx="1"/>
          </p:nvPr>
        </p:nvSpPr>
        <p:spPr>
          <a:xfrm>
            <a:off x="609600" y="1447800"/>
            <a:ext cx="8077200" cy="5181600"/>
          </a:xfrm>
        </p:spPr>
        <p:txBody>
          <a:bodyPr>
            <a:normAutofit/>
          </a:bodyPr>
          <a:lstStyle/>
          <a:p>
            <a:r>
              <a:rPr lang="en-US" dirty="0" smtClean="0"/>
              <a:t>A website is a collection of related web pages, including multimedia content, typically identified with a common domain name, and published on at least one web server. </a:t>
            </a:r>
          </a:p>
          <a:p>
            <a:r>
              <a:rPr lang="en-US" dirty="0" smtClean="0"/>
              <a:t>A website may be accessible via a public </a:t>
            </a:r>
            <a:r>
              <a:rPr lang="en-US" dirty="0" smtClean="0">
                <a:hlinkClick r:id="rId2" tooltip="Internet Protocol"/>
              </a:rPr>
              <a:t>Internet Protocol</a:t>
            </a:r>
            <a:r>
              <a:rPr lang="en-US" dirty="0" smtClean="0"/>
              <a:t> (IP) network, such as the </a:t>
            </a:r>
            <a:r>
              <a:rPr lang="en-US" dirty="0" smtClean="0">
                <a:hlinkClick r:id="rId3" tooltip="Internet"/>
              </a:rPr>
              <a:t>Internet</a:t>
            </a:r>
            <a:r>
              <a:rPr lang="en-US" dirty="0" smtClean="0"/>
              <a:t>, or a private </a:t>
            </a:r>
            <a:r>
              <a:rPr lang="en-US" dirty="0" smtClean="0">
                <a:hlinkClick r:id="rId4" tooltip="Local area network"/>
              </a:rPr>
              <a:t>local area network</a:t>
            </a:r>
            <a:r>
              <a:rPr lang="en-US" dirty="0" smtClean="0"/>
              <a:t> (LAN), by referencing a </a:t>
            </a:r>
            <a:r>
              <a:rPr lang="en-US" dirty="0" smtClean="0">
                <a:hlinkClick r:id="rId5" tooltip="URL"/>
              </a:rPr>
              <a:t>uniform resource locator</a:t>
            </a:r>
            <a:r>
              <a:rPr lang="en-US" dirty="0" smtClean="0"/>
              <a:t> (URL) that identifies the site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884</TotalTime>
  <Words>3470</Words>
  <Application>Microsoft Office PowerPoint</Application>
  <PresentationFormat>On-screen Show (4:3)</PresentationFormat>
  <Paragraphs>508</Paragraphs>
  <Slides>86</Slides>
  <Notes>1</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Metro</vt:lpstr>
      <vt:lpstr>Chapter :- 1 </vt:lpstr>
      <vt:lpstr>Topic to be covered ….</vt:lpstr>
      <vt:lpstr>Slide 3</vt:lpstr>
      <vt:lpstr>What is Web page?</vt:lpstr>
      <vt:lpstr>How to open a web page </vt:lpstr>
      <vt:lpstr>first web page….</vt:lpstr>
      <vt:lpstr>Static web page</vt:lpstr>
      <vt:lpstr>Dynamic web page</vt:lpstr>
      <vt:lpstr>What is web site?</vt:lpstr>
      <vt:lpstr>Slide 10</vt:lpstr>
      <vt:lpstr>Slide 11</vt:lpstr>
      <vt:lpstr>What is URL?</vt:lpstr>
      <vt:lpstr>PARTS OF URL . . . </vt:lpstr>
      <vt:lpstr>WHAT IS WWW ?</vt:lpstr>
      <vt:lpstr>What is Domain name?</vt:lpstr>
      <vt:lpstr>Why you need a Domain Name ? </vt:lpstr>
      <vt:lpstr> domain suffix</vt:lpstr>
      <vt:lpstr>IP address</vt:lpstr>
      <vt:lpstr>Types of web site</vt:lpstr>
      <vt:lpstr>Static website</vt:lpstr>
      <vt:lpstr>Slide 21</vt:lpstr>
      <vt:lpstr>Static web site </vt:lpstr>
      <vt:lpstr>Static website</vt:lpstr>
      <vt:lpstr>Dynamic website </vt:lpstr>
      <vt:lpstr>Slide 25</vt:lpstr>
      <vt:lpstr>Dynamic web site </vt:lpstr>
      <vt:lpstr>Dynamic  website</vt:lpstr>
      <vt:lpstr>What is scripting language??</vt:lpstr>
      <vt:lpstr>Types of scripting language </vt:lpstr>
      <vt:lpstr>Client side scripting language</vt:lpstr>
      <vt:lpstr>Advantages of client side scripting:</vt:lpstr>
      <vt:lpstr>Disadvantages of client side scripting</vt:lpstr>
      <vt:lpstr>Server side scripting language</vt:lpstr>
      <vt:lpstr>What is protocol?</vt:lpstr>
      <vt:lpstr>What is Web server?</vt:lpstr>
      <vt:lpstr>Slide 36</vt:lpstr>
      <vt:lpstr>Slide 37</vt:lpstr>
      <vt:lpstr>WEB SERVER </vt:lpstr>
      <vt:lpstr>WEB SERVER </vt:lpstr>
      <vt:lpstr>HOW WEB SERVER  WORKS  …</vt:lpstr>
      <vt:lpstr>Slide 41</vt:lpstr>
      <vt:lpstr>EXAMPLE OF  WEB SERVER</vt:lpstr>
      <vt:lpstr>SYMBOL(LOGO)  OF SERVER </vt:lpstr>
      <vt:lpstr>Apache HTTP Server / Apache Server </vt:lpstr>
      <vt:lpstr>Apache server </vt:lpstr>
      <vt:lpstr>Features of APACHE server </vt:lpstr>
      <vt:lpstr>Features of APACHE server </vt:lpstr>
      <vt:lpstr>Internet Information Services (IIS) SERVER </vt:lpstr>
      <vt:lpstr>IIS  server </vt:lpstr>
      <vt:lpstr>Features of IIS server </vt:lpstr>
      <vt:lpstr>Apache - XAMPP</vt:lpstr>
      <vt:lpstr>XAMPP</vt:lpstr>
      <vt:lpstr> Tim berners Lee’s Invention(HTTP)</vt:lpstr>
      <vt:lpstr>HTTP &amp; HTTP protocol </vt:lpstr>
      <vt:lpstr>HTTP</vt:lpstr>
      <vt:lpstr>HTTP</vt:lpstr>
      <vt:lpstr>Slide 57</vt:lpstr>
      <vt:lpstr>HTTP:-</vt:lpstr>
      <vt:lpstr>Slide 59</vt:lpstr>
      <vt:lpstr>HTTPS</vt:lpstr>
      <vt:lpstr>Slide 61</vt:lpstr>
      <vt:lpstr>DIFFRENCE BETWEEN HTTP/HTTPS</vt:lpstr>
      <vt:lpstr>HTTP vs FTP </vt:lpstr>
      <vt:lpstr>FTP :- </vt:lpstr>
      <vt:lpstr>Slide 65</vt:lpstr>
      <vt:lpstr>FTP</vt:lpstr>
      <vt:lpstr>Slide 67</vt:lpstr>
      <vt:lpstr>Slide 68</vt:lpstr>
      <vt:lpstr>Slide 69</vt:lpstr>
      <vt:lpstr>What is web hosting?</vt:lpstr>
      <vt:lpstr>Self hosting </vt:lpstr>
      <vt:lpstr>Using  ISP :- </vt:lpstr>
      <vt:lpstr>Types of hosting:-</vt:lpstr>
      <vt:lpstr> free web hosting:-</vt:lpstr>
      <vt:lpstr>dedicated hosting </vt:lpstr>
      <vt:lpstr>Dedicated hosting </vt:lpstr>
      <vt:lpstr>Colocated Hosting </vt:lpstr>
      <vt:lpstr>colocated hosting </vt:lpstr>
      <vt:lpstr> Shared hosting </vt:lpstr>
      <vt:lpstr> Reseller hosting </vt:lpstr>
      <vt:lpstr> Virtual private servers (VPS) hosting </vt:lpstr>
      <vt:lpstr> Application hosting </vt:lpstr>
      <vt:lpstr>ONE MARK QUESTION</vt:lpstr>
      <vt:lpstr>Question for [1] mark</vt:lpstr>
      <vt:lpstr>Slide 85</vt:lpstr>
      <vt:lpstr>Question bank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atmiya</dc:creator>
  <cp:lastModifiedBy>admin</cp:lastModifiedBy>
  <cp:revision>201</cp:revision>
  <dcterms:created xsi:type="dcterms:W3CDTF">2017-11-09T22:27:33Z</dcterms:created>
  <dcterms:modified xsi:type="dcterms:W3CDTF">2019-12-06T03:25:47Z</dcterms:modified>
</cp:coreProperties>
</file>