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sldIdLst>
    <p:sldId id="256" r:id="rId2"/>
    <p:sldId id="279" r:id="rId3"/>
    <p:sldId id="282" r:id="rId4"/>
    <p:sldId id="283" r:id="rId5"/>
    <p:sldId id="272" r:id="rId6"/>
    <p:sldId id="273" r:id="rId7"/>
    <p:sldId id="276" r:id="rId8"/>
    <p:sldId id="277" r:id="rId9"/>
    <p:sldId id="278" r:id="rId10"/>
    <p:sldId id="285" r:id="rId11"/>
    <p:sldId id="286" r:id="rId12"/>
    <p:sldId id="287" r:id="rId13"/>
    <p:sldId id="289" r:id="rId14"/>
    <p:sldId id="288" r:id="rId15"/>
    <p:sldId id="291" r:id="rId16"/>
    <p:sldId id="321" r:id="rId17"/>
    <p:sldId id="322" r:id="rId18"/>
    <p:sldId id="323" r:id="rId19"/>
    <p:sldId id="324" r:id="rId20"/>
    <p:sldId id="325" r:id="rId21"/>
    <p:sldId id="290" r:id="rId22"/>
    <p:sldId id="292" r:id="rId23"/>
    <p:sldId id="298" r:id="rId24"/>
    <p:sldId id="293" r:id="rId25"/>
    <p:sldId id="294" r:id="rId26"/>
    <p:sldId id="295" r:id="rId27"/>
    <p:sldId id="296" r:id="rId28"/>
    <p:sldId id="297" r:id="rId29"/>
    <p:sldId id="299" r:id="rId30"/>
    <p:sldId id="317" r:id="rId31"/>
    <p:sldId id="318"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9" r:id="rId49"/>
    <p:sldId id="320" r:id="rId50"/>
  </p:sldIdLst>
  <p:sldSz cx="10080625" cy="7559675"/>
  <p:notesSz cx="7559675" cy="10691813"/>
  <p:defaultTex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9" d="100"/>
          <a:sy n="59" d="100"/>
        </p:scale>
        <p:origin x="-438"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bwMode="auto">
          <a:xfrm>
            <a:off x="1312863" y="1027113"/>
            <a:ext cx="4933950" cy="3700462"/>
          </a:xfrm>
          <a:prstGeom prst="rect">
            <a:avLst/>
          </a:prstGeom>
          <a:solidFill>
            <a:srgbClr val="FFFFFF"/>
          </a:solidFill>
          <a:ln w="9525">
            <a:solidFill>
              <a:srgbClr val="000000"/>
            </a:solidFill>
            <a:miter lim="800000"/>
            <a:headEnd/>
            <a:tailEnd/>
          </a:ln>
        </p:spPr>
      </p:sp>
      <p:sp>
        <p:nvSpPr>
          <p:cNvPr id="2050" name="Rectangle 2"/>
          <p:cNvSpPr txBox="1">
            <a:spLocks noGrp="1" noChangeArrowheads="1"/>
          </p:cNvSpPr>
          <p:nvPr>
            <p:ph type="body" idx="1"/>
          </p:nvPr>
        </p:nvSpPr>
        <p:spPr bwMode="auto">
          <a:xfrm>
            <a:off x="1169988" y="5086350"/>
            <a:ext cx="5226050" cy="4106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 xmlns:p14="http://schemas.microsoft.com/office/powerpoint/2010/main" val="2165295542"/>
      </p:ext>
    </p:extLst>
  </p:cSld>
  <p:clrMap bg1="lt1" tx1="dk1" bg2="lt2" tx2="dk2" accent1="accent1" accent2="accent2" accent3="accent3" accent4="accent4" accent5="accent5" accent6="accent6" hlink="hlink" folHlink="folHlink"/>
  <p:notesStyle>
    <a:lvl1pPr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719138"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txBox="1">
            <a:spLocks noGrp="1" noChangeArrowheads="1"/>
          </p:cNvSpPr>
          <p:nvPr>
            <p:ph type="body" idx="1"/>
          </p:nvPr>
        </p:nvSpPr>
        <p:spPr>
          <a:xfrm>
            <a:off x="1169988" y="5086350"/>
            <a:ext cx="5226050" cy="41084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Shape 92"/>
          <p:cNvSpPr txBox="1">
            <a:spLocks noGrp="1"/>
          </p:cNvSpPr>
          <p:nvPr>
            <p:ph type="body" idx="1"/>
          </p:nvPr>
        </p:nvSpPr>
        <p:spPr>
          <a:xfrm>
            <a:off x="755650" y="7288213"/>
            <a:ext cx="6048375" cy="393700"/>
          </a:xfrm>
          <a:noFill/>
          <a:ln/>
        </p:spPr>
        <p:txBody>
          <a:bodyPr lIns="103137" tIns="103137" rIns="103137" bIns="103137" anchor="ctr">
            <a:spAutoFit/>
          </a:bodyPr>
          <a:lstStyle/>
          <a:p>
            <a:endParaRPr lang="en-US" smtClean="0">
              <a:latin typeface="Times New Roman" pitchFamily="18" charset="0"/>
            </a:endParaRPr>
          </a:p>
        </p:txBody>
      </p:sp>
      <p:sp>
        <p:nvSpPr>
          <p:cNvPr id="55299" name="Shape 93"/>
          <p:cNvSpPr>
            <a:spLocks noGrp="1" noRot="1" noChangeAspect="1" noTextEdit="1"/>
          </p:cNvSpPr>
          <p:nvPr>
            <p:ph type="sldImg" idx="2"/>
          </p:nvPr>
        </p:nvSpPr>
        <p:spPr>
          <a:xfrm>
            <a:off x="1108075" y="801688"/>
            <a:ext cx="5345113" cy="4010025"/>
          </a:xfrm>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Lst>
            <a:rect l="T0" t="T1" r="T2" b="T3"/>
            <a:pathLst>
              <a:path w="120000" h="120000" extrusionOk="0">
                <a:moveTo>
                  <a:pt x="0" y="0"/>
                </a:moveTo>
                <a:lnTo>
                  <a:pt x="120000" y="0"/>
                </a:lnTo>
                <a:lnTo>
                  <a:pt x="120000" y="120000"/>
                </a:lnTo>
                <a:lnTo>
                  <a:pt x="0" y="120000"/>
                </a:lnTo>
                <a:close/>
              </a:path>
            </a:pathLst>
          </a:custGeom>
          <a:noFill/>
          <a:ln>
            <a:rou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Shape 98"/>
          <p:cNvSpPr txBox="1">
            <a:spLocks noGrp="1"/>
          </p:cNvSpPr>
          <p:nvPr>
            <p:ph type="body" idx="1"/>
          </p:nvPr>
        </p:nvSpPr>
        <p:spPr>
          <a:xfrm>
            <a:off x="755650" y="7288213"/>
            <a:ext cx="6048375" cy="393700"/>
          </a:xfrm>
          <a:noFill/>
          <a:ln/>
        </p:spPr>
        <p:txBody>
          <a:bodyPr lIns="103137" tIns="103137" rIns="103137" bIns="103137" anchor="ctr">
            <a:spAutoFit/>
          </a:bodyPr>
          <a:lstStyle/>
          <a:p>
            <a:endParaRPr lang="en-US" smtClean="0">
              <a:latin typeface="Times New Roman" pitchFamily="18" charset="0"/>
            </a:endParaRPr>
          </a:p>
        </p:txBody>
      </p:sp>
      <p:sp>
        <p:nvSpPr>
          <p:cNvPr id="56323" name="Shape 99"/>
          <p:cNvSpPr>
            <a:spLocks noGrp="1" noRot="1" noChangeAspect="1" noTextEdit="1"/>
          </p:cNvSpPr>
          <p:nvPr>
            <p:ph type="sldImg" idx="2"/>
          </p:nvPr>
        </p:nvSpPr>
        <p:spPr>
          <a:xfrm>
            <a:off x="1108075" y="801688"/>
            <a:ext cx="5345113" cy="4010025"/>
          </a:xfrm>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Lst>
            <a:rect l="T0" t="T1" r="T2" b="T3"/>
            <a:pathLst>
              <a:path w="120000" h="120000" extrusionOk="0">
                <a:moveTo>
                  <a:pt x="0" y="0"/>
                </a:moveTo>
                <a:lnTo>
                  <a:pt x="120000" y="0"/>
                </a:lnTo>
                <a:lnTo>
                  <a:pt x="120000" y="120000"/>
                </a:lnTo>
                <a:lnTo>
                  <a:pt x="0" y="120000"/>
                </a:lnTo>
                <a:close/>
              </a:path>
            </a:pathLst>
          </a:custGeom>
          <a:noFill/>
          <a:ln>
            <a:rou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Shape 105"/>
          <p:cNvSpPr txBox="1">
            <a:spLocks noGrp="1"/>
          </p:cNvSpPr>
          <p:nvPr>
            <p:ph type="body" idx="1"/>
          </p:nvPr>
        </p:nvSpPr>
        <p:spPr>
          <a:xfrm>
            <a:off x="755650" y="7288213"/>
            <a:ext cx="6048375" cy="393700"/>
          </a:xfrm>
          <a:noFill/>
          <a:ln/>
        </p:spPr>
        <p:txBody>
          <a:bodyPr lIns="103137" tIns="103137" rIns="103137" bIns="103137" anchor="ctr">
            <a:spAutoFit/>
          </a:bodyPr>
          <a:lstStyle/>
          <a:p>
            <a:endParaRPr lang="en-US" smtClean="0">
              <a:latin typeface="Times New Roman" pitchFamily="18" charset="0"/>
            </a:endParaRPr>
          </a:p>
        </p:txBody>
      </p:sp>
      <p:sp>
        <p:nvSpPr>
          <p:cNvPr id="57347" name="Shape 106"/>
          <p:cNvSpPr>
            <a:spLocks noGrp="1" noRot="1" noChangeAspect="1" noTextEdit="1"/>
          </p:cNvSpPr>
          <p:nvPr>
            <p:ph type="sldImg" idx="2"/>
          </p:nvPr>
        </p:nvSpPr>
        <p:spPr>
          <a:xfrm>
            <a:off x="1108075" y="801688"/>
            <a:ext cx="5345113" cy="4010025"/>
          </a:xfrm>
          <a:custGeom>
            <a:avLst/>
            <a:gdLst>
              <a:gd name="T0" fmla="*/ 0 w 120000"/>
              <a:gd name="T1" fmla="*/ 0 h 120000"/>
              <a:gd name="T2" fmla="*/ 120000 w 120000"/>
              <a:gd name="T3" fmla="*/ 120000 h 120000"/>
            </a:gdLst>
            <a:ahLst/>
            <a:cxnLst>
              <a:cxn ang="0">
                <a:pos x="0" y="0"/>
              </a:cxn>
              <a:cxn ang="0">
                <a:pos x="120000" y="0"/>
              </a:cxn>
              <a:cxn ang="0">
                <a:pos x="120000" y="120000"/>
              </a:cxn>
              <a:cxn ang="0">
                <a:pos x="0" y="120000"/>
              </a:cxn>
            </a:cxnLst>
            <a:rect l="T0" t="T1" r="T2" b="T3"/>
            <a:pathLst>
              <a:path w="120000" h="120000" extrusionOk="0">
                <a:moveTo>
                  <a:pt x="0" y="0"/>
                </a:moveTo>
                <a:lnTo>
                  <a:pt x="120000" y="0"/>
                </a:lnTo>
                <a:lnTo>
                  <a:pt x="120000" y="120000"/>
                </a:lnTo>
                <a:lnTo>
                  <a:pt x="0" y="120000"/>
                </a:lnTo>
                <a:close/>
              </a:path>
            </a:pathLst>
          </a:custGeom>
          <a:noFill/>
          <a:ln>
            <a:rou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txBox="1">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40613" y="627063"/>
            <a:ext cx="2054225" cy="6642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4763" y="627063"/>
            <a:ext cx="6013450" cy="6642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74763" y="627063"/>
            <a:ext cx="8072437" cy="1260475"/>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04988" y="2508250"/>
            <a:ext cx="37687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26113" y="2508250"/>
            <a:ext cx="37687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99FF"/>
            </a:gs>
            <a:gs pos="100000">
              <a:srgbClr val="FFFFFF"/>
            </a:gs>
          </a:gsLst>
          <a:lin ang="5400000" scaled="1"/>
        </a:gra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4" cstate="print"/>
          <a:srcRect/>
          <a:stretch>
            <a:fillRect/>
          </a:stretch>
        </p:blipFill>
        <p:spPr bwMode="auto">
          <a:xfrm>
            <a:off x="0" y="0"/>
            <a:ext cx="569913" cy="75596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1274763" y="627063"/>
            <a:ext cx="8072437" cy="12604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8" name="Rectangle 3"/>
          <p:cNvSpPr>
            <a:spLocks noGrp="1" noChangeArrowheads="1"/>
          </p:cNvSpPr>
          <p:nvPr>
            <p:ph type="body" idx="1"/>
          </p:nvPr>
        </p:nvSpPr>
        <p:spPr bwMode="auto">
          <a:xfrm>
            <a:off x="1804988" y="2508250"/>
            <a:ext cx="7689850" cy="47609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358775" indent="-358775" algn="ctr" defTabSz="719138" rtl="0" eaLnBrk="0" fontAlgn="base" hangingPunct="0">
        <a:lnSpc>
          <a:spcPct val="95000"/>
        </a:lnSpc>
        <a:spcBef>
          <a:spcPct val="0"/>
        </a:spcBef>
        <a:spcAft>
          <a:spcPct val="0"/>
        </a:spcAft>
        <a:buClr>
          <a:srgbClr val="000000"/>
        </a:buClr>
        <a:buSzPct val="45000"/>
        <a:buFont typeface="StarSymbol" charset="0"/>
        <a:defRPr sz="4400" b="1">
          <a:solidFill>
            <a:srgbClr val="000080"/>
          </a:solidFill>
          <a:latin typeface="+mj-lt"/>
          <a:ea typeface="+mj-ea"/>
          <a:cs typeface="+mj-cs"/>
        </a:defRPr>
      </a:lvl1pPr>
      <a:lvl2pPr marL="358775" indent="-358775" algn="ctr" defTabSz="719138" rtl="0" eaLnBrk="0" fontAlgn="base" hangingPunct="0">
        <a:lnSpc>
          <a:spcPct val="95000"/>
        </a:lnSpc>
        <a:spcBef>
          <a:spcPct val="0"/>
        </a:spcBef>
        <a:spcAft>
          <a:spcPct val="0"/>
        </a:spcAft>
        <a:buClr>
          <a:srgbClr val="000000"/>
        </a:buClr>
        <a:buSzPct val="45000"/>
        <a:buFont typeface="StarSymbol" charset="0"/>
        <a:defRPr sz="4400" b="1">
          <a:solidFill>
            <a:srgbClr val="000080"/>
          </a:solidFill>
          <a:latin typeface="Times New Roman" pitchFamily="16" charset="0"/>
          <a:ea typeface="HG Mincho Light J;MS Mincho;HG " charset="0"/>
          <a:cs typeface="HG Mincho Light J;MS Mincho;HG " charset="0"/>
        </a:defRPr>
      </a:lvl2pPr>
      <a:lvl3pPr marL="358775" indent="-358775" algn="ctr" defTabSz="719138" rtl="0" eaLnBrk="0" fontAlgn="base" hangingPunct="0">
        <a:lnSpc>
          <a:spcPct val="95000"/>
        </a:lnSpc>
        <a:spcBef>
          <a:spcPct val="0"/>
        </a:spcBef>
        <a:spcAft>
          <a:spcPct val="0"/>
        </a:spcAft>
        <a:buClr>
          <a:srgbClr val="000000"/>
        </a:buClr>
        <a:buSzPct val="45000"/>
        <a:buFont typeface="StarSymbol" charset="0"/>
        <a:defRPr sz="4400" b="1">
          <a:solidFill>
            <a:srgbClr val="000080"/>
          </a:solidFill>
          <a:latin typeface="Times New Roman" pitchFamily="16" charset="0"/>
          <a:ea typeface="HG Mincho Light J;MS Mincho;HG " charset="0"/>
          <a:cs typeface="HG Mincho Light J;MS Mincho;HG " charset="0"/>
        </a:defRPr>
      </a:lvl3pPr>
      <a:lvl4pPr marL="358775" indent="-358775" algn="ctr" defTabSz="719138" rtl="0" eaLnBrk="0" fontAlgn="base" hangingPunct="0">
        <a:lnSpc>
          <a:spcPct val="95000"/>
        </a:lnSpc>
        <a:spcBef>
          <a:spcPct val="0"/>
        </a:spcBef>
        <a:spcAft>
          <a:spcPct val="0"/>
        </a:spcAft>
        <a:buClr>
          <a:srgbClr val="000000"/>
        </a:buClr>
        <a:buSzPct val="45000"/>
        <a:buFont typeface="StarSymbol" charset="0"/>
        <a:defRPr sz="4400" b="1">
          <a:solidFill>
            <a:srgbClr val="000080"/>
          </a:solidFill>
          <a:latin typeface="Times New Roman" pitchFamily="16" charset="0"/>
          <a:ea typeface="HG Mincho Light J;MS Mincho;HG " charset="0"/>
          <a:cs typeface="HG Mincho Light J;MS Mincho;HG " charset="0"/>
        </a:defRPr>
      </a:lvl4pPr>
      <a:lvl5pPr marL="358775" indent="-358775" algn="ctr" defTabSz="719138" rtl="0" eaLnBrk="0" fontAlgn="base" hangingPunct="0">
        <a:lnSpc>
          <a:spcPct val="95000"/>
        </a:lnSpc>
        <a:spcBef>
          <a:spcPct val="0"/>
        </a:spcBef>
        <a:spcAft>
          <a:spcPct val="0"/>
        </a:spcAft>
        <a:buClr>
          <a:srgbClr val="000000"/>
        </a:buClr>
        <a:buSzPct val="45000"/>
        <a:buFont typeface="StarSymbol" charset="0"/>
        <a:defRPr sz="4400" b="1">
          <a:solidFill>
            <a:srgbClr val="000080"/>
          </a:solidFill>
          <a:latin typeface="Times New Roman" pitchFamily="16" charset="0"/>
          <a:ea typeface="HG Mincho Light J;MS Mincho;HG " charset="0"/>
          <a:cs typeface="HG Mincho Light J;MS Mincho;HG " charset="0"/>
        </a:defRPr>
      </a:lvl5pPr>
      <a:lvl6pPr marL="1536700" indent="-358775" algn="l" defTabSz="719138" rtl="0" fontAlgn="base" hangingPunct="0">
        <a:spcBef>
          <a:spcPct val="0"/>
        </a:spcBef>
        <a:spcAft>
          <a:spcPct val="0"/>
        </a:spcAft>
        <a:buClr>
          <a:srgbClr val="000000"/>
        </a:buClr>
        <a:buSzPct val="45000"/>
        <a:buFont typeface="StarSymbol" charset="0"/>
        <a:defRPr sz="4400">
          <a:solidFill>
            <a:srgbClr val="000000"/>
          </a:solidFill>
          <a:latin typeface="Times New Roman" pitchFamily="16" charset="0"/>
          <a:ea typeface="HG Mincho Light J;MS Mincho;HG " charset="0"/>
          <a:cs typeface="HG Mincho Light J;MS Mincho;HG " charset="0"/>
        </a:defRPr>
      </a:lvl6pPr>
      <a:lvl7pPr marL="1993900" indent="-358775" algn="l" defTabSz="719138" rtl="0" fontAlgn="base" hangingPunct="0">
        <a:spcBef>
          <a:spcPct val="0"/>
        </a:spcBef>
        <a:spcAft>
          <a:spcPct val="0"/>
        </a:spcAft>
        <a:buClr>
          <a:srgbClr val="000000"/>
        </a:buClr>
        <a:buSzPct val="45000"/>
        <a:buFont typeface="StarSymbol" charset="0"/>
        <a:defRPr sz="4400">
          <a:solidFill>
            <a:srgbClr val="000000"/>
          </a:solidFill>
          <a:latin typeface="Times New Roman" pitchFamily="16" charset="0"/>
          <a:ea typeface="HG Mincho Light J;MS Mincho;HG " charset="0"/>
          <a:cs typeface="HG Mincho Light J;MS Mincho;HG " charset="0"/>
        </a:defRPr>
      </a:lvl7pPr>
      <a:lvl8pPr marL="2451100" indent="-358775" algn="l" defTabSz="719138" rtl="0" fontAlgn="base" hangingPunct="0">
        <a:spcBef>
          <a:spcPct val="0"/>
        </a:spcBef>
        <a:spcAft>
          <a:spcPct val="0"/>
        </a:spcAft>
        <a:buClr>
          <a:srgbClr val="000000"/>
        </a:buClr>
        <a:buSzPct val="45000"/>
        <a:buFont typeface="StarSymbol" charset="0"/>
        <a:defRPr sz="4400">
          <a:solidFill>
            <a:srgbClr val="000000"/>
          </a:solidFill>
          <a:latin typeface="Times New Roman" pitchFamily="16" charset="0"/>
          <a:ea typeface="HG Mincho Light J;MS Mincho;HG " charset="0"/>
          <a:cs typeface="HG Mincho Light J;MS Mincho;HG " charset="0"/>
        </a:defRPr>
      </a:lvl8pPr>
      <a:lvl9pPr marL="2908300" indent="-358775" algn="l" defTabSz="719138" rtl="0" fontAlgn="base" hangingPunct="0">
        <a:spcBef>
          <a:spcPct val="0"/>
        </a:spcBef>
        <a:spcAft>
          <a:spcPct val="0"/>
        </a:spcAft>
        <a:buClr>
          <a:srgbClr val="000000"/>
        </a:buClr>
        <a:buSzPct val="45000"/>
        <a:buFont typeface="StarSymbol" charset="0"/>
        <a:defRPr sz="4400">
          <a:solidFill>
            <a:srgbClr val="000000"/>
          </a:solidFill>
          <a:latin typeface="Times New Roman" pitchFamily="16" charset="0"/>
          <a:ea typeface="HG Mincho Light J;MS Mincho;HG " charset="0"/>
          <a:cs typeface="HG Mincho Light J;MS Mincho;HG " charset="0"/>
        </a:defRPr>
      </a:lvl9pPr>
    </p:titleStyle>
    <p:bodyStyle>
      <a:lvl1pPr marL="503238" indent="-431800" algn="l" defTabSz="719138" rtl="0" eaLnBrk="0" fontAlgn="base" hangingPunct="0">
        <a:lnSpc>
          <a:spcPct val="95000"/>
        </a:lnSpc>
        <a:spcBef>
          <a:spcPct val="0"/>
        </a:spcBef>
        <a:spcAft>
          <a:spcPct val="0"/>
        </a:spcAft>
        <a:buClr>
          <a:srgbClr val="000080"/>
        </a:buClr>
        <a:buSzPct val="75000"/>
        <a:buFont typeface="StarSymbol" charset="0"/>
        <a:buChar char="⇨"/>
        <a:defRPr sz="3200">
          <a:solidFill>
            <a:srgbClr val="000000"/>
          </a:solidFill>
          <a:latin typeface="+mn-lt"/>
          <a:ea typeface="+mn-ea"/>
          <a:cs typeface="+mn-cs"/>
        </a:defRPr>
      </a:lvl1pPr>
      <a:lvl2pPr marL="790575" indent="-431800" algn="l" defTabSz="719138" rtl="0" eaLnBrk="0" fontAlgn="base" hangingPunct="0">
        <a:lnSpc>
          <a:spcPct val="95000"/>
        </a:lnSpc>
        <a:spcBef>
          <a:spcPct val="0"/>
        </a:spcBef>
        <a:spcAft>
          <a:spcPct val="0"/>
        </a:spcAft>
        <a:buClr>
          <a:srgbClr val="000000"/>
        </a:buClr>
        <a:buSzPct val="75000"/>
        <a:buFont typeface="StarSymbol" charset="0"/>
        <a:buChar char="⇨"/>
        <a:defRPr sz="2800">
          <a:solidFill>
            <a:srgbClr val="000000"/>
          </a:solidFill>
          <a:latin typeface="+mn-lt"/>
          <a:ea typeface="+mn-ea"/>
          <a:cs typeface="+mn-cs"/>
        </a:defRPr>
      </a:lvl2pPr>
      <a:lvl3pPr marL="1079500" indent="-431800" algn="l" defTabSz="719138" rtl="0" eaLnBrk="0" fontAlgn="base" hangingPunct="0">
        <a:lnSpc>
          <a:spcPct val="95000"/>
        </a:lnSpc>
        <a:spcBef>
          <a:spcPct val="0"/>
        </a:spcBef>
        <a:spcAft>
          <a:spcPct val="0"/>
        </a:spcAft>
        <a:buClr>
          <a:srgbClr val="000000"/>
        </a:buClr>
        <a:buSzPct val="75000"/>
        <a:buFont typeface="StarSymbol" charset="0"/>
        <a:buChar char="⇨"/>
        <a:defRPr sz="2400">
          <a:solidFill>
            <a:srgbClr val="000000"/>
          </a:solidFill>
          <a:latin typeface="+mn-lt"/>
          <a:ea typeface="+mn-ea"/>
          <a:cs typeface="+mn-cs"/>
        </a:defRPr>
      </a:lvl3pPr>
      <a:lvl4pPr marL="1366838" indent="-431800" algn="l" defTabSz="719138" rtl="0" eaLnBrk="0" fontAlgn="base" hangingPunct="0">
        <a:lnSpc>
          <a:spcPct val="95000"/>
        </a:lnSpc>
        <a:spcBef>
          <a:spcPct val="0"/>
        </a:spcBef>
        <a:spcAft>
          <a:spcPct val="0"/>
        </a:spcAft>
        <a:buClr>
          <a:srgbClr val="000000"/>
        </a:buClr>
        <a:buSzPct val="75000"/>
        <a:buFont typeface="StarSymbol" charset="0"/>
        <a:buChar char="⇨"/>
        <a:defRPr sz="2000">
          <a:solidFill>
            <a:srgbClr val="000000"/>
          </a:solidFill>
          <a:latin typeface="+mn-lt"/>
          <a:ea typeface="+mn-ea"/>
          <a:cs typeface="+mn-cs"/>
        </a:defRPr>
      </a:lvl4pPr>
      <a:lvl5pPr marL="1655763" indent="-431800" algn="l" defTabSz="719138" rtl="0" eaLnBrk="0" fontAlgn="base" hangingPunct="0">
        <a:lnSpc>
          <a:spcPct val="95000"/>
        </a:lnSpc>
        <a:spcBef>
          <a:spcPct val="0"/>
        </a:spcBef>
        <a:spcAft>
          <a:spcPct val="0"/>
        </a:spcAft>
        <a:buClr>
          <a:srgbClr val="000000"/>
        </a:buClr>
        <a:buSzPct val="75000"/>
        <a:buFont typeface="StarSymbol" charset="0"/>
        <a:buChar char="⇨"/>
        <a:defRPr sz="2000">
          <a:solidFill>
            <a:srgbClr val="000000"/>
          </a:solidFill>
          <a:latin typeface="+mn-lt"/>
          <a:ea typeface="+mn-ea"/>
          <a:cs typeface="+mn-cs"/>
        </a:defRPr>
      </a:lvl5pPr>
      <a:lvl6pPr marL="2112963" indent="-431800" algn="l" defTabSz="719138" rtl="0" fontAlgn="base" hangingPunct="0">
        <a:lnSpc>
          <a:spcPct val="95000"/>
        </a:lnSpc>
        <a:spcBef>
          <a:spcPct val="0"/>
        </a:spcBef>
        <a:spcAft>
          <a:spcPct val="0"/>
        </a:spcAft>
        <a:buClr>
          <a:srgbClr val="000000"/>
        </a:buClr>
        <a:buSzPct val="75000"/>
        <a:buFont typeface="StarSymbol" charset="0"/>
        <a:buChar char="⇨"/>
        <a:defRPr sz="2000">
          <a:solidFill>
            <a:srgbClr val="000000"/>
          </a:solidFill>
          <a:latin typeface="+mn-lt"/>
          <a:ea typeface="+mn-ea"/>
          <a:cs typeface="+mn-cs"/>
        </a:defRPr>
      </a:lvl6pPr>
      <a:lvl7pPr marL="2570163" indent="-431800" algn="l" defTabSz="719138" rtl="0" fontAlgn="base" hangingPunct="0">
        <a:lnSpc>
          <a:spcPct val="95000"/>
        </a:lnSpc>
        <a:spcBef>
          <a:spcPct val="0"/>
        </a:spcBef>
        <a:spcAft>
          <a:spcPct val="0"/>
        </a:spcAft>
        <a:buClr>
          <a:srgbClr val="000000"/>
        </a:buClr>
        <a:buSzPct val="75000"/>
        <a:buFont typeface="StarSymbol" charset="0"/>
        <a:buChar char="⇨"/>
        <a:defRPr sz="2000">
          <a:solidFill>
            <a:srgbClr val="000000"/>
          </a:solidFill>
          <a:latin typeface="+mn-lt"/>
          <a:ea typeface="+mn-ea"/>
          <a:cs typeface="+mn-cs"/>
        </a:defRPr>
      </a:lvl7pPr>
      <a:lvl8pPr marL="3027363" indent="-431800" algn="l" defTabSz="719138" rtl="0" fontAlgn="base" hangingPunct="0">
        <a:lnSpc>
          <a:spcPct val="95000"/>
        </a:lnSpc>
        <a:spcBef>
          <a:spcPct val="0"/>
        </a:spcBef>
        <a:spcAft>
          <a:spcPct val="0"/>
        </a:spcAft>
        <a:buClr>
          <a:srgbClr val="000000"/>
        </a:buClr>
        <a:buSzPct val="75000"/>
        <a:buFont typeface="StarSymbol" charset="0"/>
        <a:buChar char="⇨"/>
        <a:defRPr sz="2000">
          <a:solidFill>
            <a:srgbClr val="000000"/>
          </a:solidFill>
          <a:latin typeface="+mn-lt"/>
          <a:ea typeface="+mn-ea"/>
          <a:cs typeface="+mn-cs"/>
        </a:defRPr>
      </a:lvl8pPr>
      <a:lvl9pPr marL="3484563" indent="-431800" algn="l" defTabSz="719138" rtl="0" fontAlgn="base" hangingPunct="0">
        <a:lnSpc>
          <a:spcPct val="95000"/>
        </a:lnSpc>
        <a:spcBef>
          <a:spcPct val="0"/>
        </a:spcBef>
        <a:spcAft>
          <a:spcPct val="0"/>
        </a:spcAft>
        <a:buClr>
          <a:srgbClr val="000000"/>
        </a:buClr>
        <a:buSzPct val="75000"/>
        <a:buFont typeface="StarSymbol" charset="0"/>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1274763" y="627063"/>
            <a:ext cx="8074025"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Chapter:-1 </a:t>
            </a:r>
          </a:p>
        </p:txBody>
      </p:sp>
      <p:sp>
        <p:nvSpPr>
          <p:cNvPr id="2051" name="Rectangle 2"/>
          <p:cNvSpPr>
            <a:spLocks noGrp="1" noChangeArrowheads="1"/>
          </p:cNvSpPr>
          <p:nvPr>
            <p:ph type="subTitle" idx="4294967295"/>
          </p:nvPr>
        </p:nvSpPr>
        <p:spPr>
          <a:xfrm>
            <a:off x="1804988" y="2508250"/>
            <a:ext cx="7691437" cy="4764088"/>
          </a:xfrm>
        </p:spPr>
        <p:txBody>
          <a:bodyPr anchor="ctr"/>
          <a:lstStyle/>
          <a:p>
            <a:pPr marL="0" indent="0" algn="ctr" eaLnBrk="1">
              <a:buClr>
                <a:srgbClr val="000000"/>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Lst>
            </a:pPr>
            <a:r>
              <a:rPr lang="en-GB" smtClean="0"/>
              <a:t>Introduction to  PHP</a:t>
            </a: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ADVANTAGES OF PHP</a:t>
            </a:r>
          </a:p>
        </p:txBody>
      </p:sp>
      <p:sp>
        <p:nvSpPr>
          <p:cNvPr id="11267" name="Content Placeholder 2"/>
          <p:cNvSpPr>
            <a:spLocks noGrp="1"/>
          </p:cNvSpPr>
          <p:nvPr>
            <p:ph idx="1"/>
          </p:nvPr>
        </p:nvSpPr>
        <p:spPr>
          <a:xfrm>
            <a:off x="1230313" y="2179638"/>
            <a:ext cx="7689850" cy="4760912"/>
          </a:xfrm>
        </p:spPr>
        <p:txBody>
          <a:bodyPr/>
          <a:lstStyle/>
          <a:p>
            <a:r>
              <a:rPr lang="en-US" b="1" dirty="0" smtClean="0"/>
              <a:t>Cost: </a:t>
            </a:r>
          </a:p>
          <a:p>
            <a:r>
              <a:rPr lang="en-US" dirty="0" smtClean="0"/>
              <a:t>PHP costs you nothing. It is open source software and doesn’t need to purchase it for development.</a:t>
            </a:r>
          </a:p>
          <a:p>
            <a:r>
              <a:rPr lang="en-US" dirty="0" smtClean="0"/>
              <a:t> </a:t>
            </a:r>
            <a:r>
              <a:rPr lang="en-US" b="1" dirty="0" smtClean="0"/>
              <a:t>Ease to use: </a:t>
            </a:r>
          </a:p>
          <a:p>
            <a:r>
              <a:rPr lang="en-US" dirty="0" smtClean="0"/>
              <a:t>PHP is easy to learn, compared to the others. A lot of Ready-made PHP scripts are freely available in market so, you can use them in your project or get some help from them.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96913" y="655638"/>
            <a:ext cx="9383712" cy="6553200"/>
          </a:xfrm>
        </p:spPr>
        <p:txBody>
          <a:bodyPr/>
          <a:lstStyle/>
          <a:p>
            <a:r>
              <a:rPr lang="en-US" b="1" dirty="0" smtClean="0"/>
              <a:t>HTML – Support:</a:t>
            </a:r>
          </a:p>
          <a:p>
            <a:r>
              <a:rPr lang="en-US" b="1" dirty="0" smtClean="0"/>
              <a:t> </a:t>
            </a:r>
            <a:r>
              <a:rPr lang="en-US" dirty="0" smtClean="0"/>
              <a:t>PHP is embedded within HTML; In other words, PHP pages are ordinary HTML pages that escape into PHP mode only when necessary. When a client requests this page, the web server preprocesses it. This means it goes through the page from top to bottom, looking for sections of PHP, which it will try to resolve.</a:t>
            </a:r>
          </a:p>
          <a:p>
            <a:r>
              <a:rPr lang="en-US" dirty="0" smtClean="0"/>
              <a:t> </a:t>
            </a:r>
            <a:r>
              <a:rPr lang="en-US" b="1" dirty="0" smtClean="0"/>
              <a:t>Cross-platform Compatibility: </a:t>
            </a:r>
          </a:p>
          <a:p>
            <a:r>
              <a:rPr lang="en-US" dirty="0" smtClean="0"/>
              <a:t>PHP and MySQL run native on every popular flavor of Unix and Windows. A huge percentage of the world’s HTTP servers run on one of these two classes of operating system.</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49313" y="350838"/>
            <a:ext cx="8645525" cy="6918325"/>
          </a:xfrm>
        </p:spPr>
        <p:txBody>
          <a:bodyPr/>
          <a:lstStyle/>
          <a:p>
            <a:r>
              <a:rPr lang="en-US" dirty="0" smtClean="0"/>
              <a:t> </a:t>
            </a:r>
            <a:r>
              <a:rPr lang="en-US" b="1" dirty="0" smtClean="0"/>
              <a:t>PHP is compatible with the three leading Web server: </a:t>
            </a:r>
          </a:p>
          <a:p>
            <a:r>
              <a:rPr lang="en-US" dirty="0" smtClean="0"/>
              <a:t>Apache HTTP Server for Unix and windows. </a:t>
            </a:r>
          </a:p>
          <a:p>
            <a:r>
              <a:rPr lang="en-US" dirty="0" smtClean="0"/>
              <a:t>Microsoft Internet Informing Server (IIS), and </a:t>
            </a:r>
          </a:p>
          <a:p>
            <a:r>
              <a:rPr lang="en-US" dirty="0" smtClean="0"/>
              <a:t>Netscape Enterprise Server, </a:t>
            </a:r>
          </a:p>
          <a:p>
            <a:r>
              <a:rPr lang="en-US" dirty="0" smtClean="0"/>
              <a:t>It Also works with several lesser-known servers, including </a:t>
            </a:r>
          </a:p>
          <a:p>
            <a:r>
              <a:rPr lang="en-US" dirty="0" smtClean="0"/>
              <a:t>Alex   </a:t>
            </a:r>
            <a:r>
              <a:rPr lang="en-US" dirty="0" err="1" smtClean="0"/>
              <a:t>Blits’</a:t>
            </a:r>
            <a:r>
              <a:rPr lang="en-US" dirty="0" smtClean="0"/>
              <a:t> </a:t>
            </a:r>
            <a:r>
              <a:rPr lang="en-US" dirty="0" err="1" smtClean="0"/>
              <a:t>fhttpd</a:t>
            </a:r>
            <a:r>
              <a:rPr lang="en-US" dirty="0" smtClean="0"/>
              <a:t>, </a:t>
            </a:r>
          </a:p>
          <a:p>
            <a:r>
              <a:rPr lang="en-US" dirty="0" smtClean="0"/>
              <a:t>Microsoft’s Personal Web server, </a:t>
            </a:r>
          </a:p>
          <a:p>
            <a:r>
              <a:rPr lang="en-US" dirty="0" smtClean="0"/>
              <a:t>AOL Server and </a:t>
            </a:r>
          </a:p>
          <a:p>
            <a:r>
              <a:rPr lang="en-US" dirty="0" err="1" smtClean="0"/>
              <a:t>Omnicentrix’s</a:t>
            </a:r>
            <a:r>
              <a:rPr lang="en-US" dirty="0" smtClean="0"/>
              <a:t> Omni server application server.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1154113" y="808038"/>
            <a:ext cx="7848600" cy="5980112"/>
          </a:xfrm>
        </p:spPr>
        <p:txBody>
          <a:bodyPr/>
          <a:lstStyle/>
          <a:p>
            <a:r>
              <a:rPr lang="en-US" dirty="0" smtClean="0"/>
              <a:t>  </a:t>
            </a:r>
            <a:r>
              <a:rPr lang="en-US" b="1" dirty="0" smtClean="0"/>
              <a:t>Stability : </a:t>
            </a:r>
          </a:p>
          <a:p>
            <a:r>
              <a:rPr lang="en-US" dirty="0" smtClean="0"/>
              <a:t>The word stable means two different things in this context :</a:t>
            </a:r>
          </a:p>
          <a:p>
            <a:r>
              <a:rPr lang="en-US" dirty="0" smtClean="0"/>
              <a:t>The server doesn’t need to be rebooted(restart)  often</a:t>
            </a:r>
          </a:p>
          <a:p>
            <a:pPr>
              <a:buFont typeface="StarSymbol" charset="0"/>
              <a:buNone/>
            </a:pPr>
            <a:r>
              <a:rPr lang="en-US" dirty="0" smtClean="0"/>
              <a:t>	The software  doesn’t change radically(in terms of policy change)</a:t>
            </a:r>
          </a:p>
          <a:p>
            <a:r>
              <a:rPr lang="en-US" dirty="0" smtClean="0"/>
              <a:t>This  advantage, is  apply to both MySQL and PHP.</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306513" y="960438"/>
            <a:ext cx="8188325" cy="6308725"/>
          </a:xfrm>
        </p:spPr>
        <p:txBody>
          <a:bodyPr/>
          <a:lstStyle/>
          <a:p>
            <a:r>
              <a:rPr lang="en-US" b="1" dirty="0" smtClean="0"/>
              <a:t>Speed: </a:t>
            </a:r>
          </a:p>
          <a:p>
            <a:r>
              <a:rPr lang="en-US" dirty="0" smtClean="0"/>
              <a:t>PHP is pleasingly zippy in its execution, especially when compiled as and Apache module of the UNIX side. Although it takes a slight performance his by being interpreted rather than compiled, this is far outweighed by benefits PHP drives from its status as a Web server module.</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DIS-ADVANTAGES OF PHP</a:t>
            </a:r>
            <a:br>
              <a:rPr lang="en-US" dirty="0" smtClean="0"/>
            </a:br>
            <a:endParaRPr lang="en-US" dirty="0" smtClean="0"/>
          </a:p>
        </p:txBody>
      </p:sp>
      <p:sp>
        <p:nvSpPr>
          <p:cNvPr id="16387" name="Content Placeholder 2"/>
          <p:cNvSpPr>
            <a:spLocks noGrp="1"/>
          </p:cNvSpPr>
          <p:nvPr>
            <p:ph idx="1"/>
          </p:nvPr>
        </p:nvSpPr>
        <p:spPr>
          <a:xfrm>
            <a:off x="773113" y="1341438"/>
            <a:ext cx="8915400" cy="6218237"/>
          </a:xfrm>
        </p:spPr>
        <p:txBody>
          <a:bodyPr/>
          <a:lstStyle/>
          <a:p>
            <a:r>
              <a:rPr lang="en-US" b="1" dirty="0" smtClean="0"/>
              <a:t>Security :</a:t>
            </a:r>
            <a:r>
              <a:rPr lang="en-US" dirty="0" smtClean="0"/>
              <a:t> </a:t>
            </a:r>
          </a:p>
          <a:p>
            <a:r>
              <a:rPr lang="en-US" dirty="0" smtClean="0"/>
              <a:t>Since it is open sourced, so all people can see the source code, if there are bugs in the source code, it can be used by people to explore the weakness of PHP.</a:t>
            </a:r>
          </a:p>
          <a:p>
            <a:r>
              <a:rPr lang="en-US" b="1" dirty="0" smtClean="0"/>
              <a:t>Not suitable for large applications:</a:t>
            </a:r>
            <a:endParaRPr lang="en-US" dirty="0" smtClean="0"/>
          </a:p>
          <a:p>
            <a:r>
              <a:rPr lang="en-US" dirty="0" smtClean="0"/>
              <a:t>Hard to maintain, since it is not very modular.</a:t>
            </a:r>
          </a:p>
          <a:p>
            <a:r>
              <a:rPr lang="en-US" b="1" dirty="0" smtClean="0"/>
              <a:t>Weak type:</a:t>
            </a:r>
            <a:endParaRPr lang="en-US" dirty="0" smtClean="0"/>
          </a:p>
          <a:p>
            <a:r>
              <a:rPr lang="en-US" dirty="0" smtClean="0"/>
              <a:t>Implicit conversion may surprise unwary programmers and lead to unexpected bugs. For example, the strings “1000” and “1e3” compare equal because they are implicitly cast to floating point numbers.</a:t>
            </a:r>
          </a:p>
          <a:p>
            <a:pPr>
              <a:buFont typeface="StarSymbol" charset="0"/>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solidFill>
                  <a:srgbClr val="002060"/>
                </a:solidFill>
              </a:rPr>
              <a:t>Version of php</a:t>
            </a:r>
          </a:p>
        </p:txBody>
      </p:sp>
      <p:sp>
        <p:nvSpPr>
          <p:cNvPr id="17411" name="Text Placeholder 2"/>
          <p:cNvSpPr>
            <a:spLocks noGrp="1"/>
          </p:cNvSpPr>
          <p:nvPr>
            <p:ph type="body" idx="1"/>
          </p:nvPr>
        </p:nvSpPr>
        <p:spPr>
          <a:xfrm>
            <a:off x="696913" y="1722438"/>
            <a:ext cx="8797925" cy="5546725"/>
          </a:xfrm>
        </p:spPr>
        <p:txBody>
          <a:bodyPr/>
          <a:lstStyle/>
          <a:p>
            <a:r>
              <a:rPr lang="en-US" sz="4000" smtClean="0">
                <a:solidFill>
                  <a:srgbClr val="002060"/>
                </a:solidFill>
              </a:rPr>
              <a:t>PHP3.0</a:t>
            </a:r>
          </a:p>
          <a:p>
            <a:pPr lvl="1"/>
            <a:r>
              <a:rPr lang="en-US" sz="2600" smtClean="0"/>
              <a:t>It officially released in June 1998 it provide good page setup and support database</a:t>
            </a:r>
          </a:p>
          <a:p>
            <a:pPr lvl="1"/>
            <a:r>
              <a:rPr lang="en-US" sz="2600" smtClean="0"/>
              <a:t>But you cant create complex application page </a:t>
            </a:r>
          </a:p>
          <a:p>
            <a:pPr lvl="1">
              <a:buFont typeface="StarSymbol" charset="0"/>
              <a:buNone/>
            </a:pPr>
            <a:endParaRPr lang="en-US" sz="3600" smtClean="0"/>
          </a:p>
          <a:p>
            <a:r>
              <a:rPr lang="en-US" sz="3600" smtClean="0">
                <a:solidFill>
                  <a:srgbClr val="002060"/>
                </a:solidFill>
              </a:rPr>
              <a:t>PHP4.0 </a:t>
            </a:r>
          </a:p>
          <a:p>
            <a:r>
              <a:rPr lang="en-US" sz="2600" smtClean="0"/>
              <a:t>Improve complex application and modularity.</a:t>
            </a:r>
          </a:p>
          <a:p>
            <a:pPr lvl="1"/>
            <a:r>
              <a:rPr lang="en-US" sz="2600" smtClean="0"/>
              <a:t>It support the concept of oop output buffering HTTP session and more array function   </a:t>
            </a:r>
          </a:p>
          <a:p>
            <a:pPr lvl="1"/>
            <a:r>
              <a:rPr lang="en-US" sz="2600" smtClean="0"/>
              <a:t>But the problem was that they were not provide intreface and exception handling </a:t>
            </a:r>
          </a:p>
          <a:p>
            <a:pPr lvl="1"/>
            <a:endParaRPr lang="en-US" sz="2600" smtClean="0"/>
          </a:p>
          <a:p>
            <a:endParaRPr lang="en-US" sz="2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solidFill>
                  <a:srgbClr val="002060"/>
                </a:solidFill>
              </a:rPr>
              <a:t>Version of PHP</a:t>
            </a:r>
          </a:p>
        </p:txBody>
      </p:sp>
      <p:sp>
        <p:nvSpPr>
          <p:cNvPr id="18435" name="Text Placeholder 2"/>
          <p:cNvSpPr>
            <a:spLocks noGrp="1"/>
          </p:cNvSpPr>
          <p:nvPr>
            <p:ph type="body" idx="1"/>
          </p:nvPr>
        </p:nvSpPr>
        <p:spPr>
          <a:xfrm>
            <a:off x="1154113" y="2179638"/>
            <a:ext cx="8340725" cy="5089525"/>
          </a:xfrm>
        </p:spPr>
        <p:txBody>
          <a:bodyPr/>
          <a:lstStyle/>
          <a:p>
            <a:r>
              <a:rPr lang="en-US" sz="4800" dirty="0" smtClean="0">
                <a:solidFill>
                  <a:srgbClr val="002060"/>
                </a:solidFill>
              </a:rPr>
              <a:t>PHP 5.0:</a:t>
            </a:r>
          </a:p>
          <a:p>
            <a:pPr lvl="1"/>
            <a:r>
              <a:rPr lang="en-US" dirty="0" smtClean="0">
                <a:solidFill>
                  <a:schemeClr val="tx1"/>
                </a:solidFill>
              </a:rPr>
              <a:t>it was officially released July 2004</a:t>
            </a:r>
          </a:p>
          <a:p>
            <a:pPr lvl="1"/>
            <a:r>
              <a:rPr lang="en-US" dirty="0" smtClean="0">
                <a:solidFill>
                  <a:schemeClr val="tx1"/>
                </a:solidFill>
              </a:rPr>
              <a:t>It support </a:t>
            </a:r>
            <a:r>
              <a:rPr lang="en-US" dirty="0" err="1" smtClean="0">
                <a:solidFill>
                  <a:schemeClr val="tx1"/>
                </a:solidFill>
              </a:rPr>
              <a:t>oop</a:t>
            </a:r>
            <a:r>
              <a:rPr lang="en-US" dirty="0" smtClean="0">
                <a:solidFill>
                  <a:schemeClr val="tx1"/>
                </a:solidFill>
              </a:rPr>
              <a:t> exception handling  cross platform and database support and many more thing what we do right now…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txBox="1">
            <a:spLocks noGrp="1"/>
          </p:cNvSpPr>
          <p:nvPr>
            <p:ph type="body" idx="1"/>
          </p:nvPr>
        </p:nvSpPr>
        <p:spPr>
          <a:xfrm>
            <a:off x="1077913" y="755650"/>
            <a:ext cx="8763000" cy="6626225"/>
          </a:xfrm>
        </p:spPr>
        <p:txBody>
          <a:bodyPr lIns="100778" tIns="50375" rIns="100778" bIns="50375">
            <a:spAutoFit/>
          </a:bodyPr>
          <a:lstStyle/>
          <a:p>
            <a:pPr marL="311482" indent="-311482" algn="just">
              <a:lnSpc>
                <a:spcPct val="126666"/>
              </a:lnSpc>
              <a:spcBef>
                <a:spcPts val="661"/>
              </a:spcBef>
              <a:spcAft>
                <a:spcPts val="661"/>
              </a:spcAft>
              <a:buClr>
                <a:srgbClr val="B4DAE4"/>
              </a:buClr>
              <a:buSzPct val="69444"/>
              <a:buFont typeface="Arial"/>
              <a:buChar char="•"/>
              <a:defRPr/>
            </a:pPr>
            <a:r>
              <a:rPr lang="x-none" sz="3300" b="1">
                <a:solidFill>
                  <a:srgbClr val="002060"/>
                </a:solidFill>
                <a:ea typeface="Times New Roman"/>
                <a:cs typeface="Times New Roman"/>
                <a:sym typeface="Times New Roman"/>
              </a:rPr>
              <a:t>To Develop and deploy and an PHP Application ,the following products are Required .</a:t>
            </a:r>
          </a:p>
          <a:p>
            <a:pPr>
              <a:defRPr/>
            </a:pPr>
            <a:endParaRPr dirty="0"/>
          </a:p>
          <a:p>
            <a:pPr marL="311482" indent="-311482" algn="just">
              <a:lnSpc>
                <a:spcPct val="126666"/>
              </a:lnSpc>
              <a:spcBef>
                <a:spcPts val="661"/>
              </a:spcBef>
              <a:spcAft>
                <a:spcPts val="661"/>
              </a:spcAft>
              <a:buClr>
                <a:srgbClr val="B4DAE4"/>
              </a:buClr>
              <a:buSzPct val="69444"/>
              <a:buFont typeface="Wingdings" pitchFamily="2" charset="2"/>
              <a:buChar char="Ø"/>
              <a:defRPr/>
            </a:pPr>
            <a:r>
              <a:rPr lang="x-none" sz="3300" b="1">
                <a:solidFill>
                  <a:srgbClr val="002060"/>
                </a:solidFill>
                <a:ea typeface="Times New Roman"/>
                <a:cs typeface="Times New Roman"/>
                <a:sym typeface="Times New Roman"/>
              </a:rPr>
              <a:t>PHP</a:t>
            </a:r>
          </a:p>
          <a:p>
            <a:pPr marL="311482" indent="-311482" algn="just">
              <a:lnSpc>
                <a:spcPct val="126666"/>
              </a:lnSpc>
              <a:spcBef>
                <a:spcPts val="661"/>
              </a:spcBef>
              <a:spcAft>
                <a:spcPts val="661"/>
              </a:spcAft>
              <a:buClr>
                <a:srgbClr val="B4DAE4"/>
              </a:buClr>
              <a:buSzPct val="69444"/>
              <a:buFont typeface="Wingdings" pitchFamily="2" charset="2"/>
              <a:buChar char="Ø"/>
              <a:defRPr/>
            </a:pPr>
            <a:r>
              <a:rPr lang="x-none" sz="3300" b="1">
                <a:solidFill>
                  <a:srgbClr val="002060"/>
                </a:solidFill>
                <a:ea typeface="Times New Roman"/>
                <a:cs typeface="Times New Roman"/>
                <a:sym typeface="Times New Roman"/>
              </a:rPr>
              <a:t>A Web Server</a:t>
            </a:r>
          </a:p>
          <a:p>
            <a:pPr marL="311482" indent="-311482" algn="just">
              <a:lnSpc>
                <a:spcPct val="126666"/>
              </a:lnSpc>
              <a:spcBef>
                <a:spcPts val="661"/>
              </a:spcBef>
              <a:spcAft>
                <a:spcPts val="661"/>
              </a:spcAft>
              <a:buClr>
                <a:srgbClr val="B4DAE4"/>
              </a:buClr>
              <a:buSzPct val="69444"/>
              <a:buFont typeface="Wingdings" pitchFamily="2" charset="2"/>
              <a:buChar char="Ø"/>
              <a:defRPr/>
            </a:pPr>
            <a:r>
              <a:rPr lang="x-none" sz="3300" b="1">
                <a:solidFill>
                  <a:srgbClr val="002060"/>
                </a:solidFill>
                <a:ea typeface="Times New Roman"/>
                <a:cs typeface="Times New Roman"/>
                <a:sym typeface="Times New Roman"/>
              </a:rPr>
              <a:t>Database Server</a:t>
            </a:r>
          </a:p>
          <a:p>
            <a:pPr marL="311482" indent="-311482" algn="just">
              <a:lnSpc>
                <a:spcPct val="126666"/>
              </a:lnSpc>
              <a:spcBef>
                <a:spcPts val="661"/>
              </a:spcBef>
              <a:spcAft>
                <a:spcPts val="661"/>
              </a:spcAft>
              <a:buClr>
                <a:srgbClr val="B4DAE4"/>
              </a:buClr>
              <a:buSzPct val="69444"/>
              <a:buFont typeface="Wingdings" pitchFamily="2" charset="2"/>
              <a:buChar char="Ø"/>
              <a:defRPr/>
            </a:pPr>
            <a:r>
              <a:rPr lang="x-none" sz="3300" b="1">
                <a:solidFill>
                  <a:srgbClr val="002060"/>
                </a:solidFill>
                <a:ea typeface="Times New Roman"/>
                <a:cs typeface="Times New Roman"/>
                <a:sym typeface="Times New Roman"/>
              </a:rPr>
              <a:t>FTP Client</a:t>
            </a:r>
          </a:p>
          <a:p>
            <a:pPr marL="311482" indent="-311482" algn="just">
              <a:lnSpc>
                <a:spcPct val="126666"/>
              </a:lnSpc>
              <a:spcBef>
                <a:spcPts val="661"/>
              </a:spcBef>
              <a:spcAft>
                <a:spcPts val="661"/>
              </a:spcAft>
              <a:buClr>
                <a:srgbClr val="B4DAE4"/>
              </a:buClr>
              <a:buSzPct val="69444"/>
              <a:buFont typeface="Wingdings" pitchFamily="2" charset="2"/>
              <a:buChar char="Ø"/>
              <a:defRPr/>
            </a:pPr>
            <a:r>
              <a:rPr lang="x-none" sz="3300" b="1">
                <a:solidFill>
                  <a:srgbClr val="002060"/>
                </a:solidFill>
                <a:ea typeface="Times New Roman"/>
                <a:cs typeface="Times New Roman"/>
                <a:sym typeface="Times New Roman"/>
              </a:rPr>
              <a:t>A Remote DB Administration </a:t>
            </a:r>
            <a:r>
              <a:rPr lang="x-none" sz="3300" b="1" smtClean="0">
                <a:solidFill>
                  <a:srgbClr val="FFFFFF"/>
                </a:solidFill>
                <a:ea typeface="Times New Roman"/>
                <a:cs typeface="Times New Roman"/>
                <a:sym typeface="Times New Roman"/>
              </a:rPr>
              <a:t>ool</a:t>
            </a:r>
            <a:endParaRPr lang="x-none" sz="3300" b="1">
              <a:solidFill>
                <a:srgbClr val="FFFFFF"/>
              </a:solidFill>
              <a:ea typeface="Times New Roman"/>
              <a:cs typeface="Times New Roman"/>
              <a:sym typeface="Times New Roman"/>
            </a:endParaRPr>
          </a:p>
        </p:txBody>
      </p:sp>
      <p:sp>
        <p:nvSpPr>
          <p:cNvPr id="19459" name="Shape 90"/>
          <p:cNvSpPr>
            <a:spLocks noGrp="1"/>
          </p:cNvSpPr>
          <p:nvPr>
            <p:ph type="sldNum" sz="quarter" idx="4294967295"/>
          </p:nvPr>
        </p:nvSpPr>
        <p:spPr bwMode="auto">
          <a:xfrm>
            <a:off x="9493250" y="7113588"/>
            <a:ext cx="503238" cy="471487"/>
          </a:xfrm>
          <a:prstGeom prst="rect">
            <a:avLst/>
          </a:prstGeom>
          <a:noFill/>
          <a:ln>
            <a:miter lim="800000"/>
            <a:headEnd/>
            <a:tailEnd/>
          </a:ln>
        </p:spPr>
        <p:txBody>
          <a:bodyPr lIns="100778" tIns="50375" rIns="100778" bIns="50375" anchor="ctr">
            <a:spAutoFit/>
          </a:bodyPr>
          <a:lstStyle/>
          <a:p>
            <a:pPr algn="r">
              <a:buSzPct val="25000"/>
            </a:pPr>
            <a:r>
              <a:rPr lang="en-US"/>
              <a:t> </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txBox="1">
            <a:spLocks noGrp="1"/>
          </p:cNvSpPr>
          <p:nvPr>
            <p:ph type="body" idx="1"/>
          </p:nvPr>
        </p:nvSpPr>
        <p:spPr>
          <a:xfrm>
            <a:off x="252413" y="1176338"/>
            <a:ext cx="9575800" cy="5735637"/>
          </a:xfrm>
        </p:spPr>
        <p:txBody>
          <a:bodyPr lIns="100778" tIns="50375" rIns="100778" bIns="50375">
            <a:spAutoFit/>
          </a:bodyPr>
          <a:lstStyle/>
          <a:p>
            <a:pPr marL="311482" indent="-311482">
              <a:lnSpc>
                <a:spcPct val="118750"/>
              </a:lnSpc>
              <a:spcBef>
                <a:spcPts val="661"/>
              </a:spcBef>
              <a:spcAft>
                <a:spcPts val="661"/>
              </a:spcAft>
              <a:buClr>
                <a:srgbClr val="B4DAE4"/>
              </a:buClr>
              <a:buSzPct val="70312"/>
              <a:buFont typeface="Arial"/>
              <a:buChar char="•"/>
              <a:defRPr/>
            </a:pPr>
            <a:r>
              <a:rPr lang="x-none" sz="3500" b="1">
                <a:solidFill>
                  <a:srgbClr val="002060"/>
                </a:solidFill>
                <a:latin typeface="Arial"/>
                <a:ea typeface="Arial"/>
                <a:cs typeface="Arial"/>
                <a:sym typeface="Arial"/>
              </a:rPr>
              <a:t>The following installer can be used to install all above product</a:t>
            </a:r>
          </a:p>
          <a:p>
            <a:pPr>
              <a:defRPr/>
            </a:pPr>
            <a:endParaRPr dirty="0">
              <a:solidFill>
                <a:srgbClr val="002060"/>
              </a:solidFill>
            </a:endParaRPr>
          </a:p>
          <a:p>
            <a:pPr marL="311482" indent="-311482">
              <a:lnSpc>
                <a:spcPct val="118750"/>
              </a:lnSpc>
              <a:spcBef>
                <a:spcPts val="661"/>
              </a:spcBef>
              <a:spcAft>
                <a:spcPts val="661"/>
              </a:spcAft>
              <a:buClr>
                <a:srgbClr val="B4DAE4"/>
              </a:buClr>
              <a:buSzPct val="70312"/>
              <a:buFont typeface="Arial"/>
              <a:buChar char="•"/>
              <a:defRPr/>
            </a:pPr>
            <a:r>
              <a:rPr lang="x-none" sz="3500" b="1">
                <a:solidFill>
                  <a:srgbClr val="002060"/>
                </a:solidFill>
                <a:latin typeface="Arial"/>
                <a:ea typeface="Arial"/>
                <a:cs typeface="Arial"/>
                <a:sym typeface="Arial"/>
              </a:rPr>
              <a:t>WAMP -- Window Apache MYSQL PHP</a:t>
            </a:r>
          </a:p>
          <a:p>
            <a:pPr marL="311482" indent="-311482">
              <a:lnSpc>
                <a:spcPct val="118750"/>
              </a:lnSpc>
              <a:spcBef>
                <a:spcPts val="661"/>
              </a:spcBef>
              <a:spcAft>
                <a:spcPts val="661"/>
              </a:spcAft>
              <a:buClr>
                <a:srgbClr val="B4DAE4"/>
              </a:buClr>
              <a:buSzPct val="70312"/>
              <a:buFont typeface="Arial"/>
              <a:buChar char="•"/>
              <a:defRPr/>
            </a:pPr>
            <a:r>
              <a:rPr lang="x-none" sz="3500" b="1">
                <a:solidFill>
                  <a:srgbClr val="002060"/>
                </a:solidFill>
                <a:latin typeface="Arial"/>
                <a:ea typeface="Arial"/>
                <a:cs typeface="Arial"/>
                <a:sym typeface="Arial"/>
              </a:rPr>
              <a:t>LAMP – Linux Apache MYSQL PHP</a:t>
            </a:r>
          </a:p>
          <a:p>
            <a:pPr marL="311482" indent="-311482">
              <a:lnSpc>
                <a:spcPct val="118750"/>
              </a:lnSpc>
              <a:spcBef>
                <a:spcPts val="661"/>
              </a:spcBef>
              <a:spcAft>
                <a:spcPts val="661"/>
              </a:spcAft>
              <a:buClr>
                <a:srgbClr val="B4DAE4"/>
              </a:buClr>
              <a:buSzPct val="70312"/>
              <a:buFont typeface="Arial"/>
              <a:buChar char="•"/>
              <a:defRPr/>
            </a:pPr>
            <a:r>
              <a:rPr lang="x-none" sz="3500" b="1">
                <a:solidFill>
                  <a:srgbClr val="002060"/>
                </a:solidFill>
                <a:latin typeface="Arial"/>
                <a:ea typeface="Arial"/>
                <a:cs typeface="Arial"/>
                <a:sym typeface="Arial"/>
              </a:rPr>
              <a:t>MAMP– Macintosh Apache MYSQL PHP</a:t>
            </a:r>
          </a:p>
          <a:p>
            <a:pPr marL="311482" indent="-311482">
              <a:lnSpc>
                <a:spcPct val="118750"/>
              </a:lnSpc>
              <a:spcBef>
                <a:spcPts val="661"/>
              </a:spcBef>
              <a:spcAft>
                <a:spcPts val="661"/>
              </a:spcAft>
              <a:buClr>
                <a:srgbClr val="B4DAE4"/>
              </a:buClr>
              <a:buSzPct val="70312"/>
              <a:buFont typeface="Arial"/>
              <a:buChar char="•"/>
              <a:defRPr/>
            </a:pPr>
            <a:r>
              <a:rPr lang="x-none" sz="3500" b="1">
                <a:solidFill>
                  <a:srgbClr val="002060"/>
                </a:solidFill>
                <a:latin typeface="Arial"/>
                <a:ea typeface="Arial"/>
                <a:cs typeface="Arial"/>
                <a:sym typeface="Arial"/>
              </a:rPr>
              <a:t>XAMPP – Cross Platform </a:t>
            </a:r>
            <a:r>
              <a:rPr lang="x-none" sz="3500" b="1">
                <a:solidFill>
                  <a:srgbClr val="EBFFD2"/>
                </a:solidFill>
                <a:latin typeface="Arial"/>
                <a:ea typeface="Arial"/>
                <a:cs typeface="Arial"/>
                <a:sym typeface="Arial"/>
              </a:rPr>
              <a:t>Apache MYSQL  PHP</a:t>
            </a:r>
          </a:p>
        </p:txBody>
      </p:sp>
      <p:sp>
        <p:nvSpPr>
          <p:cNvPr id="20483" name="Shape 96"/>
          <p:cNvSpPr>
            <a:spLocks noGrp="1"/>
          </p:cNvSpPr>
          <p:nvPr>
            <p:ph type="sldNum" sz="quarter" idx="4294967295"/>
          </p:nvPr>
        </p:nvSpPr>
        <p:spPr bwMode="auto">
          <a:xfrm>
            <a:off x="9493250" y="7113588"/>
            <a:ext cx="503238" cy="471487"/>
          </a:xfrm>
          <a:prstGeom prst="rect">
            <a:avLst/>
          </a:prstGeom>
          <a:noFill/>
          <a:ln>
            <a:miter lim="800000"/>
            <a:headEnd/>
            <a:tailEnd/>
          </a:ln>
        </p:spPr>
        <p:txBody>
          <a:bodyPr lIns="100778" tIns="50375" rIns="100778" bIns="50375" anchor="ctr">
            <a:spAutoFit/>
          </a:bodyPr>
          <a:lstStyle/>
          <a:p>
            <a:pPr algn="r">
              <a:buSzPct val="25000"/>
            </a:pPr>
            <a:r>
              <a:rPr lang="en-US"/>
              <a:t>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p:txBody>
          <a:bodyPr/>
          <a:lstStyle/>
          <a:p>
            <a:pPr eaLnBrk="1"/>
            <a:r>
              <a:rPr lang="en-US" smtClean="0"/>
              <a:t>Topic of this chapter</a:t>
            </a:r>
          </a:p>
        </p:txBody>
      </p:sp>
      <p:sp>
        <p:nvSpPr>
          <p:cNvPr id="3075" name="Content Placeholder 3"/>
          <p:cNvSpPr>
            <a:spLocks noGrp="1"/>
          </p:cNvSpPr>
          <p:nvPr>
            <p:ph idx="1"/>
          </p:nvPr>
        </p:nvSpPr>
        <p:spPr>
          <a:xfrm>
            <a:off x="1306513" y="2179638"/>
            <a:ext cx="7689850" cy="4760912"/>
          </a:xfrm>
        </p:spPr>
        <p:txBody>
          <a:bodyPr/>
          <a:lstStyle/>
          <a:p>
            <a:pPr eaLnBrk="1"/>
            <a:r>
              <a:rPr lang="en-US" dirty="0" smtClean="0"/>
              <a:t>Introduction to PHP</a:t>
            </a:r>
          </a:p>
          <a:p>
            <a:pPr eaLnBrk="1"/>
            <a:r>
              <a:rPr lang="en-US" dirty="0" smtClean="0"/>
              <a:t>Installation of PHP</a:t>
            </a:r>
          </a:p>
          <a:p>
            <a:pPr eaLnBrk="1"/>
            <a:r>
              <a:rPr lang="en-US" dirty="0" smtClean="0"/>
              <a:t>PHP configuration php.ini file</a:t>
            </a:r>
          </a:p>
          <a:p>
            <a:pPr eaLnBrk="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101"/>
          <p:cNvSpPr>
            <a:spLocks noGrp="1"/>
          </p:cNvSpPr>
          <p:nvPr>
            <p:ph type="title"/>
          </p:nvPr>
        </p:nvSpPr>
        <p:spPr>
          <a:xfrm>
            <a:off x="2016125" y="234950"/>
            <a:ext cx="7812088" cy="706438"/>
          </a:xfrm>
        </p:spPr>
        <p:txBody>
          <a:bodyPr lIns="100778" tIns="50375" rIns="100778" bIns="50375">
            <a:spAutoFit/>
          </a:bodyPr>
          <a:lstStyle/>
          <a:p>
            <a:pPr marL="0" indent="0" algn="r">
              <a:lnSpc>
                <a:spcPct val="133000"/>
              </a:lnSpc>
              <a:buSzPct val="25000"/>
            </a:pPr>
            <a:r>
              <a:rPr lang="en-US" sz="3300" smtClean="0">
                <a:solidFill>
                  <a:srgbClr val="002060"/>
                </a:solidFill>
                <a:cs typeface="Times New Roman" pitchFamily="18" charset="0"/>
                <a:sym typeface="Times New Roman" pitchFamily="18" charset="0"/>
              </a:rPr>
              <a:t>XAMPP Installs the Following Products.</a:t>
            </a:r>
          </a:p>
        </p:txBody>
      </p:sp>
      <p:sp>
        <p:nvSpPr>
          <p:cNvPr id="102" name="Shape 102"/>
          <p:cNvSpPr txBox="1">
            <a:spLocks noGrp="1"/>
          </p:cNvSpPr>
          <p:nvPr>
            <p:ph type="body" idx="1"/>
          </p:nvPr>
        </p:nvSpPr>
        <p:spPr>
          <a:xfrm>
            <a:off x="849313" y="1176338"/>
            <a:ext cx="9231312" cy="5961062"/>
          </a:xfrm>
        </p:spPr>
        <p:txBody>
          <a:bodyPr lIns="100778" tIns="50375" rIns="100778" bIns="50375">
            <a:spAutoFit/>
          </a:bodyPr>
          <a:lstStyle/>
          <a:p>
            <a:pPr marL="311482" indent="-311482" algn="just">
              <a:lnSpc>
                <a:spcPct val="126666"/>
              </a:lnSpc>
              <a:spcBef>
                <a:spcPts val="661"/>
              </a:spcBef>
              <a:spcAft>
                <a:spcPts val="661"/>
              </a:spcAft>
              <a:buClr>
                <a:srgbClr val="B4DAE4"/>
              </a:buClr>
              <a:buSzPct val="69444"/>
              <a:buFont typeface="Arial"/>
              <a:buChar char="•"/>
              <a:defRPr/>
            </a:pPr>
            <a:r>
              <a:rPr lang="x-none" sz="2400" b="1">
                <a:solidFill>
                  <a:srgbClr val="002060"/>
                </a:solidFill>
                <a:ea typeface="Times New Roman"/>
                <a:cs typeface="Times New Roman"/>
                <a:sym typeface="Times New Roman"/>
              </a:rPr>
              <a:t>PHP</a:t>
            </a:r>
          </a:p>
          <a:p>
            <a:pPr marL="311482" indent="-311482" algn="just">
              <a:lnSpc>
                <a:spcPct val="126666"/>
              </a:lnSpc>
              <a:spcBef>
                <a:spcPts val="661"/>
              </a:spcBef>
              <a:spcAft>
                <a:spcPts val="661"/>
              </a:spcAft>
              <a:buClr>
                <a:srgbClr val="B4DAE4"/>
              </a:buClr>
              <a:buSzPct val="69444"/>
              <a:buFont typeface="Arial"/>
              <a:buChar char="•"/>
              <a:defRPr/>
            </a:pPr>
            <a:r>
              <a:rPr lang="x-none" sz="2400" b="1">
                <a:solidFill>
                  <a:srgbClr val="002060"/>
                </a:solidFill>
                <a:ea typeface="Times New Roman"/>
                <a:cs typeface="Times New Roman"/>
                <a:sym typeface="Times New Roman"/>
              </a:rPr>
              <a:t>PERL -- Perl is a high-level, general-purpose, 	interpreted, dynamic programming language.</a:t>
            </a:r>
          </a:p>
          <a:p>
            <a:pPr marL="311482" indent="-311482" algn="just">
              <a:lnSpc>
                <a:spcPct val="126666"/>
              </a:lnSpc>
              <a:spcBef>
                <a:spcPts val="661"/>
              </a:spcBef>
              <a:spcAft>
                <a:spcPts val="661"/>
              </a:spcAft>
              <a:buClr>
                <a:srgbClr val="B4DAE4"/>
              </a:buClr>
              <a:buSzPct val="69444"/>
              <a:buFont typeface="Arial"/>
              <a:buChar char="•"/>
              <a:defRPr/>
            </a:pPr>
            <a:r>
              <a:rPr lang="x-none" sz="2400" b="1">
                <a:solidFill>
                  <a:srgbClr val="002060"/>
                </a:solidFill>
                <a:ea typeface="Times New Roman"/>
                <a:cs typeface="Times New Roman"/>
                <a:sym typeface="Times New Roman"/>
              </a:rPr>
              <a:t>Apache – Web Server.</a:t>
            </a:r>
          </a:p>
          <a:p>
            <a:pPr marL="311482" indent="-311482" algn="just">
              <a:lnSpc>
                <a:spcPct val="126666"/>
              </a:lnSpc>
              <a:spcBef>
                <a:spcPts val="661"/>
              </a:spcBef>
              <a:spcAft>
                <a:spcPts val="661"/>
              </a:spcAft>
              <a:buClr>
                <a:srgbClr val="B4DAE4"/>
              </a:buClr>
              <a:buSzPct val="69444"/>
              <a:buFont typeface="Arial"/>
              <a:buChar char="•"/>
              <a:defRPr/>
            </a:pPr>
            <a:r>
              <a:rPr lang="x-none" sz="2400" b="1">
                <a:solidFill>
                  <a:srgbClr val="002060"/>
                </a:solidFill>
                <a:ea typeface="Times New Roman"/>
                <a:cs typeface="Times New Roman"/>
                <a:sym typeface="Times New Roman"/>
              </a:rPr>
              <a:t>MYSQL – DB Server.</a:t>
            </a:r>
          </a:p>
          <a:p>
            <a:pPr marL="311482" indent="-311482" algn="just">
              <a:lnSpc>
                <a:spcPct val="126666"/>
              </a:lnSpc>
              <a:spcBef>
                <a:spcPts val="661"/>
              </a:spcBef>
              <a:spcAft>
                <a:spcPts val="661"/>
              </a:spcAft>
              <a:buClr>
                <a:srgbClr val="B4DAE4"/>
              </a:buClr>
              <a:buSzPct val="69444"/>
              <a:buFont typeface="Arial"/>
              <a:buChar char="•"/>
              <a:defRPr/>
            </a:pPr>
            <a:r>
              <a:rPr lang="x-none" sz="2400" b="1">
                <a:solidFill>
                  <a:srgbClr val="002060"/>
                </a:solidFill>
                <a:ea typeface="Times New Roman"/>
                <a:cs typeface="Times New Roman"/>
                <a:sym typeface="Times New Roman"/>
              </a:rPr>
              <a:t>FILEZILLA – An FTP Client</a:t>
            </a:r>
          </a:p>
          <a:p>
            <a:pPr marL="311482" indent="-311482" algn="just">
              <a:lnSpc>
                <a:spcPct val="126666"/>
              </a:lnSpc>
              <a:spcBef>
                <a:spcPts val="661"/>
              </a:spcBef>
              <a:spcAft>
                <a:spcPts val="661"/>
              </a:spcAft>
              <a:buClr>
                <a:srgbClr val="B4DAE4"/>
              </a:buClr>
              <a:buSzPct val="69444"/>
              <a:buFont typeface="Arial"/>
              <a:buChar char="•"/>
              <a:defRPr/>
            </a:pPr>
            <a:r>
              <a:rPr lang="x-none" sz="2400" b="1">
                <a:solidFill>
                  <a:srgbClr val="002060"/>
                </a:solidFill>
                <a:ea typeface="Times New Roman"/>
                <a:cs typeface="Times New Roman"/>
                <a:sym typeface="Times New Roman"/>
              </a:rPr>
              <a:t>MERCURE – A Mail Server.</a:t>
            </a:r>
          </a:p>
          <a:p>
            <a:pPr marL="311482" indent="-311482" algn="just">
              <a:lnSpc>
                <a:spcPct val="126666"/>
              </a:lnSpc>
              <a:spcBef>
                <a:spcPts val="661"/>
              </a:spcBef>
              <a:spcAft>
                <a:spcPts val="661"/>
              </a:spcAft>
              <a:buClr>
                <a:srgbClr val="B4DAE4"/>
              </a:buClr>
              <a:buSzPct val="69444"/>
              <a:buFont typeface="Arial"/>
              <a:buChar char="•"/>
              <a:defRPr/>
            </a:pPr>
            <a:r>
              <a:rPr lang="x-none" sz="2400" b="1">
                <a:solidFill>
                  <a:srgbClr val="002060"/>
                </a:solidFill>
                <a:ea typeface="Times New Roman"/>
                <a:cs typeface="Times New Roman"/>
                <a:sym typeface="Times New Roman"/>
              </a:rPr>
              <a:t>PHPMYADMIN – A tool design in PHP  </a:t>
            </a:r>
            <a:r>
              <a:rPr lang="x-none" sz="2400" b="1" smtClean="0">
                <a:solidFill>
                  <a:srgbClr val="002060"/>
                </a:solidFill>
                <a:ea typeface="Times New Roman"/>
                <a:cs typeface="Times New Roman"/>
                <a:sym typeface="Times New Roman"/>
              </a:rPr>
              <a:t>Language </a:t>
            </a:r>
            <a:r>
              <a:rPr lang="x-none" sz="2400" b="1">
                <a:solidFill>
                  <a:srgbClr val="002060"/>
                </a:solidFill>
                <a:ea typeface="Times New Roman"/>
                <a:cs typeface="Times New Roman"/>
                <a:sym typeface="Times New Roman"/>
              </a:rPr>
              <a:t>For </a:t>
            </a:r>
            <a:endParaRPr lang="en-US" sz="2400" b="1" smtClean="0">
              <a:solidFill>
                <a:srgbClr val="002060"/>
              </a:solidFill>
              <a:ea typeface="Times New Roman"/>
              <a:cs typeface="Times New Roman"/>
              <a:sym typeface="Times New Roman"/>
            </a:endParaRPr>
          </a:p>
          <a:p>
            <a:pPr marL="311482" indent="-311482" algn="just">
              <a:lnSpc>
                <a:spcPct val="126666"/>
              </a:lnSpc>
              <a:spcBef>
                <a:spcPts val="661"/>
              </a:spcBef>
              <a:spcAft>
                <a:spcPts val="661"/>
              </a:spcAft>
              <a:buClr>
                <a:srgbClr val="B4DAE4"/>
              </a:buClr>
              <a:buSzPct val="69444"/>
              <a:buFont typeface="Arial"/>
              <a:buChar char="•"/>
              <a:defRPr/>
            </a:pPr>
            <a:r>
              <a:rPr lang="x-none" sz="2400" b="1" smtClean="0">
                <a:solidFill>
                  <a:srgbClr val="002060"/>
                </a:solidFill>
                <a:ea typeface="Times New Roman"/>
                <a:cs typeface="Times New Roman"/>
                <a:sym typeface="Times New Roman"/>
              </a:rPr>
              <a:t>Remote </a:t>
            </a:r>
            <a:r>
              <a:rPr lang="x-none" sz="2400" b="1">
                <a:solidFill>
                  <a:srgbClr val="002060"/>
                </a:solidFill>
                <a:ea typeface="Times New Roman"/>
                <a:cs typeface="Times New Roman"/>
                <a:sym typeface="Times New Roman"/>
              </a:rPr>
              <a:t>DB  Administration.</a:t>
            </a:r>
          </a:p>
          <a:p>
            <a:pPr>
              <a:defRPr/>
            </a:pPr>
            <a:endParaRPr sz="2000" dirty="0">
              <a:solidFill>
                <a:srgbClr val="002060"/>
              </a:solidFill>
            </a:endParaRPr>
          </a:p>
        </p:txBody>
      </p:sp>
      <p:sp>
        <p:nvSpPr>
          <p:cNvPr id="21508" name="Shape 103"/>
          <p:cNvSpPr>
            <a:spLocks noGrp="1"/>
          </p:cNvSpPr>
          <p:nvPr>
            <p:ph type="sldNum" sz="quarter" idx="4294967295"/>
          </p:nvPr>
        </p:nvSpPr>
        <p:spPr bwMode="auto">
          <a:xfrm>
            <a:off x="9493250" y="7113588"/>
            <a:ext cx="503238" cy="471487"/>
          </a:xfrm>
          <a:prstGeom prst="rect">
            <a:avLst/>
          </a:prstGeom>
          <a:noFill/>
          <a:ln>
            <a:miter lim="800000"/>
            <a:headEnd/>
            <a:tailEnd/>
          </a:ln>
        </p:spPr>
        <p:txBody>
          <a:bodyPr lIns="100778" tIns="50375" rIns="100778" bIns="50375" anchor="ctr">
            <a:spAutoFit/>
          </a:bodyPr>
          <a:lstStyle/>
          <a:p>
            <a:pPr algn="r">
              <a:buSzPct val="25000"/>
            </a:pPr>
            <a:r>
              <a:rPr lang="en-US"/>
              <a:t> </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HOW PHP WORKS</a:t>
            </a:r>
            <a:br>
              <a:rPr lang="en-US" dirty="0" smtClean="0"/>
            </a:br>
            <a:endParaRPr lang="en-US" dirty="0" smtClean="0"/>
          </a:p>
        </p:txBody>
      </p:sp>
      <p:sp>
        <p:nvSpPr>
          <p:cNvPr id="22531" name="Content Placeholder 2"/>
          <p:cNvSpPr>
            <a:spLocks noGrp="1"/>
          </p:cNvSpPr>
          <p:nvPr>
            <p:ph idx="1"/>
          </p:nvPr>
        </p:nvSpPr>
        <p:spPr>
          <a:xfrm>
            <a:off x="925513" y="1722438"/>
            <a:ext cx="8569325" cy="5546725"/>
          </a:xfrm>
        </p:spPr>
        <p:txBody>
          <a:bodyPr/>
          <a:lstStyle/>
          <a:p>
            <a:r>
              <a:rPr lang="en-US" dirty="0" smtClean="0"/>
              <a:t>The PHP software works with the web server, which is the software that delivers web pages to the world. </a:t>
            </a:r>
          </a:p>
          <a:p>
            <a:r>
              <a:rPr lang="en-US" dirty="0" smtClean="0"/>
              <a:t>When you type a URL into your web browser’s address bar, you’re sending a message to the web server at that URL, asking it to send you an HTML file. </a:t>
            </a:r>
          </a:p>
          <a:p>
            <a:r>
              <a:rPr lang="en-US" dirty="0" smtClean="0"/>
              <a:t>The web server responds by sending the requested file. </a:t>
            </a:r>
          </a:p>
          <a:p>
            <a:r>
              <a:rPr lang="en-US" dirty="0" smtClean="0"/>
              <a:t>Your browser reads the HTML file and displays the web page.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20713" y="579438"/>
            <a:ext cx="9144000" cy="6278562"/>
          </a:xfrm>
        </p:spPr>
        <p:txBody>
          <a:bodyPr/>
          <a:lstStyle/>
          <a:p>
            <a:r>
              <a:rPr lang="en-US" dirty="0" smtClean="0"/>
              <a:t>You also request a file from the web server when you click a link in a web page.</a:t>
            </a:r>
          </a:p>
          <a:p>
            <a:r>
              <a:rPr lang="en-US" dirty="0" smtClean="0"/>
              <a:t> In addition, the web server processes a file when you click a web page button that submits a form. </a:t>
            </a:r>
          </a:p>
          <a:p>
            <a:r>
              <a:rPr lang="en-US" dirty="0" smtClean="0"/>
              <a:t>This process is essentially the same when PHP is installed. </a:t>
            </a:r>
          </a:p>
          <a:p>
            <a:r>
              <a:rPr lang="en-US" dirty="0" smtClean="0"/>
              <a:t>You request a file, the web server happens to be running PHP, and it sends HTML back to the browser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1001713" y="1112838"/>
            <a:ext cx="8839200" cy="6172200"/>
          </a:xfrm>
        </p:spPr>
        <p:txBody>
          <a:bodyPr/>
          <a:lstStyle/>
          <a:p>
            <a:r>
              <a:rPr lang="en-US" dirty="0" smtClean="0"/>
              <a:t>More specifically, when PHP is installed, the web server is configured to expect certain file extensions to contain PHP language statements. Often the extension is .php or .</a:t>
            </a:r>
            <a:r>
              <a:rPr lang="en-US" dirty="0" err="1" smtClean="0"/>
              <a:t>phtml</a:t>
            </a:r>
            <a:endParaRPr lang="en-US" dirty="0" smtClean="0"/>
          </a:p>
          <a:p>
            <a:pPr>
              <a:buNone/>
            </a:pPr>
            <a:endParaRPr lang="en-US" dirty="0" smtClean="0"/>
          </a:p>
          <a:p>
            <a:r>
              <a:rPr lang="en-US" dirty="0" smtClean="0"/>
              <a:t>When the web server gets a request for a file with the designated extension, it sends the HTML statements as is, but PHP statements are processed by the PHP software before they’re sent to the requester.</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849313" y="808038"/>
            <a:ext cx="8458200" cy="5334000"/>
          </a:xfrm>
        </p:spPr>
        <p:txBody>
          <a:bodyPr/>
          <a:lstStyle/>
          <a:p>
            <a:r>
              <a:rPr lang="en-US" dirty="0" smtClean="0"/>
              <a:t>When PHP language statements are processed, only the output, or anything printed to the screen is sent by the web server to the web browser. </a:t>
            </a:r>
          </a:p>
          <a:p>
            <a:pPr>
              <a:buFont typeface="StarSymbol" charset="0"/>
              <a:buNone/>
            </a:pPr>
            <a:endParaRPr lang="en-US" dirty="0" smtClean="0"/>
          </a:p>
          <a:p>
            <a:r>
              <a:rPr lang="en-US" dirty="0" smtClean="0"/>
              <a:t>The PHP language statements, those that don't produce any output to the screen, aren’t included in the output sent to the browser, so the PHP code is not normally seen by the user.</a:t>
            </a:r>
          </a:p>
          <a:p>
            <a:pPr>
              <a:buFont typeface="StarSymbol" charset="0"/>
              <a:buNone/>
            </a:pPr>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cstate="print"/>
          <a:srcRect/>
          <a:stretch>
            <a:fillRect/>
          </a:stretch>
        </p:blipFill>
        <p:spPr>
          <a:xfrm>
            <a:off x="849313" y="274638"/>
            <a:ext cx="9047162" cy="7086600"/>
          </a:xfrm>
          <a:ln w="38100" cap="sq">
            <a:solidFill>
              <a:srgbClr val="000000"/>
            </a:solidFill>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4294967295"/>
          </p:nvPr>
        </p:nvSpPr>
        <p:spPr>
          <a:xfrm>
            <a:off x="620713" y="731837"/>
            <a:ext cx="8534400" cy="6476999"/>
          </a:xfrm>
        </p:spPr>
        <p:txBody>
          <a:bodyPr/>
          <a:lstStyle/>
          <a:p>
            <a:r>
              <a:rPr lang="en-US" dirty="0" smtClean="0"/>
              <a:t>For instance, in this simple PHP statement, </a:t>
            </a:r>
            <a:r>
              <a:rPr lang="en-US" sz="4000" dirty="0" smtClean="0">
                <a:solidFill>
                  <a:srgbClr val="FFFF00"/>
                </a:solidFill>
              </a:rPr>
              <a:t>&lt;?php </a:t>
            </a:r>
            <a:r>
              <a:rPr lang="en-US" dirty="0" smtClean="0"/>
              <a:t>is the PHP opening tag, </a:t>
            </a:r>
          </a:p>
          <a:p>
            <a:pPr>
              <a:buNone/>
            </a:pPr>
            <a:r>
              <a:rPr lang="en-US" dirty="0" smtClean="0"/>
              <a:t>	and </a:t>
            </a:r>
            <a:r>
              <a:rPr lang="en-US" sz="4400" dirty="0" smtClean="0">
                <a:solidFill>
                  <a:srgbClr val="FFFF00"/>
                </a:solidFill>
              </a:rPr>
              <a:t>?&gt;</a:t>
            </a:r>
            <a:r>
              <a:rPr lang="en-US" dirty="0" smtClean="0"/>
              <a:t> is the closing tag.</a:t>
            </a:r>
          </a:p>
          <a:p>
            <a:pPr>
              <a:buNone/>
            </a:pPr>
            <a:endParaRPr lang="en-US" dirty="0" smtClean="0"/>
          </a:p>
          <a:p>
            <a:r>
              <a:rPr lang="en-US" dirty="0" smtClean="0"/>
              <a:t> &lt;?</a:t>
            </a:r>
            <a:r>
              <a:rPr lang="en-US" dirty="0" err="1" smtClean="0"/>
              <a:t>php</a:t>
            </a:r>
            <a:endParaRPr lang="en-US" dirty="0" smtClean="0"/>
          </a:p>
          <a:p>
            <a:r>
              <a:rPr lang="en-US" dirty="0" smtClean="0"/>
              <a:t> </a:t>
            </a:r>
            <a:r>
              <a:rPr lang="en-US" sz="4400" dirty="0" smtClean="0">
                <a:solidFill>
                  <a:srgbClr val="FFFF00"/>
                </a:solidFill>
              </a:rPr>
              <a:t>echo</a:t>
            </a:r>
            <a:r>
              <a:rPr lang="en-US" dirty="0" smtClean="0"/>
              <a:t> "&lt;p&gt;Hello World&lt;/p&gt;"; </a:t>
            </a:r>
          </a:p>
          <a:p>
            <a:r>
              <a:rPr lang="en-US" smtClean="0"/>
              <a:t>?&gt;  </a:t>
            </a:r>
          </a:p>
          <a:p>
            <a:r>
              <a:rPr lang="en-US" smtClean="0"/>
              <a:t>Here</a:t>
            </a:r>
            <a:r>
              <a:rPr lang="en-US" dirty="0" smtClean="0"/>
              <a:t>, echo is a PHP instruction that tells PHP to output the upcoming text. </a:t>
            </a:r>
          </a:p>
          <a:p>
            <a:pPr>
              <a:buNone/>
            </a:pPr>
            <a:endParaRPr lang="en-US" dirty="0" smtClean="0"/>
          </a:p>
          <a:p>
            <a:r>
              <a:rPr lang="en-US" dirty="0" smtClean="0"/>
              <a:t>The PHP software processes the PHP statement and outputs the following:</a:t>
            </a:r>
          </a:p>
          <a:p>
            <a:endParaRPr lang="en-US" b="1" i="1" dirty="0" smtClean="0"/>
          </a:p>
          <a:p>
            <a:r>
              <a:rPr lang="en-US" b="1" i="1" dirty="0" smtClean="0"/>
              <a:t>&lt;p&gt;Hello World&lt;/p&gt;</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773113" y="503238"/>
            <a:ext cx="8686800" cy="6705600"/>
          </a:xfrm>
        </p:spPr>
        <p:txBody>
          <a:bodyPr/>
          <a:lstStyle/>
          <a:p>
            <a:r>
              <a:rPr lang="en-US" dirty="0" smtClean="0"/>
              <a:t>That regular HTML statement is delivered to the user’s browser. </a:t>
            </a:r>
          </a:p>
          <a:p>
            <a:r>
              <a:rPr lang="en-US" dirty="0" smtClean="0"/>
              <a:t>The browser interprets the statement as HTML code and displays a web page with one paragraph — Hello World. </a:t>
            </a:r>
          </a:p>
          <a:p>
            <a:r>
              <a:rPr lang="en-US" dirty="0" smtClean="0"/>
              <a:t>The PHP statement isn’t delivered to the browser, so the user never sees any PHP statements. </a:t>
            </a:r>
          </a:p>
          <a:p>
            <a:r>
              <a:rPr lang="en-US" dirty="0" smtClean="0"/>
              <a:t>PHP and the web server must work closely together.</a:t>
            </a:r>
          </a:p>
          <a:p>
            <a:r>
              <a:rPr lang="en-US" dirty="0" smtClean="0"/>
              <a:t>PHP isn’t integrated with all web servers but does work with many of the popular web servers. </a:t>
            </a:r>
          </a:p>
          <a:p>
            <a:r>
              <a:rPr lang="en-US" dirty="0" smtClean="0"/>
              <a:t>PHP works well with the Apache web server.</a:t>
            </a:r>
          </a:p>
          <a:p>
            <a:r>
              <a:rPr lang="en-US" dirty="0" smtClean="0"/>
              <a:t>PHP also works with Microsoft Internet Information Services (IIS) and others.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PHP configuration in IIS &amp; Apache web server</a:t>
            </a:r>
          </a:p>
        </p:txBody>
      </p:sp>
      <p:sp>
        <p:nvSpPr>
          <p:cNvPr id="3" name="Content Placeholder 2"/>
          <p:cNvSpPr>
            <a:spLocks noGrp="1"/>
          </p:cNvSpPr>
          <p:nvPr>
            <p:ph idx="1"/>
          </p:nvPr>
        </p:nvSpPr>
        <p:spPr>
          <a:xfrm>
            <a:off x="544513" y="2179638"/>
            <a:ext cx="8950325" cy="5089525"/>
          </a:xfrm>
        </p:spPr>
        <p:txBody>
          <a:bodyPr/>
          <a:lstStyle/>
          <a:p>
            <a:pPr>
              <a:defRPr/>
            </a:pPr>
            <a:r>
              <a:rPr lang="en-US" dirty="0" smtClean="0"/>
              <a:t>In order to develop and run PHP Web pages three vital components need to be installed on your computer system.</a:t>
            </a:r>
          </a:p>
          <a:p>
            <a:pPr marL="585788" indent="-514350">
              <a:buFont typeface="+mj-lt"/>
              <a:buAutoNum type="arabicPeriod"/>
              <a:defRPr/>
            </a:pPr>
            <a:r>
              <a:rPr lang="en-US" dirty="0" smtClean="0"/>
              <a:t>Web server</a:t>
            </a:r>
          </a:p>
          <a:p>
            <a:pPr marL="585788" indent="-514350">
              <a:buFont typeface="+mj-lt"/>
              <a:buAutoNum type="arabicPeriod"/>
              <a:defRPr/>
            </a:pPr>
            <a:r>
              <a:rPr lang="en-US" dirty="0" smtClean="0"/>
              <a:t>Data base</a:t>
            </a:r>
          </a:p>
          <a:p>
            <a:pPr marL="585788" indent="-514350">
              <a:buFont typeface="+mj-lt"/>
              <a:buAutoNum type="arabicPeriod"/>
              <a:defRPr/>
            </a:pPr>
            <a:r>
              <a:rPr lang="en-US" dirty="0" smtClean="0"/>
              <a:t>PHP parser(software - processor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4294967295"/>
          </p:nvPr>
        </p:nvSpPr>
        <p:spPr>
          <a:xfrm>
            <a:off x="620713" y="198438"/>
            <a:ext cx="9296400" cy="7162800"/>
          </a:xfrm>
        </p:spPr>
        <p:txBody>
          <a:bodyPr/>
          <a:lstStyle/>
          <a:p>
            <a:r>
              <a:rPr lang="en-US" b="1" dirty="0" smtClean="0"/>
              <a:t>Web Server</a:t>
            </a:r>
            <a:r>
              <a:rPr lang="en-US" dirty="0" smtClean="0"/>
              <a:t> − </a:t>
            </a:r>
          </a:p>
          <a:p>
            <a:r>
              <a:rPr lang="en-US" dirty="0" smtClean="0"/>
              <a:t>PHP will work with virtually all Web Server software, including Microsoft's Internet Information Server (IIS) but then most often used is freely available Apache Server. </a:t>
            </a:r>
          </a:p>
          <a:p>
            <a:endParaRPr lang="en-US" b="1" dirty="0" smtClean="0"/>
          </a:p>
          <a:p>
            <a:r>
              <a:rPr lang="en-US" b="1" dirty="0" smtClean="0"/>
              <a:t>Database</a:t>
            </a:r>
            <a:r>
              <a:rPr lang="en-US" dirty="0" smtClean="0"/>
              <a:t> − </a:t>
            </a:r>
          </a:p>
          <a:p>
            <a:r>
              <a:rPr lang="en-US" dirty="0" smtClean="0"/>
              <a:t>PHP will work with virtually all database software, including Oracle and Sybase but most commonly used is freely available MySQL database. </a:t>
            </a:r>
          </a:p>
          <a:p>
            <a:endParaRPr lang="en-US" dirty="0" smtClean="0"/>
          </a:p>
          <a:p>
            <a:r>
              <a:rPr lang="en-US" b="1" dirty="0" smtClean="0"/>
              <a:t>PHP Parser</a:t>
            </a:r>
            <a:r>
              <a:rPr lang="en-US" dirty="0" smtClean="0"/>
              <a:t> − </a:t>
            </a:r>
          </a:p>
          <a:p>
            <a:r>
              <a:rPr lang="en-US" dirty="0" smtClean="0"/>
              <a:t>In order to process PHP script instructions a parser must be installed to generate HTML output that can be sent to the Web Browser.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What is PHP?</a:t>
            </a:r>
          </a:p>
        </p:txBody>
      </p:sp>
      <p:sp>
        <p:nvSpPr>
          <p:cNvPr id="4099" name="Content Placeholder 2"/>
          <p:cNvSpPr>
            <a:spLocks noGrp="1"/>
          </p:cNvSpPr>
          <p:nvPr>
            <p:ph idx="1"/>
          </p:nvPr>
        </p:nvSpPr>
        <p:spPr>
          <a:xfrm>
            <a:off x="925513" y="2103438"/>
            <a:ext cx="8763000" cy="5257800"/>
          </a:xfrm>
        </p:spPr>
        <p:txBody>
          <a:bodyPr/>
          <a:lstStyle/>
          <a:p>
            <a:r>
              <a:rPr lang="en-US" dirty="0" smtClean="0"/>
              <a:t>The full from of PHP is “Hypertext Preprocessor”. Its original name was “personal Home page”.</a:t>
            </a:r>
          </a:p>
          <a:p>
            <a:r>
              <a:rPr lang="en-US" dirty="0" smtClean="0"/>
              <a:t> </a:t>
            </a:r>
            <a:r>
              <a:rPr lang="en-US" dirty="0" err="1" smtClean="0"/>
              <a:t>Rasmus</a:t>
            </a:r>
            <a:r>
              <a:rPr lang="en-US" dirty="0" smtClean="0"/>
              <a:t> </a:t>
            </a:r>
            <a:r>
              <a:rPr lang="en-US" dirty="0" err="1" smtClean="0"/>
              <a:t>Lerdorf</a:t>
            </a:r>
            <a:r>
              <a:rPr lang="en-US" dirty="0" smtClean="0"/>
              <a:t> software engineer, Apache team member is the creator and original driving force behind PHP. The first part of PHP was developed for his personal use in late 1994.</a:t>
            </a:r>
          </a:p>
          <a:p>
            <a:r>
              <a:rPr lang="en-US" dirty="0" smtClean="0"/>
              <a:t>By the middle of 1997, PHP was being used on approximately 50,000 sites worldwide.</a:t>
            </a:r>
          </a:p>
          <a:p>
            <a:pPr>
              <a:buFont typeface="StarSymbol" charset="0"/>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4294967295"/>
          </p:nvPr>
        </p:nvSpPr>
        <p:spPr>
          <a:xfrm>
            <a:off x="696913" y="274638"/>
            <a:ext cx="9383712" cy="7086600"/>
          </a:xfrm>
        </p:spPr>
        <p:txBody>
          <a:bodyPr/>
          <a:lstStyle/>
          <a:p>
            <a:r>
              <a:rPr lang="en-US" sz="2800" b="1" smtClean="0"/>
              <a:t>IIS Installation Steps</a:t>
            </a:r>
            <a:endParaRPr lang="en-US" sz="2800" smtClean="0"/>
          </a:p>
          <a:p>
            <a:r>
              <a:rPr lang="en-US" sz="2800" smtClean="0"/>
              <a:t>Start  </a:t>
            </a:r>
            <a:r>
              <a:rPr lang="en-US" sz="2800" smtClean="0">
                <a:sym typeface="Wingdings" pitchFamily="2" charset="2"/>
              </a:rPr>
              <a:t></a:t>
            </a:r>
            <a:r>
              <a:rPr lang="en-US" sz="2800" smtClean="0"/>
              <a:t>  Settings </a:t>
            </a:r>
            <a:r>
              <a:rPr lang="en-US" sz="2800" smtClean="0">
                <a:sym typeface="Wingdings" pitchFamily="2" charset="2"/>
              </a:rPr>
              <a:t></a:t>
            </a:r>
            <a:r>
              <a:rPr lang="en-US" sz="2800" smtClean="0"/>
              <a:t>  Control Panel  </a:t>
            </a:r>
            <a:r>
              <a:rPr lang="en-US" sz="2800" smtClean="0">
                <a:sym typeface="Wingdings" pitchFamily="2" charset="2"/>
              </a:rPr>
              <a:t></a:t>
            </a:r>
            <a:r>
              <a:rPr lang="en-US" sz="2800" smtClean="0"/>
              <a:t>  Add/Remove Programs  </a:t>
            </a:r>
            <a:r>
              <a:rPr lang="en-US" sz="2800" smtClean="0">
                <a:sym typeface="Wingdings" pitchFamily="2" charset="2"/>
              </a:rPr>
              <a:t></a:t>
            </a:r>
            <a:r>
              <a:rPr lang="en-US" sz="2800" smtClean="0"/>
              <a:t>   Add/Remove Windows Components</a:t>
            </a:r>
          </a:p>
          <a:p>
            <a:r>
              <a:rPr lang="en-US" sz="2800" smtClean="0"/>
              <a:t>Select “Internet Information Services (IIS)” then click on “Details”.</a:t>
            </a:r>
          </a:p>
          <a:p>
            <a:r>
              <a:rPr lang="en-US" sz="2800" smtClean="0"/>
              <a:t>Some of the components you do not need. But for this example. We’ll install the whole IIS package since we want the web server. FTP server and mail capabilities.</a:t>
            </a:r>
          </a:p>
          <a:p>
            <a:r>
              <a:rPr lang="en-US" sz="2800" smtClean="0"/>
              <a:t>Click on “Next” The dialog box will show files being copied to your hard disk.</a:t>
            </a:r>
          </a:p>
          <a:p>
            <a:r>
              <a:rPr lang="en-US" sz="2800" smtClean="0"/>
              <a:t>After a few moments, you’ll get this dialog box that as you to insert the Windows XP CD into your CD-ROM drive.</a:t>
            </a:r>
          </a:p>
          <a:p>
            <a:r>
              <a:rPr lang="en-US" sz="2800" smtClean="0"/>
              <a:t>Put in the CD then click “OK”.</a:t>
            </a:r>
          </a:p>
          <a:p>
            <a:r>
              <a:rPr lang="en-US" sz="2800" smtClean="0"/>
              <a:t>The files will continue to be copied. This could take a while. When everything is done, you’ll see this screen. Click on “Finish”.</a:t>
            </a:r>
          </a:p>
          <a:p>
            <a:r>
              <a:rPr lang="en-US" sz="280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4294967295"/>
          </p:nvPr>
        </p:nvSpPr>
        <p:spPr>
          <a:xfrm>
            <a:off x="620713" y="274638"/>
            <a:ext cx="9220200" cy="7285037"/>
          </a:xfrm>
        </p:spPr>
        <p:txBody>
          <a:bodyPr/>
          <a:lstStyle/>
          <a:p>
            <a:r>
              <a:rPr lang="en-US" sz="2800" b="1" dirty="0" smtClean="0"/>
              <a:t>Configure PHP on IIS Web Server</a:t>
            </a:r>
            <a:endParaRPr lang="en-US" sz="2800" dirty="0" smtClean="0"/>
          </a:p>
          <a:p>
            <a:r>
              <a:rPr lang="en-US" sz="2800" dirty="0" smtClean="0"/>
              <a:t>Go to your </a:t>
            </a:r>
            <a:r>
              <a:rPr lang="en-US" sz="2800" dirty="0" smtClean="0">
                <a:solidFill>
                  <a:srgbClr val="FF0000"/>
                </a:solidFill>
              </a:rPr>
              <a:t>Windows Control panel </a:t>
            </a:r>
            <a:r>
              <a:rPr lang="en-US" sz="2800" dirty="0" smtClean="0"/>
              <a:t>the click on </a:t>
            </a:r>
            <a:r>
              <a:rPr lang="en-US" sz="2800" dirty="0" smtClean="0">
                <a:solidFill>
                  <a:srgbClr val="FF0000"/>
                </a:solidFill>
              </a:rPr>
              <a:t>Administrator tools</a:t>
            </a:r>
            <a:r>
              <a:rPr lang="en-US" sz="2800" dirty="0" smtClean="0"/>
              <a:t> and then Click </a:t>
            </a:r>
            <a:r>
              <a:rPr lang="en-US" sz="2800" dirty="0" smtClean="0">
                <a:solidFill>
                  <a:srgbClr val="FF0000"/>
                </a:solidFill>
              </a:rPr>
              <a:t>Internet Information Services Icon.</a:t>
            </a:r>
          </a:p>
          <a:p>
            <a:r>
              <a:rPr lang="en-US" sz="2800" dirty="0" smtClean="0">
                <a:solidFill>
                  <a:srgbClr val="FF0000"/>
                </a:solidFill>
              </a:rPr>
              <a:t>Expand the tree </a:t>
            </a:r>
            <a:r>
              <a:rPr lang="en-US" sz="2800" dirty="0" smtClean="0"/>
              <a:t>and Right Click on the Default </a:t>
            </a:r>
            <a:r>
              <a:rPr lang="en-US" sz="2800" dirty="0" smtClean="0">
                <a:solidFill>
                  <a:srgbClr val="FF0000"/>
                </a:solidFill>
              </a:rPr>
              <a:t>Wed Site and click on the Properties.</a:t>
            </a:r>
          </a:p>
          <a:p>
            <a:r>
              <a:rPr lang="en-US" sz="2800" dirty="0" smtClean="0"/>
              <a:t>The Default Web Site properties appear. Now click on the </a:t>
            </a:r>
            <a:r>
              <a:rPr lang="en-US" sz="2800" dirty="0" smtClean="0">
                <a:solidFill>
                  <a:srgbClr val="FF0000"/>
                </a:solidFill>
              </a:rPr>
              <a:t>Home Directory properties </a:t>
            </a:r>
            <a:r>
              <a:rPr lang="en-US" sz="2800" dirty="0" smtClean="0"/>
              <a:t>click on the</a:t>
            </a:r>
            <a:r>
              <a:rPr lang="en-US" sz="2800" dirty="0" smtClean="0">
                <a:solidFill>
                  <a:srgbClr val="FF0000"/>
                </a:solidFill>
              </a:rPr>
              <a:t> Configuration button.</a:t>
            </a:r>
          </a:p>
          <a:p>
            <a:r>
              <a:rPr lang="en-US" sz="2800" dirty="0" smtClean="0"/>
              <a:t>In the Application Configuration Properties click on the </a:t>
            </a:r>
            <a:r>
              <a:rPr lang="en-US" sz="2800" dirty="0" smtClean="0">
                <a:solidFill>
                  <a:srgbClr val="FF0000"/>
                </a:solidFill>
              </a:rPr>
              <a:t>Add button.</a:t>
            </a:r>
          </a:p>
          <a:p>
            <a:r>
              <a:rPr lang="en-US" sz="2800" dirty="0" smtClean="0"/>
              <a:t>Now you get the </a:t>
            </a:r>
            <a:r>
              <a:rPr lang="en-US" sz="2800" dirty="0" smtClean="0">
                <a:solidFill>
                  <a:srgbClr val="FF0000"/>
                </a:solidFill>
              </a:rPr>
              <a:t>Add/Edit Application </a:t>
            </a:r>
            <a:r>
              <a:rPr lang="en-US" sz="2800" dirty="0" smtClean="0"/>
              <a:t>Extension Mapping window enter the executable as </a:t>
            </a:r>
            <a:r>
              <a:rPr lang="en-US" sz="2800" dirty="0" smtClean="0">
                <a:solidFill>
                  <a:srgbClr val="FF0000"/>
                </a:solidFill>
              </a:rPr>
              <a:t>C:\PHP\PHP.EXE(or </a:t>
            </a:r>
            <a:r>
              <a:rPr lang="en-US" sz="2800" dirty="0" smtClean="0"/>
              <a:t>the appropriate location where you have installed PHP) and the extension as </a:t>
            </a:r>
            <a:r>
              <a:rPr lang="en-US" sz="2800" dirty="0" smtClean="0">
                <a:solidFill>
                  <a:srgbClr val="FF0000"/>
                </a:solidFill>
              </a:rPr>
              <a:t>.php </a:t>
            </a:r>
            <a:r>
              <a:rPr lang="en-US" sz="2800" dirty="0" smtClean="0"/>
              <a:t>as shown in the above figure and click </a:t>
            </a:r>
            <a:r>
              <a:rPr lang="en-US" sz="2800" dirty="0" smtClean="0">
                <a:solidFill>
                  <a:srgbClr val="FF0000"/>
                </a:solidFill>
              </a:rPr>
              <a:t>OK </a:t>
            </a:r>
            <a:r>
              <a:rPr lang="en-US" sz="2800" dirty="0" smtClean="0"/>
              <a:t>you have successfully configured PHP on your IIS Web Server.</a:t>
            </a:r>
          </a:p>
          <a:p>
            <a:r>
              <a:rPr lang="en-US" sz="2800" b="1" dirty="0" smtClean="0"/>
              <a:t> </a:t>
            </a:r>
            <a:endParaRPr lang="en-US" sz="2800" dirty="0" smtClean="0"/>
          </a:p>
          <a:p>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849313" y="198438"/>
            <a:ext cx="8497887" cy="1219200"/>
          </a:xfrm>
        </p:spPr>
        <p:txBody>
          <a:bodyPr/>
          <a:lstStyle/>
          <a:p>
            <a:r>
              <a:rPr lang="en-US" dirty="0" smtClean="0"/>
              <a:t>The PHP configuration ,</a:t>
            </a:r>
            <a:r>
              <a:rPr lang="en-US" dirty="0" err="1" smtClean="0"/>
              <a:t>php.ini,file</a:t>
            </a:r>
            <a:r>
              <a:rPr lang="en-US" dirty="0" smtClean="0"/>
              <a:t>, </a:t>
            </a:r>
          </a:p>
        </p:txBody>
      </p:sp>
      <p:sp>
        <p:nvSpPr>
          <p:cNvPr id="33795" name="Content Placeholder 2"/>
          <p:cNvSpPr>
            <a:spLocks noGrp="1"/>
          </p:cNvSpPr>
          <p:nvPr>
            <p:ph idx="1"/>
          </p:nvPr>
        </p:nvSpPr>
        <p:spPr>
          <a:xfrm>
            <a:off x="544513" y="1798638"/>
            <a:ext cx="9536112" cy="5562600"/>
          </a:xfrm>
        </p:spPr>
        <p:txBody>
          <a:bodyPr/>
          <a:lstStyle/>
          <a:p>
            <a:r>
              <a:rPr lang="en-US" dirty="0" smtClean="0"/>
              <a:t>The PHP configuration file, php.ini, is the final and most immediate way to affect PHP's functionality. </a:t>
            </a:r>
          </a:p>
          <a:p>
            <a:r>
              <a:rPr lang="en-US" dirty="0" smtClean="0"/>
              <a:t>The php.ini file is read each time PHP is initialized. in other words, whenever httpd is restarted for the module version or with each script execution for the CGI version. </a:t>
            </a:r>
          </a:p>
          <a:p>
            <a:r>
              <a:rPr lang="en-US" dirty="0" smtClean="0"/>
              <a:t>If your change isn’t showing up, remember to stop and restart httpd. </a:t>
            </a:r>
          </a:p>
          <a:p>
            <a:r>
              <a:rPr lang="en-US" dirty="0" smtClean="0"/>
              <a:t>If it </a:t>
            </a:r>
            <a:r>
              <a:rPr lang="en-US" smtClean="0"/>
              <a:t>still isn’t </a:t>
            </a:r>
            <a:r>
              <a:rPr lang="en-US" dirty="0" smtClean="0"/>
              <a:t>showing up, use phpinfo() to check the path to php.ini.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925513" y="655638"/>
            <a:ext cx="8569325" cy="6613525"/>
          </a:xfrm>
        </p:spPr>
        <p:txBody>
          <a:bodyPr/>
          <a:lstStyle/>
          <a:p>
            <a:r>
              <a:rPr lang="en-US" dirty="0" smtClean="0"/>
              <a:t>The configuration file is well commented and thorough. Keys are case sensitive, keyword values are not; whitespace, and lines beginning with semicolons are ignored. Booleans can be represented by 1/0, Yes/No, On/Off, or True/False. The default values in </a:t>
            </a:r>
            <a:r>
              <a:rPr lang="en-US" dirty="0" err="1" smtClean="0"/>
              <a:t>php.ini</a:t>
            </a:r>
            <a:r>
              <a:rPr lang="en-US" dirty="0" smtClean="0"/>
              <a:t>-dist will result in a reasonable PHP installation that can be tweaked later.</a:t>
            </a:r>
          </a:p>
          <a:p>
            <a:r>
              <a:rPr lang="en-US" dirty="0" smtClean="0"/>
              <a:t>Here we are explaining the important settings in php.ini which you may need for your PHP Parser.</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4294967295"/>
          </p:nvPr>
        </p:nvSpPr>
        <p:spPr>
          <a:xfrm>
            <a:off x="696913" y="0"/>
            <a:ext cx="9383712" cy="7285038"/>
          </a:xfrm>
        </p:spPr>
        <p:txBody>
          <a:bodyPr/>
          <a:lstStyle/>
          <a:p>
            <a:r>
              <a:rPr lang="en-US" b="1" dirty="0" smtClean="0"/>
              <a:t>short_open_tag = Off</a:t>
            </a:r>
          </a:p>
          <a:p>
            <a:r>
              <a:rPr lang="en-US" dirty="0" smtClean="0"/>
              <a:t>Short open tags look like this: &lt;? ?&gt;. This option must be set to Off if you want to use XML functions.</a:t>
            </a:r>
          </a:p>
          <a:p>
            <a:r>
              <a:rPr lang="en-US" b="1" dirty="0" smtClean="0"/>
              <a:t>safe_mode = Off</a:t>
            </a:r>
          </a:p>
          <a:p>
            <a:r>
              <a:rPr lang="en-US" dirty="0" smtClean="0"/>
              <a:t>If this is set to On, you probably compiled PHP with the --enable-safe-mode flag. Safe mode is most relevant to CGI use. </a:t>
            </a:r>
          </a:p>
          <a:p>
            <a:r>
              <a:rPr lang="en-US" b="1" dirty="0" smtClean="0"/>
              <a:t>safe_mode_exec_dir = [DIR]</a:t>
            </a:r>
          </a:p>
          <a:p>
            <a:r>
              <a:rPr lang="en-US" dirty="0" smtClean="0"/>
              <a:t>This option is relevant only if safe mode is on; it can also be set with the --with-exec-dir flag during the Unix build process. PHP in safe mode only executes external binaries out of this directory. The default is /user/local/bin. This has nothing to do with serving up a normal PHP/HTML Web page.</a:t>
            </a:r>
          </a:p>
          <a:p>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4294967295"/>
          </p:nvPr>
        </p:nvSpPr>
        <p:spPr>
          <a:xfrm>
            <a:off x="849313" y="350838"/>
            <a:ext cx="8839200" cy="6705600"/>
          </a:xfrm>
        </p:spPr>
        <p:txBody>
          <a:bodyPr/>
          <a:lstStyle/>
          <a:p>
            <a:r>
              <a:rPr lang="en-US" b="1" dirty="0" err="1" smtClean="0"/>
              <a:t>safe_mode_allowed_env_vars</a:t>
            </a:r>
            <a:r>
              <a:rPr lang="en-US" b="1" dirty="0" smtClean="0"/>
              <a:t> = [PHP_]</a:t>
            </a:r>
          </a:p>
          <a:p>
            <a:r>
              <a:rPr lang="en-US" dirty="0" smtClean="0"/>
              <a:t>This option sets which environment variables users can change in safe mode. The default is only those variables </a:t>
            </a:r>
            <a:r>
              <a:rPr lang="en-US" dirty="0" err="1" smtClean="0"/>
              <a:t>prepended</a:t>
            </a:r>
            <a:r>
              <a:rPr lang="en-US" dirty="0" smtClean="0"/>
              <a:t> with "PHP_". If this directive is empty, most variables are alterable.</a:t>
            </a:r>
          </a:p>
          <a:p>
            <a:endParaRPr lang="en-US" dirty="0" smtClean="0"/>
          </a:p>
          <a:p>
            <a:pPr>
              <a:buFont typeface="StarSymbol" charset="0"/>
              <a:buNone/>
            </a:pPr>
            <a:endParaRPr lang="en-US" dirty="0" smtClean="0"/>
          </a:p>
          <a:p>
            <a:r>
              <a:rPr lang="en-US" b="1" dirty="0" err="1" smtClean="0"/>
              <a:t>safe_mode_protected_env_vars</a:t>
            </a:r>
            <a:r>
              <a:rPr lang="en-US" b="1" dirty="0" smtClean="0"/>
              <a:t> = [LD_LIBRARY_PATH]</a:t>
            </a:r>
          </a:p>
          <a:p>
            <a:r>
              <a:rPr lang="en-US" dirty="0" smtClean="0"/>
              <a:t>This option sets which environment variables users can't change in safe mode, even if </a:t>
            </a:r>
            <a:r>
              <a:rPr lang="en-US" dirty="0" err="1" smtClean="0"/>
              <a:t>safe_mode_allowed_env_vars</a:t>
            </a:r>
            <a:r>
              <a:rPr lang="en-US" dirty="0" smtClean="0"/>
              <a:t> is set permissively</a:t>
            </a:r>
          </a:p>
          <a:p>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620713" y="274638"/>
            <a:ext cx="9459912" cy="4760912"/>
          </a:xfrm>
        </p:spPr>
        <p:txBody>
          <a:bodyPr/>
          <a:lstStyle/>
          <a:p>
            <a:endParaRPr lang="en-US" b="1" dirty="0" smtClean="0"/>
          </a:p>
          <a:p>
            <a:endParaRPr lang="en-US" b="1" dirty="0" smtClean="0"/>
          </a:p>
          <a:p>
            <a:r>
              <a:rPr lang="en-US" b="1" dirty="0" err="1" smtClean="0"/>
              <a:t>disable_functions</a:t>
            </a:r>
            <a:r>
              <a:rPr lang="en-US" b="1" dirty="0" smtClean="0"/>
              <a:t> = [function1, function2...]</a:t>
            </a:r>
          </a:p>
          <a:p>
            <a:r>
              <a:rPr lang="en-US" dirty="0" smtClean="0"/>
              <a:t>A welcome addition to PHP4 configuration and one perpetuated in PHP5 is the ability to disable selected functions for security reasons. Previously, this necessitated hand-editing the C code from which PHP was made. </a:t>
            </a:r>
            <a:r>
              <a:rPr lang="en-US" dirty="0" err="1" smtClean="0"/>
              <a:t>Filesystem</a:t>
            </a:r>
            <a:r>
              <a:rPr lang="en-US" dirty="0" smtClean="0"/>
              <a:t>, system, and network functions should probably be the first to go because allowing the capability to write files and alter the system over HTTP is never such a safe idea.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1077913" y="1341438"/>
            <a:ext cx="8610600" cy="4760912"/>
          </a:xfrm>
        </p:spPr>
        <p:txBody>
          <a:bodyPr/>
          <a:lstStyle/>
          <a:p>
            <a:r>
              <a:rPr lang="en-US" b="1" smtClean="0"/>
              <a:t>max_execution_time = 30</a:t>
            </a:r>
          </a:p>
          <a:p>
            <a:r>
              <a:rPr lang="en-US" smtClean="0"/>
              <a:t>The function set_time_limit() won.t work in safe mode, so this is the main way to make a script time out in safe mode. In Windows, you have to abort based on maximum memory consumed rather than time. You can also use the Apache timeout setting to timeout if you use Apache, but that will apply to non-PHP files on the site too.</a:t>
            </a:r>
          </a:p>
          <a:p>
            <a:endParaRPr lang="en-US" smtClean="0"/>
          </a:p>
          <a:p>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4294967295"/>
          </p:nvPr>
        </p:nvSpPr>
        <p:spPr>
          <a:xfrm>
            <a:off x="620713" y="198438"/>
            <a:ext cx="9459912" cy="7361237"/>
          </a:xfrm>
        </p:spPr>
        <p:txBody>
          <a:bodyPr/>
          <a:lstStyle/>
          <a:p>
            <a:r>
              <a:rPr lang="en-US" b="1" smtClean="0"/>
              <a:t>error_reporting = E_ALL &amp; ~E_NOTICE</a:t>
            </a:r>
          </a:p>
          <a:p>
            <a:r>
              <a:rPr lang="en-US" smtClean="0"/>
              <a:t>The default value is E_ALL &amp; ~E_NOTICE, all errors except notices. Development servers should be set to at least the default; only production servers should even consider a lesser value</a:t>
            </a:r>
          </a:p>
          <a:p>
            <a:r>
              <a:rPr lang="en-US" b="1" smtClean="0"/>
              <a:t>error_prepend_string = [""]</a:t>
            </a:r>
          </a:p>
          <a:p>
            <a:r>
              <a:rPr lang="en-US" smtClean="0"/>
              <a:t>With its bookend, error_append_string, this setting allows you to make error messages a different color than other text, or what have you.</a:t>
            </a:r>
          </a:p>
          <a:p>
            <a:r>
              <a:rPr lang="en-US" b="1" smtClean="0"/>
              <a:t>warn_plus_overloading = Off</a:t>
            </a:r>
          </a:p>
          <a:p>
            <a:r>
              <a:rPr lang="en-US" smtClean="0"/>
              <a:t>This setting issues a warning if the + operator is used with strings, as in a form value.</a:t>
            </a:r>
          </a:p>
          <a:p>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696913" y="198438"/>
            <a:ext cx="8797925" cy="7070725"/>
          </a:xfrm>
        </p:spPr>
        <p:txBody>
          <a:bodyPr/>
          <a:lstStyle/>
          <a:p>
            <a:r>
              <a:rPr lang="en-US" b="1" smtClean="0"/>
              <a:t>variables_order = EGPCS</a:t>
            </a:r>
          </a:p>
          <a:p>
            <a:r>
              <a:rPr lang="en-US" smtClean="0"/>
              <a:t>This configuration setting supersedes gpc_order. Both are now deprecated along with register_globals. It sets the order of the different variables: Environment, GET, POST, COOKIE, and SERVER (aka Built-in).You can change this order around. Variables will be overwritten successively in left-to-right order, with the rightmost one winning the hand every time. This means if you left the default setting and happened to use the same name for an environment variable, a POST variable, and a COOKIE variable, the COOKIE variable would own that name at the end of the process. In real life, this doesn't happen much.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696913" y="427038"/>
            <a:ext cx="9383712" cy="6629400"/>
          </a:xfrm>
        </p:spPr>
        <p:txBody>
          <a:bodyPr/>
          <a:lstStyle/>
          <a:p>
            <a:r>
              <a:rPr lang="en-US" dirty="0" smtClean="0"/>
              <a:t>PHP is server-side scripting language, which can be embedded in HTML or Used as a stand- alone.</a:t>
            </a:r>
          </a:p>
          <a:p>
            <a:r>
              <a:rPr lang="en-US" dirty="0" smtClean="0"/>
              <a:t> PHP doesn’t do anything about what a page looks and sound like. In fact of what PHP does</a:t>
            </a:r>
          </a:p>
          <a:p>
            <a:r>
              <a:rPr lang="en-US" dirty="0" smtClean="0"/>
              <a:t>is invisible to the end user.</a:t>
            </a:r>
          </a:p>
          <a:p>
            <a:r>
              <a:rPr lang="en-US" dirty="0" smtClean="0"/>
              <a:t>Someone looking at a PHP page will not necessarily be able to tell that if was not written purely in HTML, because usually the result of PHP is HTML.</a:t>
            </a:r>
          </a:p>
          <a:p>
            <a:r>
              <a:rPr lang="en-US" dirty="0" smtClean="0"/>
              <a:t>PHP is an official module of Apache HTTP Server.</a:t>
            </a:r>
          </a:p>
          <a:p>
            <a:r>
              <a:rPr lang="en-US" dirty="0" smtClean="0"/>
              <a:t>PHP is fully cross-platform, meaning is runs native on several flavors of UNIX, as well as on</a:t>
            </a:r>
          </a:p>
          <a:p>
            <a:r>
              <a:rPr lang="en-US" dirty="0" smtClean="0"/>
              <a:t>Windows and now on Mac OS X.</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925513" y="960438"/>
            <a:ext cx="8763000" cy="4760912"/>
          </a:xfrm>
        </p:spPr>
        <p:txBody>
          <a:bodyPr/>
          <a:lstStyle/>
          <a:p>
            <a:r>
              <a:rPr lang="en-US" b="1" smtClean="0"/>
              <a:t>register_globals = Off</a:t>
            </a:r>
          </a:p>
          <a:p>
            <a:r>
              <a:rPr lang="en-US" smtClean="0"/>
              <a:t>This setting allows you to decide whether you wish to register EGPCS variables as global. This is now deprecated, and as of PHP4.2, this flag is set to Off by default. Use superglobal arrays instead. All the major code listings in this book use superglobal arrays.</a:t>
            </a:r>
          </a:p>
          <a:p>
            <a:r>
              <a:rPr lang="en-US" b="1" smtClean="0"/>
              <a:t>gpc_order = GPC</a:t>
            </a:r>
          </a:p>
          <a:p>
            <a:r>
              <a:rPr lang="en-US" smtClean="0"/>
              <a:t>This setting has been GPC Deprecated.</a:t>
            </a:r>
          </a:p>
          <a:p>
            <a:endParaRPr lang="en-US" smtClean="0"/>
          </a:p>
          <a:p>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773113" y="198438"/>
            <a:ext cx="9307512" cy="7070725"/>
          </a:xfrm>
        </p:spPr>
        <p:txBody>
          <a:bodyPr/>
          <a:lstStyle/>
          <a:p>
            <a:r>
              <a:rPr lang="en-US" sz="3000" b="1" smtClean="0"/>
              <a:t>magic_quotes_gpc = On</a:t>
            </a:r>
          </a:p>
          <a:p>
            <a:r>
              <a:rPr lang="en-US" sz="3000" smtClean="0"/>
              <a:t>This setting escapes quotes in incoming GET/POST/COOKIE data. If you use a lot of forms which possibly submit to themselves or other forms and display form values, you may need to set this directive to On or prepare to use addslashes() on string-type data.</a:t>
            </a:r>
          </a:p>
          <a:p>
            <a:r>
              <a:rPr lang="en-US" sz="3000" b="1" smtClean="0"/>
              <a:t>magic_quotes_runtime = Off</a:t>
            </a:r>
          </a:p>
          <a:p>
            <a:r>
              <a:rPr lang="en-US" sz="3000" smtClean="0"/>
              <a:t>This setting escapes quotes in incoming database and text strings. Remember that SQL adds slashes to single quotes and apostrophes when storing strings and does not strip them off when returning them. If this setting is Off, you will need to use stripslashes() when outputting any type of string data from a SQL database. If magic_quotes_sybase is set to On, this must be Off.</a:t>
            </a:r>
          </a:p>
          <a:p>
            <a:endParaRPr 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4294967295"/>
          </p:nvPr>
        </p:nvSpPr>
        <p:spPr>
          <a:xfrm>
            <a:off x="696913" y="274638"/>
            <a:ext cx="9383712" cy="6858000"/>
          </a:xfrm>
        </p:spPr>
        <p:txBody>
          <a:bodyPr/>
          <a:lstStyle/>
          <a:p>
            <a:r>
              <a:rPr lang="en-US" b="1" dirty="0" err="1" smtClean="0"/>
              <a:t>magic_quotes_sybase</a:t>
            </a:r>
            <a:r>
              <a:rPr lang="en-US" b="1" dirty="0" smtClean="0"/>
              <a:t> = Off</a:t>
            </a:r>
          </a:p>
          <a:p>
            <a:r>
              <a:rPr lang="en-US" dirty="0" smtClean="0"/>
              <a:t>This setting escapes single quotes in incoming database and text strings with Sybase-style single quotes rather than backslashes. If </a:t>
            </a:r>
            <a:r>
              <a:rPr lang="en-US" dirty="0" err="1" smtClean="0"/>
              <a:t>magic_quotes_runtime</a:t>
            </a:r>
            <a:r>
              <a:rPr lang="en-US" dirty="0" smtClean="0"/>
              <a:t> is set to On, this must be Off.</a:t>
            </a:r>
          </a:p>
          <a:p>
            <a:r>
              <a:rPr lang="en-US" b="1" dirty="0" smtClean="0"/>
              <a:t>auto-</a:t>
            </a:r>
            <a:r>
              <a:rPr lang="en-US" b="1" dirty="0" err="1" smtClean="0"/>
              <a:t>prepend</a:t>
            </a:r>
            <a:r>
              <a:rPr lang="en-US" b="1" dirty="0" smtClean="0"/>
              <a:t>-file = [path/to/file]</a:t>
            </a:r>
          </a:p>
          <a:p>
            <a:r>
              <a:rPr lang="en-US" dirty="0" smtClean="0"/>
              <a:t>If a path is specified here, PHP must automatically include() it at the beginning of every PHP file. Include path restrictions do apply.</a:t>
            </a:r>
          </a:p>
          <a:p>
            <a:r>
              <a:rPr lang="en-US" b="1" dirty="0" smtClean="0"/>
              <a:t>auto-append-file = [path/to/file]</a:t>
            </a:r>
          </a:p>
          <a:p>
            <a:r>
              <a:rPr lang="en-US" dirty="0" smtClean="0"/>
              <a:t>If a path is specified here, PHP must automatically include() it at the end of every PHP </a:t>
            </a:r>
            <a:r>
              <a:rPr lang="en-US" dirty="0" err="1" smtClean="0"/>
              <a:t>file.unless</a:t>
            </a:r>
            <a:r>
              <a:rPr lang="en-US" dirty="0" smtClean="0"/>
              <a:t> you escape by using the exit() function. Include path restrictions do apply.</a:t>
            </a:r>
          </a:p>
          <a:p>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4294967295"/>
          </p:nvPr>
        </p:nvSpPr>
        <p:spPr>
          <a:xfrm>
            <a:off x="696913" y="198438"/>
            <a:ext cx="9144000" cy="7361237"/>
          </a:xfrm>
        </p:spPr>
        <p:txBody>
          <a:bodyPr/>
          <a:lstStyle/>
          <a:p>
            <a:r>
              <a:rPr lang="en-US" sz="3000" b="1" dirty="0" err="1" smtClean="0"/>
              <a:t>include_path</a:t>
            </a:r>
            <a:r>
              <a:rPr lang="en-US" sz="3000" b="1" dirty="0" smtClean="0"/>
              <a:t> = [DIR]</a:t>
            </a:r>
          </a:p>
          <a:p>
            <a:r>
              <a:rPr lang="en-US" sz="3000" dirty="0" smtClean="0"/>
              <a:t>If you set this value, you will only be allowed to include or require files from these directories. The include directory is generally under your document root; this is mandatory if you.re running in safe mode. Set this to . in order to include files from the same directory your script is in. Multiple directories are separated by colons: .:/</a:t>
            </a:r>
            <a:r>
              <a:rPr lang="en-US" sz="3000" dirty="0" err="1" smtClean="0"/>
              <a:t>usr</a:t>
            </a:r>
            <a:r>
              <a:rPr lang="en-US" sz="3000" dirty="0" smtClean="0"/>
              <a:t>/local/apache/</a:t>
            </a:r>
            <a:r>
              <a:rPr lang="en-US" sz="3000" dirty="0" err="1" smtClean="0"/>
              <a:t>htdocs</a:t>
            </a:r>
            <a:r>
              <a:rPr lang="en-US" sz="3000" dirty="0" smtClean="0"/>
              <a:t>:/</a:t>
            </a:r>
            <a:r>
              <a:rPr lang="en-US" sz="3000" dirty="0" err="1" smtClean="0"/>
              <a:t>usr</a:t>
            </a:r>
            <a:r>
              <a:rPr lang="en-US" sz="3000" dirty="0" smtClean="0"/>
              <a:t>/local/lib.</a:t>
            </a:r>
          </a:p>
          <a:p>
            <a:r>
              <a:rPr lang="en-US" sz="3000" b="1" dirty="0" err="1" smtClean="0"/>
              <a:t>doc_root</a:t>
            </a:r>
            <a:r>
              <a:rPr lang="en-US" sz="3000" b="1" dirty="0" smtClean="0"/>
              <a:t> = [DIR]</a:t>
            </a:r>
          </a:p>
          <a:p>
            <a:r>
              <a:rPr lang="en-US" sz="3000" dirty="0" smtClean="0"/>
              <a:t>If you.re using Apache, you.ve already set a document root for this server or virtual host in </a:t>
            </a:r>
            <a:r>
              <a:rPr lang="en-US" sz="3000" dirty="0" err="1" smtClean="0"/>
              <a:t>httpd.conf</a:t>
            </a:r>
            <a:r>
              <a:rPr lang="en-US" sz="3000" dirty="0" smtClean="0"/>
              <a:t>. Set this value here if you.re using safe mode or if you want to enable PHP only on a portion of your site (for example, only in one subdirectory of your Web root).</a:t>
            </a:r>
          </a:p>
          <a:p>
            <a:endParaRPr lang="en-US" sz="30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4294967295"/>
          </p:nvPr>
        </p:nvSpPr>
        <p:spPr>
          <a:xfrm>
            <a:off x="620713" y="198438"/>
            <a:ext cx="9144000" cy="7361237"/>
          </a:xfrm>
        </p:spPr>
        <p:txBody>
          <a:bodyPr/>
          <a:lstStyle/>
          <a:p>
            <a:r>
              <a:rPr lang="en-US" sz="3000" b="1" dirty="0" err="1" smtClean="0"/>
              <a:t>file_uploads</a:t>
            </a:r>
            <a:r>
              <a:rPr lang="en-US" sz="3000" b="1" dirty="0" smtClean="0"/>
              <a:t> = [on/off]</a:t>
            </a:r>
          </a:p>
          <a:p>
            <a:r>
              <a:rPr lang="en-US" sz="3000" dirty="0" smtClean="0"/>
              <a:t>Turn on this flag if you will upload files using PHP script.</a:t>
            </a:r>
          </a:p>
          <a:p>
            <a:r>
              <a:rPr lang="en-US" sz="3000" b="1" dirty="0" err="1" smtClean="0"/>
              <a:t>upload_tmp_dir</a:t>
            </a:r>
            <a:r>
              <a:rPr lang="en-US" sz="3000" b="1" dirty="0" smtClean="0"/>
              <a:t> = [DIR]</a:t>
            </a:r>
          </a:p>
          <a:p>
            <a:r>
              <a:rPr lang="en-US" sz="3000" dirty="0" smtClean="0"/>
              <a:t>Do not uncomment this line unless you understand the implications of HTTP uploads!</a:t>
            </a:r>
          </a:p>
          <a:p>
            <a:r>
              <a:rPr lang="en-US" sz="3000" b="1" dirty="0" err="1" smtClean="0"/>
              <a:t>session.save</a:t>
            </a:r>
            <a:r>
              <a:rPr lang="en-US" sz="3000" b="1" dirty="0" smtClean="0"/>
              <a:t>-handler = files</a:t>
            </a:r>
          </a:p>
          <a:p>
            <a:r>
              <a:rPr lang="en-US" sz="3000" dirty="0" smtClean="0"/>
              <a:t>Except in rare circumstances, you will not want to change this setting. So don't touch it.</a:t>
            </a:r>
          </a:p>
          <a:p>
            <a:r>
              <a:rPr lang="en-US" sz="3000" b="1" dirty="0" err="1" smtClean="0"/>
              <a:t>ignore_user_abort</a:t>
            </a:r>
            <a:r>
              <a:rPr lang="en-US" sz="3000" b="1" dirty="0" smtClean="0"/>
              <a:t> = [On/Off]</a:t>
            </a:r>
          </a:p>
          <a:p>
            <a:r>
              <a:rPr lang="en-US" sz="3000" dirty="0" smtClean="0"/>
              <a:t>This setting controls what happens if a site visitor clicks the </a:t>
            </a:r>
            <a:r>
              <a:rPr lang="en-US" sz="3000" dirty="0" err="1" smtClean="0"/>
              <a:t>browser.s</a:t>
            </a:r>
            <a:r>
              <a:rPr lang="en-US" sz="3000" dirty="0" smtClean="0"/>
              <a:t> Stop button. The default is On, which means that the script continues to run to completion or timeout. If the setting is changed to Off, the script will abort. This setting only works in module mode, not CGI.</a:t>
            </a:r>
          </a:p>
          <a:p>
            <a:endParaRPr lang="en-US" sz="30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696913" y="198438"/>
            <a:ext cx="8797925" cy="7070725"/>
          </a:xfrm>
        </p:spPr>
        <p:txBody>
          <a:bodyPr/>
          <a:lstStyle/>
          <a:p>
            <a:endParaRPr lang="en-US" b="1" smtClean="0"/>
          </a:p>
          <a:p>
            <a:endParaRPr lang="en-US" b="1" smtClean="0"/>
          </a:p>
          <a:p>
            <a:r>
              <a:rPr lang="en-US" b="1" smtClean="0"/>
              <a:t>mysql.default_host = hostname</a:t>
            </a:r>
          </a:p>
          <a:p>
            <a:r>
              <a:rPr lang="en-US" smtClean="0"/>
              <a:t>The default server host to use when connecting to the database server if no other host is specified.</a:t>
            </a:r>
          </a:p>
          <a:p>
            <a:r>
              <a:rPr lang="en-US" b="1" smtClean="0"/>
              <a:t>mysql.default_user = username</a:t>
            </a:r>
          </a:p>
          <a:p>
            <a:r>
              <a:rPr lang="en-US" smtClean="0"/>
              <a:t>The default user name to use when connecting to the database server if no other name is specified.</a:t>
            </a:r>
          </a:p>
          <a:p>
            <a:r>
              <a:rPr lang="en-US" b="1" smtClean="0"/>
              <a:t>mysql.default_password = password</a:t>
            </a:r>
          </a:p>
          <a:p>
            <a:r>
              <a:rPr lang="en-US" smtClean="0"/>
              <a:t>The default password to use when connecting to the database server if no other password is specified.</a:t>
            </a:r>
          </a:p>
          <a:p>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4294967295"/>
          </p:nvPr>
        </p:nvSpPr>
        <p:spPr>
          <a:xfrm>
            <a:off x="620713" y="655638"/>
            <a:ext cx="9220200" cy="8534400"/>
          </a:xfrm>
        </p:spPr>
        <p:txBody>
          <a:bodyPr/>
          <a:lstStyle/>
          <a:p>
            <a:pPr lvl="1"/>
            <a:endParaRPr lang="en-US" b="1" smtClean="0"/>
          </a:p>
          <a:p>
            <a:pPr lvl="1"/>
            <a:endParaRPr lang="en-US" b="1" smtClean="0"/>
          </a:p>
          <a:p>
            <a:pPr lvl="1"/>
            <a:r>
              <a:rPr lang="en-US" b="1" smtClean="0"/>
              <a:t>upload_max_filesize = 10M</a:t>
            </a:r>
            <a:endParaRPr lang="en-US" smtClean="0"/>
          </a:p>
          <a:p>
            <a:r>
              <a:rPr lang="en-US" smtClean="0"/>
              <a:t>The maximum size of an uploaded file.</a:t>
            </a:r>
            <a:endParaRPr lang="en-US" sz="2800" smtClean="0"/>
          </a:p>
          <a:p>
            <a:r>
              <a:rPr lang="en-US" smtClean="0"/>
              <a:t> </a:t>
            </a:r>
            <a:endParaRPr lang="en-US" sz="2800" smtClean="0"/>
          </a:p>
          <a:p>
            <a:pPr lvl="1"/>
            <a:r>
              <a:rPr lang="en-US" b="1" smtClean="0"/>
              <a:t>memory_limit</a:t>
            </a:r>
            <a:endParaRPr lang="en-US" sz="2400" smtClean="0"/>
          </a:p>
          <a:p>
            <a:r>
              <a:rPr lang="en-US" smtClean="0"/>
              <a:t>This sets the maximum amount of memory in bytes that a script is allowed to allocate. This helps prevent poorly written scripts for eating up all available memory on a server. Note that to have no memory limit, set this directive to -1.</a:t>
            </a:r>
            <a:endParaRPr lang="en-US" sz="2800" smtClean="0"/>
          </a:p>
          <a:p>
            <a:r>
              <a:rPr lang="en-US" smtClean="0"/>
              <a:t> </a:t>
            </a:r>
            <a:endParaRPr lang="en-US" sz="28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4294967295"/>
          </p:nvPr>
        </p:nvSpPr>
        <p:spPr>
          <a:xfrm>
            <a:off x="773113" y="427038"/>
            <a:ext cx="8797925" cy="5241925"/>
          </a:xfrm>
        </p:spPr>
        <p:txBody>
          <a:bodyPr/>
          <a:lstStyle/>
          <a:p>
            <a:pPr lvl="1"/>
            <a:r>
              <a:rPr lang="en-US" b="1" smtClean="0"/>
              <a:t>post_max_size = 10M</a:t>
            </a:r>
            <a:endParaRPr lang="en-US" sz="2400" smtClean="0"/>
          </a:p>
          <a:p>
            <a:r>
              <a:rPr lang="en-US" smtClean="0"/>
              <a:t>Sets max size of post data allowed. This setting also affects file upload. To upload large files, this value must be larger than upload_max_filesize. If memory limit is enabled by your configure script, memory_limit also affects file uploading. Generally speaking, memory_limit should be larger than post_max_size.</a:t>
            </a:r>
            <a:r>
              <a:rPr lang="en-US" sz="2800" smtClean="0"/>
              <a:t>	</a:t>
            </a:r>
          </a:p>
          <a:p>
            <a:endParaRPr lang="en-US" smtClean="0"/>
          </a:p>
          <a:p>
            <a:endParaRPr 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73113" y="198438"/>
            <a:ext cx="8072437" cy="1260475"/>
          </a:xfrm>
        </p:spPr>
        <p:txBody>
          <a:bodyPr/>
          <a:lstStyle/>
          <a:p>
            <a:r>
              <a:rPr lang="en-US" smtClean="0"/>
              <a:t>Question bank</a:t>
            </a:r>
          </a:p>
        </p:txBody>
      </p:sp>
      <p:sp>
        <p:nvSpPr>
          <p:cNvPr id="3" name="Content Placeholder 2"/>
          <p:cNvSpPr>
            <a:spLocks noGrp="1"/>
          </p:cNvSpPr>
          <p:nvPr>
            <p:ph idx="1"/>
          </p:nvPr>
        </p:nvSpPr>
        <p:spPr>
          <a:xfrm>
            <a:off x="773113" y="1798638"/>
            <a:ext cx="8534400" cy="5065712"/>
          </a:xfrm>
        </p:spPr>
        <p:txBody>
          <a:bodyPr/>
          <a:lstStyle/>
          <a:p>
            <a:pPr>
              <a:defRPr/>
            </a:pPr>
            <a:r>
              <a:rPr lang="en-US" dirty="0" smtClean="0"/>
              <a:t>Question for  [1] mark.</a:t>
            </a:r>
          </a:p>
          <a:p>
            <a:pPr>
              <a:buFont typeface="StarSymbol" charset="0"/>
              <a:buNone/>
              <a:defRPr/>
            </a:pPr>
            <a:endParaRPr lang="en-US" dirty="0" smtClean="0"/>
          </a:p>
          <a:p>
            <a:pPr marL="585788" indent="-514350">
              <a:buFont typeface="+mj-lt"/>
              <a:buAutoNum type="arabicPeriod"/>
              <a:defRPr/>
            </a:pPr>
            <a:r>
              <a:rPr lang="en-US" dirty="0" smtClean="0"/>
              <a:t>PHP stands for__________________.</a:t>
            </a:r>
          </a:p>
          <a:p>
            <a:pPr marL="585788" indent="-514350">
              <a:buFont typeface="+mj-lt"/>
              <a:buAutoNum type="arabicPeriod"/>
              <a:defRPr/>
            </a:pPr>
            <a:r>
              <a:rPr lang="en-US" dirty="0" smtClean="0"/>
              <a:t>Who is developer of PHP?</a:t>
            </a:r>
          </a:p>
          <a:p>
            <a:pPr marL="585788" indent="-514350">
              <a:buFont typeface="+mj-lt"/>
              <a:buAutoNum type="arabicPeriod"/>
              <a:defRPr/>
            </a:pPr>
            <a:r>
              <a:rPr lang="en-US" dirty="0" smtClean="0"/>
              <a:t>Which is PHP  configuration file?</a:t>
            </a:r>
          </a:p>
          <a:p>
            <a:pPr marL="585788" indent="-514350">
              <a:buFont typeface="+mj-lt"/>
              <a:buAutoNum type="arabicPeriod"/>
              <a:defRPr/>
            </a:pPr>
            <a:r>
              <a:rPr lang="en-US" dirty="0" smtClean="0"/>
              <a:t>Php.ini file can be edited using any editor (true/false).</a:t>
            </a:r>
          </a:p>
          <a:p>
            <a:pPr marL="585788" indent="-514350">
              <a:buFont typeface="+mj-lt"/>
              <a:buAutoNum type="arabicPeriod"/>
              <a:defRPr/>
            </a:pPr>
            <a:r>
              <a:rPr lang="en-US" dirty="0" smtClean="0"/>
              <a:t>______________ is directory level configuration file.</a:t>
            </a:r>
          </a:p>
          <a:p>
            <a:pPr marL="585788" indent="-514350">
              <a:buFont typeface="StarSymbol" charset="0"/>
              <a:buNone/>
              <a:defRPr/>
            </a:pPr>
            <a:r>
              <a:rPr lang="en-US" dirty="0" smtClean="0"/>
              <a:t/>
            </a:r>
            <a:br>
              <a:rPr lang="en-US" dirty="0" smtClean="0"/>
            </a:br>
            <a:r>
              <a:rPr lang="en-US" dirty="0" smtClean="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773113" y="198438"/>
            <a:ext cx="8072437" cy="1260475"/>
          </a:xfrm>
        </p:spPr>
        <p:txBody>
          <a:bodyPr/>
          <a:lstStyle/>
          <a:p>
            <a:r>
              <a:rPr lang="en-US" smtClean="0"/>
              <a:t>Question bank</a:t>
            </a:r>
          </a:p>
        </p:txBody>
      </p:sp>
      <p:sp>
        <p:nvSpPr>
          <p:cNvPr id="3" name="Content Placeholder 2"/>
          <p:cNvSpPr>
            <a:spLocks noGrp="1"/>
          </p:cNvSpPr>
          <p:nvPr>
            <p:ph idx="1"/>
          </p:nvPr>
        </p:nvSpPr>
        <p:spPr>
          <a:xfrm>
            <a:off x="773113" y="1798638"/>
            <a:ext cx="8534400" cy="5486400"/>
          </a:xfrm>
        </p:spPr>
        <p:txBody>
          <a:bodyPr/>
          <a:lstStyle/>
          <a:p>
            <a:pPr>
              <a:defRPr/>
            </a:pPr>
            <a:r>
              <a:rPr lang="en-US" dirty="0" smtClean="0"/>
              <a:t>Question for  [5] mark.</a:t>
            </a:r>
          </a:p>
          <a:p>
            <a:pPr>
              <a:buFont typeface="StarSymbol" charset="0"/>
              <a:buNone/>
              <a:defRPr/>
            </a:pPr>
            <a:endParaRPr lang="en-US" dirty="0" smtClean="0"/>
          </a:p>
          <a:p>
            <a:pPr marL="585788" indent="-514350">
              <a:buFont typeface="+mj-lt"/>
              <a:buAutoNum type="arabicPeriod"/>
              <a:defRPr/>
            </a:pPr>
            <a:r>
              <a:rPr lang="en-US" dirty="0" smtClean="0"/>
              <a:t>What is PHP?</a:t>
            </a:r>
          </a:p>
          <a:p>
            <a:pPr marL="585788" indent="-514350">
              <a:buFont typeface="+mj-lt"/>
              <a:buAutoNum type="arabicPeriod"/>
              <a:defRPr/>
            </a:pPr>
            <a:r>
              <a:rPr lang="en-US" dirty="0" smtClean="0"/>
              <a:t>Write a note on history of PHP.</a:t>
            </a:r>
          </a:p>
          <a:p>
            <a:pPr marL="585788" indent="-514350">
              <a:buFont typeface="+mj-lt"/>
              <a:buAutoNum type="arabicPeriod"/>
              <a:defRPr/>
            </a:pPr>
            <a:r>
              <a:rPr lang="en-US" dirty="0" smtClean="0"/>
              <a:t>Write a steps for IIS installation.</a:t>
            </a:r>
          </a:p>
          <a:p>
            <a:pPr>
              <a:buFont typeface="StarSymbol" charset="0"/>
              <a:buNone/>
              <a:defRPr/>
            </a:pPr>
            <a:endParaRPr lang="en-US" dirty="0" smtClean="0"/>
          </a:p>
          <a:p>
            <a:pPr>
              <a:buFont typeface="StarSymbol" charset="0"/>
              <a:buNone/>
              <a:defRPr/>
            </a:pPr>
            <a:endParaRPr lang="en-US" dirty="0" smtClean="0"/>
          </a:p>
          <a:p>
            <a:pPr>
              <a:defRPr/>
            </a:pPr>
            <a:r>
              <a:rPr lang="en-US" dirty="0" smtClean="0"/>
              <a:t>Question for  [7] mark.</a:t>
            </a:r>
          </a:p>
          <a:p>
            <a:pPr>
              <a:buFont typeface="StarSymbol" charset="0"/>
              <a:buNone/>
              <a:defRPr/>
            </a:pPr>
            <a:endParaRPr lang="en-US" dirty="0" smtClean="0"/>
          </a:p>
          <a:p>
            <a:pPr marL="585788" indent="-514350">
              <a:buFont typeface="+mj-lt"/>
              <a:buAutoNum type="arabicPeriod"/>
              <a:defRPr/>
            </a:pPr>
            <a:r>
              <a:rPr lang="en-US" dirty="0" smtClean="0"/>
              <a:t>Write advantages and disadvantages of PHP.</a:t>
            </a:r>
          </a:p>
          <a:p>
            <a:pPr marL="585788" indent="-514350">
              <a:buFont typeface="+mj-lt"/>
              <a:buAutoNum type="arabicPeriod"/>
              <a:defRPr/>
            </a:pPr>
            <a:r>
              <a:rPr lang="en-US" dirty="0" smtClean="0"/>
              <a:t>Write a note on php.ini file.</a:t>
            </a:r>
          </a:p>
          <a:p>
            <a:pPr>
              <a:buFont typeface="StarSymbol" charset="0"/>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a:r>
              <a:rPr lang="en-US" smtClean="0"/>
              <a:t>History</a:t>
            </a:r>
          </a:p>
        </p:txBody>
      </p:sp>
      <p:sp>
        <p:nvSpPr>
          <p:cNvPr id="6147" name="Rectangle 3"/>
          <p:cNvSpPr>
            <a:spLocks noGrp="1" noChangeArrowheads="1"/>
          </p:cNvSpPr>
          <p:nvPr>
            <p:ph type="body" idx="1"/>
          </p:nvPr>
        </p:nvSpPr>
        <p:spPr>
          <a:xfrm>
            <a:off x="1154113" y="1722438"/>
            <a:ext cx="8153400" cy="5334000"/>
          </a:xfrm>
        </p:spPr>
        <p:txBody>
          <a:bodyPr/>
          <a:lstStyle/>
          <a:p>
            <a:pPr eaLnBrk="1">
              <a:lnSpc>
                <a:spcPct val="90000"/>
              </a:lnSpc>
            </a:pPr>
            <a:r>
              <a:rPr lang="en-US" sz="3100" dirty="0" smtClean="0"/>
              <a:t>Started as a Perl hack in 1994 by </a:t>
            </a:r>
            <a:r>
              <a:rPr lang="en-US" sz="3100" dirty="0" err="1" smtClean="0"/>
              <a:t>Rasmus</a:t>
            </a:r>
            <a:r>
              <a:rPr lang="en-US" sz="3100" dirty="0" smtClean="0"/>
              <a:t> </a:t>
            </a:r>
            <a:r>
              <a:rPr lang="en-US" sz="3100" dirty="0" err="1" smtClean="0"/>
              <a:t>Lerdorf</a:t>
            </a:r>
            <a:r>
              <a:rPr lang="en-US" sz="3100" dirty="0" smtClean="0"/>
              <a:t> (to handle his resume), developed to PHP/FI 2.0</a:t>
            </a:r>
          </a:p>
          <a:p>
            <a:pPr eaLnBrk="1">
              <a:lnSpc>
                <a:spcPct val="90000"/>
              </a:lnSpc>
            </a:pPr>
            <a:r>
              <a:rPr lang="en-US" sz="3100" dirty="0" smtClean="0"/>
              <a:t>By 1997 up to PHP 3.0 with a new parser engine by </a:t>
            </a:r>
            <a:r>
              <a:rPr lang="en-US" sz="3100" dirty="0" err="1" smtClean="0"/>
              <a:t>Zeev</a:t>
            </a:r>
            <a:r>
              <a:rPr lang="en-US" sz="3100" dirty="0" smtClean="0"/>
              <a:t> </a:t>
            </a:r>
            <a:r>
              <a:rPr lang="en-US" sz="3100" dirty="0" err="1" smtClean="0"/>
              <a:t>Suraski</a:t>
            </a:r>
            <a:r>
              <a:rPr lang="en-US" sz="3100" dirty="0" smtClean="0"/>
              <a:t> and </a:t>
            </a:r>
            <a:r>
              <a:rPr lang="en-US" sz="3100" dirty="0" err="1" smtClean="0"/>
              <a:t>Andi</a:t>
            </a:r>
            <a:r>
              <a:rPr lang="en-US" sz="3100" dirty="0" smtClean="0"/>
              <a:t> </a:t>
            </a:r>
            <a:r>
              <a:rPr lang="en-US" sz="3100" dirty="0" err="1" smtClean="0"/>
              <a:t>Gutmans</a:t>
            </a:r>
            <a:endParaRPr lang="en-US" sz="3100" dirty="0" smtClean="0"/>
          </a:p>
          <a:p>
            <a:pPr eaLnBrk="1">
              <a:lnSpc>
                <a:spcPct val="90000"/>
              </a:lnSpc>
            </a:pPr>
            <a:r>
              <a:rPr lang="en-US" sz="3100" dirty="0" smtClean="0"/>
              <a:t>Version 5.2.4 is current version, rewritten by </a:t>
            </a:r>
            <a:r>
              <a:rPr lang="en-US" sz="3100" dirty="0" err="1" smtClean="0"/>
              <a:t>Zend</a:t>
            </a:r>
            <a:r>
              <a:rPr lang="en-US" sz="3100" dirty="0" smtClean="0"/>
              <a:t> (www.zend.com) to include a number of features, such as an object model</a:t>
            </a:r>
          </a:p>
          <a:p>
            <a:pPr eaLnBrk="1">
              <a:lnSpc>
                <a:spcPct val="90000"/>
              </a:lnSpc>
            </a:pPr>
            <a:r>
              <a:rPr lang="en-US" sz="3100" dirty="0" smtClean="0"/>
              <a:t>Current is version 5</a:t>
            </a:r>
          </a:p>
          <a:p>
            <a:pPr eaLnBrk="1">
              <a:lnSpc>
                <a:spcPct val="90000"/>
              </a:lnSpc>
            </a:pPr>
            <a:r>
              <a:rPr lang="en-US" sz="3100" dirty="0" smtClean="0"/>
              <a:t>php is one of the premier examples of what an open source project can be</a:t>
            </a:r>
            <a:endParaRPr lang="en-US" sz="1200" dirty="0" smtClean="0">
              <a:solidFill>
                <a:srgbClr val="000066"/>
              </a:solidFill>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a:r>
              <a:rPr lang="en-US" dirty="0" smtClean="0"/>
              <a:t>What is PHP??</a:t>
            </a:r>
          </a:p>
        </p:txBody>
      </p:sp>
      <p:sp>
        <p:nvSpPr>
          <p:cNvPr id="7171" name="Content Placeholder 2"/>
          <p:cNvSpPr>
            <a:spLocks noGrp="1"/>
          </p:cNvSpPr>
          <p:nvPr>
            <p:ph idx="1"/>
          </p:nvPr>
        </p:nvSpPr>
        <p:spPr>
          <a:xfrm>
            <a:off x="503238" y="1763713"/>
            <a:ext cx="9074150" cy="5375275"/>
          </a:xfrm>
        </p:spPr>
        <p:txBody>
          <a:bodyPr/>
          <a:lstStyle/>
          <a:p>
            <a:pPr eaLnBrk="1"/>
            <a:r>
              <a:rPr lang="en-US" dirty="0" smtClean="0"/>
              <a:t>PHP scripts are executed on the server.</a:t>
            </a:r>
          </a:p>
          <a:p>
            <a:pPr eaLnBrk="1"/>
            <a:r>
              <a:rPr lang="en-US" dirty="0" smtClean="0"/>
              <a:t>What You Should Already Know</a:t>
            </a:r>
          </a:p>
          <a:p>
            <a:pPr eaLnBrk="1"/>
            <a:r>
              <a:rPr lang="en-US" dirty="0" smtClean="0"/>
              <a:t>Before you continue you should have a basic understanding of the following:</a:t>
            </a:r>
          </a:p>
          <a:p>
            <a:pPr marL="1006475" lvl="1" indent="-566738" eaLnBrk="1">
              <a:buFont typeface="Times New Roman" pitchFamily="18" charset="0"/>
              <a:buAutoNum type="arabicPeriod"/>
            </a:pPr>
            <a:r>
              <a:rPr lang="en-US" dirty="0" smtClean="0"/>
              <a:t>HTML</a:t>
            </a:r>
          </a:p>
          <a:p>
            <a:pPr marL="1006475" lvl="1" indent="-566738" eaLnBrk="1">
              <a:buFont typeface="Times New Roman" pitchFamily="18" charset="0"/>
              <a:buAutoNum type="arabicPeriod"/>
            </a:pPr>
            <a:r>
              <a:rPr lang="en-US" dirty="0" smtClean="0"/>
              <a:t>CSS</a:t>
            </a:r>
          </a:p>
          <a:p>
            <a:pPr marL="1006475" lvl="1" indent="-566738" eaLnBrk="1">
              <a:buFont typeface="Times New Roman" pitchFamily="18" charset="0"/>
              <a:buAutoNum type="arabicPeriod"/>
            </a:pPr>
            <a:r>
              <a:rPr lang="en-US" dirty="0" smtClean="0"/>
              <a:t>JavaScript</a:t>
            </a:r>
          </a:p>
          <a:p>
            <a:pPr eaLnBrk="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a:defRPr/>
            </a:pPr>
            <a:r>
              <a:rPr lang="en-US" dirty="0" smtClean="0"/>
              <a:t>What is a PHP File?</a:t>
            </a:r>
            <a:br>
              <a:rPr lang="en-US" dirty="0" smtClean="0"/>
            </a:br>
            <a:endParaRPr lang="en-US" dirty="0"/>
          </a:p>
        </p:txBody>
      </p:sp>
      <p:sp>
        <p:nvSpPr>
          <p:cNvPr id="8195" name="Content Placeholder 2"/>
          <p:cNvSpPr>
            <a:spLocks noGrp="1"/>
          </p:cNvSpPr>
          <p:nvPr>
            <p:ph idx="1"/>
          </p:nvPr>
        </p:nvSpPr>
        <p:spPr>
          <a:xfrm>
            <a:off x="773113" y="1493838"/>
            <a:ext cx="8721725" cy="5775325"/>
          </a:xfrm>
        </p:spPr>
        <p:txBody>
          <a:bodyPr/>
          <a:lstStyle/>
          <a:p>
            <a:pPr eaLnBrk="1"/>
            <a:r>
              <a:rPr lang="en-US" dirty="0" smtClean="0"/>
              <a:t>PHP files can contain text, HTML, CSS, JavaScript, and PHP code</a:t>
            </a:r>
          </a:p>
          <a:p>
            <a:pPr eaLnBrk="1"/>
            <a:r>
              <a:rPr lang="en-US" dirty="0" smtClean="0"/>
              <a:t>PHP code are executed on the server, and the result is returned to the browser as plain HTML</a:t>
            </a:r>
          </a:p>
          <a:p>
            <a:pPr eaLnBrk="1"/>
            <a:r>
              <a:rPr lang="en-US" dirty="0" smtClean="0"/>
              <a:t>PHP files have extension ".php"</a:t>
            </a:r>
            <a:br>
              <a:rPr lang="en-US" dirty="0" smtClean="0"/>
            </a:br>
            <a:endParaRPr lang="en-US" dirty="0" smtClean="0"/>
          </a:p>
          <a:p>
            <a:pPr eaLnBrk="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a:defRPr/>
            </a:pPr>
            <a:r>
              <a:rPr lang="en-US" dirty="0" smtClean="0"/>
              <a:t>What Can PHP Do?</a:t>
            </a:r>
            <a:br>
              <a:rPr lang="en-US" dirty="0" smtClean="0"/>
            </a:br>
            <a:endParaRPr lang="en-US" dirty="0"/>
          </a:p>
        </p:txBody>
      </p:sp>
      <p:sp>
        <p:nvSpPr>
          <p:cNvPr id="9219" name="Content Placeholder 2"/>
          <p:cNvSpPr>
            <a:spLocks noGrp="1"/>
          </p:cNvSpPr>
          <p:nvPr>
            <p:ph idx="1"/>
          </p:nvPr>
        </p:nvSpPr>
        <p:spPr>
          <a:xfrm>
            <a:off x="503238" y="1092200"/>
            <a:ext cx="9074150" cy="6215063"/>
          </a:xfrm>
        </p:spPr>
        <p:txBody>
          <a:bodyPr/>
          <a:lstStyle/>
          <a:p>
            <a:pPr eaLnBrk="1"/>
            <a:r>
              <a:rPr lang="en-US" dirty="0" smtClean="0"/>
              <a:t>PHP can generate dynamic page content</a:t>
            </a:r>
          </a:p>
          <a:p>
            <a:pPr eaLnBrk="1"/>
            <a:r>
              <a:rPr lang="en-US" dirty="0" smtClean="0"/>
              <a:t>PHP can create, open, read, write, delete, and close files on the server</a:t>
            </a:r>
          </a:p>
          <a:p>
            <a:pPr eaLnBrk="1"/>
            <a:r>
              <a:rPr lang="en-US" dirty="0" smtClean="0"/>
              <a:t>PHP can collect form data</a:t>
            </a:r>
          </a:p>
          <a:p>
            <a:pPr eaLnBrk="1"/>
            <a:r>
              <a:rPr lang="en-US" dirty="0" smtClean="0"/>
              <a:t>PHP can send and receive cookies</a:t>
            </a:r>
          </a:p>
          <a:p>
            <a:pPr eaLnBrk="1"/>
            <a:r>
              <a:rPr lang="en-US" dirty="0" smtClean="0"/>
              <a:t>PHP can add, delete, modify data in your database</a:t>
            </a:r>
          </a:p>
          <a:p>
            <a:pPr eaLnBrk="1"/>
            <a:r>
              <a:rPr lang="en-US" dirty="0" smtClean="0"/>
              <a:t>PHP can be used to control user-access</a:t>
            </a:r>
          </a:p>
          <a:p>
            <a:pPr eaLnBrk="1"/>
            <a:r>
              <a:rPr lang="en-US" dirty="0" smtClean="0"/>
              <a:t>PHP can encrypt data</a:t>
            </a:r>
          </a:p>
          <a:p>
            <a:pPr eaLnBrk="1"/>
            <a:r>
              <a:rPr lang="en-US" dirty="0" smtClean="0"/>
              <a:t>With PHP you are not limited to output HTML. You can output images, PDF files, and even Flash movies. You can also output any text, such as XHTML and XML.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a:defRPr/>
            </a:pPr>
            <a:r>
              <a:rPr lang="en-US" dirty="0" smtClean="0"/>
              <a:t>Why PHP?</a:t>
            </a:r>
            <a:br>
              <a:rPr lang="en-US" dirty="0" smtClean="0"/>
            </a:br>
            <a:endParaRPr lang="en-US" dirty="0"/>
          </a:p>
        </p:txBody>
      </p:sp>
      <p:sp>
        <p:nvSpPr>
          <p:cNvPr id="10243" name="Content Placeholder 2"/>
          <p:cNvSpPr>
            <a:spLocks noGrp="1"/>
          </p:cNvSpPr>
          <p:nvPr>
            <p:ph idx="1"/>
          </p:nvPr>
        </p:nvSpPr>
        <p:spPr>
          <a:xfrm>
            <a:off x="925513" y="1493838"/>
            <a:ext cx="8569325" cy="5775325"/>
          </a:xfrm>
        </p:spPr>
        <p:txBody>
          <a:bodyPr/>
          <a:lstStyle/>
          <a:p>
            <a:pPr eaLnBrk="1"/>
            <a:r>
              <a:rPr lang="en-US" dirty="0" smtClean="0"/>
              <a:t>PHP runs on various platforms (Windows, Linux, Unix, Mac OS X, etc.)</a:t>
            </a:r>
          </a:p>
          <a:p>
            <a:pPr eaLnBrk="1"/>
            <a:r>
              <a:rPr lang="en-US" dirty="0" smtClean="0"/>
              <a:t>PHP is compatible with almost all servers used today (Apache, IIS, etc.)</a:t>
            </a:r>
          </a:p>
          <a:p>
            <a:pPr eaLnBrk="1"/>
            <a:r>
              <a:rPr lang="en-US" dirty="0" smtClean="0"/>
              <a:t>PHP supports a wide range of databases</a:t>
            </a:r>
          </a:p>
          <a:p>
            <a:pPr eaLnBrk="1"/>
            <a:r>
              <a:rPr lang="en-US" dirty="0" smtClean="0"/>
              <a:t>PHP is free. Download it from the official PHP resource: </a:t>
            </a:r>
            <a:r>
              <a:rPr lang="en-US" dirty="0" smtClean="0">
                <a:hlinkClick r:id="rId2"/>
              </a:rPr>
              <a:t>www.php.net</a:t>
            </a:r>
            <a:endParaRPr lang="en-US" dirty="0" smtClean="0"/>
          </a:p>
          <a:p>
            <a:pPr eaLnBrk="1"/>
            <a:r>
              <a:rPr lang="en-US" dirty="0" smtClean="0"/>
              <a:t>PHP is easy to learn and runs efficiently on the server side</a:t>
            </a:r>
          </a:p>
          <a:p>
            <a:pPr eaLnBrk="1"/>
            <a:endParaRPr lang="en-US" dirty="0" smtClean="0"/>
          </a:p>
          <a:p>
            <a:pPr eaLnBrk="1"/>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HG Mincho Light J;MS Mincho;HG "/>
        <a:cs typeface="HG Mincho Light J;MS Mincho;HG "/>
      </a:majorFont>
      <a:minorFont>
        <a:latin typeface="Times New Roman"/>
        <a:ea typeface="HG Mincho Light J;MS Mincho;HG "/>
        <a:cs typeface="HG Mincho Light J;MS Mincho;HG "/>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3388</Words>
  <Application>Microsoft Office PowerPoint</Application>
  <PresentationFormat>Custom</PresentationFormat>
  <Paragraphs>282</Paragraphs>
  <Slides>49</Slides>
  <Notes>5</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Chapter:-1 </vt:lpstr>
      <vt:lpstr>Topic of this chapter</vt:lpstr>
      <vt:lpstr>What is PHP?</vt:lpstr>
      <vt:lpstr>Slide 4</vt:lpstr>
      <vt:lpstr>History</vt:lpstr>
      <vt:lpstr>What is PHP??</vt:lpstr>
      <vt:lpstr>What is a PHP File? </vt:lpstr>
      <vt:lpstr>What Can PHP Do? </vt:lpstr>
      <vt:lpstr>Why PHP? </vt:lpstr>
      <vt:lpstr>ADVANTAGES OF PHP</vt:lpstr>
      <vt:lpstr>Slide 11</vt:lpstr>
      <vt:lpstr>Slide 12</vt:lpstr>
      <vt:lpstr>Slide 13</vt:lpstr>
      <vt:lpstr>Slide 14</vt:lpstr>
      <vt:lpstr>DIS-ADVANTAGES OF PHP </vt:lpstr>
      <vt:lpstr>Version of php</vt:lpstr>
      <vt:lpstr>Version of PHP</vt:lpstr>
      <vt:lpstr>Slide 18</vt:lpstr>
      <vt:lpstr>Slide 19</vt:lpstr>
      <vt:lpstr>XAMPP Installs the Following Products.</vt:lpstr>
      <vt:lpstr>HOW PHP WORKS </vt:lpstr>
      <vt:lpstr>Slide 22</vt:lpstr>
      <vt:lpstr>Slide 23</vt:lpstr>
      <vt:lpstr>Slide 24</vt:lpstr>
      <vt:lpstr>Slide 25</vt:lpstr>
      <vt:lpstr>Slide 26</vt:lpstr>
      <vt:lpstr>Slide 27</vt:lpstr>
      <vt:lpstr>PHP configuration in IIS &amp; Apache web server</vt:lpstr>
      <vt:lpstr>Slide 29</vt:lpstr>
      <vt:lpstr>Slide 30</vt:lpstr>
      <vt:lpstr>Slide 31</vt:lpstr>
      <vt:lpstr>The PHP configuration ,php.ini,file, </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Question bank</vt:lpstr>
      <vt:lpstr>Question bank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dc:title>
  <dc:creator>atmiya</dc:creator>
  <cp:lastModifiedBy>admin</cp:lastModifiedBy>
  <cp:revision>75</cp:revision>
  <dcterms:modified xsi:type="dcterms:W3CDTF">2019-12-06T03:26:33Z</dcterms:modified>
</cp:coreProperties>
</file>