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4"/>
  </p:notesMasterIdLst>
  <p:sldIdLst>
    <p:sldId id="287" r:id="rId2"/>
    <p:sldId id="282" r:id="rId3"/>
    <p:sldId id="323" r:id="rId4"/>
    <p:sldId id="324" r:id="rId5"/>
    <p:sldId id="294" r:id="rId6"/>
    <p:sldId id="295" r:id="rId7"/>
    <p:sldId id="296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43" r:id="rId16"/>
    <p:sldId id="344" r:id="rId17"/>
    <p:sldId id="307" r:id="rId18"/>
    <p:sldId id="308" r:id="rId19"/>
    <p:sldId id="385" r:id="rId20"/>
    <p:sldId id="309" r:id="rId21"/>
    <p:sldId id="310" r:id="rId22"/>
    <p:sldId id="312" r:id="rId23"/>
    <p:sldId id="313" r:id="rId24"/>
    <p:sldId id="314" r:id="rId25"/>
    <p:sldId id="329" r:id="rId26"/>
    <p:sldId id="386" r:id="rId27"/>
    <p:sldId id="331" r:id="rId28"/>
    <p:sldId id="335" r:id="rId29"/>
    <p:sldId id="336" r:id="rId30"/>
    <p:sldId id="333" r:id="rId31"/>
    <p:sldId id="334" r:id="rId32"/>
    <p:sldId id="337" r:id="rId33"/>
    <p:sldId id="317" r:id="rId34"/>
    <p:sldId id="318" r:id="rId35"/>
    <p:sldId id="319" r:id="rId36"/>
    <p:sldId id="320" r:id="rId37"/>
    <p:sldId id="321" r:id="rId38"/>
    <p:sldId id="322" r:id="rId39"/>
    <p:sldId id="326" r:id="rId40"/>
    <p:sldId id="327" r:id="rId41"/>
    <p:sldId id="328" r:id="rId42"/>
    <p:sldId id="338" r:id="rId43"/>
    <p:sldId id="373" r:id="rId44"/>
    <p:sldId id="374" r:id="rId45"/>
    <p:sldId id="354" r:id="rId46"/>
    <p:sldId id="341" r:id="rId47"/>
    <p:sldId id="345" r:id="rId48"/>
    <p:sldId id="342" r:id="rId49"/>
    <p:sldId id="352" r:id="rId50"/>
    <p:sldId id="389" r:id="rId51"/>
    <p:sldId id="388" r:id="rId52"/>
    <p:sldId id="390" r:id="rId53"/>
    <p:sldId id="450" r:id="rId54"/>
    <p:sldId id="353" r:id="rId55"/>
    <p:sldId id="346" r:id="rId56"/>
    <p:sldId id="347" r:id="rId57"/>
    <p:sldId id="348" r:id="rId58"/>
    <p:sldId id="349" r:id="rId59"/>
    <p:sldId id="350" r:id="rId60"/>
    <p:sldId id="414" r:id="rId61"/>
    <p:sldId id="351" r:id="rId62"/>
    <p:sldId id="356" r:id="rId63"/>
    <p:sldId id="357" r:id="rId64"/>
    <p:sldId id="397" r:id="rId65"/>
    <p:sldId id="358" r:id="rId66"/>
    <p:sldId id="359" r:id="rId67"/>
    <p:sldId id="360" r:id="rId68"/>
    <p:sldId id="361" r:id="rId69"/>
    <p:sldId id="391" r:id="rId70"/>
    <p:sldId id="362" r:id="rId71"/>
    <p:sldId id="392" r:id="rId72"/>
    <p:sldId id="393" r:id="rId73"/>
    <p:sldId id="394" r:id="rId74"/>
    <p:sldId id="363" r:id="rId75"/>
    <p:sldId id="396" r:id="rId76"/>
    <p:sldId id="398" r:id="rId77"/>
    <p:sldId id="399" r:id="rId78"/>
    <p:sldId id="400" r:id="rId79"/>
    <p:sldId id="401" r:id="rId80"/>
    <p:sldId id="384" r:id="rId81"/>
    <p:sldId id="402" r:id="rId82"/>
    <p:sldId id="403" r:id="rId83"/>
    <p:sldId id="404" r:id="rId84"/>
    <p:sldId id="405" r:id="rId85"/>
    <p:sldId id="406" r:id="rId86"/>
    <p:sldId id="407" r:id="rId87"/>
    <p:sldId id="408" r:id="rId88"/>
    <p:sldId id="364" r:id="rId89"/>
    <p:sldId id="416" r:id="rId90"/>
    <p:sldId id="409" r:id="rId91"/>
    <p:sldId id="437" r:id="rId92"/>
    <p:sldId id="439" r:id="rId93"/>
    <p:sldId id="440" r:id="rId94"/>
    <p:sldId id="449" r:id="rId95"/>
    <p:sldId id="441" r:id="rId96"/>
    <p:sldId id="442" r:id="rId97"/>
    <p:sldId id="443" r:id="rId98"/>
    <p:sldId id="444" r:id="rId99"/>
    <p:sldId id="445" r:id="rId100"/>
    <p:sldId id="446" r:id="rId101"/>
    <p:sldId id="447" r:id="rId102"/>
    <p:sldId id="448" r:id="rId103"/>
    <p:sldId id="365" r:id="rId104"/>
    <p:sldId id="417" r:id="rId105"/>
    <p:sldId id="415" r:id="rId106"/>
    <p:sldId id="375" r:id="rId107"/>
    <p:sldId id="376" r:id="rId108"/>
    <p:sldId id="411" r:id="rId109"/>
    <p:sldId id="410" r:id="rId110"/>
    <p:sldId id="367" r:id="rId111"/>
    <p:sldId id="418" r:id="rId112"/>
    <p:sldId id="419" r:id="rId113"/>
    <p:sldId id="377" r:id="rId114"/>
    <p:sldId id="378" r:id="rId115"/>
    <p:sldId id="433" r:id="rId116"/>
    <p:sldId id="434" r:id="rId117"/>
    <p:sldId id="435" r:id="rId118"/>
    <p:sldId id="436" r:id="rId119"/>
    <p:sldId id="413" r:id="rId120"/>
    <p:sldId id="412" r:id="rId121"/>
    <p:sldId id="368" r:id="rId122"/>
    <p:sldId id="421" r:id="rId123"/>
    <p:sldId id="420" r:id="rId124"/>
    <p:sldId id="422" r:id="rId125"/>
    <p:sldId id="380" r:id="rId126"/>
    <p:sldId id="381" r:id="rId127"/>
    <p:sldId id="382" r:id="rId128"/>
    <p:sldId id="325" r:id="rId129"/>
    <p:sldId id="372" r:id="rId130"/>
    <p:sldId id="369" r:id="rId131"/>
    <p:sldId id="371" r:id="rId132"/>
    <p:sldId id="370" r:id="rId1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1" d="100"/>
          <a:sy n="61" d="100"/>
        </p:scale>
        <p:origin x="-1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12924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5" name="Arc 2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T0" fmla="*/ 25 w 21912"/>
                <a:gd name="T1" fmla="*/ 0 h 43200"/>
                <a:gd name="T2" fmla="*/ 0 w 21912"/>
                <a:gd name="T3" fmla="*/ 1008 h 43200"/>
                <a:gd name="T4" fmla="*/ 26 w 21912"/>
                <a:gd name="T5" fmla="*/ 50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Times New Roman" charset="0"/>
              </a:endParaRPr>
            </a:p>
          </p:txBody>
        </p:sp>
        <p:sp>
          <p:nvSpPr>
            <p:cNvPr id="6" name="Arc 3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T0" fmla="*/ 26 w 21924"/>
                <a:gd name="T1" fmla="*/ 0 h 43200"/>
                <a:gd name="T2" fmla="*/ 0 w 21924"/>
                <a:gd name="T3" fmla="*/ 800 h 43200"/>
                <a:gd name="T4" fmla="*/ 27 w 21924"/>
                <a:gd name="T5" fmla="*/ 40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Times New Roman" charset="0"/>
              </a:endParaRPr>
            </a:p>
          </p:txBody>
        </p:sp>
        <p:sp>
          <p:nvSpPr>
            <p:cNvPr id="7" name="Arc 4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T0" fmla="*/ 26 w 21925"/>
                <a:gd name="T1" fmla="*/ 0 h 43200"/>
                <a:gd name="T2" fmla="*/ 0 w 21925"/>
                <a:gd name="T3" fmla="*/ 522 h 43200"/>
                <a:gd name="T4" fmla="*/ 27 w 21925"/>
                <a:gd name="T5" fmla="*/ 261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Times New Roman" charset="0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C9C2-A114-4C54-876E-F73B206DC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ADC03-A68C-42B0-AD73-C77B8B5CB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FAF80-3B07-4947-8B3F-EDB03C51B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71102-C4E2-4330-A3C6-DA9224B2C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BB663-8637-4814-BBE9-E3662F2B0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303EC-09A7-42FB-A4AB-17F385AB4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B024E-9A44-46AC-9CE3-2C998065B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171DD-F329-4E53-BBF9-7109C8D47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CE27E-7E85-42F4-B147-C528939F3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21106-8E2B-45A0-B0F0-648BDD385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959F0-6A8B-4AE4-939B-756E91BE4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1032" name="Arc 2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T0" fmla="*/ 25 w 21912"/>
                <a:gd name="T1" fmla="*/ 0 h 43200"/>
                <a:gd name="T2" fmla="*/ 0 w 21912"/>
                <a:gd name="T3" fmla="*/ 1008 h 43200"/>
                <a:gd name="T4" fmla="*/ 26 w 21912"/>
                <a:gd name="T5" fmla="*/ 50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Times New Roman" charset="0"/>
              </a:endParaRPr>
            </a:p>
          </p:txBody>
        </p:sp>
        <p:sp>
          <p:nvSpPr>
            <p:cNvPr id="2" name="Arc 3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T0" fmla="*/ 26 w 21924"/>
                <a:gd name="T1" fmla="*/ 0 h 43200"/>
                <a:gd name="T2" fmla="*/ 0 w 21924"/>
                <a:gd name="T3" fmla="*/ 800 h 43200"/>
                <a:gd name="T4" fmla="*/ 27 w 21924"/>
                <a:gd name="T5" fmla="*/ 40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Times New Roman" charset="0"/>
              </a:endParaRPr>
            </a:p>
          </p:txBody>
        </p:sp>
        <p:sp>
          <p:nvSpPr>
            <p:cNvPr id="3" name="Arc 4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T0" fmla="*/ 26 w 21925"/>
                <a:gd name="T1" fmla="*/ 0 h 43200"/>
                <a:gd name="T2" fmla="*/ 0 w 21925"/>
                <a:gd name="T3" fmla="*/ 522 h 43200"/>
                <a:gd name="T4" fmla="*/ 27 w 21925"/>
                <a:gd name="T5" fmla="*/ 261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Times New Roman" charset="0"/>
              </a:endParaRPr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08E6D87B-FAB0-4E51-A363-6B9428577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language.variables.superglobals.php" TargetMode="External"/><Relationship Id="rId2" Type="http://schemas.openxmlformats.org/officeDocument/2006/relationships/hyperlink" Target="http://php.net/manual/en/reserved.variables.globals.ph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types.string.ph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types.string.php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dirty="0" smtClean="0"/>
              <a:t>Chapter-1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Basic of PHP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What is a PHP File?</a:t>
            </a:r>
            <a:br>
              <a:rPr lang="en-US" smtClean="0"/>
            </a:b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files can contain text, HTML, CSS, JavaScript, and PHP code</a:t>
            </a:r>
          </a:p>
          <a:p>
            <a:endParaRPr lang="en-US" smtClean="0"/>
          </a:p>
          <a:p>
            <a:r>
              <a:rPr lang="en-US" smtClean="0"/>
              <a:t>PHP code are executed on the server, and the result is returned to the browser as plain HTML.</a:t>
            </a:r>
          </a:p>
          <a:p>
            <a:endParaRPr lang="en-US" smtClean="0"/>
          </a:p>
          <a:p>
            <a:r>
              <a:rPr lang="en-US" smtClean="0"/>
              <a:t>PHP files have extension ".php"</a:t>
            </a:r>
          </a:p>
          <a:p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</p:spPr>
        <p:txBody>
          <a:bodyPr/>
          <a:lstStyle/>
          <a:p>
            <a:pPr algn="l"/>
            <a:fld id="{F6E72FDD-10C1-42E7-9005-734800166E71}" type="slidenum">
              <a:rPr lang="en-US" smtClean="0"/>
              <a:pPr algn="l"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form using post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</a:t>
            </a:r>
          </a:p>
          <a:p>
            <a:pPr>
              <a:buNone/>
            </a:pPr>
            <a:r>
              <a:rPr lang="en-US" sz="2000" dirty="0" smtClean="0"/>
              <a:t>		&lt;title&gt;example of get method&lt;/title&gt;</a:t>
            </a:r>
          </a:p>
          <a:p>
            <a:pPr>
              <a:buNone/>
            </a:pPr>
            <a:r>
              <a:rPr lang="en-US" sz="2000" dirty="0" smtClean="0"/>
              <a:t>	&lt;/head&gt;</a:t>
            </a:r>
          </a:p>
          <a:p>
            <a:pPr>
              <a:buNone/>
            </a:pPr>
            <a:r>
              <a:rPr lang="en-US" sz="2000" dirty="0" smtClean="0"/>
              <a:t>	&lt;body&gt;</a:t>
            </a:r>
          </a:p>
          <a:p>
            <a:pPr>
              <a:buNone/>
            </a:pPr>
            <a:r>
              <a:rPr lang="en-US" sz="2000" dirty="0" smtClean="0"/>
              <a:t>	&lt;form action="" method="post" name="f1"&gt;</a:t>
            </a:r>
          </a:p>
          <a:p>
            <a:pPr>
              <a:buNone/>
            </a:pPr>
            <a:r>
              <a:rPr lang="en-US" sz="2000" dirty="0" smtClean="0"/>
              <a:t>	user id  : &lt;input type="text" name="t1" value="</a:t>
            </a:r>
            <a:r>
              <a:rPr lang="en-US" sz="2000" dirty="0" err="1" smtClean="0"/>
              <a:t>atmiya</a:t>
            </a:r>
            <a:r>
              <a:rPr lang="en-US" sz="2000" dirty="0" smtClean="0"/>
              <a:t>"&gt;&lt;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	password : &lt;input type="text" name="p1" value="</a:t>
            </a:r>
            <a:r>
              <a:rPr lang="en-US" sz="2000" dirty="0" err="1" smtClean="0"/>
              <a:t>abc</a:t>
            </a:r>
            <a:r>
              <a:rPr lang="en-US" sz="2000" dirty="0" smtClean="0"/>
              <a:t>"&gt;&lt;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 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 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 </a:t>
            </a:r>
          </a:p>
          <a:p>
            <a:pPr>
              <a:buNone/>
            </a:pPr>
            <a:r>
              <a:rPr lang="en-US" sz="2000" dirty="0" smtClean="0"/>
              <a:t>	&lt;input type="submit" name="sub" value="submit"&gt;</a:t>
            </a:r>
          </a:p>
          <a:p>
            <a:pPr>
              <a:buNone/>
            </a:pPr>
            <a:r>
              <a:rPr lang="en-US" sz="2000" dirty="0" smtClean="0"/>
              <a:t>	&lt;input type="reset" name="</a:t>
            </a:r>
            <a:r>
              <a:rPr lang="en-US" sz="2000" dirty="0" err="1" smtClean="0"/>
              <a:t>rset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	&lt;/form&gt;</a:t>
            </a:r>
          </a:p>
          <a:p>
            <a:pPr>
              <a:buNone/>
            </a:pPr>
            <a:r>
              <a:rPr lang="en-US" sz="2000" dirty="0" smtClean="0"/>
              <a:t>	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POST method the data is sent to the server as a package in a separate communication with the processing script. Data sent through POST method will not visible in the URL.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:- post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023750" cy="3505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methods 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077200" cy="4800600"/>
          </a:xfrm>
        </p:spPr>
        <p:txBody>
          <a:bodyPr/>
          <a:lstStyle/>
          <a:p>
            <a:r>
              <a:rPr lang="en-US" sz="2400" b="1" dirty="0" smtClean="0"/>
              <a:t>Note that the query string (name/value pairs) is sent in the URL of a GET request:</a:t>
            </a:r>
            <a:endParaRPr lang="en-US" sz="2400" dirty="0" smtClean="0"/>
          </a:p>
          <a:p>
            <a:r>
              <a:rPr lang="en-US" sz="2400" dirty="0" smtClean="0"/>
              <a:t>/test/demo_form.php</a:t>
            </a:r>
            <a:r>
              <a:rPr lang="en-US" sz="2400" b="1" dirty="0" smtClean="0"/>
              <a:t>?name1=value1&amp;name2=value2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methods 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077200" cy="4800600"/>
          </a:xfrm>
        </p:spPr>
        <p:txBody>
          <a:bodyPr/>
          <a:lstStyle/>
          <a:p>
            <a:r>
              <a:rPr lang="en-US" sz="2400" dirty="0" smtClean="0"/>
              <a:t>The GET method passes arguments from in page to the next page as a part of the URL (Uniform Resource Locator) Query String.</a:t>
            </a:r>
          </a:p>
          <a:p>
            <a:r>
              <a:rPr lang="en-US" sz="2400" dirty="0" smtClean="0"/>
              <a:t>When used form handling, GET appends the indicated variable name and value to the URL designated in the ACTION attribute with a question mark separator.</a:t>
            </a:r>
          </a:p>
          <a:p>
            <a:r>
              <a:rPr lang="en-US" sz="2400" dirty="0" smtClean="0"/>
              <a:t>Each item submitted via GET method is accessed in the handler via the 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$_GET array.(super global variable)</a:t>
            </a:r>
          </a:p>
          <a:p>
            <a:r>
              <a:rPr lang="en-US" sz="2400" dirty="0" smtClean="0"/>
              <a:t>The GET method sends the encoded user information appended to the page request. The page and the encoded information are separated by the? Character.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http://localhost/index.php?name1=value1&amp;name2=value2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Some other notes on GET requests: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495800"/>
          </a:xfrm>
        </p:spPr>
        <p:txBody>
          <a:bodyPr/>
          <a:lstStyle/>
          <a:p>
            <a:r>
              <a:rPr lang="en-US" dirty="0" smtClean="0"/>
              <a:t>GET requests can be cached</a:t>
            </a:r>
          </a:p>
          <a:p>
            <a:r>
              <a:rPr lang="en-US" dirty="0" smtClean="0"/>
              <a:t>GET requests remain in the browser history</a:t>
            </a:r>
          </a:p>
          <a:p>
            <a:r>
              <a:rPr lang="en-US" dirty="0" smtClean="0"/>
              <a:t>GET requests can be bookmarked</a:t>
            </a:r>
          </a:p>
          <a:p>
            <a:r>
              <a:rPr lang="en-US" dirty="0" smtClean="0"/>
              <a:t>GET requests should never be used when dealing with sensitive data</a:t>
            </a:r>
          </a:p>
          <a:p>
            <a:r>
              <a:rPr lang="en-US" dirty="0" smtClean="0"/>
              <a:t>GET requests have length restrictions</a:t>
            </a:r>
          </a:p>
          <a:p>
            <a:r>
              <a:rPr lang="en-US" dirty="0" smtClean="0"/>
              <a:t>GET requests should be used only to retrieve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Disadvantages of GET Method:</a:t>
            </a:r>
            <a:endParaRPr lang="en-US" dirty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4343400"/>
          </a:xfrm>
        </p:spPr>
        <p:txBody>
          <a:bodyPr/>
          <a:lstStyle/>
          <a:p>
            <a:endParaRPr lang="en-US" sz="2300" smtClean="0"/>
          </a:p>
          <a:p>
            <a:r>
              <a:rPr lang="en-US" sz="2300" smtClean="0"/>
              <a:t>It is not suitable for login form because username &amp; password fully visible onscreen.</a:t>
            </a:r>
          </a:p>
          <a:p>
            <a:r>
              <a:rPr lang="en-US" sz="2300" smtClean="0"/>
              <a:t>Every GET submission is recorded in the Web server log, data set included.</a:t>
            </a:r>
          </a:p>
          <a:p>
            <a:r>
              <a:rPr lang="en-US" sz="2300" smtClean="0"/>
              <a:t>The length of URL is limited. So limited data pass using GET method.</a:t>
            </a:r>
          </a:p>
          <a:p>
            <a:r>
              <a:rPr lang="en-US" sz="2300" smtClean="0"/>
              <a:t>The GET method is restricted to send upto 1024 characters.</a:t>
            </a:r>
          </a:p>
          <a:p>
            <a:r>
              <a:rPr lang="en-US" sz="2300" smtClean="0"/>
              <a:t>GET can't be used to send binary data, like images or word documents, to the server.</a:t>
            </a:r>
          </a:p>
          <a:p>
            <a:endParaRPr lang="en-US" sz="2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6629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if(</a:t>
            </a:r>
            <a:r>
              <a:rPr lang="en-US" sz="2000" dirty="0" err="1" smtClean="0"/>
              <a:t>isset</a:t>
            </a:r>
            <a:r>
              <a:rPr lang="en-US" sz="2000" dirty="0" smtClean="0"/>
              <a:t>($_GET["submit"]))</a:t>
            </a:r>
          </a:p>
          <a:p>
            <a:pPr>
              <a:buFontTx/>
              <a:buNone/>
            </a:pPr>
            <a:r>
              <a:rPr lang="en-US" sz="2000" dirty="0" smtClean="0"/>
              <a:t>  {</a:t>
            </a:r>
          </a:p>
          <a:p>
            <a:pPr>
              <a:buFontTx/>
              <a:buNone/>
            </a:pPr>
            <a:r>
              <a:rPr lang="en-US" sz="2000" dirty="0" smtClean="0"/>
              <a:t>     echo "&lt;font size=6&gt;";</a:t>
            </a:r>
          </a:p>
          <a:p>
            <a:pPr>
              <a:buFontTx/>
              <a:buNone/>
            </a:pPr>
            <a:r>
              <a:rPr lang="en-US" sz="2000" dirty="0" smtClean="0"/>
              <a:t>	 echo "value of name text box -- ".$_GET['name'];</a:t>
            </a:r>
          </a:p>
          <a:p>
            <a:pPr>
              <a:buFontTx/>
              <a:buNone/>
            </a:pPr>
            <a:r>
              <a:rPr lang="en-US" sz="2000" dirty="0" smtClean="0"/>
              <a:t>     echo "&lt;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&gt;";</a:t>
            </a:r>
          </a:p>
          <a:p>
            <a:pPr>
              <a:buFontTx/>
              <a:buNone/>
            </a:pPr>
            <a:r>
              <a:rPr lang="en-US" sz="2000" dirty="0" smtClean="0"/>
              <a:t>	 echo "value of city text box -- ".$_GET['city'];</a:t>
            </a:r>
          </a:p>
          <a:p>
            <a:pPr>
              <a:buFontTx/>
              <a:buNone/>
            </a:pPr>
            <a:r>
              <a:rPr lang="en-US" sz="2000" dirty="0" smtClean="0"/>
              <a:t>	 echo "&lt;/font&gt;";</a:t>
            </a:r>
          </a:p>
          <a:p>
            <a:pPr>
              <a:buFontTx/>
              <a:buNone/>
            </a:pPr>
            <a:r>
              <a:rPr lang="en-US" sz="2000" dirty="0" smtClean="0"/>
              <a:t>  }</a:t>
            </a:r>
          </a:p>
          <a:p>
            <a:pPr>
              <a:buFontTx/>
              <a:buNone/>
            </a:pPr>
            <a:r>
              <a:rPr lang="en-US" sz="2000" dirty="0" smtClean="0"/>
              <a:t>?&gt;</a:t>
            </a:r>
          </a:p>
          <a:p>
            <a:pPr>
              <a:buFontTx/>
              <a:buNone/>
            </a:pPr>
            <a:r>
              <a:rPr lang="en-US" sz="2000" dirty="0" smtClean="0"/>
              <a:t> &lt;body&gt;</a:t>
            </a:r>
          </a:p>
          <a:p>
            <a:pPr>
              <a:buFontTx/>
              <a:buNone/>
            </a:pPr>
            <a:r>
              <a:rPr lang="en-US" sz="2000" dirty="0" smtClean="0"/>
              <a:t> &lt;hr&gt;</a:t>
            </a:r>
          </a:p>
          <a:p>
            <a:pPr>
              <a:buFontTx/>
              <a:buNone/>
            </a:pPr>
            <a:r>
              <a:rPr lang="en-US" sz="2000" dirty="0" smtClean="0"/>
              <a:t>  &lt;form method="GET"&gt;</a:t>
            </a:r>
          </a:p>
          <a:p>
            <a:pPr>
              <a:buFontTx/>
              <a:buNone/>
            </a:pPr>
            <a:r>
              <a:rPr lang="en-US" sz="2000" dirty="0" smtClean="0"/>
              <a:t>  Name: &lt;input type="text" name="name" /&gt;&lt;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pPr>
              <a:buFontTx/>
              <a:buNone/>
            </a:pPr>
            <a:r>
              <a:rPr lang="en-US" sz="2000" dirty="0" smtClean="0"/>
              <a:t>  City: &lt;input type="text" name="city" /&gt;&lt;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pPr>
              <a:buFontTx/>
              <a:buNone/>
            </a:pPr>
            <a:r>
              <a:rPr lang="en-US" sz="2000" dirty="0" smtClean="0"/>
              <a:t>  &lt;input type="submit" name="submit" value="submit"/&gt;  </a:t>
            </a:r>
          </a:p>
          <a:p>
            <a:pPr>
              <a:buFontTx/>
              <a:buNone/>
            </a:pPr>
            <a:r>
              <a:rPr lang="en-US" sz="2000" dirty="0" smtClean="0"/>
              <a:t>   &lt;input type="reset" name="reset" /&gt;  </a:t>
            </a:r>
          </a:p>
          <a:p>
            <a:pPr>
              <a:buFontTx/>
              <a:buNone/>
            </a:pPr>
            <a:r>
              <a:rPr lang="en-US" sz="2000" dirty="0" smtClean="0"/>
              <a:t>  &lt;/form&gt;    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get method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73908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Up Arrow 4"/>
          <p:cNvSpPr/>
          <p:nvPr/>
        </p:nvSpPr>
        <p:spPr bwMode="auto">
          <a:xfrm>
            <a:off x="3886200" y="3352800"/>
            <a:ext cx="152400" cy="2667000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6019800"/>
            <a:ext cx="20574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? Mark is there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8344745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Basic PHP Syntax</a:t>
            </a:r>
            <a:br>
              <a:rPr lang="en-US" smtClean="0"/>
            </a:b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PHP script can be placed anywhere in the document.</a:t>
            </a:r>
          </a:p>
          <a:p>
            <a:r>
              <a:rPr lang="en-US" smtClean="0"/>
              <a:t>A PHP script starts with &lt;?php and ends with ?&gt;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</p:spPr>
        <p:txBody>
          <a:bodyPr/>
          <a:lstStyle/>
          <a:p>
            <a:pPr algn="l"/>
            <a:fld id="{4C1EFB03-60B7-4F25-B1BD-5DFDF7C5E425}" type="slidenum">
              <a:rPr lang="en-US" smtClean="0"/>
              <a:pPr algn="l"/>
              <a:t>11</a:t>
            </a:fld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857250" y="3143250"/>
            <a:ext cx="7215188" cy="292893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000" b="1" dirty="0">
                <a:solidFill>
                  <a:schemeClr val="bg1"/>
                </a:solidFill>
              </a:rPr>
              <a:t>&lt;?</a:t>
            </a:r>
            <a:r>
              <a:rPr lang="en-US" sz="3000" b="1" dirty="0" err="1">
                <a:solidFill>
                  <a:schemeClr val="bg1"/>
                </a:solidFill>
              </a:rPr>
              <a:t>php</a:t>
            </a:r>
            <a:r>
              <a:rPr lang="en-US" sz="3000" b="1" dirty="0">
                <a:solidFill>
                  <a:schemeClr val="bg1"/>
                </a:solidFill>
              </a:rPr>
              <a:t/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        // PHP code goes here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?&gt;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POST Method</a:t>
            </a:r>
            <a:endParaRPr lang="en-US" dirty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10600" cy="4800600"/>
          </a:xfrm>
        </p:spPr>
        <p:txBody>
          <a:bodyPr/>
          <a:lstStyle/>
          <a:p>
            <a:r>
              <a:rPr lang="en-US" sz="2400" b="1" dirty="0" smtClean="0"/>
              <a:t>Note that the query string (name/value pairs) is sent in the HTTP message body of a POST request:</a:t>
            </a:r>
            <a:endParaRPr lang="en-US" sz="2400" dirty="0" smtClean="0"/>
          </a:p>
          <a:p>
            <a:r>
              <a:rPr lang="en-US" sz="2400" dirty="0" smtClean="0"/>
              <a:t>POST /test/demo_form.php HTTP/1.1</a:t>
            </a:r>
            <a:br>
              <a:rPr lang="en-US" sz="2400" dirty="0" smtClean="0"/>
            </a:br>
            <a:r>
              <a:rPr lang="en-US" sz="2400" dirty="0" smtClean="0"/>
              <a:t>Host: w3schools.com</a:t>
            </a:r>
            <a:br>
              <a:rPr lang="en-US" sz="2400" dirty="0" smtClean="0"/>
            </a:br>
            <a:r>
              <a:rPr lang="en-US" sz="2400" b="1" dirty="0" smtClean="0"/>
              <a:t>name1=value1&amp;name2=value2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POST Method</a:t>
            </a:r>
            <a:endParaRPr lang="en-US" dirty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10600" cy="4800600"/>
          </a:xfrm>
        </p:spPr>
        <p:txBody>
          <a:bodyPr/>
          <a:lstStyle/>
          <a:p>
            <a:r>
              <a:rPr lang="en-US" sz="2400" dirty="0" smtClean="0"/>
              <a:t>POST method is the preferred method of form submission.</a:t>
            </a:r>
          </a:p>
          <a:p>
            <a:r>
              <a:rPr lang="en-US" sz="2400" dirty="0" smtClean="0"/>
              <a:t>The POST method does not have any restriction on data size to be sent.</a:t>
            </a:r>
          </a:p>
          <a:p>
            <a:r>
              <a:rPr lang="en-US" sz="2400" dirty="0" smtClean="0"/>
              <a:t>The POST method can be used to send ASCII as well as binary data.</a:t>
            </a:r>
          </a:p>
          <a:p>
            <a:r>
              <a:rPr lang="en-US" sz="2400" dirty="0" smtClean="0"/>
              <a:t>The data sent by POST method goes through HTTP header so security depends on HTTP protocol. By using Secure HTTP you can make sure that your information is secure.</a:t>
            </a:r>
          </a:p>
          <a:p>
            <a:r>
              <a:rPr lang="en-US" sz="2400" dirty="0" smtClean="0"/>
              <a:t>The PHP provides $_POST associative array to access all the sent information using POST  method.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Some other notes on POST requests: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requests are never cached</a:t>
            </a:r>
          </a:p>
          <a:p>
            <a:r>
              <a:rPr lang="en-US" dirty="0" smtClean="0"/>
              <a:t>POST requests do not remain in the browser history</a:t>
            </a:r>
          </a:p>
          <a:p>
            <a:r>
              <a:rPr lang="en-US" dirty="0" smtClean="0"/>
              <a:t>POST requests cannot be bookmarked</a:t>
            </a:r>
          </a:p>
          <a:p>
            <a:r>
              <a:rPr lang="en-US" dirty="0" smtClean="0"/>
              <a:t>POST requests have no restrictions on data length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 of POST method:</a:t>
            </a:r>
            <a:endParaRPr lang="en-US" dirty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more secure then GET because user entered information is never visible in the URL.</a:t>
            </a:r>
          </a:p>
          <a:p>
            <a:r>
              <a:rPr lang="en-US" smtClean="0"/>
              <a:t>There is a much larger limit on the amount of data that can be passed(a couple of kilobytes).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Disadvantages of POST method:</a:t>
            </a:r>
            <a:endParaRPr lang="en-US" dirty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result at a given moment cannot be book marked.</a:t>
            </a:r>
          </a:p>
          <a:p>
            <a:r>
              <a:rPr lang="en-US" smtClean="0"/>
              <a:t>The result should be expired by the browser, so that an error will result if the user employs the Back button to revisit the page.</a:t>
            </a:r>
          </a:p>
          <a:p>
            <a:r>
              <a:rPr lang="en-US" smtClean="0"/>
              <a:t>This method can be incompatible with certain firewall setups.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tag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&lt;form </a:t>
            </a:r>
          </a:p>
          <a:p>
            <a:pPr>
              <a:buNone/>
            </a:pPr>
            <a:r>
              <a:rPr lang="en-US" sz="4000" dirty="0" smtClean="0"/>
              <a:t>   action=“</a:t>
            </a:r>
            <a:r>
              <a:rPr lang="en-US" sz="4000" dirty="0" err="1" smtClean="0"/>
              <a:t>url</a:t>
            </a:r>
            <a:r>
              <a:rPr lang="en-US" sz="4000" dirty="0" smtClean="0"/>
              <a:t>”</a:t>
            </a:r>
          </a:p>
          <a:p>
            <a:pPr>
              <a:buNone/>
            </a:pPr>
            <a:r>
              <a:rPr lang="en-US" sz="4000" dirty="0" smtClean="0"/>
              <a:t> Method =“get/post”</a:t>
            </a:r>
          </a:p>
          <a:p>
            <a:pPr>
              <a:buNone/>
            </a:pPr>
            <a:r>
              <a:rPr lang="en-US" sz="4000" dirty="0" smtClean="0"/>
              <a:t> Name=“name of form”</a:t>
            </a:r>
          </a:p>
          <a:p>
            <a:pPr>
              <a:buNone/>
            </a:pPr>
            <a:r>
              <a:rPr lang="en-US" sz="4000" dirty="0" smtClean="0"/>
              <a:t> &gt;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&lt;form </a:t>
            </a:r>
          </a:p>
          <a:p>
            <a:pPr>
              <a:buNone/>
            </a:pPr>
            <a:r>
              <a:rPr lang="en-US" sz="4000" dirty="0" smtClean="0"/>
              <a:t>   action="&lt;?</a:t>
            </a:r>
            <a:r>
              <a:rPr lang="en-US" sz="4000" dirty="0" err="1" smtClean="0"/>
              <a:t>php</a:t>
            </a:r>
            <a:r>
              <a:rPr lang="en-US" sz="4000" dirty="0" smtClean="0"/>
              <a:t> echo $_SERVER["PHP_SELF"];?&gt;“ </a:t>
            </a:r>
          </a:p>
          <a:p>
            <a:pPr>
              <a:buNone/>
            </a:pPr>
            <a:r>
              <a:rPr lang="en-US" sz="4000" dirty="0" smtClean="0"/>
              <a:t> Method =“get/post”</a:t>
            </a:r>
          </a:p>
          <a:p>
            <a:pPr>
              <a:buNone/>
            </a:pPr>
            <a:r>
              <a:rPr lang="en-US" sz="4000" dirty="0" smtClean="0"/>
              <a:t> Name=“form1”</a:t>
            </a:r>
          </a:p>
          <a:p>
            <a:pPr>
              <a:buNone/>
            </a:pPr>
            <a:r>
              <a:rPr lang="en-US" sz="4000" dirty="0" smtClean="0"/>
              <a:t> &gt;</a:t>
            </a:r>
            <a:endParaRPr lang="en-US" sz="400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495800"/>
          </a:xfrm>
        </p:spPr>
        <p:txBody>
          <a:bodyPr/>
          <a:lstStyle/>
          <a:p>
            <a:r>
              <a:rPr lang="en-US" dirty="0" smtClean="0"/>
              <a:t>action="&lt;?</a:t>
            </a:r>
            <a:r>
              <a:rPr lang="en-US" dirty="0" err="1" smtClean="0"/>
              <a:t>php</a:t>
            </a:r>
            <a:r>
              <a:rPr lang="en-US" dirty="0" smtClean="0"/>
              <a:t> echo $_SERVER["PHP_SELF"];?&gt;“</a:t>
            </a:r>
          </a:p>
          <a:p>
            <a:endParaRPr lang="en-US" dirty="0" smtClean="0"/>
          </a:p>
          <a:p>
            <a:r>
              <a:rPr lang="en-US" dirty="0" smtClean="0"/>
              <a:t>It means server gives respond in same </a:t>
            </a:r>
            <a:r>
              <a:rPr lang="en-US" dirty="0" err="1" smtClean="0"/>
              <a:t>url</a:t>
            </a:r>
            <a:r>
              <a:rPr lang="en-US" dirty="0" smtClean="0"/>
              <a:t> means in same page of </a:t>
            </a:r>
            <a:r>
              <a:rPr lang="en-US" dirty="0" err="1" smtClean="0"/>
              <a:t>php</a:t>
            </a:r>
            <a:r>
              <a:rPr lang="en-US" dirty="0" smtClean="0"/>
              <a:t> which you are accessing </a:t>
            </a:r>
          </a:p>
          <a:p>
            <a:r>
              <a:rPr lang="en-US" dirty="0" smtClean="0"/>
              <a:t>$_SERVER – Super global variable and [“PHP_SELF”  is value </a:t>
            </a:r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52400"/>
            <a:ext cx="77724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/>
              <a:t>  if(</a:t>
            </a:r>
            <a:r>
              <a:rPr lang="en-US" sz="1800" dirty="0" err="1" smtClean="0"/>
              <a:t>isset</a:t>
            </a:r>
            <a:r>
              <a:rPr lang="en-US" sz="1800" dirty="0" smtClean="0"/>
              <a:t>($_POST["submit"]))</a:t>
            </a:r>
          </a:p>
          <a:p>
            <a:pPr>
              <a:buFontTx/>
              <a:buNone/>
            </a:pPr>
            <a:r>
              <a:rPr lang="en-US" sz="1800" dirty="0" smtClean="0"/>
              <a:t>  {</a:t>
            </a:r>
          </a:p>
          <a:p>
            <a:pPr>
              <a:buFontTx/>
              <a:buNone/>
            </a:pPr>
            <a:r>
              <a:rPr lang="en-US" sz="1800" dirty="0" smtClean="0"/>
              <a:t>     echo "&lt;font size=6&gt;";</a:t>
            </a:r>
          </a:p>
          <a:p>
            <a:pPr>
              <a:buFontTx/>
              <a:buNone/>
            </a:pPr>
            <a:r>
              <a:rPr lang="en-US" sz="1800" dirty="0" smtClean="0"/>
              <a:t>	 echo "value of name text box -- ".$_POST['name'];</a:t>
            </a:r>
          </a:p>
          <a:p>
            <a:pPr>
              <a:buFontTx/>
              <a:buNone/>
            </a:pPr>
            <a:r>
              <a:rPr lang="en-US" sz="1800" dirty="0" smtClean="0"/>
              <a:t>     echo "&lt;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&gt;";</a:t>
            </a:r>
          </a:p>
          <a:p>
            <a:pPr>
              <a:buFontTx/>
              <a:buNone/>
            </a:pPr>
            <a:r>
              <a:rPr lang="en-US" sz="1800" dirty="0" smtClean="0"/>
              <a:t>	 echo "value of city text box -- ".$_POST['city'];</a:t>
            </a:r>
          </a:p>
          <a:p>
            <a:pPr>
              <a:buFontTx/>
              <a:buNone/>
            </a:pPr>
            <a:r>
              <a:rPr lang="en-US" sz="1800" dirty="0" smtClean="0"/>
              <a:t>	 echo "&lt;/font&gt;";</a:t>
            </a:r>
          </a:p>
          <a:p>
            <a:pPr>
              <a:buFontTx/>
              <a:buNone/>
            </a:pPr>
            <a:r>
              <a:rPr lang="en-US" sz="1800" dirty="0" smtClean="0"/>
              <a:t>  }</a:t>
            </a:r>
          </a:p>
          <a:p>
            <a:pPr>
              <a:buFontTx/>
              <a:buNone/>
            </a:pPr>
            <a:r>
              <a:rPr lang="en-US" sz="1800" dirty="0" smtClean="0"/>
              <a:t>?&gt;</a:t>
            </a:r>
          </a:p>
          <a:p>
            <a:pPr>
              <a:buFontTx/>
              <a:buNone/>
            </a:pPr>
            <a:r>
              <a:rPr lang="en-US" sz="1800" dirty="0" smtClean="0"/>
              <a:t> &lt;body&gt;</a:t>
            </a:r>
          </a:p>
          <a:p>
            <a:pPr>
              <a:buFontTx/>
              <a:buNone/>
            </a:pPr>
            <a:r>
              <a:rPr lang="en-US" sz="1800" dirty="0" smtClean="0"/>
              <a:t> &lt;hr&gt;</a:t>
            </a:r>
          </a:p>
          <a:p>
            <a:pPr>
              <a:buFontTx/>
              <a:buNone/>
            </a:pPr>
            <a:r>
              <a:rPr lang="en-US" sz="1800" dirty="0" smtClean="0"/>
              <a:t>  &lt;form method="</a:t>
            </a:r>
            <a:r>
              <a:rPr lang="en-US" sz="1800" dirty="0" err="1" smtClean="0"/>
              <a:t>POST“action</a:t>
            </a:r>
            <a:r>
              <a:rPr lang="en-US" sz="1800" dirty="0" smtClean="0"/>
              <a:t>="&lt;?</a:t>
            </a:r>
            <a:r>
              <a:rPr lang="en-US" sz="1800" dirty="0" err="1" smtClean="0"/>
              <a:t>php</a:t>
            </a:r>
            <a:r>
              <a:rPr lang="en-US" sz="1800" dirty="0" smtClean="0"/>
              <a:t> echo $_SERVER["PHP_SELF"];?&gt;" &gt;</a:t>
            </a:r>
          </a:p>
          <a:p>
            <a:pPr>
              <a:buFontTx/>
              <a:buNone/>
            </a:pPr>
            <a:r>
              <a:rPr lang="en-US" sz="1800" dirty="0" smtClean="0"/>
              <a:t>  Name: &lt;input type="text" name="name" /&gt;&lt;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</a:t>
            </a:r>
          </a:p>
          <a:p>
            <a:pPr>
              <a:buFontTx/>
              <a:buNone/>
            </a:pPr>
            <a:r>
              <a:rPr lang="en-US" sz="1800" dirty="0" smtClean="0"/>
              <a:t>  City: &lt;input type="text" name="city" /&gt;&lt;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</a:t>
            </a:r>
          </a:p>
          <a:p>
            <a:pPr>
              <a:buFontTx/>
              <a:buNone/>
            </a:pPr>
            <a:r>
              <a:rPr lang="en-US" sz="1800" dirty="0" smtClean="0"/>
              <a:t>  &lt;input type="submit" name="submit" value="submit"/&gt;  </a:t>
            </a:r>
          </a:p>
          <a:p>
            <a:pPr>
              <a:buFontTx/>
              <a:buNone/>
            </a:pPr>
            <a:r>
              <a:rPr lang="en-US" sz="1800" dirty="0" smtClean="0"/>
              <a:t>   &lt;input type="reset" name="reset" /&gt;  </a:t>
            </a:r>
          </a:p>
          <a:p>
            <a:pPr>
              <a:buFontTx/>
              <a:buNone/>
            </a:pPr>
            <a:r>
              <a:rPr lang="en-US" sz="1800" dirty="0" smtClean="0"/>
              <a:t>  &lt;/form&gt;</a:t>
            </a:r>
          </a:p>
          <a:p>
            <a:pPr>
              <a:buFontTx/>
              <a:buNone/>
            </a:pPr>
            <a:r>
              <a:rPr lang="en-US" sz="1800" dirty="0" smtClean="0"/>
              <a:t>  &lt;/body&gt;</a:t>
            </a:r>
            <a:endParaRPr lang="en-US" sz="16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method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743200"/>
            <a:ext cx="711504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Up Arrow 4"/>
          <p:cNvSpPr/>
          <p:nvPr/>
        </p:nvSpPr>
        <p:spPr bwMode="auto">
          <a:xfrm>
            <a:off x="4724400" y="3581400"/>
            <a:ext cx="1066800" cy="2514600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Comments in PHP</a:t>
            </a:r>
            <a:br>
              <a:rPr lang="en-US" smtClean="0"/>
            </a:b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534400" cy="4800600"/>
          </a:xfrm>
        </p:spPr>
        <p:txBody>
          <a:bodyPr/>
          <a:lstStyle/>
          <a:p>
            <a:r>
              <a:rPr lang="en-US" smtClean="0"/>
              <a:t>A comment in PHP code is a line that is not read/executed as part of the program. Its only purpose is to be read by someone who is editing the code!</a:t>
            </a:r>
          </a:p>
          <a:p>
            <a:pPr>
              <a:buFontTx/>
              <a:buNone/>
            </a:pPr>
            <a:r>
              <a:rPr lang="en-US" smtClean="0"/>
              <a:t>Use:</a:t>
            </a:r>
          </a:p>
          <a:p>
            <a:r>
              <a:rPr lang="en-US" smtClean="0"/>
              <a:t>To let others understand what you are doing - Comments let other programmers understand what you were doing in each step (if you work in a group)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627" y="1981200"/>
            <a:ext cx="796674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smtClean="0">
                <a:solidFill>
                  <a:schemeClr val="tx1"/>
                </a:solidFill>
              </a:rPr>
              <a:t>The $_REQUEST variable</a:t>
            </a:r>
            <a:endParaRPr lang="en-US" sz="3600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PHP $_REQUEST variable contains the contents of both $_GET, $_POST, and $_COOKIE. </a:t>
            </a:r>
          </a:p>
          <a:p>
            <a:r>
              <a:rPr lang="en-US" dirty="0" smtClean="0"/>
              <a:t>The PHP $_REQUEST variable can be used to get the result from form data sent with both the GET and POST methods.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6248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&lt;!DOCTYPE html&gt;</a:t>
            </a:r>
          </a:p>
          <a:p>
            <a:pPr marL="0" indent="0">
              <a:buNone/>
            </a:pPr>
            <a:r>
              <a:rPr lang="en-US" sz="2000" dirty="0" smtClean="0"/>
              <a:t>&lt;html l&gt;</a:t>
            </a:r>
          </a:p>
          <a:p>
            <a:pPr marL="0" indent="0">
              <a:buNone/>
            </a:pPr>
            <a:r>
              <a:rPr lang="en-US" sz="2000" dirty="0" smtClean="0"/>
              <a:t>&lt;head&gt;</a:t>
            </a:r>
          </a:p>
          <a:p>
            <a:pPr marL="0" indent="0">
              <a:buNone/>
            </a:pPr>
            <a:r>
              <a:rPr lang="en-US" sz="2000" dirty="0" smtClean="0"/>
              <a:t>&lt;title&gt;Example of PHP $_REQUEST variable&lt;/title&gt;</a:t>
            </a:r>
          </a:p>
          <a:p>
            <a:pPr marL="0" indent="0">
              <a:buNone/>
            </a:pPr>
            <a:r>
              <a:rPr lang="en-US" sz="2000" dirty="0" smtClean="0"/>
              <a:t>&lt;/head&gt;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if(</a:t>
            </a:r>
            <a:r>
              <a:rPr lang="en-US" sz="2000" dirty="0" err="1" smtClean="0"/>
              <a:t>isset</a:t>
            </a:r>
            <a:r>
              <a:rPr lang="en-US" sz="2000" dirty="0" smtClean="0"/>
              <a:t>($_REQUEST["name"])){</a:t>
            </a:r>
          </a:p>
          <a:p>
            <a:pPr marL="0" indent="0">
              <a:buNone/>
            </a:pPr>
            <a:r>
              <a:rPr lang="en-US" sz="2000" dirty="0" smtClean="0"/>
              <a:t>echo "&lt;p&gt;Hi, " . $_REQUEST["name"] . "&lt;/p&gt;";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?&gt;</a:t>
            </a:r>
          </a:p>
          <a:p>
            <a:pPr marL="0" indent="0">
              <a:buNone/>
            </a:pPr>
            <a:r>
              <a:rPr lang="en-US" sz="2000" dirty="0" smtClean="0"/>
              <a:t>&lt;form method="post" action="&lt;?</a:t>
            </a:r>
            <a:r>
              <a:rPr lang="en-US" sz="2000" dirty="0" err="1" smtClean="0"/>
              <a:t>php</a:t>
            </a:r>
            <a:r>
              <a:rPr lang="en-US" sz="2000" dirty="0" smtClean="0"/>
              <a:t> echo $_SERVER["PHP_SELF"];?&gt;"&gt;</a:t>
            </a:r>
          </a:p>
          <a:p>
            <a:pPr marL="0" indent="0">
              <a:buNone/>
            </a:pPr>
            <a:r>
              <a:rPr lang="en-US" sz="2000" dirty="0" smtClean="0"/>
              <a:t>&lt;label for="</a:t>
            </a:r>
            <a:r>
              <a:rPr lang="en-US" sz="2000" dirty="0" err="1" smtClean="0"/>
              <a:t>inputName</a:t>
            </a:r>
            <a:r>
              <a:rPr lang="en-US" sz="2000" dirty="0" smtClean="0"/>
              <a:t>"&gt;Name:&lt;/label&gt;</a:t>
            </a:r>
          </a:p>
          <a:p>
            <a:pPr marL="0" indent="0">
              <a:buNone/>
            </a:pPr>
            <a:r>
              <a:rPr lang="en-US" sz="2000" dirty="0" smtClean="0"/>
              <a:t>&lt;input type="text" name="name" id="</a:t>
            </a:r>
            <a:r>
              <a:rPr lang="en-US" sz="2000" dirty="0" err="1" smtClean="0"/>
              <a:t>inputName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 smtClean="0"/>
              <a:t>&lt;input type="submit" value="Submit"&gt;</a:t>
            </a:r>
          </a:p>
          <a:p>
            <a:pPr marL="0" indent="0">
              <a:buNone/>
            </a:pPr>
            <a:r>
              <a:rPr lang="en-US" sz="2000" dirty="0" smtClean="0"/>
              <a:t>&lt;/form&gt; &lt;/body&gt;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743200"/>
            <a:ext cx="499257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superglobal</a:t>
            </a:r>
            <a:r>
              <a:rPr lang="en-US" dirty="0" smtClean="0"/>
              <a:t> variables $_GET, $_POST and $_REQUEST are built-in variables that are always available in all scopes throughout a script.</a:t>
            </a:r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HTML forms work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A web form has two parts: the HTML ‘front end’ and a back end form processor. The HTML front end part handles the presentation while the back end handles the form submissions (like saving the form submissions, sending emails etc).</a:t>
            </a:r>
          </a:p>
          <a:p>
            <a:pPr lvl="1"/>
            <a:r>
              <a:rPr lang="en-US" smtClean="0"/>
              <a:t>The back end form processor script is usually written in languages like PHP, ASP or Perl.</a:t>
            </a:r>
          </a:p>
          <a:p>
            <a:pPr lvl="1"/>
            <a:r>
              <a:rPr lang="en-US" smtClean="0"/>
              <a:t>The image below illustrates the concept: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Content Placeholder 3" descr="Illustration : web form working"/>
          <p:cNvPicPr>
            <a:picLocks noGrp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762000"/>
            <a:ext cx="69342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304800"/>
            <a:ext cx="8077200" cy="563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IN" dirty="0" smtClean="0"/>
              <a:t>A visitor visits a web page that contains a form.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IN" dirty="0" smtClean="0"/>
              <a:t>The web browser displays the HTML form.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IN" dirty="0" smtClean="0"/>
              <a:t>The visitor fills in the form and submits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IN" dirty="0" smtClean="0"/>
              <a:t>The browser sends the submitted form data to the web server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IN" dirty="0" smtClean="0"/>
              <a:t>A form processor script running on the web server processes the form data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IN" dirty="0" smtClean="0"/>
              <a:t>A response page is sent back to the browser.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 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 for [1] mark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&lt;!--      </a:t>
            </a:r>
            <a:r>
              <a:rPr lang="en-US" dirty="0" smtClean="0">
                <a:sym typeface="Wingdings" pitchFamily="2" charset="2"/>
              </a:rPr>
              <a:t>-- &gt; is valid tags of PHP code block(true/false).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sym typeface="Wingdings" pitchFamily="2" charset="2"/>
              </a:rPr>
              <a:t>Which delimiter is used in ASP style?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sym typeface="Wingdings" pitchFamily="2" charset="2"/>
              </a:rPr>
              <a:t>Variable Of PHP is start with ______ sign.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sym typeface="Wingdings" pitchFamily="2" charset="2"/>
              </a:rPr>
              <a:t>List out comments of PHP 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sym typeface="Wingdings" pitchFamily="2" charset="2"/>
              </a:rPr>
              <a:t>List out scalar/compound/special data types.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 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533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Question for [1] mark</a:t>
            </a:r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en-US" dirty="0" smtClean="0"/>
              <a:t>Which function is used to define constant?</a:t>
            </a:r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en-US" dirty="0" smtClean="0"/>
              <a:t>Which function is used to return value of constant?</a:t>
            </a:r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en-US" dirty="0" smtClean="0"/>
              <a:t>Use of unset()/</a:t>
            </a:r>
            <a:r>
              <a:rPr lang="en-US" dirty="0" err="1" smtClean="0"/>
              <a:t>isset</a:t>
            </a:r>
            <a:r>
              <a:rPr lang="en-US" dirty="0" smtClean="0"/>
              <a:t>() in PHP.</a:t>
            </a:r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en-US" dirty="0" smtClean="0"/>
              <a:t>Which function is used to return type of  variable?</a:t>
            </a:r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en-US" dirty="0" smtClean="0"/>
              <a:t>Use of </a:t>
            </a:r>
            <a:r>
              <a:rPr lang="en-US" dirty="0" err="1" smtClean="0"/>
              <a:t>intval</a:t>
            </a:r>
            <a:r>
              <a:rPr lang="en-US" dirty="0" smtClean="0"/>
              <a:t>()/</a:t>
            </a:r>
            <a:r>
              <a:rPr lang="en-US" dirty="0" err="1" smtClean="0"/>
              <a:t>floatval</a:t>
            </a:r>
            <a:r>
              <a:rPr lang="en-US" dirty="0" smtClean="0"/>
              <a:t>() in PHP.</a:t>
            </a:r>
          </a:p>
          <a:p>
            <a:pPr marL="514350" indent="-514350">
              <a:buNone/>
              <a:defRPr/>
            </a:pPr>
            <a:r>
              <a:rPr lang="en-US" dirty="0" smtClean="0"/>
              <a:t>Take note :- like this Any variable function can be asked..</a:t>
            </a:r>
          </a:p>
          <a:p>
            <a:pPr marL="514350" indent="-514350">
              <a:buFont typeface="+mj-lt"/>
              <a:buAutoNum type="arabicPeriod" startAt="6"/>
              <a:defRPr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  <a:defRPr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  <a:defRPr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  <a:defRPr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mtClean="0"/>
              <a:t>Comments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1)  // Single Line Comment</a:t>
            </a:r>
          </a:p>
          <a:p>
            <a:endParaRPr lang="en-US" smtClean="0"/>
          </a:p>
          <a:p>
            <a:r>
              <a:rPr lang="en-US" smtClean="0"/>
              <a:t>2) # Single Line Comment</a:t>
            </a:r>
          </a:p>
          <a:p>
            <a:endParaRPr lang="en-US" smtClean="0"/>
          </a:p>
          <a:p>
            <a:r>
              <a:rPr lang="en-US" smtClean="0"/>
              <a:t>3) /*…..*/  Multi Line Comment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</p:spPr>
        <p:txBody>
          <a:bodyPr/>
          <a:lstStyle/>
          <a:p>
            <a:pPr algn="l"/>
            <a:fld id="{68242BA9-95E4-41DA-A991-A5C11FABA960}" type="slidenum">
              <a:rPr lang="en-US" smtClean="0"/>
              <a:pPr algn="l"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 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153400" cy="449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Question for [5] mark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Explain about variables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Write a naming rules of variables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Write a brief note on constants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What is a comment? Explain different ways to use comments in PHP.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Write different escape sequence replacement  with string . </a:t>
            </a:r>
          </a:p>
          <a:p>
            <a:pPr marL="514350" indent="-51435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 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153400" cy="4495800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en-US" smtClean="0"/>
              <a:t> Explain </a:t>
            </a:r>
            <a:r>
              <a:rPr lang="en-US" dirty="0" smtClean="0"/>
              <a:t>how HTML form can work?</a:t>
            </a:r>
          </a:p>
          <a:p>
            <a:pPr>
              <a:defRPr/>
            </a:pPr>
            <a:r>
              <a:rPr lang="en-US" dirty="0" smtClean="0"/>
              <a:t>Question for [5] mark</a:t>
            </a:r>
          </a:p>
          <a:p>
            <a:pPr marL="514350" indent="-514350">
              <a:defRPr/>
            </a:pPr>
            <a:r>
              <a:rPr lang="en-US" dirty="0" smtClean="0"/>
              <a:t>Difference between following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Get  / post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Echo / print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constants  /  variables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 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 for [7] mark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Explain in detail all data types of PHP.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Explain testing and manipulation variable function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Explain get and post methods with request variable.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Write a detail note on scope of variable.</a:t>
            </a:r>
          </a:p>
          <a:p>
            <a:pPr marL="914400" lvl="1" indent="-514350">
              <a:buFont typeface="+mj-lt"/>
              <a:buAutoNum type="arabicPeriod"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/>
          <a:lstStyle/>
          <a:p>
            <a:pPr algn="l"/>
            <a:r>
              <a:rPr lang="en-US" smtClean="0"/>
              <a:t>PHP supports  3 ways of commenting: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428625" y="1285875"/>
            <a:ext cx="8286750" cy="528637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FFFFFF"/>
                </a:solidFill>
              </a:rPr>
              <a:t>&lt;html&gt;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&lt;body&gt;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/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&lt;?</a:t>
            </a:r>
            <a:r>
              <a:rPr lang="en-US" sz="2000" dirty="0" err="1">
                <a:solidFill>
                  <a:srgbClr val="FFFFFF"/>
                </a:solidFill>
              </a:rPr>
              <a:t>php</a:t>
            </a:r>
            <a:r>
              <a:rPr lang="en-US" sz="2000" dirty="0">
                <a:solidFill>
                  <a:srgbClr val="FFFFFF"/>
                </a:solidFill>
              </a:rPr>
              <a:t/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// This is a single line comment</a:t>
            </a:r>
            <a:r>
              <a:rPr lang="en-US" sz="2000" dirty="0">
                <a:solidFill>
                  <a:srgbClr val="FFFFFF"/>
                </a:solidFill>
              </a:rPr>
              <a:t/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/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# This is also a single line comment</a:t>
            </a:r>
            <a:r>
              <a:rPr lang="en-US" sz="2000" dirty="0">
                <a:solidFill>
                  <a:srgbClr val="FFFFFF"/>
                </a:solidFill>
              </a:rPr>
              <a:t/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/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/*</a:t>
            </a: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This is a multiple lines comment block</a:t>
            </a: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that spans over more than</a:t>
            </a: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one line</a:t>
            </a: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*/</a:t>
            </a: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?&gt;</a:t>
            </a:r>
            <a:r>
              <a:rPr lang="en-US" sz="2000" dirty="0">
                <a:solidFill>
                  <a:srgbClr val="FFFFFF"/>
                </a:solidFill>
              </a:rPr>
              <a:t/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/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&lt;/body&gt;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&lt;/html&gt; 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echo and print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 PHP there are two basic ways to get output: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 echo 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 print.</a:t>
            </a:r>
          </a:p>
          <a:p>
            <a:pPr marL="914400" lvl="1" indent="-514350">
              <a:buFontTx/>
              <a:buNone/>
              <a:defRPr/>
            </a:pPr>
            <a:r>
              <a:rPr lang="en-US" sz="2400" dirty="0" smtClean="0"/>
              <a:t>echo and print are more or less the same. </a:t>
            </a:r>
          </a:p>
          <a:p>
            <a:pPr marL="914400" lvl="1" indent="-514350">
              <a:buFontTx/>
              <a:buNone/>
              <a:defRPr/>
            </a:pPr>
            <a:r>
              <a:rPr lang="en-US" sz="2400" dirty="0" smtClean="0"/>
              <a:t>They are both used to output data to the screen.</a:t>
            </a:r>
          </a:p>
          <a:p>
            <a:pPr marL="914400" lvl="1" indent="-514350">
              <a:buFontTx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2400"/>
            <a:ext cx="8686800" cy="6019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differences of  echo/print 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 echo has no return value while print has a return value of 1 so it can be used in expressions.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 echo can take multiple parameters (although such usage is rare) while print can take one argument.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echo is marginally faster than print.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echo is a language construct, and can be used with or without parentheses: </a:t>
            </a:r>
          </a:p>
          <a:p>
            <a:r>
              <a:rPr lang="en-US" smtClean="0"/>
              <a:t>echo or echo().</a:t>
            </a:r>
          </a:p>
          <a:p>
            <a:endParaRPr lang="en-US" smtClean="0"/>
          </a:p>
          <a:p>
            <a:r>
              <a:rPr lang="en-US" smtClean="0"/>
              <a:t>Syntax:</a:t>
            </a:r>
          </a:p>
          <a:p>
            <a:r>
              <a:rPr lang="en-US" smtClean="0"/>
              <a:t>1) echo (arg1, arg2... );</a:t>
            </a:r>
          </a:p>
          <a:p>
            <a:r>
              <a:rPr lang="en-US" smtClean="0"/>
              <a:t>2) echo “arg1”;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Ex-1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41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echo "My first PHP script!";</a:t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Ex-1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41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can also write like this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echo “&lt;b&gt;&lt;u&gt;My first page &lt;/b&gt;&lt;/u&gt;";</a:t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029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Topics to be covered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772400" cy="4114800"/>
          </a:xfrm>
        </p:spPr>
        <p:txBody>
          <a:bodyPr/>
          <a:lstStyle/>
          <a:p>
            <a:r>
              <a:rPr lang="en-IN" dirty="0" smtClean="0"/>
              <a:t>PHP  variable…..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Static &amp; global variable(scope of variable)</a:t>
            </a:r>
          </a:p>
          <a:p>
            <a:r>
              <a:rPr lang="en-IN" dirty="0" smtClean="0"/>
              <a:t>Data types</a:t>
            </a:r>
          </a:p>
          <a:p>
            <a:r>
              <a:rPr lang="en-IN" dirty="0" smtClean="0"/>
              <a:t>Constants </a:t>
            </a:r>
          </a:p>
          <a:p>
            <a:r>
              <a:rPr lang="en-IN" dirty="0" smtClean="0"/>
              <a:t>Comments of </a:t>
            </a:r>
            <a:r>
              <a:rPr lang="en-IN" dirty="0" err="1" smtClean="0"/>
              <a:t>php</a:t>
            </a:r>
            <a:r>
              <a:rPr lang="en-IN" dirty="0" smtClean="0"/>
              <a:t> </a:t>
            </a:r>
          </a:p>
          <a:p>
            <a:r>
              <a:rPr lang="en-IN" dirty="0" smtClean="0"/>
              <a:t>GET , POST methods</a:t>
            </a:r>
          </a:p>
          <a:p>
            <a:r>
              <a:rPr lang="en-IN" dirty="0" smtClean="0"/>
              <a:t> REQUEST  variable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EX:-2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echo "&lt;h2&gt;PHP is fun!&lt;/h2&gt;";</a:t>
            </a:r>
            <a:br>
              <a:rPr lang="en-US" dirty="0" smtClean="0"/>
            </a:br>
            <a:r>
              <a:rPr lang="en-US" dirty="0" smtClean="0"/>
              <a:t> echo "Hello world!&lt;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 echo "I m about to learn PHP!&lt;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 echo "This", " string", " was", " made", " with   multiple parameters.";</a:t>
            </a:r>
            <a:br>
              <a:rPr lang="en-US" dirty="0" smtClean="0"/>
            </a:br>
            <a:r>
              <a:rPr lang="en-US" dirty="0" smtClean="0"/>
              <a:t>?&gt;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EX:-3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>
              <a:buFontTx/>
              <a:buNone/>
            </a:pPr>
            <a:r>
              <a:rPr lang="en-US" smtClean="0"/>
              <a:t>&lt;?php</a:t>
            </a:r>
            <a:br>
              <a:rPr lang="en-US" smtClean="0"/>
            </a:br>
            <a:r>
              <a:rPr lang="en-US" smtClean="0"/>
              <a:t>print "&lt;h2&gt;PHP &lt;/h2&gt;";</a:t>
            </a:r>
            <a:br>
              <a:rPr lang="en-US" smtClean="0"/>
            </a:br>
            <a:r>
              <a:rPr lang="en-US" smtClean="0"/>
              <a:t>print "Hello world!&lt;br&gt;";</a:t>
            </a:r>
            <a:br>
              <a:rPr lang="en-US" smtClean="0"/>
            </a:br>
            <a:r>
              <a:rPr lang="en-US" smtClean="0"/>
              <a:t>print "I'm about to learn PHP!";</a:t>
            </a:r>
          </a:p>
          <a:p>
            <a:pPr>
              <a:buFontTx/>
              <a:buNone/>
            </a:pPr>
            <a:r>
              <a:rPr lang="en-US" smtClean="0"/>
              <a:t>?&gt;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ts val="4000"/>
              </a:lnSpc>
            </a:pPr>
            <a:r>
              <a:rPr lang="en-US" sz="3200" smtClean="0">
                <a:cs typeface="Times New Roman" pitchFamily="18" charset="0"/>
              </a:rPr>
              <a:t>What is variable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 algn="just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>
                <a:cs typeface="Times New Roman" pitchFamily="18" charset="0"/>
              </a:rPr>
              <a:t>A variable is one type of container that contain special type of value so you can use it for future use </a:t>
            </a: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</p:spPr>
        <p:txBody>
          <a:bodyPr/>
          <a:lstStyle/>
          <a:p>
            <a:pPr algn="l"/>
            <a:fld id="{949A5593-9DFE-4EB0-A568-93AA108F62C3}" type="slidenum">
              <a:rPr lang="en-US" smtClean="0"/>
              <a:pPr algn="l"/>
              <a:t>22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762000" y="3810000"/>
            <a:ext cx="739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>
              <a:defRPr/>
            </a:pPr>
            <a:r>
              <a:rPr lang="en-US" sz="3000" b="1" dirty="0">
                <a:solidFill>
                  <a:srgbClr val="FFFFFF"/>
                </a:solidFill>
                <a:cs typeface="Times New Roman" pitchFamily="18" charset="0"/>
              </a:rPr>
              <a:t>$</a:t>
            </a:r>
            <a:r>
              <a:rPr lang="en-US" sz="3000" b="1" dirty="0" err="1">
                <a:solidFill>
                  <a:srgbClr val="FFFFFF"/>
                </a:solidFill>
                <a:cs typeface="Times New Roman" pitchFamily="18" charset="0"/>
              </a:rPr>
              <a:t>variable_name</a:t>
            </a:r>
            <a:r>
              <a:rPr lang="en-US" sz="3000" b="1" dirty="0">
                <a:solidFill>
                  <a:srgbClr val="FFFFFF"/>
                </a:solidFill>
                <a:cs typeface="Times New Roman" pitchFamily="18" charset="0"/>
              </a:rPr>
              <a:t>=value of variable;</a:t>
            </a: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define a variable in to php you must use the $ singe before the declaring name of it .</a:t>
            </a:r>
          </a:p>
          <a:p>
            <a:r>
              <a:rPr lang="en-IN" smtClean="0"/>
              <a:t>Variables are "containers" for storing information:</a:t>
            </a:r>
          </a:p>
          <a:p>
            <a:r>
              <a:rPr lang="en-US" smtClean="0"/>
              <a:t>For variable declaration you do not need to specify the data type </a:t>
            </a:r>
          </a:p>
          <a:p>
            <a:pPr lvl="1"/>
            <a:r>
              <a:rPr lang="en-US" smtClean="0"/>
              <a:t>$a=5;</a:t>
            </a:r>
          </a:p>
          <a:p>
            <a:pPr lvl="1"/>
            <a:r>
              <a:rPr lang="en-US" smtClean="0"/>
              <a:t>$x=”hello”;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29650" cy="914400"/>
          </a:xfrm>
        </p:spPr>
        <p:txBody>
          <a:bodyPr/>
          <a:lstStyle/>
          <a:p>
            <a:r>
              <a:rPr lang="en-IN" smtClean="0"/>
              <a:t>PHP Variable Naming Conventions</a:t>
            </a:r>
            <a:br>
              <a:rPr lang="en-IN" smtClean="0"/>
            </a:br>
            <a:endParaRPr lang="en-IN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10600" cy="4800600"/>
          </a:xfrm>
        </p:spPr>
        <p:txBody>
          <a:bodyPr/>
          <a:lstStyle/>
          <a:p>
            <a:r>
              <a:rPr lang="en-IN" smtClean="0"/>
              <a:t>PHP variables must start with a letter or underscore "_". </a:t>
            </a:r>
          </a:p>
          <a:p>
            <a:r>
              <a:rPr lang="en-IN" smtClean="0"/>
              <a:t>PHP variables may only be comprised of alpha-numeric characters and underscores. a-z, A-Z, 0-9, or _</a:t>
            </a:r>
          </a:p>
          <a:p>
            <a:r>
              <a:rPr lang="en-IN" smtClean="0"/>
              <a:t>Variables with more than one word should be separated with underscores. $my_variable</a:t>
            </a:r>
          </a:p>
          <a:p>
            <a:r>
              <a:rPr lang="en-IN" smtClean="0"/>
              <a:t>Variable names are case sensitive</a:t>
            </a:r>
          </a:p>
          <a:p>
            <a:r>
              <a:rPr lang="en-IN" smtClean="0"/>
              <a:t>A variable name should not contain 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A variable's scope determines the locations          from which the variable can be accessed.</a:t>
            </a:r>
          </a:p>
          <a:p>
            <a:pPr marL="0" indent="0"/>
            <a:r>
              <a:rPr lang="en-US" dirty="0" smtClean="0"/>
              <a:t> PHP variables are of three types 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600" dirty="0" smtClean="0"/>
              <a:t>Super global,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600" dirty="0" smtClean="0"/>
              <a:t>global,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600" dirty="0" smtClean="0"/>
              <a:t>local.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PHP Variable Scopes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PHP has four different variable scopes:</a:t>
            </a:r>
          </a:p>
          <a:p>
            <a:pPr lvl="1"/>
            <a:r>
              <a:rPr lang="en-US" sz="3200" dirty="0" smtClean="0"/>
              <a:t>Local variables</a:t>
            </a:r>
          </a:p>
          <a:p>
            <a:pPr lvl="1"/>
            <a:r>
              <a:rPr lang="en-US" sz="3200" dirty="0" smtClean="0"/>
              <a:t>Function parameters</a:t>
            </a:r>
          </a:p>
          <a:p>
            <a:pPr lvl="1"/>
            <a:r>
              <a:rPr lang="en-US" sz="3200" dirty="0" smtClean="0"/>
              <a:t>Global variables</a:t>
            </a:r>
          </a:p>
          <a:p>
            <a:pPr lvl="1"/>
            <a:r>
              <a:rPr lang="en-US" sz="3200" dirty="0" smtClean="0"/>
              <a:t>Static variables.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</p:spPr>
        <p:txBody>
          <a:bodyPr/>
          <a:lstStyle/>
          <a:p>
            <a:pPr algn="l"/>
            <a:fld id="{58900BF2-C04D-4A2D-BEBE-66493257566D}" type="slidenum">
              <a:rPr lang="en-US" smtClean="0"/>
              <a:pPr algn="l"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 global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global variables are predefined arrays</a:t>
            </a:r>
          </a:p>
          <a:p>
            <a:r>
              <a:rPr lang="en-US" dirty="0" smtClean="0"/>
              <a:t>They are accessible from anywhere on the page.</a:t>
            </a:r>
          </a:p>
          <a:p>
            <a:r>
              <a:rPr lang="en-US" dirty="0" smtClean="0"/>
              <a:t>It can always declared with   </a:t>
            </a:r>
            <a:r>
              <a:rPr lang="en-US" sz="4400" b="1" dirty="0" smtClean="0"/>
              <a:t>$_   </a:t>
            </a:r>
            <a:r>
              <a:rPr lang="en-US" dirty="0" smtClean="0"/>
              <a:t> sign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848600" cy="1143000"/>
          </a:xfrm>
        </p:spPr>
        <p:txBody>
          <a:bodyPr/>
          <a:lstStyle/>
          <a:p>
            <a:r>
              <a:rPr lang="en-US" sz="3600" dirty="0" smtClean="0"/>
              <a:t>Following are Super global variables 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419600"/>
          </a:xfrm>
        </p:spPr>
        <p:txBody>
          <a:bodyPr/>
          <a:lstStyle/>
          <a:p>
            <a:r>
              <a:rPr lang="en-US" dirty="0" smtClean="0"/>
              <a:t>$_GET - variables passed into a page on the query string.</a:t>
            </a:r>
            <a:endParaRPr lang="en-US" sz="2800" dirty="0" smtClean="0"/>
          </a:p>
          <a:p>
            <a:r>
              <a:rPr lang="en-US" dirty="0" smtClean="0"/>
              <a:t>$_POST - variables passed into a page through a form using the post method.</a:t>
            </a:r>
            <a:endParaRPr lang="en-US" sz="2800" dirty="0" smtClean="0"/>
          </a:p>
          <a:p>
            <a:r>
              <a:rPr lang="en-US" dirty="0" smtClean="0"/>
              <a:t>$_SERVER - server environment variables (</a:t>
            </a:r>
            <a:r>
              <a:rPr lang="en-US" dirty="0" err="1" smtClean="0"/>
              <a:t>e.g</a:t>
            </a:r>
            <a:r>
              <a:rPr lang="en-US" dirty="0" smtClean="0"/>
              <a:t>, $_SERVER['HTTP_REFERER'] returns the URL of the referring page).</a:t>
            </a:r>
            <a:endParaRPr lang="en-US" sz="2800" dirty="0" smtClean="0"/>
          </a:p>
          <a:p>
            <a:r>
              <a:rPr lang="en-US" dirty="0" smtClean="0"/>
              <a:t>$_COOKIE - cookie variables.</a:t>
            </a:r>
            <a:endParaRPr lang="en-US" sz="28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458200" cy="5257800"/>
          </a:xfrm>
        </p:spPr>
        <p:txBody>
          <a:bodyPr/>
          <a:lstStyle/>
          <a:p>
            <a:r>
              <a:rPr lang="en-US" dirty="0" smtClean="0"/>
              <a:t>$_FILES - variables containing information about uploaded files.</a:t>
            </a:r>
            <a:endParaRPr lang="en-US" sz="2800" dirty="0" smtClean="0"/>
          </a:p>
          <a:p>
            <a:r>
              <a:rPr lang="en-US" dirty="0" smtClean="0"/>
              <a:t>$_REQUEST - variables passed into a page through forms, the query string and cookies.</a:t>
            </a:r>
            <a:endParaRPr lang="en-US" sz="2800" dirty="0" smtClean="0"/>
          </a:p>
          <a:p>
            <a:r>
              <a:rPr lang="en-US" dirty="0" smtClean="0"/>
              <a:t>$_SESSION - session variables.</a:t>
            </a:r>
            <a:endParaRPr lang="en-US" sz="2800" dirty="0" smtClean="0"/>
          </a:p>
          <a:p>
            <a:r>
              <a:rPr lang="en-US" dirty="0" smtClean="0"/>
              <a:t>The elements within super global variables can be accessed in three different ways, which the authors of PHP and MySQL Web Development refer to as </a:t>
            </a:r>
            <a:r>
              <a:rPr lang="en-US" i="1" dirty="0" smtClean="0"/>
              <a:t>short style</a:t>
            </a:r>
            <a:r>
              <a:rPr lang="en-US" dirty="0" smtClean="0"/>
              <a:t>, </a:t>
            </a:r>
            <a:r>
              <a:rPr lang="en-US" i="1" dirty="0" smtClean="0"/>
              <a:t>medium style</a:t>
            </a:r>
            <a:r>
              <a:rPr lang="en-US" dirty="0" smtClean="0"/>
              <a:t>, and </a:t>
            </a:r>
            <a:r>
              <a:rPr lang="en-US" i="1" dirty="0" smtClean="0"/>
              <a:t>long style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TAGS  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dirty="0" smtClean="0">
                <a:solidFill>
                  <a:srgbClr val="FFFFFF"/>
                </a:solidFill>
                <a:cs typeface="Times New Roman" pitchFamily="18" charset="0"/>
              </a:rPr>
              <a:t>A </a:t>
            </a:r>
            <a:r>
              <a:rPr lang="en-US" sz="3000" dirty="0" err="1" smtClean="0">
                <a:solidFill>
                  <a:srgbClr val="FFFFFF"/>
                </a:solidFill>
                <a:cs typeface="Times New Roman" pitchFamily="18" charset="0"/>
              </a:rPr>
              <a:t>php</a:t>
            </a:r>
            <a:r>
              <a:rPr lang="en-US" sz="3000" dirty="0" smtClean="0">
                <a:solidFill>
                  <a:srgbClr val="FFFFFF"/>
                </a:solidFill>
                <a:cs typeface="Times New Roman" pitchFamily="18" charset="0"/>
              </a:rPr>
              <a:t> file normally contain HTML tag just like HTML file and </a:t>
            </a:r>
          </a:p>
          <a:p>
            <a:pPr algn="just"/>
            <a:r>
              <a:rPr lang="en-US" sz="3000" dirty="0" smtClean="0">
                <a:solidFill>
                  <a:srgbClr val="FFFFFF"/>
                </a:solidFill>
                <a:cs typeface="Times New Roman" pitchFamily="18" charset="0"/>
              </a:rPr>
              <a:t>some PHP code Escaping from HTML</a:t>
            </a:r>
            <a:endParaRPr lang="en-US" sz="3000" dirty="0" smtClean="0">
              <a:cs typeface="Times New Roman" pitchFamily="18" charset="0"/>
            </a:endParaRPr>
          </a:p>
          <a:p>
            <a:r>
              <a:rPr lang="en-US" b="1" dirty="0" smtClean="0"/>
              <a:t>PHP TAGS</a:t>
            </a:r>
            <a:endParaRPr lang="en-US" sz="2800" dirty="0" smtClean="0"/>
          </a:p>
          <a:p>
            <a:pPr lvl="1"/>
            <a:r>
              <a:rPr lang="en-US" dirty="0" smtClean="0"/>
              <a:t>There are different pairs of opening and closing tags which can be used in </a:t>
            </a:r>
            <a:r>
              <a:rPr lang="en-US" dirty="0" err="1" smtClean="0"/>
              <a:t>php</a:t>
            </a:r>
            <a:r>
              <a:rPr lang="en-US" dirty="0" smtClean="0"/>
              <a:t>. 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 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001000" cy="4114800"/>
          </a:xfrm>
        </p:spPr>
        <p:txBody>
          <a:bodyPr/>
          <a:lstStyle/>
          <a:p>
            <a:r>
              <a:rPr lang="en-US" dirty="0" smtClean="0"/>
              <a:t>Global variables are visible throughout the script in which they are declared. However, they are not visible within functions in the script unless they are re-declared within the function as global variables.</a:t>
            </a:r>
            <a:endParaRPr lang="en-US" sz="2800" dirty="0" smtClean="0"/>
          </a:p>
          <a:p>
            <a:r>
              <a:rPr lang="en-US" dirty="0" smtClean="0"/>
              <a:t>Variables in the function scope are called local variables. Local variables are local to the function in which they are declared.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GLOBALS</a:t>
            </a:r>
            <a:r>
              <a:rPr lang="en-US" sz="6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6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724400"/>
          </a:xfrm>
        </p:spPr>
        <p:txBody>
          <a:bodyPr/>
          <a:lstStyle/>
          <a:p>
            <a:r>
              <a:rPr lang="en-US" sz="2800" dirty="0" smtClean="0"/>
              <a:t>GLOBALS is a </a:t>
            </a:r>
            <a:r>
              <a:rPr lang="en-US" sz="2800" dirty="0" err="1" smtClean="0"/>
              <a:t>php</a:t>
            </a:r>
            <a:r>
              <a:rPr lang="en-US" sz="2800" dirty="0" smtClean="0"/>
              <a:t> super global variable which can be used instead of 'global' keyword to access variables from global scope,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The </a:t>
            </a:r>
            <a:r>
              <a:rPr lang="en-US" sz="2800" dirty="0" smtClean="0">
                <a:hlinkClick r:id="rId2"/>
              </a:rPr>
              <a:t>$GLOBALS</a:t>
            </a:r>
            <a:r>
              <a:rPr lang="en-US" sz="2800" dirty="0" smtClean="0"/>
              <a:t> array is an associative array with the name of the global variable being the key and the contents of that variable being the value of the array element. Notice how </a:t>
            </a:r>
            <a:r>
              <a:rPr lang="en-US" sz="2800" dirty="0" smtClean="0">
                <a:hlinkClick r:id="rId2"/>
              </a:rPr>
              <a:t>$GLOBALS</a:t>
            </a:r>
            <a:r>
              <a:rPr lang="en-US" sz="2800" dirty="0" smtClean="0"/>
              <a:t> exists in any </a:t>
            </a:r>
            <a:r>
              <a:rPr lang="en-US" dirty="0" smtClean="0"/>
              <a:t>scope, this is because </a:t>
            </a:r>
            <a:r>
              <a:rPr lang="en-US" dirty="0" smtClean="0">
                <a:hlinkClick r:id="rId2"/>
              </a:rPr>
              <a:t>$GLOBALS</a:t>
            </a:r>
            <a:r>
              <a:rPr lang="en-US" dirty="0" smtClean="0"/>
              <a:t> is a </a:t>
            </a:r>
            <a:r>
              <a:rPr lang="en-US" dirty="0" err="1" smtClean="0">
                <a:hlinkClick r:id="rId3"/>
              </a:rPr>
              <a:t>superglobal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en-US" b="1" dirty="0" smtClean="0">
                <a:solidFill>
                  <a:schemeClr val="tx1"/>
                </a:solidFill>
                <a:latin typeface="+mn-lt"/>
              </a:rPr>
              <a:t>EXAMPLE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4582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$s = 25;   //global variable </a:t>
            </a:r>
          </a:p>
          <a:p>
            <a:pPr>
              <a:buFontTx/>
              <a:buNone/>
            </a:pPr>
            <a:r>
              <a:rPr lang="en-US" sz="2400" dirty="0" smtClean="0"/>
              <a:t>$t = 50;   //global variable </a:t>
            </a:r>
          </a:p>
          <a:p>
            <a:pPr>
              <a:buFontTx/>
              <a:buNone/>
            </a:pPr>
            <a:r>
              <a:rPr lang="en-US" sz="2400" dirty="0" smtClean="0"/>
              <a:t>function subtraction()</a:t>
            </a:r>
          </a:p>
          <a:p>
            <a:pPr>
              <a:buFontTx/>
              <a:buNone/>
            </a:pPr>
            <a:r>
              <a:rPr lang="en-US" sz="2400" dirty="0" smtClean="0"/>
              <a:t>{</a:t>
            </a:r>
          </a:p>
          <a:p>
            <a:pPr>
              <a:buFontTx/>
              <a:buNone/>
            </a:pPr>
            <a:r>
              <a:rPr lang="en-US" sz="2400" dirty="0" smtClean="0"/>
              <a:t>	$GLOBALS['v'] = $GLOBALS['t'] - $GLOBALS['s'];</a:t>
            </a:r>
          </a:p>
          <a:p>
            <a:pPr>
              <a:buFontTx/>
              <a:buNone/>
            </a:pPr>
            <a:r>
              <a:rPr lang="en-US" sz="2400" dirty="0" smtClean="0"/>
              <a:t>//re-declare </a:t>
            </a:r>
            <a:r>
              <a:rPr lang="en-US" sz="2400" smtClean="0"/>
              <a:t>with GLOBALS KEYWORDS</a:t>
            </a: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} </a:t>
            </a:r>
          </a:p>
          <a:p>
            <a:pPr>
              <a:buFontTx/>
              <a:buNone/>
            </a:pPr>
            <a:r>
              <a:rPr lang="en-US" sz="2400" dirty="0" smtClean="0"/>
              <a:t>subtraction();</a:t>
            </a:r>
          </a:p>
          <a:p>
            <a:pPr>
              <a:buFontTx/>
              <a:buNone/>
            </a:pPr>
            <a:r>
              <a:rPr lang="en-US" sz="2400" dirty="0" smtClean="0"/>
              <a:t>echo $v;</a:t>
            </a:r>
          </a:p>
          <a:p>
            <a:pPr>
              <a:buFontTx/>
              <a:buNone/>
            </a:pPr>
            <a:r>
              <a:rPr lang="en-US" sz="2400" dirty="0" smtClean="0"/>
              <a:t>?&gt;</a:t>
            </a:r>
          </a:p>
          <a:p>
            <a:pPr>
              <a:buFontTx/>
              <a:buNone/>
            </a:pPr>
            <a:endParaRPr lang="en-US" sz="18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057400" y="-152400"/>
            <a:ext cx="7086600" cy="914400"/>
          </a:xfrm>
        </p:spPr>
        <p:txBody>
          <a:bodyPr/>
          <a:lstStyle/>
          <a:p>
            <a:r>
              <a:rPr lang="en-IN" smtClean="0"/>
              <a:t>Local Scope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IN" dirty="0" smtClean="0"/>
              <a:t>variable declared within a PHP function is local and can only be accessed within that function: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	$x=5; // global scope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function </a:t>
            </a:r>
            <a:r>
              <a:rPr lang="en-IN" dirty="0" err="1" smtClean="0"/>
              <a:t>myTest</a:t>
            </a:r>
            <a:r>
              <a:rPr lang="en-IN" dirty="0" smtClean="0"/>
              <a:t>()</a:t>
            </a:r>
            <a:br>
              <a:rPr lang="en-IN" dirty="0" smtClean="0"/>
            </a:br>
            <a:r>
              <a:rPr lang="en-IN" dirty="0" smtClean="0"/>
              <a:t>	{</a:t>
            </a:r>
          </a:p>
          <a:p>
            <a:pPr>
              <a:buFontTx/>
              <a:buNone/>
            </a:pPr>
            <a:r>
              <a:rPr lang="en-IN" dirty="0" smtClean="0"/>
              <a:t>			$x=10;</a:t>
            </a:r>
            <a:br>
              <a:rPr lang="en-IN" dirty="0" smtClean="0"/>
            </a:br>
            <a:r>
              <a:rPr lang="en-IN" dirty="0" smtClean="0"/>
              <a:t>		echo $x; // local scope</a:t>
            </a:r>
            <a:br>
              <a:rPr lang="en-IN" dirty="0" smtClean="0"/>
            </a:br>
            <a:r>
              <a:rPr lang="en-IN" dirty="0" smtClean="0"/>
              <a:t>	}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myTest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?&gt;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7086600" cy="685800"/>
          </a:xfrm>
        </p:spPr>
        <p:txBody>
          <a:bodyPr/>
          <a:lstStyle/>
          <a:p>
            <a:r>
              <a:rPr lang="en-IN" smtClean="0"/>
              <a:t>Global Scope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19800"/>
          </a:xfrm>
        </p:spPr>
        <p:txBody>
          <a:bodyPr/>
          <a:lstStyle/>
          <a:p>
            <a:endParaRPr lang="en-IN" smtClean="0"/>
          </a:p>
          <a:p>
            <a:endParaRPr lang="en-IN" smtClean="0"/>
          </a:p>
          <a:p>
            <a:r>
              <a:rPr lang="en-IN" smtClean="0"/>
              <a:t>A variable that is defined outside of any function, has a global scope.</a:t>
            </a:r>
          </a:p>
          <a:p>
            <a:r>
              <a:rPr lang="en-IN" smtClean="0"/>
              <a:t>Global variables can be accessed from any part of the script, EXCEPT from within a function.</a:t>
            </a:r>
          </a:p>
          <a:p>
            <a:r>
              <a:rPr lang="en-IN" smtClean="0"/>
              <a:t>To access a global variable from within a function, use the global keyword:</a:t>
            </a:r>
          </a:p>
          <a:p>
            <a:endParaRPr lang="en-IN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</p:spPr>
        <p:txBody>
          <a:bodyPr/>
          <a:lstStyle/>
          <a:p>
            <a:pPr algn="l"/>
            <a:fld id="{B67DBADF-320C-4A77-97D0-F75A79173E24}" type="slidenum">
              <a:rPr lang="en-US" smtClean="0"/>
              <a:pPr algn="l"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057400" y="-152400"/>
            <a:ext cx="7086600" cy="9144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6019800"/>
          </a:xfrm>
        </p:spPr>
        <p:txBody>
          <a:bodyPr/>
          <a:lstStyle/>
          <a:p>
            <a:pPr>
              <a:buNone/>
            </a:pPr>
            <a:r>
              <a:rPr lang="es-ES" sz="2800" dirty="0" smtClean="0"/>
              <a:t>&lt;?</a:t>
            </a:r>
            <a:r>
              <a:rPr lang="es-ES" sz="2800" dirty="0" err="1" smtClean="0"/>
              <a:t>php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	$x=5; // global </a:t>
            </a:r>
            <a:r>
              <a:rPr lang="es-ES" sz="2800" dirty="0" err="1" smtClean="0"/>
              <a:t>scope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	$y=10; // global </a:t>
            </a:r>
            <a:r>
              <a:rPr lang="es-ES" sz="2800" dirty="0" err="1" smtClean="0"/>
              <a:t>scope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	</a:t>
            </a:r>
            <a:r>
              <a:rPr lang="es-ES" sz="2800" dirty="0" err="1" smtClean="0"/>
              <a:t>function</a:t>
            </a:r>
            <a:r>
              <a:rPr lang="es-ES" sz="2800" dirty="0" smtClean="0"/>
              <a:t> </a:t>
            </a:r>
            <a:r>
              <a:rPr lang="es-ES" sz="2800" dirty="0" err="1" smtClean="0"/>
              <a:t>myTest</a:t>
            </a:r>
            <a:r>
              <a:rPr lang="es-ES" sz="2800" dirty="0" smtClean="0"/>
              <a:t>()</a:t>
            </a:r>
            <a:br>
              <a:rPr lang="es-ES" sz="2800" dirty="0" smtClean="0"/>
            </a:br>
            <a:r>
              <a:rPr lang="es-ES" sz="2800" dirty="0" smtClean="0"/>
              <a:t>	{</a:t>
            </a:r>
            <a:br>
              <a:rPr lang="es-ES" sz="2800" dirty="0" smtClean="0"/>
            </a:br>
            <a:r>
              <a:rPr lang="es-ES" sz="2800" dirty="0" smtClean="0"/>
              <a:t>		global $</a:t>
            </a:r>
            <a:r>
              <a:rPr lang="es-ES" sz="2800" dirty="0" err="1" smtClean="0"/>
              <a:t>x,$y</a:t>
            </a:r>
            <a:r>
              <a:rPr lang="es-ES" sz="2800" dirty="0" smtClean="0"/>
              <a:t>;</a:t>
            </a:r>
            <a:br>
              <a:rPr lang="es-ES" sz="2800" dirty="0" smtClean="0"/>
            </a:br>
            <a:r>
              <a:rPr lang="es-ES" sz="2800" dirty="0" smtClean="0"/>
              <a:t>		$y=$x+$y;</a:t>
            </a:r>
            <a:br>
              <a:rPr lang="es-ES" sz="2800" dirty="0" smtClean="0"/>
            </a:br>
            <a:r>
              <a:rPr lang="es-ES" sz="2800" dirty="0" smtClean="0"/>
              <a:t>	}</a:t>
            </a:r>
            <a:br>
              <a:rPr lang="es-ES" sz="2800" dirty="0" smtClean="0"/>
            </a:b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	</a:t>
            </a:r>
            <a:r>
              <a:rPr lang="es-ES" sz="2800" dirty="0" err="1" smtClean="0"/>
              <a:t>myTest</a:t>
            </a:r>
            <a:r>
              <a:rPr lang="es-ES" sz="2800" dirty="0" smtClean="0"/>
              <a:t>();</a:t>
            </a:r>
            <a:br>
              <a:rPr lang="es-ES" sz="2800" dirty="0" smtClean="0"/>
            </a:br>
            <a:r>
              <a:rPr lang="es-ES" sz="2800" dirty="0" smtClean="0"/>
              <a:t>	echo $y;			 // outputs 15</a:t>
            </a:r>
            <a:br>
              <a:rPr lang="es-ES" sz="2800" dirty="0" smtClean="0"/>
            </a:br>
            <a:r>
              <a:rPr lang="es-ES" sz="2800" dirty="0" smtClean="0"/>
              <a:t>?&gt;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GLOBALS[INDEX]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IN" sz="3000" dirty="0" smtClean="0"/>
              <a:t>&lt;?</a:t>
            </a:r>
            <a:r>
              <a:rPr lang="en-IN" sz="3000" dirty="0" err="1" smtClean="0"/>
              <a:t>php</a:t>
            </a:r>
            <a:r>
              <a:rPr lang="en-IN" sz="3000" dirty="0" smtClean="0"/>
              <a:t/>
            </a:r>
            <a:br>
              <a:rPr lang="en-IN" sz="3000" dirty="0" smtClean="0"/>
            </a:br>
            <a:r>
              <a:rPr lang="en-IN" sz="3000" dirty="0" smtClean="0"/>
              <a:t>	$x=5;</a:t>
            </a:r>
            <a:br>
              <a:rPr lang="en-IN" sz="3000" dirty="0" smtClean="0"/>
            </a:br>
            <a:r>
              <a:rPr lang="en-IN" sz="3000" dirty="0" smtClean="0"/>
              <a:t>	$y=10;</a:t>
            </a:r>
            <a:br>
              <a:rPr lang="en-IN" sz="3000" dirty="0" smtClean="0"/>
            </a:br>
            <a:r>
              <a:rPr lang="en-IN" sz="3000" dirty="0" smtClean="0"/>
              <a:t>function </a:t>
            </a:r>
            <a:r>
              <a:rPr lang="en-IN" sz="3000" dirty="0" err="1" smtClean="0"/>
              <a:t>myTest</a:t>
            </a:r>
            <a:r>
              <a:rPr lang="en-IN" sz="3000" dirty="0" smtClean="0"/>
              <a:t>()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IN" sz="3000" dirty="0" smtClean="0"/>
              <a:t>	{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IN" sz="3000" dirty="0" smtClean="0"/>
              <a:t>$GLOBALS['y']=$GLOBALS['x']+$GLOBALS['y];</a:t>
            </a:r>
            <a:br>
              <a:rPr lang="en-IN" sz="3000" dirty="0" smtClean="0"/>
            </a:br>
            <a:r>
              <a:rPr lang="en-IN" sz="3000" dirty="0" smtClean="0"/>
              <a:t>} </a:t>
            </a:r>
            <a:br>
              <a:rPr lang="en-IN" sz="3000" dirty="0" smtClean="0"/>
            </a:br>
            <a:r>
              <a:rPr lang="en-IN" sz="3000" dirty="0" err="1" smtClean="0"/>
              <a:t>myTest</a:t>
            </a:r>
            <a:r>
              <a:rPr lang="en-IN" sz="3000" dirty="0" smtClean="0"/>
              <a:t>();</a:t>
            </a:r>
            <a:br>
              <a:rPr lang="en-IN" sz="3000" dirty="0" smtClean="0"/>
            </a:br>
            <a:r>
              <a:rPr lang="en-IN" sz="3000" dirty="0" smtClean="0"/>
              <a:t>echo $y;</a:t>
            </a:r>
            <a:br>
              <a:rPr lang="en-IN" sz="3000" dirty="0" smtClean="0"/>
            </a:br>
            <a:r>
              <a:rPr lang="en-IN" sz="3000" dirty="0" smtClean="0"/>
              <a:t>?&gt; 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Static Scope</a:t>
            </a:r>
            <a:br>
              <a:rPr lang="en-IN" smtClean="0"/>
            </a:br>
            <a:endParaRPr 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When a function is completed, all of its variables are normally deleted. However, sometimes you want a local variable to not be deleted.</a:t>
            </a:r>
          </a:p>
          <a:p>
            <a:r>
              <a:rPr lang="en-IN" smtClean="0"/>
              <a:t>To do this, use the static keyword when you first declare the variable: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5029200"/>
          </a:xfrm>
        </p:spPr>
        <p:txBody>
          <a:bodyPr/>
          <a:lstStyle/>
          <a:p>
            <a:pPr>
              <a:buNone/>
            </a:pPr>
            <a:r>
              <a:rPr lang="en-IN" sz="3000" dirty="0" smtClean="0"/>
              <a:t>&lt;?</a:t>
            </a:r>
            <a:r>
              <a:rPr lang="en-IN" sz="3000" dirty="0" err="1" smtClean="0"/>
              <a:t>php</a:t>
            </a:r>
            <a:r>
              <a:rPr lang="en-IN" sz="3000" dirty="0" smtClean="0"/>
              <a:t/>
            </a:r>
            <a:br>
              <a:rPr lang="en-IN" sz="3000" dirty="0" smtClean="0"/>
            </a:br>
            <a:r>
              <a:rPr lang="en-IN" sz="3000" dirty="0" smtClean="0"/>
              <a:t>	function </a:t>
            </a:r>
            <a:r>
              <a:rPr lang="en-IN" sz="3000" dirty="0" err="1" smtClean="0"/>
              <a:t>myTest</a:t>
            </a:r>
            <a:r>
              <a:rPr lang="en-IN" sz="3000" dirty="0" smtClean="0"/>
              <a:t>()</a:t>
            </a:r>
            <a:br>
              <a:rPr lang="en-IN" sz="3000" dirty="0" smtClean="0"/>
            </a:br>
            <a:r>
              <a:rPr lang="en-IN" sz="3000" dirty="0" smtClean="0"/>
              <a:t>	{</a:t>
            </a:r>
            <a:br>
              <a:rPr lang="en-IN" sz="3000" dirty="0" smtClean="0"/>
            </a:br>
            <a:r>
              <a:rPr lang="en-IN" sz="3000" dirty="0" smtClean="0"/>
              <a:t>	static $x=0;</a:t>
            </a:r>
            <a:br>
              <a:rPr lang="en-IN" sz="3000" dirty="0" smtClean="0"/>
            </a:br>
            <a:r>
              <a:rPr lang="en-IN" sz="3000" dirty="0" smtClean="0"/>
              <a:t>	echo $x;</a:t>
            </a:r>
            <a:br>
              <a:rPr lang="en-IN" sz="3000" dirty="0" smtClean="0"/>
            </a:br>
            <a:r>
              <a:rPr lang="en-IN" sz="3000" dirty="0" smtClean="0"/>
              <a:t>	$x++;</a:t>
            </a:r>
            <a:br>
              <a:rPr lang="en-IN" sz="3000" dirty="0" smtClean="0"/>
            </a:br>
            <a:r>
              <a:rPr lang="en-IN" sz="3000" dirty="0" smtClean="0"/>
              <a:t>	}</a:t>
            </a:r>
            <a:br>
              <a:rPr lang="en-IN" sz="3000" dirty="0" smtClean="0"/>
            </a:br>
            <a:r>
              <a:rPr lang="en-IN" sz="3000" dirty="0" err="1" smtClean="0"/>
              <a:t>myTest</a:t>
            </a:r>
            <a:r>
              <a:rPr lang="en-IN" sz="3000" dirty="0" smtClean="0"/>
              <a:t>();</a:t>
            </a:r>
            <a:br>
              <a:rPr lang="en-IN" sz="3000" dirty="0" smtClean="0"/>
            </a:br>
            <a:r>
              <a:rPr lang="en-IN" sz="3000" dirty="0" err="1" smtClean="0"/>
              <a:t>myTest</a:t>
            </a:r>
            <a:r>
              <a:rPr lang="en-IN" sz="3000" dirty="0" smtClean="0"/>
              <a:t>();</a:t>
            </a:r>
            <a:br>
              <a:rPr lang="en-IN" sz="3000" dirty="0" smtClean="0"/>
            </a:br>
            <a:r>
              <a:rPr lang="en-IN" sz="3000" dirty="0" err="1" smtClean="0"/>
              <a:t>myTest</a:t>
            </a:r>
            <a:r>
              <a:rPr lang="en-IN" sz="3000" dirty="0" smtClean="0"/>
              <a:t>();</a:t>
            </a:r>
            <a:br>
              <a:rPr lang="en-IN" sz="3000" dirty="0" smtClean="0"/>
            </a:br>
            <a:r>
              <a:rPr lang="en-IN" sz="3000" dirty="0" smtClean="0"/>
              <a:t>?&gt; 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CONSTANTS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305800" cy="4114800"/>
          </a:xfrm>
        </p:spPr>
        <p:txBody>
          <a:bodyPr/>
          <a:lstStyle/>
          <a:p>
            <a:pPr lvl="1"/>
            <a:r>
              <a:rPr lang="en-US" smtClean="0"/>
              <a:t>A constant is an identifier for a simple value. The value cannot be modified during the script's execution. A valid constant name starts with a letter or underscore (no dollar ($) sign before the name) and by convention constant identifier are always uppercase.</a:t>
            </a:r>
            <a:endParaRPr lang="en-US" sz="2400" smtClean="0"/>
          </a:p>
          <a:p>
            <a:pPr lvl="1"/>
            <a:r>
              <a:rPr lang="en-US" smtClean="0"/>
              <a:t>Constants are defined by using the define() function or by using the const keyword outside a class definition.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 way to escape in to PHP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 algn="just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dirty="0" smtClean="0">
                <a:cs typeface="Times New Roman" pitchFamily="18" charset="0"/>
              </a:rPr>
              <a:t>Canonical method/standard </a:t>
            </a:r>
            <a:r>
              <a:rPr lang="en-US" sz="3000" smtClean="0">
                <a:cs typeface="Times New Roman" pitchFamily="18" charset="0"/>
              </a:rPr>
              <a:t>method/default tag</a:t>
            </a:r>
            <a:endParaRPr lang="en-US" sz="3000" dirty="0" smtClean="0">
              <a:cs typeface="Times New Roman" pitchFamily="18" charset="0"/>
            </a:endParaRPr>
          </a:p>
          <a:p>
            <a:pPr marL="282575" lvl="2" indent="-282575" algn="just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dirty="0" smtClean="0">
                <a:cs typeface="Times New Roman" pitchFamily="18" charset="0"/>
              </a:rPr>
              <a:t>Html script tag method</a:t>
            </a:r>
          </a:p>
          <a:p>
            <a:pPr marL="282575" lvl="2" indent="-282575" algn="just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dirty="0" smtClean="0">
                <a:cs typeface="Times New Roman" pitchFamily="18" charset="0"/>
              </a:rPr>
              <a:t>Short tag method </a:t>
            </a:r>
          </a:p>
          <a:p>
            <a:pPr marL="282575" lvl="2" indent="-282575" algn="just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dirty="0" smtClean="0">
                <a:cs typeface="Times New Roman" pitchFamily="18" charset="0"/>
              </a:rPr>
              <a:t>Asp style method </a:t>
            </a:r>
            <a:endParaRPr 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</p:spPr>
        <p:txBody>
          <a:bodyPr/>
          <a:lstStyle/>
          <a:p>
            <a:pPr algn="l"/>
            <a:fld id="{88D5DF14-E5B8-4CBF-897C-88B6F8D91A0D}" type="slidenum">
              <a:rPr lang="en-US" smtClean="0"/>
              <a:pPr algn="l"/>
              <a:t>4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609600" y="5257800"/>
            <a:ext cx="6781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To execute your code form web server that is language option of php.ini file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The name of the constant and the value must be placed within the parentheses. After defining it can never be changed or undefined. </a:t>
            </a:r>
            <a:endParaRPr lang="en-US" sz="2400" smtClean="0"/>
          </a:p>
          <a:p>
            <a:pPr lvl="1"/>
            <a:r>
              <a:rPr lang="en-US" smtClean="0"/>
              <a:t>Only scalar data i.e. boolean, integer, float and string can be contained in constants.</a:t>
            </a:r>
            <a:endParaRPr lang="en-US" sz="2400" smtClean="0"/>
          </a:p>
          <a:p>
            <a:r>
              <a:rPr lang="en-US" smtClean="0"/>
              <a:t>define(name, value, case-insensitive)</a:t>
            </a:r>
            <a:endParaRPr lang="en-US" sz="2800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chemeClr val="tx1"/>
                </a:solidFill>
              </a:rPr>
              <a:t>SYNTAX</a:t>
            </a:r>
            <a:r>
              <a:rPr lang="en-US" smtClean="0"/>
              <a:t> </a:t>
            </a:r>
            <a:r>
              <a:rPr lang="en-US" sz="6000" smtClean="0">
                <a:solidFill>
                  <a:schemeClr val="tx1"/>
                </a:solidFill>
              </a:rPr>
              <a:t> </a:t>
            </a:r>
            <a:endParaRPr 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define(name, value, case-insensitive)</a:t>
            </a:r>
          </a:p>
          <a:p>
            <a:r>
              <a:rPr lang="en-US" b="1" smtClean="0"/>
              <a:t>PARAMETERS…….</a:t>
            </a:r>
          </a:p>
          <a:p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505200"/>
          <a:ext cx="8229600" cy="2819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791200"/>
              </a:tblGrid>
              <a:tr h="8995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90775" algn="l"/>
                        </a:tabLs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390775" algn="l"/>
                        </a:tabLs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Specifies the name of the constant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5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90775" algn="l"/>
                        </a:tabLs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value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390775" algn="l"/>
                        </a:tabLs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Specifies the value of the constant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90775" algn="l"/>
                        </a:tabLs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case-insensitive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390775" algn="l"/>
                        </a:tabLs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Specifies whether the constant name should be case-insensitive. Default is false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// first we define a constant PASSWORD</a:t>
            </a:r>
          </a:p>
          <a:p>
            <a:pPr>
              <a:buNone/>
            </a:pPr>
            <a:r>
              <a:rPr lang="en-US" sz="2400" dirty="0" smtClean="0"/>
              <a:t>define("</a:t>
            </a:r>
            <a:r>
              <a:rPr lang="en-US" sz="2400" dirty="0" err="1" smtClean="0"/>
              <a:t>PASSWORD","admin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echo (PASSWORD);                  // will display value of PASSWORD constant,  i.e. admin</a:t>
            </a:r>
          </a:p>
          <a:p>
            <a:pPr>
              <a:buNone/>
            </a:pPr>
            <a:r>
              <a:rPr lang="en-US" sz="2400" dirty="0" smtClean="0"/>
              <a:t>echo constant("PASSWORD");   // will also display admin</a:t>
            </a:r>
          </a:p>
          <a:p>
            <a:pPr>
              <a:buNone/>
            </a:pPr>
            <a:r>
              <a:rPr lang="en-US" sz="2400" dirty="0" smtClean="0"/>
              <a:t>echo "PASSWORD";                 // will display PASSWORD</a:t>
            </a:r>
          </a:p>
          <a:p>
            <a:pPr>
              <a:buNone/>
            </a:pPr>
            <a:r>
              <a:rPr lang="en-US" sz="2400" dirty="0" smtClean="0"/>
              <a:t>?&gt;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4294967295"/>
          </p:nvPr>
        </p:nvSpPr>
        <p:spPr>
          <a:xfrm>
            <a:off x="304800" y="381000"/>
            <a:ext cx="8077200" cy="4724400"/>
          </a:xfrm>
        </p:spPr>
        <p:txBody>
          <a:bodyPr/>
          <a:lstStyle/>
          <a:p>
            <a:r>
              <a:rPr lang="en-US" smtClean="0"/>
              <a:t>constant() function</a:t>
            </a:r>
          </a:p>
          <a:p>
            <a:r>
              <a:rPr lang="en-US" smtClean="0"/>
              <a:t>As indicated by the name, this function will return the value of the constant.</a:t>
            </a:r>
          </a:p>
          <a:p>
            <a:r>
              <a:rPr lang="en-US" smtClean="0"/>
              <a:t>This is useful when you want to retrieve value of a constant, but you do not know its name, i.e. It is stored in a variable or returned by a function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&lt;?php define("MINSIZE", 50); </a:t>
            </a:r>
          </a:p>
          <a:p>
            <a:pPr>
              <a:buFontTx/>
              <a:buNone/>
            </a:pPr>
            <a:r>
              <a:rPr lang="en-US" smtClean="0"/>
              <a:t>echo MINSIZE; echo constant("MINSIZE");</a:t>
            </a:r>
          </a:p>
          <a:p>
            <a:pPr>
              <a:buFontTx/>
              <a:buNone/>
            </a:pPr>
            <a:r>
              <a:rPr lang="en-US" smtClean="0"/>
              <a:t> // same thing as the previous line</a:t>
            </a:r>
          </a:p>
          <a:p>
            <a:pPr>
              <a:buFontTx/>
              <a:buNone/>
            </a:pPr>
            <a:r>
              <a:rPr lang="en-US" smtClean="0"/>
              <a:t>?&gt;</a:t>
            </a:r>
          </a:p>
          <a:p>
            <a:pPr>
              <a:buFontTx/>
              <a:buNone/>
            </a:pPr>
            <a:r>
              <a:rPr lang="en-US" smtClean="0"/>
              <a:t>Note :-</a:t>
            </a:r>
          </a:p>
          <a:p>
            <a:pPr>
              <a:buFontTx/>
              <a:buNone/>
            </a:pPr>
            <a:r>
              <a:rPr lang="en-US" smtClean="0"/>
              <a:t>Only scalar data (boolean, integer, float and string) can be contained in constants.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Constants  /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876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Differences between constants and variables are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There is no need to write a dollar sign ($) before a constant, where as in Variable one has to write a dollar sign.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Constants cannot be defined by simple assignment, they may only be defined using the define() function.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Constants may be defined and accessed anywhere without regard to variable scoping rules.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Once the Constants have been set, may not be redefined or undefined.</a:t>
            </a:r>
          </a:p>
          <a:p>
            <a:pPr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924800" cy="4800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PHP supports the following data types: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Scalar data types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2000" dirty="0" smtClean="0">
                <a:ea typeface="+mn-ea"/>
                <a:cs typeface="+mn-cs"/>
              </a:rPr>
              <a:t>String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2000" dirty="0" smtClean="0">
                <a:ea typeface="+mn-ea"/>
                <a:cs typeface="+mn-cs"/>
              </a:rPr>
              <a:t>Integer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2000" dirty="0" smtClean="0">
                <a:ea typeface="+mn-ea"/>
                <a:cs typeface="+mn-cs"/>
              </a:rPr>
              <a:t>Float (floating point numbers - also called double)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2000" dirty="0" smtClean="0">
                <a:ea typeface="+mn-ea"/>
                <a:cs typeface="+mn-cs"/>
              </a:rPr>
              <a:t>Boolean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Compound data types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2000" dirty="0" smtClean="0">
                <a:ea typeface="+mn-ea"/>
                <a:cs typeface="+mn-cs"/>
              </a:rPr>
              <a:t>Array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2000" dirty="0" smtClean="0">
                <a:ea typeface="+mn-ea"/>
                <a:cs typeface="+mn-cs"/>
              </a:rPr>
              <a:t>Object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Special data types 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2000" dirty="0" smtClean="0">
                <a:ea typeface="+mn-ea"/>
                <a:cs typeface="+mn-cs"/>
              </a:rPr>
              <a:t>NULL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sz="2000" dirty="0" smtClean="0">
                <a:ea typeface="+mn-ea"/>
                <a:cs typeface="+mn-cs"/>
              </a:rPr>
              <a:t>Resource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Scalar Data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924800" cy="4495800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PHP Integer</a:t>
            </a:r>
          </a:p>
          <a:p>
            <a:pPr>
              <a:defRPr/>
            </a:pPr>
            <a:r>
              <a:rPr lang="en-US" sz="2400" dirty="0" smtClean="0"/>
              <a:t>An integer data type is a non-decimal number between -2,147,483,648 and 2,147,483,647.</a:t>
            </a:r>
          </a:p>
          <a:p>
            <a:pPr>
              <a:defRPr/>
            </a:pPr>
            <a:r>
              <a:rPr lang="en-US" sz="2400" dirty="0" smtClean="0"/>
              <a:t>Rules for integers: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An integer must have at least one digit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An integer must not have a decimal point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An integer can be either positive or negative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Integers can be specified in three formats: decimal (10-based), hexadecimal (16-based - prefixed with 0x) or octal (8-based - prefixed with 0)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4294967295"/>
          </p:nvPr>
        </p:nvSpPr>
        <p:spPr>
          <a:xfrm>
            <a:off x="304800" y="304800"/>
            <a:ext cx="8382000" cy="6248400"/>
          </a:xfrm>
        </p:spPr>
        <p:txBody>
          <a:bodyPr/>
          <a:lstStyle/>
          <a:p>
            <a:r>
              <a:rPr lang="en-US" sz="3600" b="1" u="sng" smtClean="0"/>
              <a:t>PHP Float</a:t>
            </a:r>
          </a:p>
          <a:p>
            <a:r>
              <a:rPr lang="en-US" smtClean="0"/>
              <a:t>A float (floating point number) is a number with a decimal point or a number in exponential form.</a:t>
            </a:r>
          </a:p>
          <a:p>
            <a:endParaRPr lang="en-US" smtClean="0"/>
          </a:p>
          <a:p>
            <a:r>
              <a:rPr lang="en-US" b="1" u="sng" smtClean="0"/>
              <a:t>PHP String</a:t>
            </a:r>
          </a:p>
          <a:p>
            <a:r>
              <a:rPr lang="en-US" smtClean="0"/>
              <a:t>A string is a sequence of characters, like "Hello world!".</a:t>
            </a:r>
          </a:p>
          <a:p>
            <a:r>
              <a:rPr lang="en-US" smtClean="0"/>
              <a:t>A string can be any text inside quotes. You can use single or double quotes: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data types 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4953000"/>
          </a:xfrm>
        </p:spPr>
        <p:txBody>
          <a:bodyPr/>
          <a:lstStyle/>
          <a:p>
            <a:r>
              <a:rPr lang="en-US" sz="2800" dirty="0" smtClean="0"/>
              <a:t>There are no limits on string length - within the bounds of available memory, you are   able to make  long strings.</a:t>
            </a:r>
          </a:p>
          <a:p>
            <a:r>
              <a:rPr lang="en-US" sz="2800" dirty="0" smtClean="0"/>
              <a:t>Strings that are delimited by double quotes (as in "this") are preprocessed in both the following two ways by PHP −</a:t>
            </a:r>
          </a:p>
          <a:p>
            <a:r>
              <a:rPr lang="en-US" sz="2800" dirty="0" smtClean="0"/>
              <a:t>Certain character sequences beginning with backslash (\) are replaced with special characters</a:t>
            </a:r>
          </a:p>
          <a:p>
            <a:r>
              <a:rPr lang="en-US" sz="2800" dirty="0" smtClean="0"/>
              <a:t>Variable names (starting with $) are replaced with string representations of their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Canonical PHP Tag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dirty="0" smtClean="0">
                <a:solidFill>
                  <a:srgbClr val="FFFFFF"/>
                </a:solidFill>
                <a:cs typeface="Times New Roman" pitchFamily="18" charset="0"/>
              </a:rPr>
              <a:t>Canonical PHP Tag</a:t>
            </a:r>
          </a:p>
          <a:p>
            <a:pPr algn="just"/>
            <a:endParaRPr lang="en-US" sz="3000" dirty="0" smtClean="0">
              <a:cs typeface="Times New Roman" pitchFamily="18" charset="0"/>
            </a:endParaRPr>
          </a:p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</p:spPr>
        <p:txBody>
          <a:bodyPr/>
          <a:lstStyle/>
          <a:p>
            <a:pPr algn="l"/>
            <a:fld id="{052DD2E8-5314-47EB-9DBA-0B5CED0B3EAE}" type="slidenum">
              <a:rPr lang="en-US" smtClean="0"/>
              <a:pPr algn="l"/>
              <a:t>5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990600" y="3352800"/>
            <a:ext cx="6705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b="1" dirty="0">
                <a:solidFill>
                  <a:srgbClr val="FFFFFF"/>
                </a:solidFill>
                <a:cs typeface="Times New Roman" pitchFamily="18" charset="0"/>
              </a:rPr>
              <a:t>&lt;?</a:t>
            </a:r>
            <a:r>
              <a:rPr lang="en-US" sz="3000" b="1" dirty="0" err="1">
                <a:solidFill>
                  <a:srgbClr val="FFFFFF"/>
                </a:solidFill>
                <a:cs typeface="Times New Roman" pitchFamily="18" charset="0"/>
              </a:rPr>
              <a:t>php</a:t>
            </a:r>
            <a:r>
              <a:rPr lang="en-US" sz="3000" b="1" dirty="0">
                <a:solidFill>
                  <a:srgbClr val="FFFFFF"/>
                </a:solidFill>
                <a:cs typeface="Times New Roman" pitchFamily="18" charset="0"/>
              </a:rPr>
              <a:t>……….</a:t>
            </a:r>
          </a:p>
          <a:p>
            <a:pPr algn="ctr">
              <a:defRPr/>
            </a:pPr>
            <a:r>
              <a:rPr lang="en-US" sz="3000" b="1" dirty="0">
                <a:solidFill>
                  <a:srgbClr val="FFFFFF"/>
                </a:solidFill>
                <a:cs typeface="Times New Roman" pitchFamily="18" charset="0"/>
              </a:rPr>
              <a:t>………</a:t>
            </a:r>
          </a:p>
          <a:p>
            <a:pPr algn="ctr">
              <a:defRPr/>
            </a:pPr>
            <a:r>
              <a:rPr lang="en-US" sz="3000" b="1" dirty="0">
                <a:solidFill>
                  <a:srgbClr val="FFFFFF"/>
                </a:solidFill>
                <a:cs typeface="Times New Roman" pitchFamily="18" charset="0"/>
              </a:rPr>
              <a:t>?&gt;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dirty="0" smtClean="0">
                <a:hlinkClick r:id="rId2"/>
              </a:rPr>
              <a:t>string</a:t>
            </a:r>
            <a:r>
              <a:rPr lang="en-US" dirty="0" smtClean="0"/>
              <a:t> literal can be specified in four different ways: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 smtClean="0">
                <a:hlinkClick r:id="rId2"/>
              </a:rPr>
              <a:t>single quoted</a:t>
            </a:r>
            <a:endParaRPr lang="en-US" sz="3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 smtClean="0">
                <a:hlinkClick r:id="rId2"/>
              </a:rPr>
              <a:t>double quoted</a:t>
            </a:r>
            <a:endParaRPr lang="en-US" sz="3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 err="1" smtClean="0">
                <a:hlinkClick r:id="rId2"/>
              </a:rPr>
              <a:t>heredoc</a:t>
            </a:r>
            <a:r>
              <a:rPr lang="en-US" sz="3600" dirty="0" smtClean="0">
                <a:hlinkClick r:id="rId2"/>
              </a:rPr>
              <a:t> syntax</a:t>
            </a:r>
            <a:endParaRPr lang="en-US" sz="3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 err="1" smtClean="0">
                <a:hlinkClick r:id="rId2"/>
              </a:rPr>
              <a:t>nowdoc</a:t>
            </a:r>
            <a:r>
              <a:rPr lang="en-US" sz="3600" dirty="0" smtClean="0">
                <a:hlinkClick r:id="rId2"/>
              </a:rPr>
              <a:t> syntax</a:t>
            </a:r>
            <a:r>
              <a:rPr lang="en-US" sz="3600" dirty="0" smtClean="0"/>
              <a:t> (since PHP 5.3.0)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Heredoc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third way to delimit </a:t>
            </a:r>
            <a:r>
              <a:rPr lang="en-US" sz="2400" dirty="0" smtClean="0">
                <a:hlinkClick r:id="rId2"/>
              </a:rPr>
              <a:t>string</a:t>
            </a:r>
            <a:r>
              <a:rPr lang="en-US" sz="2400" dirty="0" smtClean="0"/>
              <a:t>s is the </a:t>
            </a:r>
            <a:r>
              <a:rPr lang="en-US" sz="2400" dirty="0" err="1" smtClean="0"/>
              <a:t>heredoc</a:t>
            </a:r>
            <a:r>
              <a:rPr lang="en-US" sz="2400" dirty="0" smtClean="0"/>
              <a:t> syntax: </a:t>
            </a:r>
            <a:r>
              <a:rPr lang="en-US" sz="2400" i="1" dirty="0" smtClean="0"/>
              <a:t>&lt;&lt;&lt;</a:t>
            </a:r>
            <a:r>
              <a:rPr lang="en-US" sz="2400" dirty="0" smtClean="0"/>
              <a:t>. After this operator, an identifier is provided, then a newline. The </a:t>
            </a:r>
            <a:r>
              <a:rPr lang="en-US" sz="2400" dirty="0" smtClean="0">
                <a:hlinkClick r:id="rId2"/>
              </a:rPr>
              <a:t>string</a:t>
            </a:r>
            <a:r>
              <a:rPr lang="en-US" sz="2400" dirty="0" smtClean="0"/>
              <a:t> itself follows, and then the same identifier again to close the quotation.</a:t>
            </a:r>
          </a:p>
          <a:p>
            <a:r>
              <a:rPr lang="en-US" sz="2400" dirty="0" smtClean="0"/>
              <a:t>The closing identifier </a:t>
            </a:r>
            <a:r>
              <a:rPr lang="en-US" sz="2400" i="1" dirty="0" smtClean="0"/>
              <a:t>must</a:t>
            </a:r>
            <a:r>
              <a:rPr lang="en-US" sz="2400" dirty="0" smtClean="0"/>
              <a:t> begin in the first column of the line. Also, the identifier must follow the same naming rules as any other label in PHP: it must contain only alphanumeric characters and underscores, and must start with a non-digit character or underscore.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str</a:t>
            </a:r>
            <a:r>
              <a:rPr lang="en-US" dirty="0" smtClean="0"/>
              <a:t> = &lt;&lt;&lt;EOD</a:t>
            </a:r>
            <a:br>
              <a:rPr lang="en-US" dirty="0" smtClean="0"/>
            </a:br>
            <a:r>
              <a:rPr lang="en-US" dirty="0" smtClean="0"/>
              <a:t>Example of string</a:t>
            </a:r>
            <a:br>
              <a:rPr lang="en-US" dirty="0" smtClean="0"/>
            </a:br>
            <a:r>
              <a:rPr lang="en-US" dirty="0" smtClean="0"/>
              <a:t>spanning multiple lines</a:t>
            </a:r>
            <a:br>
              <a:rPr lang="en-US" dirty="0" smtClean="0"/>
            </a:br>
            <a:r>
              <a:rPr lang="en-US" dirty="0" smtClean="0"/>
              <a:t>using </a:t>
            </a:r>
            <a:r>
              <a:rPr lang="en-US" dirty="0" err="1" smtClean="0"/>
              <a:t>heredoc</a:t>
            </a:r>
            <a:r>
              <a:rPr lang="en-US" dirty="0" smtClean="0"/>
              <a:t> syntax.</a:t>
            </a:r>
            <a:br>
              <a:rPr lang="en-US" dirty="0" smtClean="0"/>
            </a:br>
            <a:r>
              <a:rPr lang="en-US" dirty="0" smtClean="0"/>
              <a:t>EOD;</a:t>
            </a:r>
          </a:p>
          <a:p>
            <a:pPr>
              <a:buNone/>
            </a:pPr>
            <a:r>
              <a:rPr lang="en-US" dirty="0" smtClean="0"/>
              <a:t> echo  $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304800"/>
            <a:ext cx="7772400" cy="7086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Only difference between </a:t>
            </a:r>
            <a:r>
              <a:rPr lang="en-US" sz="1800" dirty="0" err="1"/>
              <a:t>heredoc's</a:t>
            </a:r>
            <a:r>
              <a:rPr lang="en-US" sz="1800" dirty="0"/>
              <a:t> and </a:t>
            </a:r>
            <a:r>
              <a:rPr lang="en-US" sz="1800" dirty="0" err="1"/>
              <a:t>nowdoc's</a:t>
            </a:r>
            <a:r>
              <a:rPr lang="en-US" sz="1800" dirty="0"/>
              <a:t> syntax is that </a:t>
            </a:r>
            <a:r>
              <a:rPr lang="en-US" sz="1800" dirty="0" err="1"/>
              <a:t>nowdoc's</a:t>
            </a:r>
            <a:r>
              <a:rPr lang="en-US" sz="1800" dirty="0"/>
              <a:t> starting identifier is surrounded by single quotes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/>
              <a:t>&lt;?</a:t>
            </a:r>
            <a:r>
              <a:rPr lang="en-US" sz="1800" b="1" dirty="0" err="1"/>
              <a:t>php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 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$name = </a:t>
            </a:r>
            <a:r>
              <a:rPr lang="en-US" sz="1800" b="1" dirty="0" smtClean="0"/>
              <a:t>“</a:t>
            </a:r>
            <a:r>
              <a:rPr lang="en-US" sz="1800" b="1" dirty="0" err="1" smtClean="0"/>
              <a:t>abc</a:t>
            </a:r>
            <a:r>
              <a:rPr lang="en-US" sz="1800" b="1" dirty="0" smtClean="0"/>
              <a:t>";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 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//</a:t>
            </a:r>
            <a:r>
              <a:rPr lang="en-US" sz="1800" b="1" dirty="0" err="1"/>
              <a:t>Heredoc</a:t>
            </a:r>
            <a:r>
              <a:rPr lang="en-US" sz="1800" b="1" dirty="0"/>
              <a:t> example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echo &lt;&lt;&lt;EOT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My name is $name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I love PHP.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EOT</a:t>
            </a:r>
            <a:r>
              <a:rPr lang="en-US" sz="1800" b="1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echo "&lt;</a:t>
            </a:r>
            <a:r>
              <a:rPr lang="en-US" sz="1800" b="1" dirty="0" err="1"/>
              <a:t>br</a:t>
            </a:r>
            <a:r>
              <a:rPr lang="en-US" sz="1800" b="1" dirty="0" smtClean="0"/>
              <a:t>&gt;";</a:t>
            </a: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/>
              <a:t>	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//</a:t>
            </a:r>
            <a:r>
              <a:rPr lang="en-US" sz="1800" b="1" dirty="0" err="1"/>
              <a:t>Nowdoc</a:t>
            </a:r>
            <a:r>
              <a:rPr lang="en-US" sz="1800" b="1" dirty="0"/>
              <a:t> example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echo &lt;&lt;&lt;'EOT'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My name is $name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I love PHP.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EOT;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 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?&gt;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1386812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chemeClr val="tx1"/>
                </a:solidFill>
              </a:rPr>
              <a:t> escape-sequence </a:t>
            </a:r>
            <a:endParaRPr lang="en-US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escape-sequence replacements are −</a:t>
            </a:r>
          </a:p>
          <a:p>
            <a:r>
              <a:rPr lang="en-US" dirty="0" smtClean="0"/>
              <a:t>\n is replaced by the newline character</a:t>
            </a:r>
          </a:p>
          <a:p>
            <a:r>
              <a:rPr lang="en-US" dirty="0" smtClean="0"/>
              <a:t>\r is replaced by the carriage-return character</a:t>
            </a:r>
          </a:p>
          <a:p>
            <a:r>
              <a:rPr lang="en-US" dirty="0" smtClean="0"/>
              <a:t>\t is replaced by the tab character</a:t>
            </a:r>
          </a:p>
          <a:p>
            <a:r>
              <a:rPr lang="en-US" dirty="0" smtClean="0"/>
              <a:t>\$ is replaced by the dollar sign itself ($)</a:t>
            </a:r>
          </a:p>
          <a:p>
            <a:r>
              <a:rPr lang="en-US" dirty="0" smtClean="0"/>
              <a:t>\" is replaced by a single double-quote (")</a:t>
            </a:r>
          </a:p>
          <a:p>
            <a:r>
              <a:rPr lang="en-US" dirty="0" smtClean="0"/>
              <a:t>\\ is replaced by a single backslash (\)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4294967295"/>
          </p:nvPr>
        </p:nvSpPr>
        <p:spPr>
          <a:xfrm>
            <a:off x="457200" y="533400"/>
            <a:ext cx="7772400" cy="5562600"/>
          </a:xfrm>
        </p:spPr>
        <p:txBody>
          <a:bodyPr/>
          <a:lstStyle/>
          <a:p>
            <a:r>
              <a:rPr lang="en-US" sz="3600" b="1" u="sng" dirty="0" smtClean="0"/>
              <a:t>PHP Boolean</a:t>
            </a:r>
          </a:p>
          <a:p>
            <a:pPr>
              <a:buFontTx/>
              <a:buNone/>
            </a:pPr>
            <a:endParaRPr lang="en-US" sz="3600" b="1" u="sng" dirty="0" smtClean="0"/>
          </a:p>
          <a:p>
            <a:r>
              <a:rPr lang="en-US" dirty="0" smtClean="0"/>
              <a:t>A Boolean represents two possible states: TRUE or FALSE.</a:t>
            </a:r>
          </a:p>
          <a:p>
            <a:r>
              <a:rPr lang="en-US" dirty="0" smtClean="0"/>
              <a:t>$x = true;</a:t>
            </a:r>
            <a:br>
              <a:rPr lang="en-US" dirty="0" smtClean="0"/>
            </a:br>
            <a:r>
              <a:rPr lang="en-US" dirty="0" smtClean="0"/>
              <a:t>$y = false;</a:t>
            </a:r>
          </a:p>
          <a:p>
            <a:r>
              <a:rPr lang="en-US" dirty="0" smtClean="0"/>
              <a:t>Booleans are often used in conditional testing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Compound data types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153400" cy="4800600"/>
          </a:xfrm>
        </p:spPr>
        <p:txBody>
          <a:bodyPr/>
          <a:lstStyle/>
          <a:p>
            <a:r>
              <a:rPr lang="en-US" sz="2800" b="1" u="sng" smtClean="0"/>
              <a:t>PHP Array</a:t>
            </a:r>
          </a:p>
          <a:p>
            <a:r>
              <a:rPr lang="en-US" sz="2800" smtClean="0"/>
              <a:t>An array stores multiple values in one single variable.</a:t>
            </a:r>
          </a:p>
          <a:p>
            <a:r>
              <a:rPr lang="en-US" sz="2800" b="1" u="sng" smtClean="0"/>
              <a:t>PHP Object</a:t>
            </a:r>
          </a:p>
          <a:p>
            <a:r>
              <a:rPr lang="en-US" sz="2800" smtClean="0"/>
              <a:t>An object is a data type which stores data and information on how to process that data.</a:t>
            </a:r>
          </a:p>
          <a:p>
            <a:r>
              <a:rPr lang="en-US" sz="2800" smtClean="0"/>
              <a:t>In PHP, an object must be explicitly declared.</a:t>
            </a:r>
          </a:p>
          <a:p>
            <a:r>
              <a:rPr lang="en-US" sz="2800" smtClean="0"/>
              <a:t>First we must declare a class of object. For this, we use the class keyword. A class is a structure that can contain properties and methods: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data types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343400"/>
          </a:xfrm>
        </p:spPr>
        <p:txBody>
          <a:bodyPr/>
          <a:lstStyle/>
          <a:p>
            <a:r>
              <a:rPr lang="en-US" sz="2800" b="1" u="sng" smtClean="0"/>
              <a:t>PHP NULL Value</a:t>
            </a:r>
          </a:p>
          <a:p>
            <a:r>
              <a:rPr lang="en-US" sz="2800" smtClean="0"/>
              <a:t>Null is a special data type which can have only one value: NULL.</a:t>
            </a:r>
          </a:p>
          <a:p>
            <a:r>
              <a:rPr lang="en-US" sz="2800" smtClean="0"/>
              <a:t>A variable of data type NULL is a variable that has no value assigned to it.</a:t>
            </a:r>
          </a:p>
          <a:p>
            <a:r>
              <a:rPr lang="en-US" sz="2800" b="1" smtClean="0"/>
              <a:t>Tip:</a:t>
            </a:r>
            <a:r>
              <a:rPr lang="en-US" sz="2800" smtClean="0"/>
              <a:t> If a variable is created without a value, it is automatically assigned a value of NULL.</a:t>
            </a:r>
          </a:p>
          <a:p>
            <a:r>
              <a:rPr lang="en-US" sz="2800" smtClean="0"/>
              <a:t>Variables can also be emptied by setting the value to NULL: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7772400" cy="4114800"/>
          </a:xfrm>
        </p:spPr>
        <p:txBody>
          <a:bodyPr/>
          <a:lstStyle/>
          <a:p>
            <a:r>
              <a:rPr lang="en-US" b="1" u="sng" smtClean="0"/>
              <a:t>PHP Resource</a:t>
            </a:r>
          </a:p>
          <a:p>
            <a:r>
              <a:rPr lang="en-US" smtClean="0"/>
              <a:t>The special resource type is not an actual data type. It is the storing of a reference to functions and resources external to PHP.</a:t>
            </a:r>
          </a:p>
          <a:p>
            <a:r>
              <a:rPr lang="en-US" smtClean="0"/>
              <a:t>A common example of using the resource data type is a database call.</a:t>
            </a:r>
          </a:p>
          <a:p>
            <a:r>
              <a:rPr lang="en-US" smtClean="0"/>
              <a:t>it is an advanced data type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1371600"/>
          </a:xfrm>
        </p:spPr>
        <p:txBody>
          <a:bodyPr/>
          <a:lstStyle/>
          <a:p>
            <a:pPr algn="l"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AND MANIPULATION  FUNCTIONS  /</a:t>
            </a:r>
            <a:b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 FUNCTIONS</a:t>
            </a:r>
            <a:endParaRPr lang="en-US" sz="6000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provides built-in functions for checking if a variable exists, checking if a variable holds a value, and removing a variable.</a:t>
            </a:r>
          </a:p>
          <a:p>
            <a:r>
              <a:rPr lang="en-US" smtClean="0"/>
              <a:t>To output the results of these functions to a browser, use the var_dump() function (e.g. var_dump(isset($a));).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script tag method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&lt;script language=“</a:t>
            </a:r>
            <a:r>
              <a:rPr lang="en-US" dirty="0" err="1" smtClean="0"/>
              <a:t>php</a:t>
            </a:r>
            <a:r>
              <a:rPr lang="en-US" dirty="0" smtClean="0"/>
              <a:t>”&gt;</a:t>
            </a:r>
          </a:p>
          <a:p>
            <a:pPr lvl="1"/>
            <a:r>
              <a:rPr lang="en-US" dirty="0" smtClean="0"/>
              <a:t>……………code is</a:t>
            </a:r>
          </a:p>
          <a:p>
            <a:pPr lvl="2"/>
            <a:r>
              <a:rPr lang="en-US" dirty="0" smtClean="0"/>
              <a:t>………………….here..</a:t>
            </a:r>
          </a:p>
          <a:p>
            <a:pPr marL="0" indent="0">
              <a:buFontTx/>
              <a:buNone/>
            </a:pPr>
            <a:r>
              <a:rPr lang="en-US" dirty="0" smtClean="0"/>
              <a:t>&lt;/script&gt;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</p:spPr>
        <p:txBody>
          <a:bodyPr/>
          <a:lstStyle/>
          <a:p>
            <a:pPr algn="l"/>
            <a:fld id="{FF36D19B-5EC5-4B84-ACFF-363773E82225}" type="slidenum">
              <a:rPr lang="en-US" smtClean="0"/>
              <a:pPr algn="l"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isset() :</a:t>
            </a:r>
            <a:endParaRPr 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5181600"/>
          </a:xfrm>
        </p:spPr>
        <p:txBody>
          <a:bodyPr/>
          <a:lstStyle/>
          <a:p>
            <a:r>
              <a:rPr lang="en-US" sz="2400" b="1" dirty="0" err="1" smtClean="0"/>
              <a:t>isset</a:t>
            </a:r>
            <a:r>
              <a:rPr lang="en-US" sz="2400" b="1" dirty="0" smtClean="0"/>
              <a:t>() : </a:t>
            </a:r>
          </a:p>
          <a:p>
            <a:r>
              <a:rPr lang="en-US" sz="2400" dirty="0" smtClean="0"/>
              <a:t>Checks to see if a variable exists. Returns true or false.</a:t>
            </a:r>
          </a:p>
          <a:p>
            <a:r>
              <a:rPr lang="en-US" sz="2400" dirty="0" smtClean="0"/>
              <a:t>Example</a:t>
            </a:r>
          </a:p>
          <a:p>
            <a:pPr>
              <a:buFontTx/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$x = 0;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// Evaluates as true because $x is set</a:t>
            </a:r>
            <a:br>
              <a:rPr lang="en-US" sz="2400" dirty="0" smtClean="0"/>
            </a:br>
            <a:r>
              <a:rPr lang="en-US" sz="2400" dirty="0" smtClean="0"/>
              <a:t>if (</a:t>
            </a:r>
            <a:r>
              <a:rPr lang="en-US" sz="2400" b="1" dirty="0" err="1" smtClean="0"/>
              <a:t>isset</a:t>
            </a:r>
            <a:r>
              <a:rPr lang="en-US" sz="2400" dirty="0" smtClean="0"/>
              <a:t>($x)) </a:t>
            </a:r>
          </a:p>
          <a:p>
            <a:pPr>
              <a:buFontTx/>
              <a:buNone/>
            </a:pPr>
            <a:r>
              <a:rPr lang="en-US" sz="2400" dirty="0" smtClean="0"/>
              <a:t>    {</a:t>
            </a:r>
            <a:br>
              <a:rPr lang="en-US" sz="2400" dirty="0" smtClean="0"/>
            </a:br>
            <a:r>
              <a:rPr lang="en-US" sz="2400" dirty="0" smtClean="0"/>
              <a:t>    echo '$x is set even though it is empty';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?&gt;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chemeClr val="tx1"/>
                </a:solidFill>
              </a:rPr>
              <a:t>unset()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unset()</a:t>
            </a:r>
            <a:r>
              <a:rPr lang="en-US" dirty="0" smtClean="0"/>
              <a:t> : Removes a variable from memory</a:t>
            </a:r>
          </a:p>
          <a:p>
            <a:pPr>
              <a:defRPr/>
            </a:pPr>
            <a:r>
              <a:rPr lang="en-US" dirty="0" smtClean="0"/>
              <a:t>Example </a:t>
            </a:r>
          </a:p>
          <a:p>
            <a:pPr>
              <a:defRPr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  </a:t>
            </a:r>
          </a:p>
          <a:p>
            <a:pPr lvl="1">
              <a:buFontTx/>
              <a:buNone/>
              <a:defRPr/>
            </a:pPr>
            <a:r>
              <a:rPr lang="en-US" sz="3200" dirty="0" smtClean="0">
                <a:ea typeface="+mn-ea"/>
                <a:cs typeface="+mn-cs"/>
              </a:rPr>
              <a:t>$x=‘</a:t>
            </a:r>
            <a:r>
              <a:rPr lang="en-US" sz="3200" dirty="0" err="1" smtClean="0">
                <a:ea typeface="+mn-ea"/>
                <a:cs typeface="+mn-cs"/>
              </a:rPr>
              <a:t>bca</a:t>
            </a:r>
            <a:r>
              <a:rPr lang="en-US" sz="3200" dirty="0" smtClean="0">
                <a:ea typeface="+mn-ea"/>
                <a:cs typeface="+mn-cs"/>
              </a:rPr>
              <a:t> sem4';  </a:t>
            </a:r>
          </a:p>
          <a:p>
            <a:pPr lvl="1">
              <a:buFontTx/>
              <a:buNone/>
              <a:defRPr/>
            </a:pPr>
            <a:r>
              <a:rPr lang="en-US" sz="3200" dirty="0" smtClean="0">
                <a:ea typeface="+mn-ea"/>
                <a:cs typeface="+mn-cs"/>
              </a:rPr>
              <a:t>echo 'Before using unset() the value of $x is : '. $x.'&lt;</a:t>
            </a:r>
            <a:r>
              <a:rPr lang="en-US" sz="3200" dirty="0" err="1" smtClean="0">
                <a:ea typeface="+mn-ea"/>
                <a:cs typeface="+mn-cs"/>
              </a:rPr>
              <a:t>br</a:t>
            </a:r>
            <a:r>
              <a:rPr lang="en-US" sz="3200" dirty="0" smtClean="0">
                <a:ea typeface="+mn-ea"/>
                <a:cs typeface="+mn-cs"/>
              </a:rPr>
              <a:t>&gt;';  </a:t>
            </a:r>
          </a:p>
          <a:p>
            <a:pPr lvl="1">
              <a:buFontTx/>
              <a:buNone/>
              <a:defRPr/>
            </a:pPr>
            <a:r>
              <a:rPr lang="en-US" sz="3200" b="1" dirty="0" smtClean="0">
                <a:ea typeface="+mn-ea"/>
                <a:cs typeface="+mn-cs"/>
              </a:rPr>
              <a:t>unset</a:t>
            </a:r>
            <a:r>
              <a:rPr lang="en-US" sz="3200" dirty="0" smtClean="0">
                <a:ea typeface="+mn-ea"/>
                <a:cs typeface="+mn-cs"/>
              </a:rPr>
              <a:t>($x);  </a:t>
            </a:r>
          </a:p>
          <a:p>
            <a:pPr lvl="1">
              <a:buFontTx/>
              <a:buNone/>
              <a:defRPr/>
            </a:pPr>
            <a:r>
              <a:rPr lang="en-US" sz="3200" dirty="0" smtClean="0">
                <a:ea typeface="+mn-ea"/>
                <a:cs typeface="+mn-cs"/>
              </a:rPr>
              <a:t>echo 'After using unset() the value of $x is : '. $x;  ?&gt;  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chemeClr val="tx1"/>
                </a:solidFill>
              </a:rPr>
              <a:t>var_dump():</a:t>
            </a:r>
            <a:endParaRPr lang="en-US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var_dump</a:t>
            </a:r>
            <a:r>
              <a:rPr lang="en-US" b="1" dirty="0" smtClean="0"/>
              <a:t>():  r</a:t>
            </a:r>
            <a:r>
              <a:rPr lang="en-US" dirty="0" smtClean="0"/>
              <a:t>eturns the type ,size and value  of the variable.</a:t>
            </a:r>
          </a:p>
          <a:p>
            <a:r>
              <a:rPr lang="en-US" dirty="0" smtClean="0"/>
              <a:t>Example </a:t>
            </a:r>
          </a:p>
          <a:p>
            <a:pPr>
              <a:buFontTx/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  </a:t>
            </a:r>
          </a:p>
          <a:p>
            <a:pPr>
              <a:buFontTx/>
              <a:buNone/>
            </a:pPr>
            <a:r>
              <a:rPr lang="en-US" dirty="0" smtClean="0"/>
              <a:t>$a = 'test';  </a:t>
            </a:r>
          </a:p>
          <a:p>
            <a:pPr>
              <a:buFontTx/>
              <a:buNone/>
            </a:pPr>
            <a:r>
              <a:rPr lang="en-US" b="1" dirty="0" err="1" smtClean="0"/>
              <a:t>var_dump</a:t>
            </a:r>
            <a:r>
              <a:rPr lang="en-US" dirty="0" smtClean="0"/>
              <a:t>($a);  </a:t>
            </a:r>
          </a:p>
          <a:p>
            <a:pPr>
              <a:buFontTx/>
              <a:buNone/>
            </a:pPr>
            <a:r>
              <a:rPr lang="en-US" dirty="0" smtClean="0"/>
              <a:t>?&gt;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empty()</a:t>
            </a:r>
            <a:endParaRPr lang="en-US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5181600"/>
          </a:xfrm>
        </p:spPr>
        <p:txBody>
          <a:bodyPr/>
          <a:lstStyle/>
          <a:p>
            <a:r>
              <a:rPr lang="en-US" sz="2400" b="1" dirty="0" smtClean="0"/>
              <a:t>empty() : </a:t>
            </a:r>
            <a:r>
              <a:rPr lang="en-US" sz="2400" dirty="0" smtClean="0"/>
              <a:t>Checks to see if a variable contains a non-empty, non-false value</a:t>
            </a:r>
          </a:p>
          <a:p>
            <a:r>
              <a:rPr lang="en-US" sz="2400" b="1" dirty="0" smtClean="0"/>
              <a:t>Example</a:t>
            </a: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$a = 0;</a:t>
            </a:r>
            <a:br>
              <a:rPr lang="en-US" sz="2400" dirty="0" smtClean="0"/>
            </a:br>
            <a:r>
              <a:rPr lang="en-US" sz="2400" dirty="0" smtClean="0"/>
              <a:t>// Evaluates to true because $</a:t>
            </a:r>
            <a:r>
              <a:rPr lang="en-US" sz="2400" dirty="0" err="1" smtClean="0"/>
              <a:t>var</a:t>
            </a:r>
            <a:r>
              <a:rPr lang="en-US" sz="2400" dirty="0" smtClean="0"/>
              <a:t> is empty</a:t>
            </a:r>
            <a:br>
              <a:rPr lang="en-US" sz="2400" dirty="0" smtClean="0"/>
            </a:br>
            <a:r>
              <a:rPr lang="en-US" sz="2400" dirty="0" smtClean="0"/>
              <a:t>if (</a:t>
            </a:r>
            <a:r>
              <a:rPr lang="en-US" sz="2400" b="1" dirty="0" smtClean="0"/>
              <a:t>empty</a:t>
            </a:r>
            <a:r>
              <a:rPr lang="en-US" sz="2400" dirty="0" smtClean="0"/>
              <a:t>($a)) </a:t>
            </a:r>
          </a:p>
          <a:p>
            <a:pPr>
              <a:buFontTx/>
              <a:buNone/>
            </a:pP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    echo '$a is either 0, empty, or not set at all';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?&gt;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function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391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Gettype()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5105400"/>
          </a:xfrm>
        </p:spPr>
        <p:txBody>
          <a:bodyPr/>
          <a:lstStyle/>
          <a:p>
            <a:r>
              <a:rPr lang="en-US" dirty="0" err="1" smtClean="0"/>
              <a:t>Gettype</a:t>
            </a:r>
            <a:r>
              <a:rPr lang="en-US" dirty="0" smtClean="0"/>
              <a:t>():- to know type of variable</a:t>
            </a:r>
          </a:p>
          <a:p>
            <a:r>
              <a:rPr lang="en-US" dirty="0" smtClean="0"/>
              <a:t>Example :- </a:t>
            </a:r>
          </a:p>
          <a:p>
            <a:pPr>
              <a:buFontTx/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  </a:t>
            </a:r>
          </a:p>
          <a:p>
            <a:pPr>
              <a:buFontTx/>
              <a:buNone/>
            </a:pPr>
            <a:r>
              <a:rPr lang="en-US" dirty="0" smtClean="0"/>
              <a:t>echo </a:t>
            </a:r>
            <a:r>
              <a:rPr lang="en-US" dirty="0" err="1" smtClean="0"/>
              <a:t>gettype</a:t>
            </a:r>
            <a:r>
              <a:rPr lang="en-US" dirty="0" smtClean="0"/>
              <a:t>(102).'&lt;</a:t>
            </a:r>
            <a:r>
              <a:rPr lang="en-US" dirty="0" err="1" smtClean="0"/>
              <a:t>br</a:t>
            </a:r>
            <a:r>
              <a:rPr lang="en-US" dirty="0" smtClean="0"/>
              <a:t>&gt;';  </a:t>
            </a:r>
          </a:p>
          <a:p>
            <a:pPr>
              <a:buFontTx/>
              <a:buNone/>
            </a:pPr>
            <a:r>
              <a:rPr lang="en-US" dirty="0" smtClean="0"/>
              <a:t>echo </a:t>
            </a:r>
            <a:r>
              <a:rPr lang="en-US" dirty="0" err="1" smtClean="0"/>
              <a:t>gettype</a:t>
            </a:r>
            <a:r>
              <a:rPr lang="en-US" dirty="0" smtClean="0"/>
              <a:t>(true).'&lt;</a:t>
            </a:r>
            <a:r>
              <a:rPr lang="en-US" dirty="0" err="1" smtClean="0"/>
              <a:t>br</a:t>
            </a:r>
            <a:r>
              <a:rPr lang="en-US" dirty="0" smtClean="0"/>
              <a:t>&gt;';  </a:t>
            </a:r>
          </a:p>
          <a:p>
            <a:pPr>
              <a:buFontTx/>
              <a:buNone/>
            </a:pPr>
            <a:r>
              <a:rPr lang="en-US" dirty="0" smtClean="0"/>
              <a:t>echo </a:t>
            </a:r>
            <a:r>
              <a:rPr lang="en-US" dirty="0" err="1" smtClean="0"/>
              <a:t>gettype</a:t>
            </a:r>
            <a:r>
              <a:rPr lang="en-US" dirty="0" smtClean="0"/>
              <a:t>(' ').'&lt;</a:t>
            </a:r>
            <a:r>
              <a:rPr lang="en-US" dirty="0" err="1" smtClean="0"/>
              <a:t>br</a:t>
            </a:r>
            <a:r>
              <a:rPr lang="en-US" dirty="0" smtClean="0"/>
              <a:t>&gt;';  </a:t>
            </a:r>
          </a:p>
          <a:p>
            <a:pPr>
              <a:buFontTx/>
              <a:buNone/>
            </a:pPr>
            <a:r>
              <a:rPr lang="en-US" dirty="0" smtClean="0"/>
              <a:t>echo </a:t>
            </a:r>
            <a:r>
              <a:rPr lang="en-US" dirty="0" err="1" smtClean="0"/>
              <a:t>gettype</a:t>
            </a:r>
            <a:r>
              <a:rPr lang="en-US" dirty="0" smtClean="0"/>
              <a:t>(null).'&lt;</a:t>
            </a:r>
            <a:r>
              <a:rPr lang="en-US" dirty="0" err="1" smtClean="0"/>
              <a:t>br</a:t>
            </a:r>
            <a:r>
              <a:rPr lang="en-US" dirty="0" smtClean="0"/>
              <a:t>&gt;';  </a:t>
            </a:r>
          </a:p>
          <a:p>
            <a:pPr>
              <a:buFontTx/>
              <a:buNone/>
            </a:pPr>
            <a:r>
              <a:rPr lang="en-US" dirty="0" smtClean="0"/>
              <a:t>echo </a:t>
            </a:r>
            <a:r>
              <a:rPr lang="en-US" dirty="0" err="1" smtClean="0"/>
              <a:t>gettype</a:t>
            </a:r>
            <a:r>
              <a:rPr lang="en-US" dirty="0" smtClean="0"/>
              <a:t>(</a:t>
            </a:r>
            <a:r>
              <a:rPr lang="en-US" b="1" dirty="0" smtClean="0"/>
              <a:t>array</a:t>
            </a:r>
            <a:r>
              <a:rPr lang="en-US" dirty="0" smtClean="0"/>
              <a:t>()).'&lt;</a:t>
            </a:r>
            <a:r>
              <a:rPr lang="en-US" dirty="0" err="1" smtClean="0"/>
              <a:t>br</a:t>
            </a:r>
            <a:r>
              <a:rPr lang="en-US" dirty="0" smtClean="0"/>
              <a:t>&gt;';  </a:t>
            </a:r>
          </a:p>
          <a:p>
            <a:pPr>
              <a:buFontTx/>
              <a:buNone/>
            </a:pPr>
            <a:r>
              <a:rPr lang="en-US" dirty="0" smtClean="0"/>
              <a:t>?&gt;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 of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):</a:t>
            </a:r>
            <a:endParaRPr lang="en-US" dirty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   integer</a:t>
            </a:r>
            <a:br>
              <a:rPr lang="en-US" smtClean="0"/>
            </a:br>
            <a:r>
              <a:rPr lang="en-US" smtClean="0"/>
              <a:t>boolean</a:t>
            </a:r>
            <a:br>
              <a:rPr lang="en-US" smtClean="0"/>
            </a:br>
            <a:r>
              <a:rPr lang="en-US" smtClean="0"/>
              <a:t>string</a:t>
            </a:r>
            <a:br>
              <a:rPr lang="en-US" smtClean="0"/>
            </a:br>
            <a:r>
              <a:rPr lang="en-US" smtClean="0"/>
              <a:t>NULL</a:t>
            </a:r>
            <a:br>
              <a:rPr lang="en-US" smtClean="0"/>
            </a:br>
            <a:r>
              <a:rPr lang="en-US" smtClean="0"/>
              <a:t>array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chemeClr val="tx1"/>
                </a:solidFill>
              </a:rPr>
              <a:t>settype()</a:t>
            </a:r>
            <a:endParaRPr lang="en-US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953000"/>
          </a:xfrm>
        </p:spPr>
        <p:txBody>
          <a:bodyPr/>
          <a:lstStyle/>
          <a:p>
            <a:r>
              <a:rPr lang="en-US" b="1" dirty="0" err="1" smtClean="0"/>
              <a:t>settype</a:t>
            </a:r>
            <a:r>
              <a:rPr lang="en-US" b="1" dirty="0" smtClean="0"/>
              <a:t>() </a:t>
            </a:r>
            <a:r>
              <a:rPr lang="en-US" dirty="0" smtClean="0"/>
              <a:t>: The </a:t>
            </a:r>
            <a:r>
              <a:rPr lang="en-US" dirty="0" err="1" smtClean="0"/>
              <a:t>settype</a:t>
            </a:r>
            <a:r>
              <a:rPr lang="en-US" dirty="0" smtClean="0"/>
              <a:t>() function is used to set the type of a variable.</a:t>
            </a:r>
            <a:r>
              <a:rPr lang="en-US" b="1" dirty="0" smtClean="0"/>
              <a:t> </a:t>
            </a:r>
            <a:endParaRPr lang="en-US" dirty="0" smtClean="0"/>
          </a:p>
          <a:p>
            <a:pPr>
              <a:buFontTx/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r>
              <a:rPr lang="en-US" sz="2400" dirty="0" smtClean="0"/>
              <a:t>  </a:t>
            </a:r>
          </a:p>
          <a:p>
            <a:pPr>
              <a:buFontTx/>
              <a:buNone/>
            </a:pPr>
            <a:r>
              <a:rPr lang="en-US" sz="2400" dirty="0" smtClean="0"/>
              <a:t>$a='98';  </a:t>
            </a:r>
          </a:p>
          <a:p>
            <a:pPr>
              <a:buFontTx/>
              <a:buNone/>
            </a:pPr>
            <a:r>
              <a:rPr lang="en-US" sz="2400" dirty="0" smtClean="0"/>
              <a:t>$b='01';  </a:t>
            </a:r>
          </a:p>
          <a:p>
            <a:pPr>
              <a:buFontTx/>
              <a:buNone/>
            </a:pPr>
            <a:r>
              <a:rPr lang="en-US" sz="2400" dirty="0" err="1" smtClean="0"/>
              <a:t>settype</a:t>
            </a:r>
            <a:r>
              <a:rPr lang="en-US" sz="2400" dirty="0" smtClean="0"/>
              <a:t>($a, "integer");   </a:t>
            </a:r>
          </a:p>
          <a:p>
            <a:pPr>
              <a:buFontTx/>
              <a:buNone/>
            </a:pPr>
            <a:r>
              <a:rPr lang="en-US" sz="2400" dirty="0" err="1" smtClean="0"/>
              <a:t>settype</a:t>
            </a:r>
            <a:r>
              <a:rPr lang="en-US" sz="2400" dirty="0" smtClean="0"/>
              <a:t>($b, "integer");  </a:t>
            </a:r>
          </a:p>
          <a:p>
            <a:pPr>
              <a:buFontTx/>
              <a:buNone/>
            </a:pPr>
            <a:r>
              <a:rPr lang="en-US" sz="2400" dirty="0" smtClean="0"/>
              <a:t>echo ($a.'&lt;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&gt;');  </a:t>
            </a:r>
          </a:p>
          <a:p>
            <a:pPr>
              <a:buFontTx/>
              <a:buNone/>
            </a:pPr>
            <a:r>
              <a:rPr lang="en-US" sz="2400" dirty="0" smtClean="0"/>
              <a:t>echo ($b.'&lt;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&gt;');  </a:t>
            </a:r>
          </a:p>
          <a:p>
            <a:pPr>
              <a:buFontTx/>
              <a:buNone/>
            </a:pPr>
            <a:r>
              <a:rPr lang="en-US" sz="2400" dirty="0" smtClean="0"/>
              <a:t>echo ($a+$b.'&lt;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&gt;');  </a:t>
            </a:r>
          </a:p>
          <a:p>
            <a:pPr>
              <a:buFontTx/>
              <a:buNone/>
            </a:pPr>
            <a:r>
              <a:rPr lang="en-US" sz="2400" dirty="0" smtClean="0"/>
              <a:t>?&gt;</a:t>
            </a:r>
          </a:p>
          <a:p>
            <a:pPr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chemeClr val="tx1"/>
                </a:solidFill>
              </a:rPr>
              <a:t>strval()</a:t>
            </a:r>
            <a:endParaRPr 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495800"/>
          </a:xfrm>
        </p:spPr>
        <p:txBody>
          <a:bodyPr/>
          <a:lstStyle/>
          <a:p>
            <a:r>
              <a:rPr lang="en-US" b="1" dirty="0" err="1" smtClean="0"/>
              <a:t>strval</a:t>
            </a:r>
            <a:r>
              <a:rPr lang="en-US" b="1" dirty="0" smtClean="0"/>
              <a:t>() : </a:t>
            </a:r>
            <a:r>
              <a:rPr lang="en-US" dirty="0" smtClean="0"/>
              <a:t>PHP </a:t>
            </a:r>
            <a:r>
              <a:rPr lang="en-US" dirty="0" err="1" smtClean="0"/>
              <a:t>strval</a:t>
            </a:r>
            <a:r>
              <a:rPr lang="en-US" dirty="0" smtClean="0"/>
              <a:t> function is used to get a string value from the given input.</a:t>
            </a:r>
          </a:p>
          <a:p>
            <a:pPr>
              <a:buFontTx/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$x = 11.010;</a:t>
            </a:r>
            <a:br>
              <a:rPr lang="en-US" dirty="0" smtClean="0"/>
            </a:br>
            <a:r>
              <a:rPr lang="en-US" dirty="0" smtClean="0"/>
              <a:t>echo </a:t>
            </a:r>
            <a:r>
              <a:rPr lang="en-US" dirty="0" err="1" smtClean="0"/>
              <a:t>strval</a:t>
            </a:r>
            <a:r>
              <a:rPr lang="en-US" dirty="0" smtClean="0"/>
              <a:t> ($x);</a:t>
            </a:r>
            <a:br>
              <a:rPr lang="en-US" dirty="0" smtClean="0"/>
            </a:br>
            <a:r>
              <a:rPr lang="en-US" dirty="0" smtClean="0"/>
              <a:t>?&gt; </a:t>
            </a:r>
          </a:p>
          <a:p>
            <a:r>
              <a:rPr lang="en-US" dirty="0" smtClean="0"/>
              <a:t>Result :</a:t>
            </a:r>
          </a:p>
          <a:p>
            <a:pPr>
              <a:buFontTx/>
              <a:buNone/>
            </a:pPr>
            <a:r>
              <a:rPr lang="en-US" dirty="0" smtClean="0"/>
              <a:t>11.010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382000" cy="618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 open tag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smtClean="0">
                <a:cs typeface="Times New Roman" pitchFamily="18" charset="0"/>
              </a:rPr>
              <a:t>The short open tag is by default disable in to php.ini file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</p:spPr>
        <p:txBody>
          <a:bodyPr/>
          <a:lstStyle/>
          <a:p>
            <a:pPr algn="l"/>
            <a:fld id="{F689A5F0-5947-4AC7-9115-A274E1FEA1F2}" type="slidenum">
              <a:rPr lang="en-US" smtClean="0"/>
              <a:pPr algn="l"/>
              <a:t>7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838200" y="3238500"/>
            <a:ext cx="7315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b="1" dirty="0">
                <a:solidFill>
                  <a:srgbClr val="FFFFFF"/>
                </a:solidFill>
                <a:cs typeface="Times New Roman" pitchFamily="18" charset="0"/>
              </a:rPr>
              <a:t>&lt;?</a:t>
            </a:r>
          </a:p>
          <a:p>
            <a:pPr lvl="2" algn="ctr">
              <a:defRPr/>
            </a:pPr>
            <a:r>
              <a:rPr lang="en-US" sz="3000" b="1" dirty="0">
                <a:solidFill>
                  <a:srgbClr val="FFFFFF"/>
                </a:solidFill>
                <a:cs typeface="Times New Roman" pitchFamily="18" charset="0"/>
              </a:rPr>
              <a:t>.......</a:t>
            </a:r>
          </a:p>
          <a:p>
            <a:pPr lvl="2" algn="ctr">
              <a:defRPr/>
            </a:pPr>
            <a:r>
              <a:rPr lang="en-US" sz="3000" b="1" dirty="0">
                <a:solidFill>
                  <a:srgbClr val="FFFFFF"/>
                </a:solidFill>
                <a:cs typeface="Times New Roman" pitchFamily="18" charset="0"/>
              </a:rPr>
              <a:t>…….</a:t>
            </a:r>
          </a:p>
          <a:p>
            <a:pPr lvl="1" algn="ctr">
              <a:defRPr/>
            </a:pPr>
            <a:r>
              <a:rPr lang="en-US" sz="3000" b="1" dirty="0">
                <a:solidFill>
                  <a:srgbClr val="FFFFFF"/>
                </a:solidFill>
                <a:cs typeface="Times New Roman" pitchFamily="18" charset="0"/>
              </a:rPr>
              <a:t>?&gt;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chemeClr val="tx1"/>
                </a:solidFill>
              </a:rPr>
              <a:t>intval ()</a:t>
            </a:r>
            <a:endParaRPr lang="en-US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419600"/>
          </a:xfrm>
        </p:spPr>
        <p:txBody>
          <a:bodyPr/>
          <a:lstStyle/>
          <a:p>
            <a:r>
              <a:rPr lang="en-US" b="1" smtClean="0"/>
              <a:t>intval () : </a:t>
            </a:r>
            <a:r>
              <a:rPr lang="en-US" smtClean="0"/>
              <a:t>PHP intval function is used to get an integer value from the given input.</a:t>
            </a:r>
          </a:p>
          <a:p>
            <a:pPr>
              <a:buFontTx/>
              <a:buNone/>
            </a:pPr>
            <a:r>
              <a:rPr lang="en-US" smtClean="0"/>
              <a:t>&lt;?php</a:t>
            </a:r>
            <a:br>
              <a:rPr lang="en-US" smtClean="0"/>
            </a:br>
            <a:r>
              <a:rPr lang="en-US" smtClean="0"/>
              <a:t>$var_name = “1010”;</a:t>
            </a:r>
            <a:br>
              <a:rPr lang="en-US" smtClean="0"/>
            </a:br>
            <a:r>
              <a:rPr lang="en-US" smtClean="0"/>
              <a:t>echo intval ($var_name);</a:t>
            </a:r>
            <a:br>
              <a:rPr lang="en-US" smtClean="0"/>
            </a:br>
            <a:r>
              <a:rPr lang="en-US" smtClean="0"/>
              <a:t>?&gt;</a:t>
            </a:r>
          </a:p>
          <a:p>
            <a:r>
              <a:rPr lang="en-US" smtClean="0"/>
              <a:t>Result :</a:t>
            </a:r>
          </a:p>
          <a:p>
            <a:pPr>
              <a:buFontTx/>
              <a:buNone/>
            </a:pPr>
            <a:r>
              <a:rPr lang="en-US" smtClean="0"/>
              <a:t>1010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50433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229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Take note :-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7032349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chemeClr val="tx1"/>
                </a:solidFill>
              </a:rPr>
              <a:t>floatval()</a:t>
            </a:r>
            <a:endParaRPr lang="en-US" smtClean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495800"/>
          </a:xfrm>
        </p:spPr>
        <p:txBody>
          <a:bodyPr/>
          <a:lstStyle/>
          <a:p>
            <a:r>
              <a:rPr lang="en-US" b="1" smtClean="0"/>
              <a:t>floatval() : </a:t>
            </a:r>
            <a:r>
              <a:rPr lang="en-US" smtClean="0"/>
              <a:t>PHP floatval function is used to get a float value from the given input.</a:t>
            </a:r>
          </a:p>
          <a:p>
            <a:pPr>
              <a:buFontTx/>
              <a:buNone/>
            </a:pPr>
            <a:r>
              <a:rPr lang="en-US" smtClean="0"/>
              <a:t>&lt;?php</a:t>
            </a:r>
            <a:br>
              <a:rPr lang="en-US" smtClean="0"/>
            </a:br>
            <a:r>
              <a:rPr lang="en-US" smtClean="0"/>
              <a:t>$var_name = “11.11”;</a:t>
            </a:r>
            <a:br>
              <a:rPr lang="en-US" smtClean="0"/>
            </a:br>
            <a:r>
              <a:rPr lang="en-US" smtClean="0"/>
              <a:t>echo floatval ($var_name);</a:t>
            </a:r>
            <a:br>
              <a:rPr lang="en-US" smtClean="0"/>
            </a:br>
            <a:r>
              <a:rPr lang="en-US" smtClean="0"/>
              <a:t>?&gt;</a:t>
            </a:r>
          </a:p>
          <a:p>
            <a:r>
              <a:rPr lang="en-US" smtClean="0"/>
              <a:t>Result :</a:t>
            </a:r>
          </a:p>
          <a:p>
            <a:pPr>
              <a:buFontTx/>
              <a:buNone/>
            </a:pPr>
            <a:r>
              <a:rPr lang="en-US" smtClean="0"/>
              <a:t>11.11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85" y="228600"/>
            <a:ext cx="903581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Automatic Type Conversion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automatic type conversion in PHP? </a:t>
            </a:r>
          </a:p>
          <a:p>
            <a:r>
              <a:rPr lang="en-US" b="1" dirty="0" smtClean="0"/>
              <a:t>Explanation</a:t>
            </a:r>
          </a:p>
          <a:p>
            <a:r>
              <a:rPr lang="en-US" dirty="0" smtClean="0"/>
              <a:t>In PHP, the variable changes from one type to another automatically, based on the value assigned to it. This is possible, as PHP is a loosely typed language. This automatic conversion happens only when the input is valid.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$var1="200"+17;</a:t>
            </a:r>
            <a:br>
              <a:rPr lang="en-US" dirty="0" smtClean="0"/>
            </a:br>
            <a:r>
              <a:rPr lang="en-US" dirty="0" smtClean="0"/>
              <a:t>$var2="200"+17.1;</a:t>
            </a:r>
            <a:br>
              <a:rPr lang="en-US" dirty="0" smtClean="0"/>
            </a:br>
            <a:r>
              <a:rPr lang="en-US" dirty="0" smtClean="0"/>
              <a:t>$var3=300 ."</a:t>
            </a:r>
            <a:r>
              <a:rPr lang="en-US" dirty="0" err="1" smtClean="0"/>
              <a:t>Hscripts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echo $var1."&lt;</a:t>
            </a:r>
            <a:r>
              <a:rPr lang="en-US" dirty="0" err="1" smtClean="0"/>
              <a:t>br</a:t>
            </a:r>
            <a:r>
              <a:rPr lang="en-US" dirty="0" smtClean="0"/>
              <a:t> /&gt;";</a:t>
            </a:r>
            <a:br>
              <a:rPr lang="en-US" dirty="0" smtClean="0"/>
            </a:br>
            <a:r>
              <a:rPr lang="en-US" dirty="0" smtClean="0"/>
              <a:t>echo $var2."&lt;</a:t>
            </a:r>
            <a:r>
              <a:rPr lang="en-US" dirty="0" err="1" smtClean="0"/>
              <a:t>br</a:t>
            </a:r>
            <a:r>
              <a:rPr lang="en-US" dirty="0" smtClean="0"/>
              <a:t> /&gt;";</a:t>
            </a:r>
            <a:br>
              <a:rPr lang="en-US" dirty="0" smtClean="0"/>
            </a:br>
            <a:r>
              <a:rPr lang="en-US" dirty="0" smtClean="0"/>
              <a:t>echo $var3."&lt;</a:t>
            </a:r>
            <a:r>
              <a:rPr lang="en-US" dirty="0" err="1" smtClean="0"/>
              <a:t>br</a:t>
            </a:r>
            <a:r>
              <a:rPr lang="en-US" dirty="0" smtClean="0"/>
              <a:t> /&gt;";</a:t>
            </a:r>
          </a:p>
          <a:p>
            <a:r>
              <a:rPr lang="en-US" dirty="0" smtClean="0"/>
              <a:t> ?&gt;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217</a:t>
            </a:r>
            <a:br>
              <a:rPr lang="en-US" dirty="0" smtClean="0"/>
            </a:br>
            <a:r>
              <a:rPr lang="en-US" dirty="0" smtClean="0"/>
              <a:t>217.1</a:t>
            </a:r>
            <a:br>
              <a:rPr lang="en-US" dirty="0" smtClean="0"/>
            </a:br>
            <a:r>
              <a:rPr lang="en-US" dirty="0" smtClean="0"/>
              <a:t>300Hscripts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note:-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the above example,</a:t>
            </a:r>
            <a:br>
              <a:rPr lang="en-US" sz="2800" dirty="0" smtClean="0"/>
            </a:br>
            <a:r>
              <a:rPr lang="en-US" sz="2800" dirty="0" smtClean="0"/>
              <a:t>$var1="200"+17; converts the string "200" into an integer value, as it is given in a mathematical expression. </a:t>
            </a:r>
            <a:br>
              <a:rPr lang="en-US" sz="2800" dirty="0" smtClean="0"/>
            </a:br>
            <a:r>
              <a:rPr lang="en-US" sz="2800" dirty="0" smtClean="0"/>
              <a:t>$var2="200"+17.1; converts the string "200" into float since, it is added with a float value.</a:t>
            </a:r>
            <a:br>
              <a:rPr lang="en-US" sz="2800" dirty="0" smtClean="0"/>
            </a:br>
            <a:r>
              <a:rPr lang="en-US" sz="2800" dirty="0" smtClean="0"/>
              <a:t>$var3=300 ."</a:t>
            </a:r>
            <a:r>
              <a:rPr lang="en-US" sz="2800" dirty="0" err="1" smtClean="0"/>
              <a:t>Hscripts</a:t>
            </a:r>
            <a:r>
              <a:rPr lang="en-US" sz="2800" dirty="0" smtClean="0"/>
              <a:t>"; here the integer value 300 is converted to a string value automatically. 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 style method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600" dirty="0" smtClean="0"/>
          </a:p>
          <a:p>
            <a:pPr lvl="1"/>
            <a:r>
              <a:rPr lang="en-US" sz="2400" dirty="0" smtClean="0"/>
              <a:t>&lt;%</a:t>
            </a:r>
          </a:p>
          <a:p>
            <a:pPr lvl="2"/>
            <a:r>
              <a:rPr lang="en-US" sz="2200" dirty="0" smtClean="0"/>
              <a:t>………………..</a:t>
            </a:r>
          </a:p>
          <a:p>
            <a:pPr lvl="2"/>
            <a:r>
              <a:rPr lang="en-US" sz="2200" dirty="0" smtClean="0"/>
              <a:t>……………….</a:t>
            </a:r>
          </a:p>
          <a:p>
            <a:pPr lvl="2"/>
            <a:r>
              <a:rPr lang="en-US" sz="2200" dirty="0" smtClean="0"/>
              <a:t>………………….</a:t>
            </a:r>
          </a:p>
          <a:p>
            <a:pPr lvl="1"/>
            <a:r>
              <a:rPr lang="en-US" sz="2400" dirty="0" smtClean="0"/>
              <a:t>%&gt;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02DD51-23EE-4094-8D15-6DC5B850B34E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ts val="4000"/>
              </a:lnSpc>
            </a:pPr>
            <a:r>
              <a:rPr lang="en-US" sz="3200" smtClean="0"/>
              <a:t>print_r()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 algn="just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>
                <a:ea typeface="Tahoma" pitchFamily="34" charset="0"/>
                <a:cs typeface="Times New Roman" pitchFamily="18" charset="0"/>
              </a:rPr>
              <a:t>The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print_r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() function is used to print value of variable or  array with returns keys and elements information.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Syntax: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</p:spPr>
        <p:txBody>
          <a:bodyPr/>
          <a:lstStyle/>
          <a:p>
            <a:pPr algn="l"/>
            <a:fld id="{9B5427A9-95A0-4C71-A6A2-276984B613F9}" type="slidenum">
              <a:rPr lang="en-US" smtClean="0"/>
              <a:pPr algn="l"/>
              <a:t>80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1219200" y="4953000"/>
            <a:ext cx="617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FFFFFF"/>
                </a:solidFill>
              </a:rPr>
              <a:t>print_r</a:t>
            </a:r>
            <a:r>
              <a:rPr lang="en-US" b="1" dirty="0">
                <a:solidFill>
                  <a:srgbClr val="FFFFFF"/>
                </a:solidFill>
              </a:rPr>
              <a:t>(</a:t>
            </a:r>
            <a:r>
              <a:rPr lang="en-US" b="1" dirty="0" err="1">
                <a:solidFill>
                  <a:srgbClr val="FFFFFF"/>
                </a:solidFill>
              </a:rPr>
              <a:t>var_name</a:t>
            </a:r>
            <a:r>
              <a:rPr lang="en-US" b="1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rgbClr val="FFFFFF"/>
                </a:solidFill>
              </a:rPr>
              <a:t>return_output</a:t>
            </a:r>
            <a:r>
              <a:rPr lang="en-US" b="1" dirty="0">
                <a:solidFill>
                  <a:srgbClr val="FFFFFF"/>
                </a:solidFill>
              </a:rPr>
              <a:t>)</a:t>
            </a: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Print_r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print_r</a:t>
            </a:r>
            <a:r>
              <a:rPr lang="en-US" dirty="0" smtClean="0"/>
              <a:t>() function is used to print human-readable information about a variable.</a:t>
            </a:r>
          </a:p>
          <a:p>
            <a:r>
              <a:rPr lang="en-US" b="1" dirty="0" smtClean="0"/>
              <a:t>Syntax:</a:t>
            </a:r>
            <a:endParaRPr lang="en-US" dirty="0" smtClean="0"/>
          </a:p>
          <a:p>
            <a:r>
              <a:rPr lang="en-US" dirty="0" err="1" smtClean="0"/>
              <a:t>print_r</a:t>
            </a:r>
            <a:r>
              <a:rPr lang="en-US" dirty="0" smtClean="0"/>
              <a:t>(</a:t>
            </a:r>
            <a:r>
              <a:rPr lang="en-US" dirty="0" err="1" smtClean="0"/>
              <a:t>var_name</a:t>
            </a:r>
            <a:r>
              <a:rPr lang="en-US" dirty="0" smtClean="0"/>
              <a:t>, </a:t>
            </a:r>
            <a:r>
              <a:rPr lang="en-US" dirty="0" err="1" smtClean="0"/>
              <a:t>return_output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 value: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variable is an integer or a float or a string the function returns value of the variable. If the variable is an array the function returns keys and elements, a similarly notation is used for the object. Setting TRUE to </a:t>
            </a:r>
            <a:r>
              <a:rPr lang="en-US" dirty="0" err="1" smtClean="0"/>
              <a:t>return_output</a:t>
            </a:r>
            <a:r>
              <a:rPr lang="en-US" dirty="0" smtClean="0"/>
              <a:t> parameter the function returns a string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304800"/>
            <a:ext cx="7772400" cy="6553200"/>
          </a:xfrm>
        </p:spPr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r>
              <a:rPr lang="en-US" dirty="0" smtClean="0"/>
              <a:t>$var1=‘hello'; </a:t>
            </a:r>
          </a:p>
          <a:p>
            <a:r>
              <a:rPr lang="en-US" dirty="0" smtClean="0"/>
              <a:t>$var2=123.33;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print_r</a:t>
            </a:r>
            <a:r>
              <a:rPr lang="en-US" dirty="0" smtClean="0"/>
              <a:t>($var1);</a:t>
            </a:r>
          </a:p>
          <a:p>
            <a:r>
              <a:rPr lang="en-US" dirty="0" smtClean="0"/>
              <a:t> echo'&lt;</a:t>
            </a:r>
            <a:r>
              <a:rPr lang="en-US" dirty="0" err="1" smtClean="0"/>
              <a:t>br</a:t>
            </a:r>
            <a:r>
              <a:rPr lang="en-US" dirty="0" smtClean="0"/>
              <a:t>&gt;'; 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($var2); </a:t>
            </a:r>
          </a:p>
          <a:p>
            <a:r>
              <a:rPr lang="en-US" dirty="0" smtClean="0"/>
              <a:t>echo'&lt;</a:t>
            </a:r>
            <a:r>
              <a:rPr lang="en-US" dirty="0" err="1" smtClean="0"/>
              <a:t>br</a:t>
            </a:r>
            <a:r>
              <a:rPr lang="en-US" dirty="0" smtClean="0"/>
              <a:t>&gt;'; $</a:t>
            </a:r>
            <a:r>
              <a:rPr lang="en-US" dirty="0" err="1" smtClean="0"/>
              <a:t>abc</a:t>
            </a:r>
            <a:r>
              <a:rPr lang="en-US" dirty="0" smtClean="0"/>
              <a:t> = array('Subj1'=&gt;'Physics','Subj2'=&gt;'Chemistry','Subj3'=&gt;'</a:t>
            </a:r>
            <a:r>
              <a:rPr lang="en-US" dirty="0" err="1" smtClean="0"/>
              <a:t>Mathematics','Class</a:t>
            </a:r>
            <a:r>
              <a:rPr lang="en-US" dirty="0" smtClean="0"/>
              <a:t>'=&gt;array(5,6,7,8)); </a:t>
            </a:r>
          </a:p>
          <a:p>
            <a:r>
              <a:rPr lang="en-US" dirty="0" err="1" smtClean="0"/>
              <a:t>print_r</a:t>
            </a:r>
            <a:r>
              <a:rPr lang="en-US" dirty="0" smtClean="0"/>
              <a:t>($</a:t>
            </a:r>
            <a:r>
              <a:rPr lang="en-US" dirty="0" err="1" smtClean="0"/>
              <a:t>abc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?&gt; 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</a:p>
          <a:p>
            <a:r>
              <a:rPr lang="en-US" dirty="0" smtClean="0"/>
              <a:t>123.33 </a:t>
            </a:r>
          </a:p>
          <a:p>
            <a:r>
              <a:rPr lang="en-US" dirty="0" smtClean="0"/>
              <a:t>Array ( [Subj1] =&gt; Physics [Subj2] =&gt; Chemistry [Subj3] =&gt; Mathematics [Class] =&gt; Array ( [0] =&gt; 5 [1] =&gt; 6 [2] =&gt; 7 [3] =&gt; 8 ) ) 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var_dump</a:t>
            </a:r>
            <a:r>
              <a:rPr lang="en-US" b="1" dirty="0" smtClean="0"/>
              <a:t>()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print_r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PHP </a:t>
            </a:r>
            <a:r>
              <a:rPr lang="en-US" b="1" dirty="0" err="1" smtClean="0"/>
              <a:t>var_dump</a:t>
            </a:r>
            <a:r>
              <a:rPr lang="en-US" b="1" dirty="0" smtClean="0"/>
              <a:t>()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print_r</a:t>
            </a:r>
            <a:r>
              <a:rPr lang="en-US" b="1" dirty="0" smtClean="0"/>
              <a:t>()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var_dump</a:t>
            </a:r>
            <a:r>
              <a:rPr lang="en-US" dirty="0" smtClean="0"/>
              <a:t>() function displays structured information (type and value) about one or more variables.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print_r</a:t>
            </a:r>
            <a:r>
              <a:rPr lang="en-US" dirty="0" smtClean="0"/>
              <a:t>() function displays human-readable information about a variable.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5344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7296150" cy="441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524000"/>
          </a:xfrm>
        </p:spPr>
        <p:txBody>
          <a:bodyPr/>
          <a:lstStyle/>
          <a:p>
            <a:r>
              <a:rPr lang="en-US" b="1" dirty="0" smtClean="0"/>
              <a:t>HTTP Request Methods: </a:t>
            </a:r>
            <a:br>
              <a:rPr lang="en-US" b="1" dirty="0" smtClean="0"/>
            </a:br>
            <a:r>
              <a:rPr lang="en-US" b="1" dirty="0" smtClean="0"/>
              <a:t>GET and POST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534400" cy="5181600"/>
          </a:xfrm>
        </p:spPr>
        <p:txBody>
          <a:bodyPr/>
          <a:lstStyle/>
          <a:p>
            <a:r>
              <a:rPr lang="en-US" sz="2400" b="1" dirty="0" smtClean="0"/>
              <a:t>Two</a:t>
            </a:r>
            <a:r>
              <a:rPr lang="en-US" sz="2400" dirty="0" smtClean="0"/>
              <a:t> commonly used methods for a request-response between a client and server are: </a:t>
            </a:r>
          </a:p>
          <a:p>
            <a:r>
              <a:rPr lang="en-US" sz="2400" dirty="0" smtClean="0"/>
              <a:t>GET and POST.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GET</a:t>
            </a:r>
            <a:r>
              <a:rPr lang="en-US" sz="2400" dirty="0" smtClean="0"/>
              <a:t> - Requests data from a specified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POST</a:t>
            </a:r>
            <a:r>
              <a:rPr lang="en-US" sz="2400" dirty="0" smtClean="0"/>
              <a:t> - Submits data to be processed to a specified resource</a:t>
            </a:r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3434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Before the browser sends the information, it encodes it using a scheme called URL encoding. In this scheme, name/value pairs are joined with equal signs and different pairs are separated by the ampersand.</a:t>
            </a:r>
          </a:p>
          <a:p>
            <a:pPr>
              <a:defRPr/>
            </a:pPr>
            <a:r>
              <a:rPr lang="en-US" sz="2400" dirty="0" smtClean="0"/>
              <a:t>name1=value1&amp;name2=value2&amp;name3=value3 Spaces are removed and replaced with the </a:t>
            </a:r>
            <a:r>
              <a:rPr lang="en-US" sz="2400" i="1" dirty="0" smtClean="0"/>
              <a:t>+</a:t>
            </a:r>
            <a:r>
              <a:rPr lang="en-US" sz="2400" dirty="0" smtClean="0"/>
              <a:t> character and any other </a:t>
            </a:r>
            <a:r>
              <a:rPr lang="en-US" sz="2400" dirty="0" err="1" smtClean="0"/>
              <a:t>nonalphanumeric</a:t>
            </a:r>
            <a:r>
              <a:rPr lang="en-US" sz="2400" dirty="0" smtClean="0"/>
              <a:t> characters are replaced with a hexadecimal values. After the information is encoded it is sent to the server.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31750" y="1050925"/>
            <a:ext cx="9144000" cy="5197475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endParaRPr lang="en-US" sz="2600" dirty="0" smtClean="0">
              <a:cs typeface="Times New Roman" pitchFamily="18" charset="0"/>
            </a:endParaRPr>
          </a:p>
          <a:p>
            <a:pPr lvl="1">
              <a:buFont typeface="Arial" charset="0"/>
              <a:buChar char="•"/>
            </a:pPr>
            <a:r>
              <a:rPr lang="en-US" sz="2600" dirty="0" smtClean="0">
                <a:cs typeface="Times New Roman" pitchFamily="18" charset="0"/>
              </a:rPr>
              <a:t>The </a:t>
            </a:r>
            <a:r>
              <a:rPr lang="en-US" sz="2600" dirty="0" err="1" smtClean="0">
                <a:cs typeface="Times New Roman" pitchFamily="18" charset="0"/>
              </a:rPr>
              <a:t>php</a:t>
            </a:r>
            <a:r>
              <a:rPr lang="en-US" sz="2600" dirty="0" smtClean="0">
                <a:cs typeface="Times New Roman" pitchFamily="18" charset="0"/>
              </a:rPr>
              <a:t> script block placed anywhere in the document</a:t>
            </a:r>
          </a:p>
          <a:p>
            <a:pPr lvl="1">
              <a:buFont typeface="Arial" charset="0"/>
              <a:buChar char="•"/>
            </a:pPr>
            <a:r>
              <a:rPr lang="en-US" sz="2600" dirty="0" smtClean="0">
                <a:cs typeface="Times New Roman" pitchFamily="18" charset="0"/>
              </a:rPr>
              <a:t>The each line of the code syntax terminated by the semicolon  </a:t>
            </a:r>
          </a:p>
          <a:p>
            <a:pPr lvl="1">
              <a:buFont typeface="Arial" charset="0"/>
              <a:buChar char="•"/>
            </a:pPr>
            <a:r>
              <a:rPr lang="en-US" sz="2600" dirty="0" err="1" smtClean="0">
                <a:cs typeface="Times New Roman" pitchFamily="18" charset="0"/>
              </a:rPr>
              <a:t>Php</a:t>
            </a:r>
            <a:r>
              <a:rPr lang="en-US" sz="2600" dirty="0" smtClean="0">
                <a:cs typeface="Times New Roman" pitchFamily="18" charset="0"/>
              </a:rPr>
              <a:t> is case sensitive scripting language </a:t>
            </a:r>
          </a:p>
          <a:p>
            <a:pPr lvl="1">
              <a:buFont typeface="Arial" charset="0"/>
              <a:buChar char="•"/>
            </a:pPr>
            <a:r>
              <a:rPr lang="en-US" sz="2600" dirty="0" err="1" smtClean="0">
                <a:cs typeface="Times New Roman" pitchFamily="18" charset="0"/>
              </a:rPr>
              <a:t>Php</a:t>
            </a:r>
            <a:r>
              <a:rPr lang="en-US" sz="2600" dirty="0" smtClean="0">
                <a:cs typeface="Times New Roman" pitchFamily="18" charset="0"/>
              </a:rPr>
              <a:t> ignore the white space</a:t>
            </a:r>
          </a:p>
          <a:p>
            <a:pPr lvl="1">
              <a:buFont typeface="Arial" charset="0"/>
              <a:buChar char="•"/>
            </a:pPr>
            <a:r>
              <a:rPr lang="en-US" sz="2600" dirty="0" smtClean="0">
                <a:cs typeface="Times New Roman" pitchFamily="18" charset="0"/>
              </a:rPr>
              <a:t>Insert special characters </a:t>
            </a:r>
          </a:p>
          <a:p>
            <a:pPr lvl="1">
              <a:buFont typeface="Arial" charset="0"/>
              <a:buChar char="•"/>
            </a:pPr>
            <a:r>
              <a:rPr lang="en-US" sz="2600" dirty="0" smtClean="0">
                <a:cs typeface="Times New Roman" pitchFamily="18" charset="0"/>
              </a:rPr>
              <a:t>Comments just like c style // or /*,……..,*/ and  #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</p:spPr>
        <p:txBody>
          <a:bodyPr/>
          <a:lstStyle/>
          <a:p>
            <a:pPr algn="l"/>
            <a:fld id="{FEE64785-D51E-4EBE-B5A1-BCC81DED9825}" type="slidenum">
              <a:rPr lang="en-US" smtClean="0"/>
              <a:pPr algn="l"/>
              <a:t>9</a:t>
            </a:fld>
            <a:endParaRPr lang="en-US" smtClean="0"/>
          </a:p>
        </p:txBody>
      </p:sp>
      <p:sp>
        <p:nvSpPr>
          <p:cNvPr id="11268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smtClean="0"/>
              <a:t>Some important notes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of html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267200"/>
          </a:xfrm>
        </p:spPr>
        <p:txBody>
          <a:bodyPr/>
          <a:lstStyle/>
          <a:p>
            <a:r>
              <a:rPr lang="en-US" dirty="0" smtClean="0"/>
              <a:t>&lt;form </a:t>
            </a:r>
          </a:p>
          <a:p>
            <a:r>
              <a:rPr lang="en-US" dirty="0" smtClean="0"/>
              <a:t>Action=“</a:t>
            </a:r>
            <a:r>
              <a:rPr lang="en-US" dirty="0" err="1" smtClean="0"/>
              <a:t>url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Method=“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get/post</a:t>
            </a:r>
            <a:r>
              <a:rPr lang="en-US" dirty="0" smtClean="0"/>
              <a:t>” (default– get)</a:t>
            </a:r>
          </a:p>
          <a:p>
            <a:r>
              <a:rPr lang="en-US" dirty="0" smtClean="0"/>
              <a:t>Name=“name of form&gt;</a:t>
            </a:r>
          </a:p>
          <a:p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tag:-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&lt;input </a:t>
            </a:r>
          </a:p>
          <a:p>
            <a:pPr lvl="1">
              <a:buNone/>
            </a:pPr>
            <a:r>
              <a:rPr lang="en-US" dirty="0" smtClean="0"/>
              <a:t>  Type=text/password/button/radio…</a:t>
            </a:r>
          </a:p>
          <a:p>
            <a:pPr lvl="1">
              <a:buNone/>
            </a:pPr>
            <a:r>
              <a:rPr lang="en-US" dirty="0" smtClean="0"/>
              <a:t>Name=“name of control”</a:t>
            </a:r>
          </a:p>
          <a:p>
            <a:pPr lvl="1">
              <a:buNone/>
            </a:pPr>
            <a:r>
              <a:rPr lang="en-US" dirty="0" smtClean="0"/>
              <a:t>Value=“value of control”</a:t>
            </a:r>
          </a:p>
          <a:p>
            <a:pPr lvl="1">
              <a:buNone/>
            </a:pPr>
            <a:r>
              <a:rPr lang="en-US" dirty="0" smtClean="0"/>
              <a:t>…….</a:t>
            </a:r>
          </a:p>
          <a:p>
            <a:pPr lvl="1">
              <a:buNone/>
            </a:pP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88613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form using get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</a:t>
            </a:r>
          </a:p>
          <a:p>
            <a:pPr>
              <a:buNone/>
            </a:pPr>
            <a:r>
              <a:rPr lang="en-US" sz="2000" dirty="0" smtClean="0"/>
              <a:t>		&lt;title&gt;example of get method&lt;/title&gt;</a:t>
            </a:r>
          </a:p>
          <a:p>
            <a:pPr>
              <a:buNone/>
            </a:pPr>
            <a:r>
              <a:rPr lang="en-US" sz="2000" dirty="0" smtClean="0"/>
              <a:t>	&lt;/head&gt;</a:t>
            </a:r>
          </a:p>
          <a:p>
            <a:pPr>
              <a:buNone/>
            </a:pPr>
            <a:r>
              <a:rPr lang="en-US" sz="2000" dirty="0" smtClean="0"/>
              <a:t>	&lt;body&gt;</a:t>
            </a:r>
          </a:p>
          <a:p>
            <a:pPr>
              <a:buNone/>
            </a:pPr>
            <a:r>
              <a:rPr lang="en-US" sz="2000" dirty="0" smtClean="0"/>
              <a:t>	&lt;form action="" method="post" name="f1"&gt;</a:t>
            </a:r>
          </a:p>
          <a:p>
            <a:pPr>
              <a:buNone/>
            </a:pPr>
            <a:r>
              <a:rPr lang="en-US" sz="2000" dirty="0" smtClean="0"/>
              <a:t>	user id  : &lt;input type="text" name="t1" value="</a:t>
            </a:r>
            <a:r>
              <a:rPr lang="en-US" sz="2000" dirty="0" err="1" smtClean="0"/>
              <a:t>atmiya</a:t>
            </a:r>
            <a:r>
              <a:rPr lang="en-US" sz="2000" dirty="0" smtClean="0"/>
              <a:t>"&gt;&lt;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	password : &lt;input type="text" name="p1" value="</a:t>
            </a:r>
            <a:r>
              <a:rPr lang="en-US" sz="2000" dirty="0" err="1" smtClean="0"/>
              <a:t>abc</a:t>
            </a:r>
            <a:r>
              <a:rPr lang="en-US" sz="2000" dirty="0" smtClean="0"/>
              <a:t>"&gt;&lt;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 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 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 </a:t>
            </a:r>
          </a:p>
          <a:p>
            <a:pPr>
              <a:buNone/>
            </a:pPr>
            <a:r>
              <a:rPr lang="en-US" sz="2000" dirty="0" smtClean="0"/>
              <a:t>	&lt;input type="submit" name="sub" value="submit"&gt;</a:t>
            </a:r>
          </a:p>
          <a:p>
            <a:pPr>
              <a:buNone/>
            </a:pPr>
            <a:r>
              <a:rPr lang="en-US" sz="2000" dirty="0" smtClean="0"/>
              <a:t>	&lt;input type="reset" name="</a:t>
            </a:r>
            <a:r>
              <a:rPr lang="en-US" sz="2000" dirty="0" err="1" smtClean="0"/>
              <a:t>rset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	&lt;/form&gt;</a:t>
            </a:r>
          </a:p>
          <a:p>
            <a:pPr>
              <a:buNone/>
            </a:pPr>
            <a:r>
              <a:rPr lang="en-US" sz="2000" dirty="0" smtClean="0"/>
              <a:t>	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form in html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5029200" cy="414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304800"/>
            <a:ext cx="8305800" cy="6019800"/>
          </a:xfrm>
        </p:spPr>
        <p:txBody>
          <a:bodyPr/>
          <a:lstStyle/>
          <a:p>
            <a:r>
              <a:rPr lang="en-US" sz="2800" dirty="0" smtClean="0"/>
              <a:t>In GET method the data is sent as URL parameters that are usually strings of name and value pairs separated by ampersands (&amp;). </a:t>
            </a:r>
          </a:p>
          <a:p>
            <a:r>
              <a:rPr lang="en-US" sz="2800" dirty="0" smtClean="0"/>
              <a:t>In general, a URL with GET data will look like this:</a:t>
            </a:r>
          </a:p>
          <a:p>
            <a:r>
              <a:rPr lang="en-US" sz="2800" dirty="0" smtClean="0"/>
              <a:t>http://localhost/demo/form1.php?</a:t>
            </a:r>
            <a:r>
              <a:rPr lang="en-US" b="1" dirty="0" smtClean="0"/>
              <a:t>t1</a:t>
            </a:r>
            <a:r>
              <a:rPr lang="en-US" sz="2800" dirty="0" smtClean="0"/>
              <a:t>=</a:t>
            </a:r>
            <a:r>
              <a:rPr lang="en-US" sz="2800" i="1" dirty="0" smtClean="0"/>
              <a:t>atmiya</a:t>
            </a:r>
            <a:r>
              <a:rPr lang="en-US" sz="2800" dirty="0" smtClean="0"/>
              <a:t>&amp;</a:t>
            </a:r>
            <a:r>
              <a:rPr lang="en-US" b="1" dirty="0" smtClean="0"/>
              <a:t>p1</a:t>
            </a:r>
            <a:r>
              <a:rPr lang="en-US" sz="2800" dirty="0" smtClean="0"/>
              <a:t>=</a:t>
            </a:r>
            <a:r>
              <a:rPr lang="en-US" sz="2800" i="1" dirty="0" smtClean="0"/>
              <a:t>abc</a:t>
            </a:r>
            <a:r>
              <a:rPr lang="en-US" sz="2800" dirty="0" smtClean="0"/>
              <a:t>&amp;</a:t>
            </a:r>
            <a:r>
              <a:rPr lang="en-US" b="1" dirty="0" smtClean="0"/>
              <a:t>sub</a:t>
            </a:r>
            <a:r>
              <a:rPr lang="en-US" sz="2800" dirty="0" smtClean="0"/>
              <a:t>=</a:t>
            </a:r>
            <a:r>
              <a:rPr lang="en-US" sz="2800" i="1" dirty="0" smtClean="0"/>
              <a:t>submit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The bold parts in the URL are the GET parameters and the italic parts are the value of those parameters.</a:t>
            </a:r>
          </a:p>
          <a:p>
            <a:r>
              <a:rPr lang="en-US" sz="2800" dirty="0" smtClean="0"/>
              <a:t> More than one parameter=value can be embedded in the URL by concatenating with ampersands (&amp;). One can only send simple text data via GET method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:- get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818425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08010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 bwMode="auto">
          <a:xfrm rot="3348701" flipH="1">
            <a:off x="3458948" y="1942742"/>
            <a:ext cx="255918" cy="205031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2057400"/>
            <a:ext cx="3124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Check </a:t>
            </a:r>
            <a:r>
              <a:rPr lang="en-US" dirty="0" err="1" smtClean="0"/>
              <a:t>url</a:t>
            </a:r>
            <a:r>
              <a:rPr lang="en-US" dirty="0" smtClean="0"/>
              <a:t> at here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R2.php       file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5710497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686" y="2209800"/>
            <a:ext cx="764662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eball">
  <a:themeElements>
    <a:clrScheme name="Fireball.pot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Fireball.pot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.pot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Designs\FIREBALL.POT</Template>
  <TotalTime>1268</TotalTime>
  <Words>3999</Words>
  <Application>Microsoft Office PowerPoint</Application>
  <PresentationFormat>On-screen Show (4:3)</PresentationFormat>
  <Paragraphs>680</Paragraphs>
  <Slides>132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3" baseType="lpstr">
      <vt:lpstr>Fireball</vt:lpstr>
      <vt:lpstr>Chapter-1</vt:lpstr>
      <vt:lpstr>Topics to be covered </vt:lpstr>
      <vt:lpstr>PHP TAGS   </vt:lpstr>
      <vt:lpstr>Four way to escape in to PHP </vt:lpstr>
      <vt:lpstr>Canonical PHP Tag</vt:lpstr>
      <vt:lpstr>HTML script tag method </vt:lpstr>
      <vt:lpstr>Short open tag</vt:lpstr>
      <vt:lpstr>ASP style method</vt:lpstr>
      <vt:lpstr>Some important notes </vt:lpstr>
      <vt:lpstr> What is a PHP File? </vt:lpstr>
      <vt:lpstr> Basic PHP Syntax </vt:lpstr>
      <vt:lpstr> Comments in PHP </vt:lpstr>
      <vt:lpstr>Comments </vt:lpstr>
      <vt:lpstr>PHP supports  3 ways of commenting:</vt:lpstr>
      <vt:lpstr>echo and print statement </vt:lpstr>
      <vt:lpstr>Slide 16</vt:lpstr>
      <vt:lpstr>Slide 17</vt:lpstr>
      <vt:lpstr>Ex-1</vt:lpstr>
      <vt:lpstr>Ex-1</vt:lpstr>
      <vt:lpstr>EX:-2</vt:lpstr>
      <vt:lpstr>EX:-3</vt:lpstr>
      <vt:lpstr>What is variable</vt:lpstr>
      <vt:lpstr>Example</vt:lpstr>
      <vt:lpstr>PHP Variable Naming Conventions </vt:lpstr>
      <vt:lpstr>Slide 25</vt:lpstr>
      <vt:lpstr>PHP Variable Scopes</vt:lpstr>
      <vt:lpstr>Super global</vt:lpstr>
      <vt:lpstr>Following are Super global variables  </vt:lpstr>
      <vt:lpstr>Slide 29</vt:lpstr>
      <vt:lpstr>Global  </vt:lpstr>
      <vt:lpstr>GLOBALS </vt:lpstr>
      <vt:lpstr>EXAMPLE</vt:lpstr>
      <vt:lpstr>Local Scope</vt:lpstr>
      <vt:lpstr>Global Scope</vt:lpstr>
      <vt:lpstr>Example</vt:lpstr>
      <vt:lpstr>GLOBALS[INDEX] </vt:lpstr>
      <vt:lpstr>Static Scope </vt:lpstr>
      <vt:lpstr>EXAMPLE</vt:lpstr>
      <vt:lpstr>  CONSTANTS</vt:lpstr>
      <vt:lpstr>Slide 40</vt:lpstr>
      <vt:lpstr>SYNTAX  </vt:lpstr>
      <vt:lpstr>Example </vt:lpstr>
      <vt:lpstr>Slide 43</vt:lpstr>
      <vt:lpstr>Example </vt:lpstr>
      <vt:lpstr>Constants  / variables </vt:lpstr>
      <vt:lpstr>Data types </vt:lpstr>
      <vt:lpstr>Scalar Data types </vt:lpstr>
      <vt:lpstr>Slide 48</vt:lpstr>
      <vt:lpstr>String data types </vt:lpstr>
      <vt:lpstr>String  </vt:lpstr>
      <vt:lpstr>Heredoc </vt:lpstr>
      <vt:lpstr>Example </vt:lpstr>
      <vt:lpstr>Slide 53</vt:lpstr>
      <vt:lpstr> escape-sequence </vt:lpstr>
      <vt:lpstr>Slide 55</vt:lpstr>
      <vt:lpstr>Compound data types</vt:lpstr>
      <vt:lpstr>Special data types</vt:lpstr>
      <vt:lpstr>Slide 58</vt:lpstr>
      <vt:lpstr>TESTING AND MANIPULATION  FUNCTIONS  / VARIABLE FUNCTIONS</vt:lpstr>
      <vt:lpstr>isset() :</vt:lpstr>
      <vt:lpstr>unset()</vt:lpstr>
      <vt:lpstr>var_dump():</vt:lpstr>
      <vt:lpstr>empty()</vt:lpstr>
      <vt:lpstr>Type conversion function </vt:lpstr>
      <vt:lpstr>Gettype()</vt:lpstr>
      <vt:lpstr>Output of gettype( ):</vt:lpstr>
      <vt:lpstr>settype()</vt:lpstr>
      <vt:lpstr>strval()</vt:lpstr>
      <vt:lpstr>Slide 69</vt:lpstr>
      <vt:lpstr>intval ()</vt:lpstr>
      <vt:lpstr>Slide 71</vt:lpstr>
      <vt:lpstr>Slide 72</vt:lpstr>
      <vt:lpstr>Take note :-</vt:lpstr>
      <vt:lpstr>floatval()</vt:lpstr>
      <vt:lpstr>Slide 75</vt:lpstr>
      <vt:lpstr>Automatic Type Conversion in PHP</vt:lpstr>
      <vt:lpstr>example</vt:lpstr>
      <vt:lpstr>output</vt:lpstr>
      <vt:lpstr>Take note:-</vt:lpstr>
      <vt:lpstr>print_r()</vt:lpstr>
      <vt:lpstr>Print_r()</vt:lpstr>
      <vt:lpstr>Return value:</vt:lpstr>
      <vt:lpstr>Slide 83</vt:lpstr>
      <vt:lpstr>Output:-</vt:lpstr>
      <vt:lpstr>var_dump() vs print_r()</vt:lpstr>
      <vt:lpstr>Example </vt:lpstr>
      <vt:lpstr>Output </vt:lpstr>
      <vt:lpstr>HTTP Request Methods:  GET and POST</vt:lpstr>
      <vt:lpstr>Slide 89</vt:lpstr>
      <vt:lpstr>Form of html </vt:lpstr>
      <vt:lpstr>Input tag:-</vt:lpstr>
      <vt:lpstr>Slide 92</vt:lpstr>
      <vt:lpstr>Simple form using get </vt:lpstr>
      <vt:lpstr>Output of form in html </vt:lpstr>
      <vt:lpstr>Slide 95</vt:lpstr>
      <vt:lpstr>Output :- get</vt:lpstr>
      <vt:lpstr>Slide 97</vt:lpstr>
      <vt:lpstr>R2.php       file </vt:lpstr>
      <vt:lpstr>Output </vt:lpstr>
      <vt:lpstr>Simple form using post </vt:lpstr>
      <vt:lpstr>Post method </vt:lpstr>
      <vt:lpstr>Output :- post </vt:lpstr>
      <vt:lpstr>Get methods </vt:lpstr>
      <vt:lpstr>Get methods </vt:lpstr>
      <vt:lpstr>Some other notes on GET requests:</vt:lpstr>
      <vt:lpstr>Disadvantages of GET Method:</vt:lpstr>
      <vt:lpstr>Slide 107</vt:lpstr>
      <vt:lpstr>Using get method </vt:lpstr>
      <vt:lpstr>Output </vt:lpstr>
      <vt:lpstr>The POST Method</vt:lpstr>
      <vt:lpstr>The POST Method</vt:lpstr>
      <vt:lpstr>Some other notes on POST requests:</vt:lpstr>
      <vt:lpstr>Advantages of POST method:</vt:lpstr>
      <vt:lpstr>Disadvantages of POST method:</vt:lpstr>
      <vt:lpstr>Form tag </vt:lpstr>
      <vt:lpstr>In php </vt:lpstr>
      <vt:lpstr>Slide 117</vt:lpstr>
      <vt:lpstr>Slide 118</vt:lpstr>
      <vt:lpstr>Post method </vt:lpstr>
      <vt:lpstr>Output </vt:lpstr>
      <vt:lpstr>The $_REQUEST variable</vt:lpstr>
      <vt:lpstr>Slide 122</vt:lpstr>
      <vt:lpstr>output</vt:lpstr>
      <vt:lpstr>Note:-</vt:lpstr>
      <vt:lpstr>How HTML forms work</vt:lpstr>
      <vt:lpstr>Slide 126</vt:lpstr>
      <vt:lpstr>Slide 127</vt:lpstr>
      <vt:lpstr>QUESTION   BANK</vt:lpstr>
      <vt:lpstr>QUESTION   BANK</vt:lpstr>
      <vt:lpstr>QUESTION   BANK</vt:lpstr>
      <vt:lpstr>QUESTION   BANK</vt:lpstr>
      <vt:lpstr>QUESTION   BANK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Hypertext Transport Protocol</dc:title>
  <dc:creator>Lockheed Martin</dc:creator>
  <cp:lastModifiedBy>admin</cp:lastModifiedBy>
  <cp:revision>251</cp:revision>
  <dcterms:created xsi:type="dcterms:W3CDTF">1999-03-25T11:43:19Z</dcterms:created>
  <dcterms:modified xsi:type="dcterms:W3CDTF">2019-12-06T03:26:49Z</dcterms:modified>
</cp:coreProperties>
</file>