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74" r:id="rId3"/>
    <p:sldId id="261" r:id="rId4"/>
    <p:sldId id="263" r:id="rId5"/>
    <p:sldId id="262" r:id="rId6"/>
    <p:sldId id="264" r:id="rId7"/>
    <p:sldId id="275" r:id="rId8"/>
    <p:sldId id="265" r:id="rId9"/>
    <p:sldId id="266" r:id="rId10"/>
    <p:sldId id="273" r:id="rId11"/>
    <p:sldId id="27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FC93B2-5878-4265-AC47-1C740B26299F}" type="datetimeFigureOut">
              <a:rPr lang="en-US" smtClean="0"/>
              <a:pPr/>
              <a:t>22/12/2017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A1775E-513C-47DB-8158-D24A42CAD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C93B2-5878-4265-AC47-1C740B26299F}" type="datetimeFigureOut">
              <a:rPr lang="en-US" smtClean="0"/>
              <a:pPr/>
              <a:t>22/12/2017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A1775E-513C-47DB-8158-D24A42CAD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C93B2-5878-4265-AC47-1C740B26299F}" type="datetimeFigureOut">
              <a:rPr lang="en-US" smtClean="0"/>
              <a:pPr/>
              <a:t>22/12/2017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A1775E-513C-47DB-8158-D24A42CAD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C93B2-5878-4265-AC47-1C740B26299F}" type="datetimeFigureOut">
              <a:rPr lang="en-US" smtClean="0"/>
              <a:pPr/>
              <a:t>22/12/2017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A1775E-513C-47DB-8158-D24A42CAD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C93B2-5878-4265-AC47-1C740B26299F}" type="datetimeFigureOut">
              <a:rPr lang="en-US" smtClean="0"/>
              <a:pPr/>
              <a:t>22/12/2017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A1775E-513C-47DB-8158-D24A42CAD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C93B2-5878-4265-AC47-1C740B26299F}" type="datetimeFigureOut">
              <a:rPr lang="en-US" smtClean="0"/>
              <a:pPr/>
              <a:t>22/12/2017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A1775E-513C-47DB-8158-D24A42CAD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C93B2-5878-4265-AC47-1C740B26299F}" type="datetimeFigureOut">
              <a:rPr lang="en-US" smtClean="0"/>
              <a:pPr/>
              <a:t>22/12/2017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A1775E-513C-47DB-8158-D24A42CAD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C93B2-5878-4265-AC47-1C740B26299F}" type="datetimeFigureOut">
              <a:rPr lang="en-US" smtClean="0"/>
              <a:pPr/>
              <a:t>22/12/2017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A1775E-513C-47DB-8158-D24A42CAD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C93B2-5878-4265-AC47-1C740B26299F}" type="datetimeFigureOut">
              <a:rPr lang="en-US" smtClean="0"/>
              <a:pPr/>
              <a:t>22/12/2017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A1775E-513C-47DB-8158-D24A42CAD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FC93B2-5878-4265-AC47-1C740B26299F}" type="datetimeFigureOut">
              <a:rPr lang="en-US" smtClean="0"/>
              <a:pPr/>
              <a:t>22/12/2017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A1775E-513C-47DB-8158-D24A42CAD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FC93B2-5878-4265-AC47-1C740B26299F}" type="datetimeFigureOut">
              <a:rPr lang="en-US" smtClean="0"/>
              <a:pPr/>
              <a:t>22/12/2017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A1775E-513C-47DB-8158-D24A42CAD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FC93B2-5878-4265-AC47-1C740B26299F}" type="datetimeFigureOut">
              <a:rPr lang="en-US" smtClean="0"/>
              <a:pPr/>
              <a:t>22/12/2017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DA1775E-513C-47DB-8158-D24A42CAD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resource.com/php/variables/declaring-php-variables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b="1" dirty="0" smtClean="0">
                <a:solidFill>
                  <a:srgbClr val="FF0000"/>
                </a:solidFill>
              </a:rPr>
              <a:t>Operators in PHP</a:t>
            </a:r>
            <a:endParaRPr lang="en-US" sz="14200" b="1" dirty="0" smtClean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Chapter:-1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dirty="0" smtClean="0"/>
              <a:t>$i=5;</a:t>
            </a:r>
          </a:p>
          <a:p>
            <a:pPr>
              <a:lnSpc>
                <a:spcPct val="90000"/>
              </a:lnSpc>
              <a:buNone/>
            </a:pPr>
            <a:r>
              <a:rPr lang="es-ES" b="1" dirty="0" smtClean="0"/>
              <a:t>$i *= 6;</a:t>
            </a:r>
          </a:p>
          <a:p>
            <a:pPr>
              <a:lnSpc>
                <a:spcPct val="90000"/>
              </a:lnSpc>
              <a:buNone/>
            </a:pPr>
            <a:r>
              <a:rPr lang="es-ES" b="1" dirty="0" smtClean="0"/>
              <a:t>echo $i; // outputs 30</a:t>
            </a:r>
          </a:p>
          <a:p>
            <a:pPr>
              <a:lnSpc>
                <a:spcPct val="90000"/>
              </a:lnSpc>
              <a:buNone/>
            </a:pPr>
            <a:endParaRPr lang="es-ES" b="1" dirty="0" smtClean="0"/>
          </a:p>
          <a:p>
            <a:pPr>
              <a:lnSpc>
                <a:spcPct val="90000"/>
              </a:lnSpc>
              <a:buNone/>
            </a:pPr>
            <a:r>
              <a:rPr lang="es-ES" b="1" dirty="0" smtClean="0"/>
              <a:t>$j=10;</a:t>
            </a:r>
          </a:p>
          <a:p>
            <a:pPr>
              <a:lnSpc>
                <a:spcPct val="90000"/>
              </a:lnSpc>
              <a:buNone/>
            </a:pPr>
            <a:r>
              <a:rPr lang="es-ES" b="1" dirty="0" smtClean="0"/>
              <a:t>$j /= 5;</a:t>
            </a:r>
          </a:p>
          <a:p>
            <a:pPr>
              <a:lnSpc>
                <a:spcPct val="90000"/>
              </a:lnSpc>
              <a:buNone/>
            </a:pPr>
            <a:r>
              <a:rPr lang="es-ES" b="1" dirty="0" smtClean="0"/>
              <a:t>echo $j; // outputs 2</a:t>
            </a:r>
          </a:p>
          <a:p>
            <a:pPr>
              <a:lnSpc>
                <a:spcPct val="90000"/>
              </a:lnSpc>
              <a:buNone/>
            </a:pPr>
            <a:endParaRPr lang="es-ES" b="1" dirty="0" smtClean="0"/>
          </a:p>
          <a:p>
            <a:pPr>
              <a:lnSpc>
                <a:spcPct val="90000"/>
              </a:lnSpc>
              <a:buNone/>
            </a:pPr>
            <a:r>
              <a:rPr lang="es-ES" b="1" dirty="0" smtClean="0"/>
              <a:t>$k=15;</a:t>
            </a:r>
          </a:p>
          <a:p>
            <a:pPr>
              <a:lnSpc>
                <a:spcPct val="90000"/>
              </a:lnSpc>
              <a:buNone/>
            </a:pPr>
            <a:r>
              <a:rPr lang="es-ES" b="1" dirty="0" smtClean="0"/>
              <a:t>$k %= 4;</a:t>
            </a:r>
          </a:p>
          <a:p>
            <a:pPr>
              <a:lnSpc>
                <a:spcPct val="90000"/>
              </a:lnSpc>
              <a:buNone/>
            </a:pPr>
            <a:r>
              <a:rPr lang="es-ES" b="1" dirty="0" smtClean="0"/>
              <a:t>echo $k; // outputs 3</a:t>
            </a:r>
          </a:p>
          <a:p>
            <a:pPr>
              <a:lnSpc>
                <a:spcPct val="90000"/>
              </a:lnSpc>
              <a:buNone/>
            </a:pPr>
            <a:r>
              <a:rPr lang="es-ES" b="1" dirty="0" smtClean="0">
                <a:solidFill>
                  <a:srgbClr val="FF0000"/>
                </a:solidFill>
              </a:rPr>
              <a:t>?&gt;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The ternary or conditional operator is a quick way to construct </a:t>
            </a:r>
            <a:r>
              <a:rPr lang="en-US" i="1" dirty="0" smtClean="0"/>
              <a:t>if/else</a:t>
            </a:r>
            <a:r>
              <a:rPr lang="en-US" dirty="0" smtClean="0"/>
              <a:t> comparison operations, and it can often reduce four or more lines of code into one short statement.</a:t>
            </a:r>
          </a:p>
          <a:p>
            <a:pPr lvl="0"/>
            <a:r>
              <a:rPr lang="en-US" dirty="0" smtClean="0"/>
              <a:t>The ternary operator is really an alternate (or even shorthand) way of writing </a:t>
            </a:r>
            <a:r>
              <a:rPr lang="en-US" i="1" dirty="0" smtClean="0"/>
              <a:t>if/else</a:t>
            </a:r>
            <a:r>
              <a:rPr lang="en-US" dirty="0" smtClean="0"/>
              <a:t> comparison operations </a:t>
            </a:r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r>
              <a:rPr lang="en-US" dirty="0" smtClean="0"/>
              <a:t>The ternary operator in PHP consists of three expressions: a condition, and two operands that describe what action should be taken if the condition is true or false</a:t>
            </a:r>
          </a:p>
          <a:p>
            <a:r>
              <a:rPr lang="en-US" dirty="0" smtClean="0"/>
              <a:t>$variable = (condition ) ? true : false;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CONDITIONAL (OR TERNARY) OPERATORS</a:t>
            </a:r>
            <a:br>
              <a:rPr lang="en-US" sz="31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5) </a:t>
            </a:r>
            <a:r>
              <a:rPr lang="en-IN" sz="3200" b="1" dirty="0" smtClean="0">
                <a:solidFill>
                  <a:srgbClr val="FF0000"/>
                </a:solidFill>
              </a:rPr>
              <a:t>Conditional (or ternary) Operators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001000" cy="579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3000" b="1" dirty="0" smtClean="0">
                <a:solidFill>
                  <a:srgbClr val="FF0000"/>
                </a:solidFill>
              </a:rPr>
              <a:t>&lt;?</a:t>
            </a:r>
            <a:r>
              <a:rPr lang="en-IN" sz="3000" b="1" dirty="0" err="1" smtClean="0">
                <a:solidFill>
                  <a:srgbClr val="FF0000"/>
                </a:solidFill>
              </a:rPr>
              <a:t>php</a:t>
            </a:r>
            <a:endParaRPr lang="en-IN" sz="3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IN" sz="3000" b="1" dirty="0" smtClean="0"/>
              <a:t>    $a = 10;</a:t>
            </a:r>
          </a:p>
          <a:p>
            <a:pPr>
              <a:lnSpc>
                <a:spcPct val="90000"/>
              </a:lnSpc>
              <a:buNone/>
            </a:pPr>
            <a:r>
              <a:rPr lang="en-IN" sz="3000" b="1" dirty="0" smtClean="0"/>
              <a:t>    $b = 20;</a:t>
            </a:r>
          </a:p>
          <a:p>
            <a:pPr>
              <a:lnSpc>
                <a:spcPct val="90000"/>
              </a:lnSpc>
              <a:buNone/>
            </a:pPr>
            <a:r>
              <a:rPr lang="en-IN" sz="3000" b="1" dirty="0" smtClean="0"/>
              <a:t>    </a:t>
            </a:r>
          </a:p>
          <a:p>
            <a:pPr>
              <a:lnSpc>
                <a:spcPct val="90000"/>
              </a:lnSpc>
              <a:buNone/>
            </a:pPr>
            <a:r>
              <a:rPr lang="en-IN" sz="3000" b="1" dirty="0" smtClean="0"/>
              <a:t>    /* If condition is true then assign a to result </a:t>
            </a:r>
            <a:r>
              <a:rPr lang="en-IN" sz="3000" b="1" dirty="0" err="1" smtClean="0"/>
              <a:t>otheriwse</a:t>
            </a:r>
            <a:r>
              <a:rPr lang="en-IN" sz="3000" b="1" dirty="0" smtClean="0"/>
              <a:t> b */</a:t>
            </a:r>
          </a:p>
          <a:p>
            <a:pPr>
              <a:lnSpc>
                <a:spcPct val="90000"/>
              </a:lnSpc>
              <a:buNone/>
            </a:pPr>
            <a:r>
              <a:rPr lang="en-IN" sz="3000" b="1" dirty="0" smtClean="0"/>
              <a:t>    $result = ($a &gt; $b ) ? $a :$b;</a:t>
            </a:r>
          </a:p>
          <a:p>
            <a:pPr>
              <a:lnSpc>
                <a:spcPct val="90000"/>
              </a:lnSpc>
              <a:buNone/>
            </a:pPr>
            <a:r>
              <a:rPr lang="en-IN" sz="3000" b="1" dirty="0" smtClean="0"/>
              <a:t>    echo “ Value of result is Big </a:t>
            </a:r>
            <a:r>
              <a:rPr lang="en-IN" sz="3000" b="1" dirty="0" smtClean="0">
                <a:sym typeface="Wingdings" pitchFamily="2" charset="2"/>
              </a:rPr>
              <a:t></a:t>
            </a:r>
            <a:r>
              <a:rPr lang="en-IN" sz="3000" b="1" dirty="0" smtClean="0"/>
              <a:t> $result";</a:t>
            </a:r>
          </a:p>
          <a:p>
            <a:pPr>
              <a:lnSpc>
                <a:spcPct val="90000"/>
              </a:lnSpc>
              <a:buNone/>
            </a:pPr>
            <a:endParaRPr lang="en-US" sz="3000" b="1" dirty="0" smtClean="0"/>
          </a:p>
          <a:p>
            <a:pPr>
              <a:lnSpc>
                <a:spcPct val="90000"/>
              </a:lnSpc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200" b="1" dirty="0" smtClean="0">
                <a:solidFill>
                  <a:srgbClr val="FF0000"/>
                </a:solidFill>
              </a:rPr>
              <a:t>Ex: Ternary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6) </a:t>
            </a:r>
            <a:r>
              <a:rPr lang="en-IN" sz="3200" b="1" dirty="0" smtClean="0">
                <a:solidFill>
                  <a:srgbClr val="FF0000"/>
                </a:solidFill>
              </a:rPr>
              <a:t>String Operators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80533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001000" cy="579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3000" b="1" dirty="0" smtClean="0">
                <a:solidFill>
                  <a:srgbClr val="FF0000"/>
                </a:solidFill>
              </a:rPr>
              <a:t>&lt;?</a:t>
            </a:r>
            <a:r>
              <a:rPr lang="en-IN" sz="3000" b="1" dirty="0" err="1" smtClean="0">
                <a:solidFill>
                  <a:srgbClr val="FF0000"/>
                </a:solidFill>
              </a:rPr>
              <a:t>php</a:t>
            </a:r>
            <a:endParaRPr lang="en-IN" sz="3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IN" sz="3000" b="1" dirty="0" smtClean="0"/>
              <a:t>$a = "Hello";</a:t>
            </a:r>
          </a:p>
          <a:p>
            <a:pPr>
              <a:lnSpc>
                <a:spcPct val="90000"/>
              </a:lnSpc>
              <a:buNone/>
            </a:pPr>
            <a:r>
              <a:rPr lang="en-IN" sz="3000" b="1" dirty="0" smtClean="0"/>
              <a:t>$b = $a . " world!";</a:t>
            </a:r>
          </a:p>
          <a:p>
            <a:pPr>
              <a:lnSpc>
                <a:spcPct val="90000"/>
              </a:lnSpc>
              <a:buNone/>
            </a:pPr>
            <a:r>
              <a:rPr lang="en-IN" sz="3000" b="1" dirty="0" smtClean="0"/>
              <a:t>echo $b; // outputs Hello world!</a:t>
            </a:r>
          </a:p>
          <a:p>
            <a:pPr>
              <a:lnSpc>
                <a:spcPct val="90000"/>
              </a:lnSpc>
              <a:buNone/>
            </a:pPr>
            <a:endParaRPr lang="en-IN" sz="3000" b="1" dirty="0" smtClean="0"/>
          </a:p>
          <a:p>
            <a:pPr>
              <a:lnSpc>
                <a:spcPct val="90000"/>
              </a:lnSpc>
              <a:buNone/>
            </a:pPr>
            <a:r>
              <a:rPr lang="en-IN" sz="3000" b="1" dirty="0" smtClean="0"/>
              <a:t>$x="Hello";</a:t>
            </a:r>
          </a:p>
          <a:p>
            <a:pPr>
              <a:lnSpc>
                <a:spcPct val="90000"/>
              </a:lnSpc>
              <a:buNone/>
            </a:pPr>
            <a:r>
              <a:rPr lang="en-IN" sz="3000" b="1" dirty="0" smtClean="0"/>
              <a:t>$x .= " world!";</a:t>
            </a:r>
          </a:p>
          <a:p>
            <a:pPr>
              <a:lnSpc>
                <a:spcPct val="90000"/>
              </a:lnSpc>
              <a:buNone/>
            </a:pPr>
            <a:r>
              <a:rPr lang="en-IN" sz="3000" b="1" dirty="0" smtClean="0"/>
              <a:t>echo $x; // outputs Hello world!</a:t>
            </a:r>
          </a:p>
          <a:p>
            <a:pPr>
              <a:lnSpc>
                <a:spcPct val="90000"/>
              </a:lnSpc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200" b="1" dirty="0" smtClean="0">
                <a:solidFill>
                  <a:srgbClr val="FF0000"/>
                </a:solidFill>
              </a:rPr>
              <a:t>Ex: String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7) </a:t>
            </a:r>
            <a:r>
              <a:rPr lang="en-IN" sz="3200" b="1" dirty="0" smtClean="0">
                <a:solidFill>
                  <a:srgbClr val="FF0000"/>
                </a:solidFill>
              </a:rPr>
              <a:t>Increment / Decrement Operators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620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001000" cy="579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&lt;?</a:t>
            </a:r>
            <a:r>
              <a:rPr lang="en-IN" sz="2400" b="1" dirty="0" err="1" smtClean="0">
                <a:solidFill>
                  <a:srgbClr val="FF0000"/>
                </a:solidFill>
              </a:rPr>
              <a:t>php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/>
              <a:t>$x=10;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/>
              <a:t>echo ++$x; // outputs 11</a:t>
            </a:r>
          </a:p>
          <a:p>
            <a:pPr>
              <a:lnSpc>
                <a:spcPct val="90000"/>
              </a:lnSpc>
              <a:buNone/>
            </a:pPr>
            <a:endParaRPr lang="en-IN" sz="2400" b="1" dirty="0" smtClean="0"/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/>
              <a:t>$y=10;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/>
              <a:t>echo $y++; // outputs 10</a:t>
            </a:r>
          </a:p>
          <a:p>
            <a:pPr>
              <a:lnSpc>
                <a:spcPct val="90000"/>
              </a:lnSpc>
              <a:buNone/>
            </a:pPr>
            <a:endParaRPr lang="en-IN" sz="2400" b="1" dirty="0" smtClean="0"/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/>
              <a:t>$z=5;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/>
              <a:t>echo --$z; // outputs 4</a:t>
            </a:r>
          </a:p>
          <a:p>
            <a:pPr>
              <a:lnSpc>
                <a:spcPct val="90000"/>
              </a:lnSpc>
              <a:buNone/>
            </a:pPr>
            <a:endParaRPr lang="en-IN" sz="2400" b="1" dirty="0" smtClean="0"/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/>
              <a:t>$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=5;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/>
              <a:t>echo $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--; // outputs 5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200" b="1" dirty="0" smtClean="0">
                <a:solidFill>
                  <a:srgbClr val="FF0000"/>
                </a:solidFill>
              </a:rPr>
              <a:t>Ex: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Write a note on ALL operators of PHP           							[7] MARK</a:t>
            </a:r>
          </a:p>
          <a:p>
            <a:pPr marL="624078" indent="-514350">
              <a:buNone/>
            </a:pPr>
            <a:r>
              <a:rPr lang="en-US" dirty="0" smtClean="0"/>
              <a:t>					or </a:t>
            </a:r>
          </a:p>
          <a:p>
            <a:pPr marL="624078" indent="-514350">
              <a:buFont typeface="+mj-lt"/>
              <a:buAutoNum type="arabicPeriod" startAt="2"/>
            </a:pPr>
            <a:r>
              <a:rPr lang="en-US" dirty="0" smtClean="0"/>
              <a:t>List out all and explain any two operator in detail .						[5] MARK </a:t>
            </a:r>
          </a:p>
          <a:p>
            <a:pPr marL="624078" indent="-514350">
              <a:buFont typeface="+mj-lt"/>
              <a:buAutoNum type="arabicPeriod" startAt="2"/>
            </a:pPr>
            <a:endParaRPr lang="en-US" dirty="0" smtClean="0"/>
          </a:p>
          <a:p>
            <a:pPr marL="624078" indent="-514350">
              <a:buFont typeface="+mj-lt"/>
              <a:buAutoNum type="arabicPeriod" startAt="2"/>
            </a:pPr>
            <a:r>
              <a:rPr lang="en-US" dirty="0" smtClean="0"/>
              <a:t>List out all </a:t>
            </a:r>
            <a:r>
              <a:rPr lang="en-US" dirty="0" err="1" smtClean="0"/>
              <a:t>aerithmetic</a:t>
            </a:r>
            <a:r>
              <a:rPr lang="en-US" dirty="0" smtClean="0"/>
              <a:t>/…(like any operator) operator with symbol , name and description.</a:t>
            </a:r>
            <a:r>
              <a:rPr lang="en-US" sz="2400" dirty="0" smtClean="0"/>
              <a:t>                                                    					                  [1] MARK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BANK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symbol of operator use of operator and output of that can be asked in one marks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note :-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Operators and its types </a:t>
            </a:r>
          </a:p>
          <a:p>
            <a:endParaRPr lang="en-US" dirty="0" smtClean="0"/>
          </a:p>
          <a:p>
            <a:r>
              <a:rPr lang="en-US" sz="3200" b="1" u="sng" dirty="0" smtClean="0"/>
              <a:t>Types of operators in PHP 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IN" sz="2800" b="1" dirty="0" smtClean="0"/>
              <a:t>1) Arithmetic Operators</a:t>
            </a:r>
          </a:p>
          <a:p>
            <a:pPr>
              <a:lnSpc>
                <a:spcPct val="90000"/>
              </a:lnSpc>
            </a:pPr>
            <a:endParaRPr lang="en-IN" sz="2800" b="1" dirty="0" smtClean="0"/>
          </a:p>
          <a:p>
            <a:pPr>
              <a:lnSpc>
                <a:spcPct val="90000"/>
              </a:lnSpc>
            </a:pPr>
            <a:r>
              <a:rPr lang="en-IN" sz="2800" b="1" dirty="0" smtClean="0"/>
              <a:t>2) Comparison Operators</a:t>
            </a:r>
          </a:p>
          <a:p>
            <a:pPr>
              <a:lnSpc>
                <a:spcPct val="90000"/>
              </a:lnSpc>
            </a:pPr>
            <a:endParaRPr lang="en-IN" sz="2800" b="1" dirty="0" smtClean="0"/>
          </a:p>
          <a:p>
            <a:pPr>
              <a:lnSpc>
                <a:spcPct val="90000"/>
              </a:lnSpc>
            </a:pPr>
            <a:r>
              <a:rPr lang="en-IN" sz="2800" b="1" dirty="0" smtClean="0"/>
              <a:t>3) Logical (or Relational) Operators</a:t>
            </a:r>
          </a:p>
          <a:p>
            <a:pPr>
              <a:lnSpc>
                <a:spcPct val="90000"/>
              </a:lnSpc>
            </a:pPr>
            <a:endParaRPr lang="en-IN" sz="2800" b="1" dirty="0" smtClean="0"/>
          </a:p>
          <a:p>
            <a:pPr>
              <a:lnSpc>
                <a:spcPct val="90000"/>
              </a:lnSpc>
            </a:pPr>
            <a:r>
              <a:rPr lang="en-IN" sz="2800" b="1" dirty="0" smtClean="0"/>
              <a:t>4) Assignment Operators</a:t>
            </a:r>
          </a:p>
          <a:p>
            <a:pPr>
              <a:lnSpc>
                <a:spcPct val="90000"/>
              </a:lnSpc>
            </a:pPr>
            <a:endParaRPr lang="en-IN" sz="2800" b="1" dirty="0" smtClean="0"/>
          </a:p>
          <a:p>
            <a:pPr>
              <a:lnSpc>
                <a:spcPct val="90000"/>
              </a:lnSpc>
            </a:pPr>
            <a:r>
              <a:rPr lang="en-IN" sz="2800" b="1" dirty="0" smtClean="0"/>
              <a:t>5) Conditional (or ternary) Operators</a:t>
            </a:r>
          </a:p>
          <a:p>
            <a:pPr>
              <a:lnSpc>
                <a:spcPct val="90000"/>
              </a:lnSpc>
            </a:pPr>
            <a:endParaRPr lang="en-IN" sz="2800" b="1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6) String Operators</a:t>
            </a:r>
          </a:p>
          <a:p>
            <a:pPr>
              <a:lnSpc>
                <a:spcPct val="90000"/>
              </a:lnSpc>
            </a:pPr>
            <a:endParaRPr lang="en-US" sz="2800" b="1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7) Increment / Decrement Operators</a:t>
            </a:r>
            <a:endParaRPr lang="en-IN" sz="2800" b="1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200" b="1" dirty="0" smtClean="0">
                <a:solidFill>
                  <a:srgbClr val="FF0000"/>
                </a:solidFill>
              </a:rPr>
              <a:t>1) Arithmetic Operators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s-ES" sz="2400" dirty="0" smtClean="0"/>
          </a:p>
          <a:p>
            <a:pPr>
              <a:lnSpc>
                <a:spcPct val="90000"/>
              </a:lnSpc>
              <a:buNone/>
            </a:pPr>
            <a:r>
              <a:rPr lang="es-ES" sz="3000" b="1" dirty="0" smtClean="0">
                <a:solidFill>
                  <a:srgbClr val="FF0000"/>
                </a:solidFill>
              </a:rPr>
              <a:t>&lt;?</a:t>
            </a:r>
            <a:r>
              <a:rPr lang="es-ES" sz="3000" b="1" dirty="0" err="1" smtClean="0">
                <a:solidFill>
                  <a:srgbClr val="FF0000"/>
                </a:solidFill>
              </a:rPr>
              <a:t>php</a:t>
            </a:r>
            <a:endParaRPr lang="es-ES" sz="3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s-ES" sz="3000" b="1" dirty="0" smtClean="0"/>
              <a:t>$x=10;</a:t>
            </a:r>
          </a:p>
          <a:p>
            <a:pPr>
              <a:lnSpc>
                <a:spcPct val="90000"/>
              </a:lnSpc>
              <a:buNone/>
            </a:pPr>
            <a:r>
              <a:rPr lang="es-ES" sz="3000" b="1" dirty="0" smtClean="0"/>
              <a:t>$y=6;</a:t>
            </a:r>
          </a:p>
          <a:p>
            <a:pPr>
              <a:lnSpc>
                <a:spcPct val="90000"/>
              </a:lnSpc>
              <a:buNone/>
            </a:pPr>
            <a:r>
              <a:rPr lang="es-ES" sz="3000" b="1" dirty="0" smtClean="0"/>
              <a:t>echo ($x + $y); // outputs 16</a:t>
            </a:r>
          </a:p>
          <a:p>
            <a:pPr>
              <a:lnSpc>
                <a:spcPct val="90000"/>
              </a:lnSpc>
              <a:buNone/>
            </a:pPr>
            <a:r>
              <a:rPr lang="es-ES" sz="3000" b="1" dirty="0" smtClean="0"/>
              <a:t>echo ($x - $y); // outputs 4</a:t>
            </a:r>
          </a:p>
          <a:p>
            <a:pPr>
              <a:lnSpc>
                <a:spcPct val="90000"/>
              </a:lnSpc>
              <a:buNone/>
            </a:pPr>
            <a:r>
              <a:rPr lang="es-ES" sz="3000" b="1" dirty="0" smtClean="0"/>
              <a:t>echo ($x * $y); // outputs 60</a:t>
            </a:r>
          </a:p>
          <a:p>
            <a:pPr>
              <a:lnSpc>
                <a:spcPct val="90000"/>
              </a:lnSpc>
              <a:buNone/>
            </a:pPr>
            <a:r>
              <a:rPr lang="es-ES" sz="3000" b="1" dirty="0" smtClean="0"/>
              <a:t>echo ($x / $y); // outputs 1.6666666666667</a:t>
            </a:r>
          </a:p>
          <a:p>
            <a:pPr>
              <a:lnSpc>
                <a:spcPct val="90000"/>
              </a:lnSpc>
              <a:buNone/>
            </a:pPr>
            <a:r>
              <a:rPr lang="es-ES" sz="3000" b="1" dirty="0" smtClean="0"/>
              <a:t>echo ($x % $y); // outputs 4</a:t>
            </a:r>
          </a:p>
          <a:p>
            <a:pPr>
              <a:lnSpc>
                <a:spcPct val="90000"/>
              </a:lnSpc>
              <a:buNone/>
            </a:pPr>
            <a:r>
              <a:rPr lang="es-ES" sz="3000" b="1" dirty="0" smtClean="0">
                <a:solidFill>
                  <a:srgbClr val="FF0000"/>
                </a:solidFill>
              </a:rPr>
              <a:t>?&gt;</a:t>
            </a:r>
            <a:endParaRPr lang="en-US" sz="3000" b="1" dirty="0" smtClean="0">
              <a:solidFill>
                <a:srgbClr val="FF0000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200" b="1" dirty="0" smtClean="0">
                <a:solidFill>
                  <a:srgbClr val="FF0000"/>
                </a:solidFill>
              </a:rPr>
              <a:t>Ex: Arithmetic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200" b="1" dirty="0" smtClean="0">
                <a:solidFill>
                  <a:srgbClr val="FF0000"/>
                </a:solidFill>
              </a:rPr>
              <a:t>2) Comparison Operators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1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3) </a:t>
            </a:r>
            <a:r>
              <a:rPr lang="en-IN" sz="3200" b="1" dirty="0" smtClean="0">
                <a:solidFill>
                  <a:srgbClr val="FF0000"/>
                </a:solidFill>
              </a:rPr>
              <a:t>Logical (or Relational) Operators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Assignment operators allow writing a value to a </a:t>
            </a:r>
            <a:r>
              <a:rPr lang="en-US" dirty="0" smtClean="0">
                <a:hlinkClick r:id="rId2"/>
              </a:rPr>
              <a:t>variable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The first operand must be a variable and the basic assignment operator is "=". The value of an assignment expression is the final value assigned to the variable.</a:t>
            </a:r>
          </a:p>
          <a:p>
            <a:pPr lvl="0"/>
            <a:r>
              <a:rPr lang="en-US" dirty="0" smtClean="0"/>
              <a:t> In addition to the regular assignment operator "=", several other assignment operators are composites of an operator followed by an equal sign.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4) </a:t>
            </a:r>
            <a:r>
              <a:rPr lang="en-IN" sz="3200" b="1" dirty="0" smtClean="0">
                <a:solidFill>
                  <a:srgbClr val="FF0000"/>
                </a:solidFill>
              </a:rPr>
              <a:t>Assignment Operators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61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001000" cy="579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2400" b="1" dirty="0" smtClean="0">
                <a:solidFill>
                  <a:srgbClr val="FF0000"/>
                </a:solidFill>
              </a:rPr>
              <a:t>&lt;?</a:t>
            </a:r>
            <a:r>
              <a:rPr lang="es-ES" sz="2400" b="1" dirty="0" err="1" smtClean="0">
                <a:solidFill>
                  <a:srgbClr val="FF0000"/>
                </a:solidFill>
              </a:rPr>
              <a:t>php</a:t>
            </a:r>
            <a:endParaRPr lang="es-ES" sz="2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s-ES" sz="2400" b="1" dirty="0" smtClean="0"/>
              <a:t>$x=10;</a:t>
            </a:r>
          </a:p>
          <a:p>
            <a:pPr>
              <a:lnSpc>
                <a:spcPct val="90000"/>
              </a:lnSpc>
              <a:buNone/>
            </a:pPr>
            <a:r>
              <a:rPr lang="es-ES" sz="2400" b="1" dirty="0" smtClean="0"/>
              <a:t>echo $x; // outputs 10</a:t>
            </a:r>
          </a:p>
          <a:p>
            <a:pPr>
              <a:lnSpc>
                <a:spcPct val="90000"/>
              </a:lnSpc>
              <a:buNone/>
            </a:pPr>
            <a:endParaRPr lang="es-ES" sz="2400" b="1" dirty="0" smtClean="0"/>
          </a:p>
          <a:p>
            <a:pPr>
              <a:lnSpc>
                <a:spcPct val="90000"/>
              </a:lnSpc>
              <a:buNone/>
            </a:pPr>
            <a:r>
              <a:rPr lang="es-ES" sz="2400" b="1" dirty="0" smtClean="0"/>
              <a:t>$y=20;</a:t>
            </a:r>
          </a:p>
          <a:p>
            <a:pPr>
              <a:lnSpc>
                <a:spcPct val="90000"/>
              </a:lnSpc>
              <a:buNone/>
            </a:pPr>
            <a:r>
              <a:rPr lang="es-ES" sz="2400" b="1" dirty="0" smtClean="0"/>
              <a:t>$y += 100;</a:t>
            </a:r>
          </a:p>
          <a:p>
            <a:pPr>
              <a:lnSpc>
                <a:spcPct val="90000"/>
              </a:lnSpc>
              <a:buNone/>
            </a:pPr>
            <a:r>
              <a:rPr lang="es-ES" sz="2400" b="1" dirty="0" smtClean="0"/>
              <a:t>echo $y; // outputs 120</a:t>
            </a:r>
          </a:p>
          <a:p>
            <a:pPr>
              <a:lnSpc>
                <a:spcPct val="90000"/>
              </a:lnSpc>
              <a:buNone/>
            </a:pPr>
            <a:endParaRPr lang="es-ES" sz="2400" b="1" dirty="0" smtClean="0"/>
          </a:p>
          <a:p>
            <a:pPr>
              <a:lnSpc>
                <a:spcPct val="90000"/>
              </a:lnSpc>
              <a:buNone/>
            </a:pPr>
            <a:r>
              <a:rPr lang="es-ES" sz="2400" b="1" dirty="0" smtClean="0"/>
              <a:t>$z=50;</a:t>
            </a:r>
          </a:p>
          <a:p>
            <a:pPr>
              <a:lnSpc>
                <a:spcPct val="90000"/>
              </a:lnSpc>
              <a:buNone/>
            </a:pPr>
            <a:r>
              <a:rPr lang="es-ES" sz="2400" b="1" dirty="0" smtClean="0"/>
              <a:t>$z -= 25;</a:t>
            </a:r>
          </a:p>
          <a:p>
            <a:pPr>
              <a:lnSpc>
                <a:spcPct val="90000"/>
              </a:lnSpc>
              <a:buNone/>
            </a:pPr>
            <a:r>
              <a:rPr lang="es-ES" sz="2400" b="1" dirty="0" smtClean="0"/>
              <a:t>echo $z; // outputs 25</a:t>
            </a:r>
          </a:p>
          <a:p>
            <a:pPr>
              <a:lnSpc>
                <a:spcPct val="90000"/>
              </a:lnSpc>
              <a:buNone/>
            </a:pPr>
            <a:endParaRPr lang="es-ES" sz="2400" b="1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200" b="1" dirty="0" smtClean="0">
                <a:solidFill>
                  <a:srgbClr val="FF0000"/>
                </a:solidFill>
              </a:rPr>
              <a:t>Ex: Assignment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245</TotalTime>
  <Words>468</Words>
  <Application>Microsoft Office PowerPoint</Application>
  <PresentationFormat>On-screen Show (4:3)</PresentationFormat>
  <Paragraphs>116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Operators in PHP</vt:lpstr>
      <vt:lpstr>Topics to be covered </vt:lpstr>
      <vt:lpstr>1) Arithmetic Operators</vt:lpstr>
      <vt:lpstr>Ex: Arithmetic Operators</vt:lpstr>
      <vt:lpstr>2) Comparison Operators</vt:lpstr>
      <vt:lpstr>3) Logical (or Relational) Operators</vt:lpstr>
      <vt:lpstr>Assignment operators</vt:lpstr>
      <vt:lpstr>4) Assignment Operators</vt:lpstr>
      <vt:lpstr>Ex: Assignment Operators</vt:lpstr>
      <vt:lpstr>Slide 10</vt:lpstr>
      <vt:lpstr>CONDITIONAL (OR TERNARY) OPERATORS </vt:lpstr>
      <vt:lpstr>5) Conditional (or ternary) Operators</vt:lpstr>
      <vt:lpstr>Ex: Ternary Operators</vt:lpstr>
      <vt:lpstr>6) String Operators</vt:lpstr>
      <vt:lpstr>Ex: String Operators</vt:lpstr>
      <vt:lpstr>7) Increment / Decrement Operators</vt:lpstr>
      <vt:lpstr>Ex: </vt:lpstr>
      <vt:lpstr>QUESTION BANK</vt:lpstr>
      <vt:lpstr>Take note :-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Concepts &amp; Features</dc:title>
  <dc:creator>abc</dc:creator>
  <cp:lastModifiedBy>atmiya</cp:lastModifiedBy>
  <cp:revision>55</cp:revision>
  <dcterms:created xsi:type="dcterms:W3CDTF">2012-06-14T03:28:10Z</dcterms:created>
  <dcterms:modified xsi:type="dcterms:W3CDTF">2017-12-22T23:12:28Z</dcterms:modified>
</cp:coreProperties>
</file>