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71" r:id="rId5"/>
    <p:sldId id="259" r:id="rId6"/>
    <p:sldId id="260" r:id="rId7"/>
    <p:sldId id="261" r:id="rId8"/>
    <p:sldId id="263" r:id="rId9"/>
    <p:sldId id="262" r:id="rId10"/>
    <p:sldId id="265" r:id="rId11"/>
    <p:sldId id="266" r:id="rId12"/>
    <p:sldId id="277" r:id="rId13"/>
    <p:sldId id="267" r:id="rId14"/>
    <p:sldId id="276" r:id="rId15"/>
    <p:sldId id="280" r:id="rId16"/>
    <p:sldId id="278" r:id="rId17"/>
    <p:sldId id="268" r:id="rId18"/>
    <p:sldId id="273" r:id="rId19"/>
    <p:sldId id="269"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8523" y="3673806"/>
            <a:ext cx="6815669" cy="1515533"/>
          </a:xfrm>
        </p:spPr>
        <p:txBody>
          <a:bodyPr/>
          <a:lstStyle/>
          <a:p>
            <a:r>
              <a:rPr lang="en-US" dirty="0" smtClean="0"/>
              <a:t>Control Structures</a:t>
            </a:r>
            <a:endParaRPr lang="en-US" dirty="0"/>
          </a:p>
        </p:txBody>
      </p:sp>
      <p:sp>
        <p:nvSpPr>
          <p:cNvPr id="3" name="Subtitle 2"/>
          <p:cNvSpPr>
            <a:spLocks noGrp="1"/>
          </p:cNvSpPr>
          <p:nvPr>
            <p:ph type="subTitle" idx="1"/>
          </p:nvPr>
        </p:nvSpPr>
        <p:spPr>
          <a:xfrm>
            <a:off x="3005907" y="1802671"/>
            <a:ext cx="6815669" cy="1320802"/>
          </a:xfrm>
        </p:spPr>
        <p:txBody>
          <a:bodyPr>
            <a:normAutofit/>
          </a:bodyPr>
          <a:lstStyle/>
          <a:p>
            <a:r>
              <a:rPr lang="en-US" sz="3600" dirty="0" smtClean="0"/>
              <a:t>CHAPTER:-1 </a:t>
            </a:r>
          </a:p>
        </p:txBody>
      </p:sp>
    </p:spTree>
    <p:extLst>
      <p:ext uri="{BB962C8B-B14F-4D97-AF65-F5344CB8AC3E}">
        <p14:creationId xmlns="" xmlns:p14="http://schemas.microsoft.com/office/powerpoint/2010/main" val="216486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While Statement</a:t>
            </a:r>
            <a:endParaRPr lang="en-US" dirty="0"/>
          </a:p>
        </p:txBody>
      </p:sp>
      <p:sp>
        <p:nvSpPr>
          <p:cNvPr id="3" name="Content Placeholder 2"/>
          <p:cNvSpPr>
            <a:spLocks noGrp="1"/>
          </p:cNvSpPr>
          <p:nvPr>
            <p:ph idx="1"/>
          </p:nvPr>
        </p:nvSpPr>
        <p:spPr/>
        <p:txBody>
          <a:bodyPr/>
          <a:lstStyle/>
          <a:p>
            <a:r>
              <a:rPr lang="nn-NO" dirty="0"/>
              <a:t>&lt;?php</a:t>
            </a:r>
            <a:br>
              <a:rPr lang="nn-NO" dirty="0"/>
            </a:br>
            <a:r>
              <a:rPr lang="nn-NO" dirty="0"/>
              <a:t>$i = 1;</a:t>
            </a:r>
            <a:br>
              <a:rPr lang="nn-NO" dirty="0"/>
            </a:br>
            <a:r>
              <a:rPr lang="nn-NO" dirty="0"/>
              <a:t>while ($i &lt;= 10) {</a:t>
            </a:r>
            <a:br>
              <a:rPr lang="nn-NO" dirty="0"/>
            </a:br>
            <a:r>
              <a:rPr lang="nn-NO" dirty="0"/>
              <a:t>echo $i;  </a:t>
            </a:r>
            <a:br>
              <a:rPr lang="nn-NO" dirty="0"/>
            </a:br>
            <a:r>
              <a:rPr lang="nn-NO" dirty="0"/>
              <a:t>$i++;</a:t>
            </a:r>
            <a:br>
              <a:rPr lang="nn-NO" dirty="0"/>
            </a:br>
            <a:r>
              <a:rPr lang="nn-NO" dirty="0"/>
              <a:t>}</a:t>
            </a:r>
            <a:endParaRPr lang="en-US" dirty="0"/>
          </a:p>
        </p:txBody>
      </p:sp>
      <p:sp>
        <p:nvSpPr>
          <p:cNvPr id="4" name="Text Placeholder 3"/>
          <p:cNvSpPr>
            <a:spLocks noGrp="1"/>
          </p:cNvSpPr>
          <p:nvPr>
            <p:ph type="body" sz="half" idx="2"/>
          </p:nvPr>
        </p:nvSpPr>
        <p:spPr/>
        <p:txBody>
          <a:bodyPr>
            <a:noAutofit/>
          </a:bodyPr>
          <a:lstStyle/>
          <a:p>
            <a:pPr marL="285750" indent="-285750" algn="l">
              <a:buFont typeface="Arial" panose="020B0604020202020204" pitchFamily="34" charset="0"/>
              <a:buChar char="•"/>
            </a:pPr>
            <a:r>
              <a:rPr lang="en-US" sz="1200" b="1" i="1" dirty="0"/>
              <a:t>While loops</a:t>
            </a:r>
            <a:r>
              <a:rPr lang="en-US" sz="1200" dirty="0"/>
              <a:t> are the simplest type of loop in PHP. They behave just like their </a:t>
            </a:r>
            <a:r>
              <a:rPr lang="en-US" sz="1200" b="1" dirty="0" err="1" smtClean="0"/>
              <a:t>C</a:t>
            </a:r>
            <a:r>
              <a:rPr lang="en-US" sz="1200" dirty="0" err="1" smtClean="0"/>
              <a:t>counter</a:t>
            </a:r>
            <a:r>
              <a:rPr lang="en-US" sz="1200" dirty="0" smtClean="0"/>
              <a:t> parts</a:t>
            </a:r>
            <a:r>
              <a:rPr lang="en-US" sz="1200" dirty="0"/>
              <a:t>. The basic form of a </a:t>
            </a:r>
            <a:r>
              <a:rPr lang="en-US" sz="1200" i="1" dirty="0"/>
              <a:t>while statement</a:t>
            </a:r>
            <a:r>
              <a:rPr lang="en-US" sz="1200" dirty="0"/>
              <a:t> is:</a:t>
            </a:r>
          </a:p>
          <a:p>
            <a:pPr marL="285750" indent="-285750" algn="l">
              <a:buFont typeface="Arial" panose="020B0604020202020204" pitchFamily="34" charset="0"/>
              <a:buChar char="•"/>
            </a:pPr>
            <a:r>
              <a:rPr lang="en-US" sz="1200" b="1" dirty="0"/>
              <a:t>Syntax:-</a:t>
            </a:r>
            <a:r>
              <a:rPr lang="en-US" sz="1200" dirty="0"/>
              <a:t/>
            </a:r>
            <a:br>
              <a:rPr lang="en-US" sz="1200" dirty="0"/>
            </a:br>
            <a:r>
              <a:rPr lang="en-US" sz="1200" dirty="0" smtClean="0"/>
              <a:t>while </a:t>
            </a:r>
            <a:r>
              <a:rPr lang="en-US" sz="1200" dirty="0"/>
              <a:t>( expression ) { </a:t>
            </a:r>
            <a:br>
              <a:rPr lang="en-US" sz="1200" dirty="0"/>
            </a:br>
            <a:r>
              <a:rPr lang="en-US" sz="1200" dirty="0"/>
              <a:t>// do something }</a:t>
            </a:r>
          </a:p>
          <a:p>
            <a:pPr marL="285750" indent="-285750" algn="l">
              <a:buFont typeface="Arial" panose="020B0604020202020204" pitchFamily="34" charset="0"/>
              <a:buChar char="•"/>
            </a:pPr>
            <a:r>
              <a:rPr lang="en-US" sz="1200" dirty="0"/>
              <a:t>The meaning of a while statement is simple. It tells PHP to execute the nested statement(s) repeatedly, as long as the while expression evaluates to </a:t>
            </a:r>
            <a:r>
              <a:rPr lang="en-US" sz="1200" b="1" dirty="0"/>
              <a:t>TRUE</a:t>
            </a:r>
            <a:r>
              <a:rPr lang="en-US" sz="1200" dirty="0"/>
              <a:t>. The value of the expression is checked each time at the beginning of the loop, so even if this value changes during the execution of the nested statement(s), execution will not stop until the end of the iteration (each time PHP runs the statements in the loop is one iteration). </a:t>
            </a:r>
          </a:p>
        </p:txBody>
      </p:sp>
    </p:spTree>
    <p:extLst>
      <p:ext uri="{BB962C8B-B14F-4D97-AF65-F5344CB8AC3E}">
        <p14:creationId xmlns="" xmlns:p14="http://schemas.microsoft.com/office/powerpoint/2010/main" val="1026794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While Statement</a:t>
            </a:r>
            <a:br>
              <a:rPr lang="en-US" dirty="0"/>
            </a:br>
            <a:endParaRPr lang="en-US" dirty="0"/>
          </a:p>
        </p:txBody>
      </p:sp>
      <p:sp>
        <p:nvSpPr>
          <p:cNvPr id="3" name="Content Placeholder 2"/>
          <p:cNvSpPr>
            <a:spLocks noGrp="1"/>
          </p:cNvSpPr>
          <p:nvPr>
            <p:ph idx="1"/>
          </p:nvPr>
        </p:nvSpPr>
        <p:spPr/>
        <p:txBody>
          <a:bodyPr/>
          <a:lstStyle/>
          <a:p>
            <a:r>
              <a:rPr lang="pt-BR" dirty="0"/>
              <a:t>&lt;?php </a:t>
            </a:r>
            <a:br>
              <a:rPr lang="pt-BR" dirty="0"/>
            </a:br>
            <a:r>
              <a:rPr lang="pt-BR" dirty="0"/>
              <a:t>$num = 1; </a:t>
            </a:r>
            <a:br>
              <a:rPr lang="pt-BR" dirty="0"/>
            </a:br>
            <a:r>
              <a:rPr lang="pt-BR" dirty="0"/>
              <a:t>do { </a:t>
            </a:r>
            <a:br>
              <a:rPr lang="pt-BR" dirty="0"/>
            </a:br>
            <a:r>
              <a:rPr lang="pt-BR" dirty="0"/>
              <a:t> echo"Execution number: $num&lt;br&gt;\n"; </a:t>
            </a:r>
            <a:br>
              <a:rPr lang="pt-BR" dirty="0"/>
            </a:br>
            <a:r>
              <a:rPr lang="pt-BR" dirty="0"/>
              <a:t>$num++; </a:t>
            </a:r>
            <a:br>
              <a:rPr lang="pt-BR" dirty="0"/>
            </a:br>
            <a:r>
              <a:rPr lang="pt-BR" dirty="0"/>
              <a:t>} while ( $num &gt; 200 &amp;&amp; $num &lt; 400 ); </a:t>
            </a:r>
            <a:br>
              <a:rPr lang="pt-BR" dirty="0"/>
            </a:br>
            <a:r>
              <a:rPr lang="pt-BR" dirty="0"/>
              <a:t>?&gt;</a:t>
            </a:r>
            <a:endParaRPr lang="en-US" dirty="0"/>
          </a:p>
        </p:txBody>
      </p:sp>
      <p:sp>
        <p:nvSpPr>
          <p:cNvPr id="4" name="Text Placeholder 3"/>
          <p:cNvSpPr>
            <a:spLocks noGrp="1"/>
          </p:cNvSpPr>
          <p:nvPr>
            <p:ph type="body" sz="half" idx="2"/>
          </p:nvPr>
        </p:nvSpPr>
        <p:spPr/>
        <p:txBody>
          <a:bodyPr>
            <a:noAutofit/>
          </a:bodyPr>
          <a:lstStyle/>
          <a:p>
            <a:pPr marL="285750" indent="-285750" algn="l">
              <a:buFont typeface="Arial" panose="020B0604020202020204" pitchFamily="34" charset="0"/>
              <a:buChar char="•"/>
            </a:pPr>
            <a:r>
              <a:rPr lang="en-US" sz="1400" b="1" i="1" dirty="0" err="1"/>
              <a:t>Do..while</a:t>
            </a:r>
            <a:r>
              <a:rPr lang="en-US" sz="1400" b="1" i="1" dirty="0"/>
              <a:t> loops</a:t>
            </a:r>
            <a:r>
              <a:rPr lang="en-US" sz="1400" dirty="0"/>
              <a:t> are very similar to while loops, except the truth expression is checked at the end of each iteration instead of in the beginning. The main difference from regular while loops is that the first iteration of a </a:t>
            </a:r>
            <a:r>
              <a:rPr lang="en-US" sz="1400" i="1" dirty="0" err="1"/>
              <a:t>do..while</a:t>
            </a:r>
            <a:r>
              <a:rPr lang="en-US" sz="1400" i="1" dirty="0"/>
              <a:t> loop</a:t>
            </a:r>
            <a:r>
              <a:rPr lang="en-US" sz="1400" dirty="0"/>
              <a:t> is guaranteed to run (the truth expression is only checked at the end of the iteration), whereas it's may not necessarily run with a regular while </a:t>
            </a:r>
            <a:r>
              <a:rPr lang="en-US" sz="1400" dirty="0" smtClean="0"/>
              <a:t>.</a:t>
            </a:r>
          </a:p>
          <a:p>
            <a:pPr marL="285750" indent="-285750" algn="l">
              <a:buFont typeface="Arial" panose="020B0604020202020204" pitchFamily="34" charset="0"/>
              <a:buChar char="•"/>
            </a:pPr>
            <a:r>
              <a:rPr lang="en-US" sz="1400" b="1" dirty="0" smtClean="0"/>
              <a:t>Syntax</a:t>
            </a:r>
            <a:r>
              <a:rPr lang="en-US" sz="1400" b="1" dirty="0"/>
              <a:t>:-</a:t>
            </a:r>
            <a:endParaRPr lang="en-US" sz="1400" dirty="0"/>
          </a:p>
          <a:p>
            <a:pPr marL="285750" indent="-285750" algn="l">
              <a:buFont typeface="Arial" panose="020B0604020202020204" pitchFamily="34" charset="0"/>
              <a:buChar char="•"/>
            </a:pPr>
            <a:r>
              <a:rPr lang="en-US" sz="1400" dirty="0"/>
              <a:t>do { </a:t>
            </a:r>
            <a:br>
              <a:rPr lang="en-US" sz="1400" dirty="0"/>
            </a:br>
            <a:r>
              <a:rPr lang="en-US" sz="1400" dirty="0"/>
              <a:t>// code to be executed </a:t>
            </a:r>
            <a:br>
              <a:rPr lang="en-US" sz="1400" dirty="0"/>
            </a:br>
            <a:r>
              <a:rPr lang="en-US" sz="1400" dirty="0"/>
              <a:t>} while ( expression </a:t>
            </a:r>
            <a:r>
              <a:rPr lang="en-US" sz="1400" dirty="0" smtClean="0"/>
              <a:t>);</a:t>
            </a:r>
            <a:endParaRPr lang="en-US" sz="1400" dirty="0"/>
          </a:p>
        </p:txBody>
      </p:sp>
    </p:spTree>
    <p:extLst>
      <p:ext uri="{BB962C8B-B14F-4D97-AF65-F5344CB8AC3E}">
        <p14:creationId xmlns="" xmlns:p14="http://schemas.microsoft.com/office/powerpoint/2010/main" val="2672450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The PHP for Loop</a:t>
            </a:r>
            <a:br>
              <a:rPr lang="en-US" dirty="0" smtClean="0"/>
            </a:br>
            <a:endParaRPr lang="en-US" dirty="0"/>
          </a:p>
        </p:txBody>
      </p:sp>
      <p:sp>
        <p:nvSpPr>
          <p:cNvPr id="6" name="Content Placeholder 5"/>
          <p:cNvSpPr>
            <a:spLocks noGrp="1"/>
          </p:cNvSpPr>
          <p:nvPr>
            <p:ph idx="1"/>
          </p:nvPr>
        </p:nvSpPr>
        <p:spPr>
          <a:xfrm>
            <a:off x="744583" y="2556932"/>
            <a:ext cx="10152014" cy="3726302"/>
          </a:xfrm>
        </p:spPr>
        <p:txBody>
          <a:bodyPr>
            <a:normAutofit fontScale="85000" lnSpcReduction="20000"/>
          </a:bodyPr>
          <a:lstStyle/>
          <a:p>
            <a:r>
              <a:rPr lang="en-US" dirty="0" smtClean="0"/>
              <a:t>The for loop is used when you know in advance how many times the script should run.</a:t>
            </a:r>
          </a:p>
          <a:p>
            <a:r>
              <a:rPr lang="en-US" dirty="0" smtClean="0"/>
              <a:t>Syntax</a:t>
            </a:r>
          </a:p>
          <a:p>
            <a:r>
              <a:rPr lang="en-US" dirty="0" smtClean="0"/>
              <a:t>for (</a:t>
            </a:r>
            <a:r>
              <a:rPr lang="en-US" i="1" dirty="0" smtClean="0"/>
              <a:t>init counter; test counter; increment counter</a:t>
            </a:r>
            <a:r>
              <a:rPr lang="en-US" dirty="0" smtClean="0"/>
              <a:t>) {</a:t>
            </a:r>
            <a:br>
              <a:rPr lang="en-US" dirty="0" smtClean="0"/>
            </a:br>
            <a:r>
              <a:rPr lang="en-US" dirty="0" smtClean="0"/>
              <a:t>  </a:t>
            </a:r>
            <a:r>
              <a:rPr lang="en-US" i="1" dirty="0" smtClean="0"/>
              <a:t>  code to be executed;</a:t>
            </a:r>
            <a:r>
              <a:rPr lang="en-US" dirty="0" smtClean="0"/>
              <a:t/>
            </a:r>
            <a:br>
              <a:rPr lang="en-US" dirty="0" smtClean="0"/>
            </a:br>
            <a:r>
              <a:rPr lang="en-US" dirty="0" smtClean="0"/>
              <a:t>}</a:t>
            </a:r>
          </a:p>
          <a:p>
            <a:r>
              <a:rPr lang="en-US" dirty="0" smtClean="0"/>
              <a:t>Parameters:</a:t>
            </a:r>
          </a:p>
          <a:p>
            <a:pPr marL="457200" indent="-457200">
              <a:buFont typeface="+mj-lt"/>
              <a:buAutoNum type="arabicPeriod"/>
            </a:pPr>
            <a:r>
              <a:rPr lang="en-US" sz="2600" i="1" dirty="0" smtClean="0"/>
              <a:t>init counter</a:t>
            </a:r>
            <a:r>
              <a:rPr lang="en-US" sz="2600" dirty="0" smtClean="0"/>
              <a:t>: Initialize the loop counter value</a:t>
            </a:r>
          </a:p>
          <a:p>
            <a:pPr marL="457200" indent="-457200">
              <a:buFont typeface="+mj-lt"/>
              <a:buAutoNum type="arabicPeriod"/>
            </a:pPr>
            <a:r>
              <a:rPr lang="en-US" sz="2600" i="1" dirty="0" smtClean="0"/>
              <a:t>test counter</a:t>
            </a:r>
            <a:r>
              <a:rPr lang="en-US" sz="2600" dirty="0" smtClean="0"/>
              <a:t>: Evaluated for each loop iteration. If it evaluates to TRUE, the loop continues. If it evaluates to FALSE, the loop ends.</a:t>
            </a:r>
          </a:p>
          <a:p>
            <a:pPr marL="457200" indent="-457200">
              <a:buFont typeface="+mj-lt"/>
              <a:buAutoNum type="arabicPeriod"/>
            </a:pPr>
            <a:r>
              <a:rPr lang="en-US" sz="2600" i="1" dirty="0" smtClean="0"/>
              <a:t>increment counter</a:t>
            </a:r>
            <a:r>
              <a:rPr lang="en-US" sz="2600" dirty="0" smtClean="0"/>
              <a:t>: Increases the loop counter value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245" y="761517"/>
            <a:ext cx="3718455" cy="792963"/>
          </a:xfrm>
        </p:spPr>
        <p:txBody>
          <a:bodyPr/>
          <a:lstStyle/>
          <a:p>
            <a:r>
              <a:rPr lang="en-US" dirty="0" smtClean="0"/>
              <a:t>For Statement</a:t>
            </a:r>
            <a:endParaRPr lang="en-US" dirty="0"/>
          </a:p>
        </p:txBody>
      </p:sp>
      <p:sp>
        <p:nvSpPr>
          <p:cNvPr id="3" name="Content Placeholder 2"/>
          <p:cNvSpPr>
            <a:spLocks noGrp="1"/>
          </p:cNvSpPr>
          <p:nvPr>
            <p:ph idx="1"/>
          </p:nvPr>
        </p:nvSpPr>
        <p:spPr/>
        <p:txBody>
          <a:bodyPr>
            <a:normAutofit lnSpcReduction="10000"/>
          </a:bodyPr>
          <a:lstStyle/>
          <a:p>
            <a:r>
              <a:rPr lang="en-US" dirty="0"/>
              <a:t>&lt;?</a:t>
            </a:r>
            <a:r>
              <a:rPr lang="en-US" dirty="0" err="1"/>
              <a:t>php</a:t>
            </a:r>
            <a:r>
              <a:rPr lang="en-US" dirty="0"/>
              <a:t/>
            </a:r>
            <a:br>
              <a:rPr lang="en-US" dirty="0"/>
            </a:br>
            <a:r>
              <a:rPr lang="en-US" dirty="0"/>
              <a:t>/* example 1 */</a:t>
            </a:r>
            <a:br>
              <a:rPr lang="en-US" dirty="0"/>
            </a:br>
            <a:r>
              <a:rPr lang="en-US" dirty="0"/>
              <a:t/>
            </a:r>
            <a:br>
              <a:rPr lang="en-US" dirty="0"/>
            </a:br>
            <a:r>
              <a:rPr lang="en-US" dirty="0"/>
              <a:t>for ($</a:t>
            </a:r>
            <a:r>
              <a:rPr lang="en-US" dirty="0" err="1"/>
              <a:t>i</a:t>
            </a:r>
            <a:r>
              <a:rPr lang="en-US" dirty="0"/>
              <a:t> = 1; $</a:t>
            </a:r>
            <a:r>
              <a:rPr lang="en-US" dirty="0" err="1"/>
              <a:t>i</a:t>
            </a:r>
            <a:r>
              <a:rPr lang="en-US" dirty="0"/>
              <a:t> &lt;= 10; $</a:t>
            </a:r>
            <a:r>
              <a:rPr lang="en-US" dirty="0" err="1"/>
              <a:t>i</a:t>
            </a:r>
            <a:r>
              <a:rPr lang="en-US" dirty="0"/>
              <a:t>++) {</a:t>
            </a:r>
            <a:br>
              <a:rPr lang="en-US" dirty="0"/>
            </a:br>
            <a:r>
              <a:rPr lang="en-US" dirty="0"/>
              <a:t>    echo $</a:t>
            </a:r>
            <a:r>
              <a:rPr lang="en-US" dirty="0" err="1"/>
              <a:t>i</a:t>
            </a:r>
            <a:r>
              <a:rPr lang="en-US" dirty="0"/>
              <a:t>;</a:t>
            </a:r>
            <a:br>
              <a:rPr lang="en-US" dirty="0"/>
            </a:br>
            <a:r>
              <a:rPr lang="en-US" dirty="0"/>
              <a:t>}</a:t>
            </a:r>
            <a:br>
              <a:rPr lang="en-US" dirty="0"/>
            </a:br>
            <a:r>
              <a:rPr lang="en-US" dirty="0"/>
              <a:t>/* example 2 */</a:t>
            </a:r>
            <a:br>
              <a:rPr lang="en-US" dirty="0"/>
            </a:br>
            <a:r>
              <a:rPr lang="en-US" dirty="0"/>
              <a:t/>
            </a:r>
            <a:br>
              <a:rPr lang="en-US" dirty="0"/>
            </a:br>
            <a:r>
              <a:rPr lang="en-US" dirty="0"/>
              <a:t>for ($</a:t>
            </a:r>
            <a:r>
              <a:rPr lang="en-US" dirty="0" err="1"/>
              <a:t>i</a:t>
            </a:r>
            <a:r>
              <a:rPr lang="en-US" dirty="0"/>
              <a:t> = 1; ; $</a:t>
            </a:r>
            <a:r>
              <a:rPr lang="en-US" dirty="0" err="1"/>
              <a:t>i</a:t>
            </a:r>
            <a:r>
              <a:rPr lang="en-US" dirty="0"/>
              <a:t>++) {</a:t>
            </a:r>
            <a:br>
              <a:rPr lang="en-US" dirty="0"/>
            </a:br>
            <a:r>
              <a:rPr lang="en-US" dirty="0"/>
              <a:t>    if ($</a:t>
            </a:r>
            <a:r>
              <a:rPr lang="en-US" dirty="0" err="1"/>
              <a:t>i</a:t>
            </a:r>
            <a:r>
              <a:rPr lang="en-US" dirty="0"/>
              <a:t> &gt; 10) {</a:t>
            </a:r>
            <a:br>
              <a:rPr lang="en-US" dirty="0"/>
            </a:br>
            <a:r>
              <a:rPr lang="en-US" dirty="0"/>
              <a:t>        break;</a:t>
            </a:r>
            <a:br>
              <a:rPr lang="en-US" dirty="0"/>
            </a:br>
            <a:r>
              <a:rPr lang="en-US" dirty="0"/>
              <a:t>    }</a:t>
            </a:r>
            <a:br>
              <a:rPr lang="en-US" dirty="0"/>
            </a:br>
            <a:r>
              <a:rPr lang="en-US" dirty="0"/>
              <a:t>    echo $</a:t>
            </a:r>
            <a:r>
              <a:rPr lang="en-US" dirty="0" err="1"/>
              <a:t>i</a:t>
            </a:r>
            <a:r>
              <a:rPr lang="en-US" dirty="0"/>
              <a:t>;</a:t>
            </a:r>
            <a:br>
              <a:rPr lang="en-US" dirty="0"/>
            </a:br>
            <a:r>
              <a:rPr lang="en-US" dirty="0"/>
              <a:t>}</a:t>
            </a:r>
          </a:p>
        </p:txBody>
      </p:sp>
      <p:sp>
        <p:nvSpPr>
          <p:cNvPr id="4" name="Text Placeholder 3"/>
          <p:cNvSpPr>
            <a:spLocks noGrp="1"/>
          </p:cNvSpPr>
          <p:nvPr>
            <p:ph type="body" sz="half" idx="2"/>
          </p:nvPr>
        </p:nvSpPr>
        <p:spPr>
          <a:xfrm>
            <a:off x="809897" y="1632857"/>
            <a:ext cx="4781006" cy="4519749"/>
          </a:xfrm>
        </p:spPr>
        <p:txBody>
          <a:bodyPr>
            <a:normAutofit fontScale="25000" lnSpcReduction="20000"/>
          </a:bodyPr>
          <a:lstStyle/>
          <a:p>
            <a:pPr marL="285750" indent="-285750" algn="l">
              <a:buFont typeface="Arial" panose="020B0604020202020204" pitchFamily="34" charset="0"/>
              <a:buChar char="•"/>
            </a:pPr>
            <a:r>
              <a:rPr lang="en-US" sz="7200" b="1" i="1" dirty="0"/>
              <a:t>For loops</a:t>
            </a:r>
            <a:r>
              <a:rPr lang="en-US" sz="7200" dirty="0"/>
              <a:t> are the most complex loops in PHP. They behave like their </a:t>
            </a:r>
            <a:r>
              <a:rPr lang="en-US" sz="7200" dirty="0" smtClean="0"/>
              <a:t>counterparts</a:t>
            </a:r>
            <a:r>
              <a:rPr lang="en-US" sz="7200" dirty="0"/>
              <a:t>. </a:t>
            </a:r>
            <a:r>
              <a:rPr lang="en-US" sz="7200" dirty="0" smtClean="0"/>
              <a:t>The </a:t>
            </a:r>
            <a:r>
              <a:rPr lang="en-US" sz="7200" dirty="0"/>
              <a:t>first expression (</a:t>
            </a:r>
            <a:r>
              <a:rPr lang="en-US" sz="7200" i="1" dirty="0"/>
              <a:t>expr1</a:t>
            </a:r>
            <a:r>
              <a:rPr lang="en-US" sz="7200" dirty="0"/>
              <a:t>) is evaluated (executed) once unconditionally at the beginning of the loop.</a:t>
            </a:r>
          </a:p>
          <a:p>
            <a:pPr marL="285750" indent="-285750" algn="l">
              <a:buFont typeface="Arial" panose="020B0604020202020204" pitchFamily="34" charset="0"/>
              <a:buChar char="•"/>
            </a:pPr>
            <a:r>
              <a:rPr lang="en-US" sz="7200" dirty="0"/>
              <a:t>In the beginning of each iteration, </a:t>
            </a:r>
            <a:r>
              <a:rPr lang="en-US" sz="7200" i="1" dirty="0"/>
              <a:t>expr2</a:t>
            </a:r>
            <a:r>
              <a:rPr lang="en-US" sz="7200" dirty="0"/>
              <a:t> is evaluated. If it evaluates to </a:t>
            </a:r>
            <a:r>
              <a:rPr lang="en-US" sz="7200" b="1" dirty="0"/>
              <a:t>TRUE</a:t>
            </a:r>
            <a:r>
              <a:rPr lang="en-US" sz="7200" dirty="0"/>
              <a:t>, the loop continues and the nested statement(s) are executed. If it evaluates </a:t>
            </a:r>
            <a:r>
              <a:rPr lang="en-US" sz="7200" dirty="0" err="1"/>
              <a:t>to</a:t>
            </a:r>
            <a:r>
              <a:rPr lang="en-US" sz="7200" b="1" dirty="0" err="1"/>
              <a:t>FALSE</a:t>
            </a:r>
            <a:r>
              <a:rPr lang="en-US" sz="7200" dirty="0"/>
              <a:t>, the execution of the loop ends.</a:t>
            </a:r>
          </a:p>
          <a:p>
            <a:pPr marL="285750" indent="-285750" algn="l">
              <a:buFont typeface="Arial" panose="020B0604020202020204" pitchFamily="34" charset="0"/>
              <a:buChar char="•"/>
            </a:pPr>
            <a:r>
              <a:rPr lang="en-US" sz="7200" dirty="0"/>
              <a:t>At the end of each iteration, </a:t>
            </a:r>
            <a:r>
              <a:rPr lang="en-US" sz="7200" i="1" dirty="0"/>
              <a:t>expr3</a:t>
            </a:r>
            <a:r>
              <a:rPr lang="en-US" sz="7200" dirty="0"/>
              <a:t> is evaluated (executed).</a:t>
            </a:r>
          </a:p>
          <a:p>
            <a:pPr marL="285750" indent="-285750" algn="l">
              <a:buFont typeface="Arial" panose="020B0604020202020204" pitchFamily="34" charset="0"/>
              <a:buChar char="•"/>
            </a:pPr>
            <a:r>
              <a:rPr lang="en-US" sz="7200" dirty="0"/>
              <a:t>Each of the expressions can be empty. </a:t>
            </a:r>
            <a:r>
              <a:rPr lang="en-US" sz="7200" i="1" dirty="0"/>
              <a:t>expr2</a:t>
            </a:r>
            <a:r>
              <a:rPr lang="en-US" sz="7200" dirty="0"/>
              <a:t> being empty means the loop should be run indefinitely (PHP implicitly considers it as </a:t>
            </a:r>
            <a:r>
              <a:rPr lang="en-US" sz="7200" b="1" dirty="0"/>
              <a:t>TRUE</a:t>
            </a:r>
            <a:r>
              <a:rPr lang="en-US" sz="7200" dirty="0"/>
              <a:t>, like </a:t>
            </a:r>
            <a:r>
              <a:rPr lang="en-US" sz="7200" b="1" dirty="0"/>
              <a:t>C</a:t>
            </a:r>
            <a:r>
              <a:rPr lang="en-US" sz="7200" dirty="0"/>
              <a:t>). This may not be as useless as you might think, since often you'd want to end the loop using a conditional </a:t>
            </a:r>
            <a:r>
              <a:rPr lang="en-US" sz="7200" i="1" dirty="0"/>
              <a:t>break statement</a:t>
            </a:r>
            <a:r>
              <a:rPr lang="en-US" sz="7200" dirty="0"/>
              <a:t> instead of using the for truth expression.</a:t>
            </a:r>
            <a:endParaRPr lang="en-US" sz="5600" dirty="0"/>
          </a:p>
          <a:p>
            <a:endParaRPr lang="en-US" dirty="0"/>
          </a:p>
        </p:txBody>
      </p:sp>
    </p:spTree>
    <p:extLst>
      <p:ext uri="{BB962C8B-B14F-4D97-AF65-F5344CB8AC3E}">
        <p14:creationId xmlns="" xmlns:p14="http://schemas.microsoft.com/office/powerpoint/2010/main" val="576903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each loop</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The </a:t>
            </a:r>
            <a:r>
              <a:rPr lang="en-US" dirty="0" err="1" smtClean="0"/>
              <a:t>foreach</a:t>
            </a:r>
            <a:r>
              <a:rPr lang="en-US" dirty="0" smtClean="0"/>
              <a:t> loop works only on arrays, and is used to loop through each key/value pair in an array.</a:t>
            </a:r>
          </a:p>
          <a:p>
            <a:r>
              <a:rPr lang="en-US" dirty="0" smtClean="0"/>
              <a:t>Syntax</a:t>
            </a:r>
          </a:p>
          <a:p>
            <a:r>
              <a:rPr lang="en-US" dirty="0" err="1" smtClean="0"/>
              <a:t>foreach</a:t>
            </a:r>
            <a:r>
              <a:rPr lang="en-US" dirty="0" smtClean="0"/>
              <a:t> ($</a:t>
            </a:r>
            <a:r>
              <a:rPr lang="en-US" i="1" dirty="0" smtClean="0"/>
              <a:t>array </a:t>
            </a:r>
            <a:r>
              <a:rPr lang="en-US" dirty="0" smtClean="0"/>
              <a:t>as</a:t>
            </a:r>
            <a:r>
              <a:rPr lang="en-US" i="1" dirty="0" smtClean="0"/>
              <a:t> </a:t>
            </a:r>
            <a:r>
              <a:rPr lang="en-US" dirty="0" smtClean="0"/>
              <a:t>$</a:t>
            </a:r>
            <a:r>
              <a:rPr lang="en-US" i="1" dirty="0" smtClean="0"/>
              <a:t>value</a:t>
            </a:r>
            <a:r>
              <a:rPr lang="en-US" dirty="0" smtClean="0"/>
              <a:t>) </a:t>
            </a:r>
          </a:p>
          <a:p>
            <a:r>
              <a:rPr lang="en-US" dirty="0" smtClean="0"/>
              <a:t>{</a:t>
            </a:r>
            <a:br>
              <a:rPr lang="en-US" dirty="0" smtClean="0"/>
            </a:br>
            <a:r>
              <a:rPr lang="en-US" dirty="0" smtClean="0"/>
              <a:t>    </a:t>
            </a:r>
            <a:r>
              <a:rPr lang="en-US" i="1" dirty="0" smtClean="0"/>
              <a:t>code to be executed;</a:t>
            </a:r>
            <a:r>
              <a:rPr lang="en-US" dirty="0" smtClean="0"/>
              <a:t/>
            </a:r>
            <a:br>
              <a:rPr lang="en-US" dirty="0" smtClean="0"/>
            </a:br>
            <a:r>
              <a:rPr lang="en-US" dirty="0" smtClean="0"/>
              <a:t>}</a:t>
            </a:r>
          </a:p>
          <a:p>
            <a:r>
              <a:rPr lang="en-US" dirty="0" smtClean="0"/>
              <a:t>For every loop iteration, the value of the current array element is assigned to $value and the array pointer is moved by one, until it reaches the last array element.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each </a:t>
            </a:r>
            <a:r>
              <a:rPr lang="en-US" smtClean="0"/>
              <a:t>loop syntax:-2</a:t>
            </a:r>
            <a:endParaRPr lang="en-US" dirty="0"/>
          </a:p>
        </p:txBody>
      </p:sp>
      <p:sp>
        <p:nvSpPr>
          <p:cNvPr id="5" name="Content Placeholder 4"/>
          <p:cNvSpPr>
            <a:spLocks noGrp="1"/>
          </p:cNvSpPr>
          <p:nvPr>
            <p:ph idx="1"/>
          </p:nvPr>
        </p:nvSpPr>
        <p:spPr/>
        <p:txBody>
          <a:bodyPr>
            <a:normAutofit lnSpcReduction="10000"/>
          </a:bodyPr>
          <a:lstStyle/>
          <a:p>
            <a:r>
              <a:rPr lang="en-US" dirty="0" smtClean="0"/>
              <a:t>Syntax</a:t>
            </a:r>
          </a:p>
          <a:p>
            <a:r>
              <a:rPr lang="en-US" dirty="0" err="1" smtClean="0"/>
              <a:t>foreach</a:t>
            </a:r>
            <a:r>
              <a:rPr lang="en-US" dirty="0" smtClean="0"/>
              <a:t> ($</a:t>
            </a:r>
            <a:r>
              <a:rPr lang="en-US" i="1" dirty="0" err="1" smtClean="0"/>
              <a:t>oldvariable</a:t>
            </a:r>
            <a:r>
              <a:rPr lang="en-US" i="1" dirty="0" smtClean="0"/>
              <a:t>  </a:t>
            </a:r>
            <a:r>
              <a:rPr lang="en-US" dirty="0" smtClean="0"/>
              <a:t>as</a:t>
            </a:r>
            <a:r>
              <a:rPr lang="en-US" i="1" dirty="0" smtClean="0"/>
              <a:t> </a:t>
            </a:r>
            <a:r>
              <a:rPr lang="en-US" dirty="0" smtClean="0"/>
              <a:t>$</a:t>
            </a:r>
            <a:r>
              <a:rPr lang="en-US" i="1" dirty="0" err="1" smtClean="0"/>
              <a:t>newvariable</a:t>
            </a:r>
            <a:r>
              <a:rPr lang="en-US" i="1" dirty="0" smtClean="0"/>
              <a:t> </a:t>
            </a:r>
            <a:r>
              <a:rPr lang="en-US" dirty="0" smtClean="0"/>
              <a:t>) </a:t>
            </a:r>
          </a:p>
          <a:p>
            <a:r>
              <a:rPr lang="en-US" dirty="0" smtClean="0"/>
              <a:t>{</a:t>
            </a:r>
            <a:br>
              <a:rPr lang="en-US" dirty="0" smtClean="0"/>
            </a:br>
            <a:r>
              <a:rPr lang="en-US" dirty="0" smtClean="0"/>
              <a:t>    </a:t>
            </a:r>
            <a:r>
              <a:rPr lang="en-US" i="1" dirty="0" smtClean="0"/>
              <a:t>code to be executed;</a:t>
            </a:r>
            <a:r>
              <a:rPr lang="en-US" dirty="0" smtClean="0"/>
              <a:t/>
            </a:r>
            <a:br>
              <a:rPr lang="en-US" dirty="0" smtClean="0"/>
            </a:br>
            <a:r>
              <a:rPr lang="en-US" dirty="0" smtClean="0"/>
              <a:t>}</a:t>
            </a:r>
          </a:p>
          <a:p>
            <a:r>
              <a:rPr lang="en-US" dirty="0" smtClean="0"/>
              <a:t>For every loop iteration, the value of the current array element is assigned to $value and the array pointer is moved by one, until it reaches the last array element.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&lt;?</a:t>
            </a:r>
            <a:r>
              <a:rPr lang="en-US" dirty="0" err="1" smtClean="0"/>
              <a:t>php</a:t>
            </a:r>
            <a:r>
              <a:rPr lang="en-US" dirty="0" smtClean="0"/>
              <a:t> </a:t>
            </a:r>
            <a:br>
              <a:rPr lang="en-US" dirty="0" smtClean="0"/>
            </a:br>
            <a:r>
              <a:rPr lang="en-US" dirty="0" smtClean="0"/>
              <a:t>$colors = array("red", "green", "blue", "yellow"); </a:t>
            </a:r>
            <a:br>
              <a:rPr lang="en-US" dirty="0" smtClean="0"/>
            </a:br>
            <a:r>
              <a:rPr lang="en-US" dirty="0" smtClean="0"/>
              <a:t/>
            </a:r>
            <a:br>
              <a:rPr lang="en-US" dirty="0" smtClean="0"/>
            </a:br>
            <a:r>
              <a:rPr lang="en-US" dirty="0" err="1" smtClean="0"/>
              <a:t>foreach</a:t>
            </a:r>
            <a:r>
              <a:rPr lang="en-US" dirty="0" smtClean="0"/>
              <a:t> ($colors as $value) {</a:t>
            </a:r>
            <a:br>
              <a:rPr lang="en-US" dirty="0" smtClean="0"/>
            </a:br>
            <a:r>
              <a:rPr lang="en-US" dirty="0" smtClean="0"/>
              <a:t>    echo "$value &lt;</a:t>
            </a:r>
            <a:r>
              <a:rPr lang="en-US" dirty="0" err="1" smtClean="0"/>
              <a:t>br</a:t>
            </a:r>
            <a:r>
              <a:rPr lang="en-US" dirty="0" smtClean="0"/>
              <a:t>&gt;";</a:t>
            </a:r>
            <a:br>
              <a:rPr lang="en-US" dirty="0" smtClean="0"/>
            </a:br>
            <a:r>
              <a:rPr lang="en-US" dirty="0" smtClean="0"/>
              <a:t>}</a:t>
            </a:r>
            <a:br>
              <a:rPr lang="en-US" dirty="0" smtClean="0"/>
            </a:br>
            <a:r>
              <a:rPr lang="en-US" dirty="0" smtClean="0"/>
              <a:t>?&gt;</a:t>
            </a:r>
            <a:br>
              <a:rPr lang="en-US" dirty="0" smtClean="0"/>
            </a:br>
            <a:endParaRPr lang="en-US" dirty="0"/>
          </a:p>
        </p:txBody>
      </p:sp>
      <p:sp>
        <p:nvSpPr>
          <p:cNvPr id="5" name="Content Placeholder 4"/>
          <p:cNvSpPr>
            <a:spLocks noGrp="1"/>
          </p:cNvSpPr>
          <p:nvPr>
            <p:ph sz="half" idx="2"/>
          </p:nvPr>
        </p:nvSpPr>
        <p:spPr/>
        <p:txBody>
          <a:bodyPr>
            <a:normAutofit fontScale="92500" lnSpcReduction="10000"/>
          </a:bodyPr>
          <a:lstStyle/>
          <a:p>
            <a:r>
              <a:rPr lang="en-US" dirty="0" smtClean="0"/>
              <a:t>Output:- </a:t>
            </a:r>
          </a:p>
          <a:p>
            <a:r>
              <a:rPr lang="en-US" dirty="0" smtClean="0"/>
              <a:t>red </a:t>
            </a:r>
            <a:br>
              <a:rPr lang="en-US" dirty="0" smtClean="0"/>
            </a:br>
            <a:r>
              <a:rPr lang="en-US" dirty="0" smtClean="0"/>
              <a:t>green </a:t>
            </a:r>
            <a:br>
              <a:rPr lang="en-US" dirty="0" smtClean="0"/>
            </a:br>
            <a:r>
              <a:rPr lang="en-US" dirty="0" smtClean="0"/>
              <a:t>blue </a:t>
            </a:r>
            <a:br>
              <a:rPr lang="en-US" dirty="0" smtClean="0"/>
            </a:br>
            <a:r>
              <a:rPr lang="en-US" dirty="0" smtClean="0"/>
              <a:t>yellow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statement</a:t>
            </a:r>
            <a:endParaRPr lang="en-US" dirty="0"/>
          </a:p>
        </p:txBody>
      </p:sp>
      <p:sp>
        <p:nvSpPr>
          <p:cNvPr id="3" name="Content Placeholder 2"/>
          <p:cNvSpPr>
            <a:spLocks noGrp="1"/>
          </p:cNvSpPr>
          <p:nvPr>
            <p:ph idx="1"/>
          </p:nvPr>
        </p:nvSpPr>
        <p:spPr/>
        <p:txBody>
          <a:bodyPr/>
          <a:lstStyle/>
          <a:p>
            <a:r>
              <a:rPr lang="en-US" dirty="0"/>
              <a:t>&lt;?</a:t>
            </a:r>
            <a:r>
              <a:rPr lang="en-US" dirty="0" err="1"/>
              <a:t>php</a:t>
            </a:r>
            <a:r>
              <a:rPr lang="en-US" dirty="0"/>
              <a:t/>
            </a:r>
            <a:br>
              <a:rPr lang="en-US" dirty="0"/>
            </a:br>
            <a:r>
              <a:rPr lang="en-US" dirty="0"/>
              <a:t>echo "&lt;p&gt;&lt;b&gt;Example of using the Break statement:&lt;/b&gt;&lt;/p&gt;";</a:t>
            </a:r>
            <a:br>
              <a:rPr lang="en-US" dirty="0"/>
            </a:br>
            <a:r>
              <a:rPr lang="en-US" dirty="0"/>
              <a:t/>
            </a:r>
            <a:br>
              <a:rPr lang="en-US" dirty="0"/>
            </a:br>
            <a:r>
              <a:rPr lang="en-US" dirty="0"/>
              <a:t>for ($</a:t>
            </a:r>
            <a:r>
              <a:rPr lang="en-US" dirty="0" err="1"/>
              <a:t>i</a:t>
            </a:r>
            <a:r>
              <a:rPr lang="en-US" dirty="0"/>
              <a:t>=0; $</a:t>
            </a:r>
            <a:r>
              <a:rPr lang="en-US" dirty="0" err="1"/>
              <a:t>i</a:t>
            </a:r>
            <a:r>
              <a:rPr lang="en-US" dirty="0"/>
              <a:t>&lt;=10; $</a:t>
            </a:r>
            <a:r>
              <a:rPr lang="en-US" dirty="0" err="1"/>
              <a:t>i</a:t>
            </a:r>
            <a:r>
              <a:rPr lang="en-US" dirty="0"/>
              <a:t>++) { </a:t>
            </a:r>
            <a:br>
              <a:rPr lang="en-US" dirty="0"/>
            </a:br>
            <a:r>
              <a:rPr lang="en-US" dirty="0"/>
              <a:t>   if ($</a:t>
            </a:r>
            <a:r>
              <a:rPr lang="en-US" dirty="0" err="1"/>
              <a:t>i</a:t>
            </a:r>
            <a:r>
              <a:rPr lang="en-US" dirty="0"/>
              <a:t>==3){break;} </a:t>
            </a:r>
            <a:br>
              <a:rPr lang="en-US" dirty="0"/>
            </a:br>
            <a:r>
              <a:rPr lang="en-US" dirty="0"/>
              <a:t>   echo "The number is ".$</a:t>
            </a:r>
            <a:r>
              <a:rPr lang="en-US" dirty="0" err="1"/>
              <a:t>i</a:t>
            </a:r>
            <a:r>
              <a:rPr lang="en-US" dirty="0"/>
              <a:t>;</a:t>
            </a:r>
            <a:br>
              <a:rPr lang="en-US" dirty="0"/>
            </a:br>
            <a:r>
              <a:rPr lang="en-US" dirty="0"/>
              <a:t>   echo "&lt;</a:t>
            </a:r>
            <a:r>
              <a:rPr lang="en-US" dirty="0" err="1"/>
              <a:t>br</a:t>
            </a:r>
            <a:r>
              <a:rPr lang="en-US" dirty="0"/>
              <a:t> /&gt;"; </a:t>
            </a:r>
            <a:br>
              <a:rPr lang="en-US" dirty="0"/>
            </a:br>
            <a:r>
              <a:rPr lang="en-US" dirty="0"/>
              <a:t>}</a:t>
            </a:r>
            <a:br>
              <a:rPr lang="en-US" dirty="0"/>
            </a:br>
            <a:r>
              <a:rPr lang="en-US" dirty="0"/>
              <a:t>?&gt;</a:t>
            </a:r>
          </a:p>
        </p:txBody>
      </p:sp>
      <p:sp>
        <p:nvSpPr>
          <p:cNvPr id="4" name="Text Placeholder 3"/>
          <p:cNvSpPr>
            <a:spLocks noGrp="1"/>
          </p:cNvSpPr>
          <p:nvPr>
            <p:ph type="body" sz="half" idx="2"/>
          </p:nvPr>
        </p:nvSpPr>
        <p:spPr/>
        <p:txBody>
          <a:bodyPr>
            <a:normAutofit/>
          </a:bodyPr>
          <a:lstStyle/>
          <a:p>
            <a:pPr marL="285750" indent="-285750" algn="l">
              <a:buFont typeface="Arial" panose="020B0604020202020204" pitchFamily="34" charset="0"/>
              <a:buChar char="•"/>
            </a:pPr>
            <a:r>
              <a:rPr lang="en-US" sz="1800" dirty="0"/>
              <a:t>Break ends execution of the current for, </a:t>
            </a:r>
            <a:r>
              <a:rPr lang="en-US" sz="1800" dirty="0" err="1"/>
              <a:t>foreach</a:t>
            </a:r>
            <a:r>
              <a:rPr lang="en-US" sz="1800" dirty="0"/>
              <a:t>, while, </a:t>
            </a:r>
            <a:r>
              <a:rPr lang="en-US" sz="1800" dirty="0" err="1"/>
              <a:t>do..while</a:t>
            </a:r>
            <a:r>
              <a:rPr lang="en-US" sz="1800" dirty="0"/>
              <a:t> or switch structure. Break accepts an optional numeric argument which tells it how many nested enclosing structures are to be broken out of.</a:t>
            </a:r>
          </a:p>
        </p:txBody>
      </p:sp>
    </p:spTree>
    <p:extLst>
      <p:ext uri="{BB962C8B-B14F-4D97-AF65-F5344CB8AC3E}">
        <p14:creationId xmlns="" xmlns:p14="http://schemas.microsoft.com/office/powerpoint/2010/main" val="4631253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statement </a:t>
            </a:r>
            <a:endParaRPr lang="en-US" dirty="0"/>
          </a:p>
        </p:txBody>
      </p:sp>
      <p:sp>
        <p:nvSpPr>
          <p:cNvPr id="3" name="Content Placeholder 2"/>
          <p:cNvSpPr>
            <a:spLocks noGrp="1"/>
          </p:cNvSpPr>
          <p:nvPr>
            <p:ph idx="1"/>
          </p:nvPr>
        </p:nvSpPr>
        <p:spPr/>
        <p:txBody>
          <a:bodyPr/>
          <a:lstStyle/>
          <a:p>
            <a:pPr>
              <a:buNone/>
            </a:pPr>
            <a:r>
              <a:rPr lang="nn-NO" dirty="0" smtClean="0"/>
              <a:t>    &lt;?php</a:t>
            </a:r>
            <a:br>
              <a:rPr lang="nn-NO" dirty="0" smtClean="0"/>
            </a:br>
            <a:r>
              <a:rPr lang="nn-NO" dirty="0" smtClean="0"/>
              <a:t>for ($i = 0; $i &lt; 5; ++$i) {</a:t>
            </a:r>
            <a:br>
              <a:rPr lang="nn-NO" dirty="0" smtClean="0"/>
            </a:br>
            <a:r>
              <a:rPr lang="nn-NO" dirty="0" smtClean="0"/>
              <a:t>    if ($i == 2)</a:t>
            </a:r>
            <a:br>
              <a:rPr lang="nn-NO" dirty="0" smtClean="0"/>
            </a:br>
            <a:r>
              <a:rPr lang="nn-NO" dirty="0" smtClean="0"/>
              <a:t>        continue</a:t>
            </a:r>
            <a:br>
              <a:rPr lang="nn-NO" dirty="0" smtClean="0"/>
            </a:br>
            <a:r>
              <a:rPr lang="nn-NO" dirty="0" smtClean="0"/>
              <a:t>    print "$i\n";</a:t>
            </a:r>
            <a:br>
              <a:rPr lang="nn-NO" dirty="0" smtClean="0"/>
            </a:br>
            <a:r>
              <a:rPr lang="nn-NO" dirty="0" smtClean="0"/>
              <a:t>}</a:t>
            </a:r>
            <a:br>
              <a:rPr lang="nn-NO" dirty="0" smtClean="0"/>
            </a:br>
            <a:r>
              <a:rPr lang="nn-NO" dirty="0" smtClean="0"/>
              <a:t>?&gt;</a:t>
            </a:r>
          </a:p>
          <a:p>
            <a:pPr>
              <a:buNone/>
            </a:pPr>
            <a:endParaRPr lang="nn-NO" dirty="0" smtClean="0"/>
          </a:p>
          <a:p>
            <a:pPr>
              <a:buNone/>
            </a:pPr>
            <a:r>
              <a:rPr lang="nn-NO" dirty="0" smtClean="0"/>
              <a:t>Output :</a:t>
            </a:r>
          </a:p>
          <a:p>
            <a:pPr>
              <a:buNone/>
            </a:pPr>
            <a:r>
              <a:rPr lang="en-US" dirty="0" smtClean="0"/>
              <a:t>0 1 3 4</a:t>
            </a:r>
            <a:endParaRPr lang="en-US" dirty="0"/>
          </a:p>
        </p:txBody>
      </p:sp>
      <p:sp>
        <p:nvSpPr>
          <p:cNvPr id="4" name="Text Placeholder 3"/>
          <p:cNvSpPr>
            <a:spLocks noGrp="1"/>
          </p:cNvSpPr>
          <p:nvPr>
            <p:ph type="body" sz="half" idx="2"/>
          </p:nvPr>
        </p:nvSpPr>
        <p:spPr>
          <a:xfrm>
            <a:off x="901337" y="3031065"/>
            <a:ext cx="4110929" cy="3056226"/>
          </a:xfrm>
        </p:spPr>
        <p:txBody>
          <a:bodyPr>
            <a:noAutofit/>
          </a:bodyPr>
          <a:lstStyle/>
          <a:p>
            <a:r>
              <a:rPr lang="en-US" sz="2400" i="1" dirty="0" smtClean="0"/>
              <a:t>continue</a:t>
            </a:r>
            <a:r>
              <a:rPr lang="en-US" sz="2400" dirty="0" smtClean="0"/>
              <a:t> is used within looping structures to skip the rest of the current loop iteration and continue execution at the condition evaluation and then the beginning of the next iteration.</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QUESTION BANK </a:t>
            </a:r>
            <a:endParaRPr lang="en-US"/>
          </a:p>
        </p:txBody>
      </p:sp>
      <p:sp>
        <p:nvSpPr>
          <p:cNvPr id="6" name="Content Placeholder 5"/>
          <p:cNvSpPr>
            <a:spLocks noGrp="1"/>
          </p:cNvSpPr>
          <p:nvPr>
            <p:ph idx="1"/>
          </p:nvPr>
        </p:nvSpPr>
        <p:spPr/>
        <p:txBody>
          <a:bodyPr/>
          <a:lstStyle/>
          <a:p>
            <a:r>
              <a:rPr lang="en-US" dirty="0" smtClean="0"/>
              <a:t>[1] mark question </a:t>
            </a:r>
          </a:p>
          <a:p>
            <a:pPr marL="457200" indent="-457200">
              <a:buFont typeface="+mj-lt"/>
              <a:buAutoNum type="arabicPeriod"/>
            </a:pPr>
            <a:r>
              <a:rPr lang="en-US" dirty="0" smtClean="0"/>
              <a:t>Break and continue statement is available in PHP (true / false).</a:t>
            </a:r>
          </a:p>
          <a:p>
            <a:pPr marL="457200" indent="-457200">
              <a:buFont typeface="+mj-lt"/>
              <a:buAutoNum type="arabicPeriod"/>
            </a:pPr>
            <a:r>
              <a:rPr lang="en-US" dirty="0" smtClean="0"/>
              <a:t>List out loops supported by PHP.</a:t>
            </a:r>
          </a:p>
          <a:p>
            <a:pPr marL="457200" indent="-457200">
              <a:buFont typeface="+mj-lt"/>
              <a:buAutoNum type="arabicPeriod"/>
            </a:pPr>
            <a:r>
              <a:rPr lang="en-US" dirty="0" smtClean="0"/>
              <a:t>_____________  loop would execute its statements at least once, even if the condition is false the first time.</a:t>
            </a:r>
          </a:p>
          <a:p>
            <a:pPr marL="457200" indent="-457200">
              <a:buFont typeface="+mj-lt"/>
              <a:buAutoNum type="arabicPeriod"/>
            </a:pPr>
            <a:r>
              <a:rPr lang="en-US" dirty="0" smtClean="0"/>
              <a:t>Which type of loop is used with array?</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a:t>
            </a:r>
            <a:endParaRPr lang="en-US" dirty="0"/>
          </a:p>
        </p:txBody>
      </p:sp>
      <p:sp>
        <p:nvSpPr>
          <p:cNvPr id="3" name="Content Placeholder 2"/>
          <p:cNvSpPr>
            <a:spLocks noGrp="1"/>
          </p:cNvSpPr>
          <p:nvPr>
            <p:ph idx="1"/>
          </p:nvPr>
        </p:nvSpPr>
        <p:spPr/>
        <p:txBody>
          <a:bodyPr/>
          <a:lstStyle/>
          <a:p>
            <a:r>
              <a:rPr lang="en-US" dirty="0" smtClean="0"/>
              <a:t>In PHP we have two different types of structures.</a:t>
            </a:r>
          </a:p>
          <a:p>
            <a:pPr marL="457200" indent="-457200">
              <a:buFont typeface="+mj-lt"/>
              <a:buAutoNum type="arabicPeriod"/>
            </a:pPr>
            <a:r>
              <a:rPr lang="en-US" dirty="0" smtClean="0"/>
              <a:t>	Conditional Structure</a:t>
            </a:r>
          </a:p>
          <a:p>
            <a:pPr marL="457200" indent="-457200">
              <a:buFont typeface="+mj-lt"/>
              <a:buAutoNum type="arabicPeriod"/>
            </a:pPr>
            <a:r>
              <a:rPr lang="en-US" dirty="0"/>
              <a:t>	</a:t>
            </a:r>
            <a:r>
              <a:rPr lang="en-US" dirty="0" smtClean="0"/>
              <a:t>Iterative(looping) Control Structure.</a:t>
            </a:r>
          </a:p>
        </p:txBody>
      </p:sp>
    </p:spTree>
    <p:extLst>
      <p:ext uri="{BB962C8B-B14F-4D97-AF65-F5344CB8AC3E}">
        <p14:creationId xmlns="" xmlns:p14="http://schemas.microsoft.com/office/powerpoint/2010/main" val="1406367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bank</a:t>
            </a:r>
            <a:endParaRPr lang="en-US" dirty="0"/>
          </a:p>
        </p:txBody>
      </p:sp>
      <p:sp>
        <p:nvSpPr>
          <p:cNvPr id="3" name="Content Placeholder 2"/>
          <p:cNvSpPr>
            <a:spLocks noGrp="1"/>
          </p:cNvSpPr>
          <p:nvPr>
            <p:ph idx="1"/>
          </p:nvPr>
        </p:nvSpPr>
        <p:spPr/>
        <p:txBody>
          <a:bodyPr/>
          <a:lstStyle/>
          <a:p>
            <a:pPr marL="457200" indent="-457200">
              <a:buNone/>
            </a:pPr>
            <a:r>
              <a:rPr lang="en-US" dirty="0" smtClean="0"/>
              <a:t>Question for [5] mark </a:t>
            </a:r>
          </a:p>
          <a:p>
            <a:pPr marL="457200" indent="-457200">
              <a:buFont typeface="+mj-lt"/>
              <a:buAutoNum type="arabicPeriod"/>
            </a:pPr>
            <a:r>
              <a:rPr lang="en-US" dirty="0" smtClean="0"/>
              <a:t>Write a note on conditional structure of PHP.</a:t>
            </a:r>
          </a:p>
          <a:p>
            <a:pPr marL="457200" indent="-457200">
              <a:buFont typeface="+mj-lt"/>
              <a:buAutoNum type="arabicPeriod"/>
            </a:pPr>
            <a:r>
              <a:rPr lang="en-US" dirty="0" smtClean="0"/>
              <a:t>Write a note on looping structure of PHP.</a:t>
            </a:r>
          </a:p>
          <a:p>
            <a:pPr marL="457200" indent="-457200">
              <a:buFont typeface="+mj-lt"/>
              <a:buAutoNum type="arabicPeriod"/>
            </a:pPr>
            <a:r>
              <a:rPr lang="en-US" dirty="0" smtClean="0"/>
              <a:t>Write a note on break and continue statement  of PHP.</a:t>
            </a:r>
          </a:p>
          <a:p>
            <a:pPr marL="457200" indent="-457200">
              <a:buNone/>
            </a:pPr>
            <a:r>
              <a:rPr lang="en-US" sz="2800" b="1" dirty="0" smtClean="0"/>
              <a:t>            or                    </a:t>
            </a:r>
            <a:r>
              <a:rPr lang="en-US" dirty="0" smtClean="0"/>
              <a:t>difference between break / continue </a:t>
            </a:r>
          </a:p>
          <a:p>
            <a:pPr marL="457200" indent="-457200">
              <a:buFont typeface="+mj-lt"/>
              <a:buAutoNum type="arabicPeriod" startAt="4"/>
            </a:pPr>
            <a:r>
              <a:rPr lang="en-US" dirty="0" smtClean="0"/>
              <a:t>Explain with example switch statement .</a:t>
            </a:r>
          </a:p>
          <a:p>
            <a:pPr marL="457200" indent="-457200">
              <a:buNone/>
            </a:pPr>
            <a:endParaRPr lang="en-US" dirty="0" smtClean="0"/>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bank</a:t>
            </a:r>
            <a:endParaRPr lang="en-US" dirty="0"/>
          </a:p>
        </p:txBody>
      </p:sp>
      <p:sp>
        <p:nvSpPr>
          <p:cNvPr id="3" name="Content Placeholder 2"/>
          <p:cNvSpPr>
            <a:spLocks noGrp="1"/>
          </p:cNvSpPr>
          <p:nvPr>
            <p:ph idx="1"/>
          </p:nvPr>
        </p:nvSpPr>
        <p:spPr/>
        <p:txBody>
          <a:bodyPr/>
          <a:lstStyle/>
          <a:p>
            <a:pPr marL="457200" indent="-457200">
              <a:buNone/>
            </a:pPr>
            <a:r>
              <a:rPr lang="en-US" dirty="0" smtClean="0"/>
              <a:t>Question for [7] mark </a:t>
            </a:r>
          </a:p>
          <a:p>
            <a:pPr marL="457200" indent="-457200">
              <a:buFont typeface="+mj-lt"/>
              <a:buAutoNum type="arabicPeriod"/>
            </a:pPr>
            <a:r>
              <a:rPr lang="en-US" dirty="0" smtClean="0"/>
              <a:t>Explain all  conditional structure with syntax and example  of PHP.</a:t>
            </a:r>
          </a:p>
          <a:p>
            <a:pPr marL="457200" indent="-457200">
              <a:buFont typeface="+mj-lt"/>
              <a:buAutoNum type="arabicPeriod"/>
            </a:pPr>
            <a:r>
              <a:rPr lang="en-US" dirty="0" smtClean="0"/>
              <a:t>Explain all  looping  structure with syntax and example  of PHP.</a:t>
            </a:r>
          </a:p>
          <a:p>
            <a:pPr marL="457200" indent="-457200">
              <a:buNone/>
            </a:pPr>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Structure </a:t>
            </a:r>
            <a:endParaRPr lang="en-US" dirty="0"/>
          </a:p>
        </p:txBody>
      </p:sp>
      <p:sp>
        <p:nvSpPr>
          <p:cNvPr id="3" name="Content Placeholder 2"/>
          <p:cNvSpPr>
            <a:spLocks noGrp="1"/>
          </p:cNvSpPr>
          <p:nvPr>
            <p:ph idx="1"/>
          </p:nvPr>
        </p:nvSpPr>
        <p:spPr/>
        <p:txBody>
          <a:bodyPr/>
          <a:lstStyle/>
          <a:p>
            <a:r>
              <a:rPr lang="en-US" dirty="0" smtClean="0"/>
              <a:t>Conditional structure describe the if-then, if-then-else, if-then-else- if-then-else, and switch statements. </a:t>
            </a:r>
          </a:p>
          <a:p>
            <a:r>
              <a:rPr lang="en-US" dirty="0" smtClean="0"/>
              <a:t>These structure enable you to make decisions based on single variables or collections of variables.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structure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PHP Loops</a:t>
            </a:r>
          </a:p>
          <a:p>
            <a:r>
              <a:rPr lang="en-US" dirty="0" smtClean="0"/>
              <a:t>Often when you write code, you want the same block of code to run over and over again in a row. Instead of adding several almost equal code-lines in a script, we can use loops to perform a task like this.</a:t>
            </a:r>
          </a:p>
          <a:p>
            <a:r>
              <a:rPr lang="en-US" dirty="0" smtClean="0"/>
              <a:t>In PHP, we have the following looping statements:</a:t>
            </a:r>
          </a:p>
          <a:p>
            <a:r>
              <a:rPr lang="en-US" b="1" dirty="0" smtClean="0"/>
              <a:t>while </a:t>
            </a:r>
            <a:r>
              <a:rPr lang="en-US" dirty="0" smtClean="0"/>
              <a:t>- loops through a block of code as long as the specified condition is true</a:t>
            </a:r>
          </a:p>
          <a:p>
            <a:r>
              <a:rPr lang="en-US" b="1" dirty="0" smtClean="0"/>
              <a:t>do...while</a:t>
            </a:r>
            <a:r>
              <a:rPr lang="en-US" dirty="0" smtClean="0"/>
              <a:t> - loops through a block of code once, and then repeats the loop as long as the specified condition is true</a:t>
            </a:r>
          </a:p>
          <a:p>
            <a:r>
              <a:rPr lang="en-US" b="1" dirty="0" smtClean="0"/>
              <a:t>for </a:t>
            </a:r>
            <a:r>
              <a:rPr lang="en-US" dirty="0" smtClean="0"/>
              <a:t>- loops through a block of code a specified number of times</a:t>
            </a:r>
          </a:p>
          <a:p>
            <a:r>
              <a:rPr lang="en-US" b="1" dirty="0" err="1" smtClean="0"/>
              <a:t>foreach</a:t>
            </a:r>
            <a:r>
              <a:rPr lang="en-US" b="1" dirty="0" smtClean="0"/>
              <a:t> </a:t>
            </a:r>
            <a:r>
              <a:rPr lang="en-US" dirty="0" smtClean="0"/>
              <a:t>- loops through a block of code for each element in an array</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The if Statement</a:t>
            </a:r>
            <a:br>
              <a:rPr lang="en-US" dirty="0"/>
            </a:br>
            <a:endParaRPr lang="en-US" dirty="0"/>
          </a:p>
        </p:txBody>
      </p:sp>
      <p:sp>
        <p:nvSpPr>
          <p:cNvPr id="3" name="Content Placeholder 2"/>
          <p:cNvSpPr>
            <a:spLocks noGrp="1"/>
          </p:cNvSpPr>
          <p:nvPr>
            <p:ph idx="1"/>
          </p:nvPr>
        </p:nvSpPr>
        <p:spPr/>
        <p:txBody>
          <a:bodyPr/>
          <a:lstStyle/>
          <a:p>
            <a:r>
              <a:rPr lang="en-US" dirty="0"/>
              <a:t>&lt;?</a:t>
            </a:r>
            <a:r>
              <a:rPr lang="en-US" dirty="0" err="1"/>
              <a:t>php</a:t>
            </a:r>
            <a:r>
              <a:rPr lang="en-US" dirty="0"/>
              <a:t/>
            </a:r>
            <a:br>
              <a:rPr lang="en-US" dirty="0"/>
            </a:br>
            <a:r>
              <a:rPr lang="en-US" dirty="0"/>
              <a:t>$t = date("H");</a:t>
            </a:r>
            <a:br>
              <a:rPr lang="en-US" dirty="0"/>
            </a:br>
            <a:r>
              <a:rPr lang="en-US" dirty="0"/>
              <a:t/>
            </a:r>
            <a:br>
              <a:rPr lang="en-US" dirty="0"/>
            </a:br>
            <a:r>
              <a:rPr lang="en-US" dirty="0"/>
              <a:t>if ($t &lt; "20") {</a:t>
            </a:r>
            <a:br>
              <a:rPr lang="en-US" dirty="0"/>
            </a:br>
            <a:r>
              <a:rPr lang="en-US" dirty="0"/>
              <a:t>    echo "Have a good day!";</a:t>
            </a:r>
            <a:br>
              <a:rPr lang="en-US" dirty="0"/>
            </a:br>
            <a:r>
              <a:rPr lang="en-US" dirty="0"/>
              <a:t>}</a:t>
            </a:r>
            <a:br>
              <a:rPr lang="en-US" dirty="0"/>
            </a:br>
            <a:r>
              <a:rPr lang="en-US" dirty="0"/>
              <a:t>?&gt;</a:t>
            </a:r>
          </a:p>
        </p:txBody>
      </p:sp>
      <p:sp>
        <p:nvSpPr>
          <p:cNvPr id="4" name="Text Placeholder 3"/>
          <p:cNvSpPr>
            <a:spLocks noGrp="1"/>
          </p:cNvSpPr>
          <p:nvPr>
            <p:ph type="body" sz="half" idx="2"/>
          </p:nvPr>
        </p:nvSpPr>
        <p:spPr/>
        <p:txBody>
          <a:bodyPr>
            <a:noAutofit/>
          </a:bodyPr>
          <a:lstStyle/>
          <a:p>
            <a:pPr marL="342900" indent="-342900" algn="l">
              <a:buFont typeface="Arial" panose="020B0604020202020204" pitchFamily="34" charset="0"/>
              <a:buChar char="•"/>
            </a:pPr>
            <a:r>
              <a:rPr lang="en-US" sz="2000" dirty="0"/>
              <a:t>The if statement is used to execute some code </a:t>
            </a:r>
            <a:r>
              <a:rPr lang="en-US" sz="2000" b="1" dirty="0"/>
              <a:t>only if a specified condition is true</a:t>
            </a:r>
            <a:r>
              <a:rPr lang="en-US" sz="2000" dirty="0" smtClean="0"/>
              <a:t>.</a:t>
            </a:r>
          </a:p>
          <a:p>
            <a:pPr marL="342900" indent="-342900" algn="l">
              <a:buFont typeface="Arial" panose="020B0604020202020204" pitchFamily="34" charset="0"/>
              <a:buChar char="•"/>
            </a:pPr>
            <a:r>
              <a:rPr lang="en-US" sz="2000" dirty="0" smtClean="0"/>
              <a:t>Syntax:</a:t>
            </a:r>
          </a:p>
          <a:p>
            <a:pPr algn="l"/>
            <a:r>
              <a:rPr lang="en-US" sz="2000" dirty="0" smtClean="0"/>
              <a:t>	if </a:t>
            </a:r>
            <a:r>
              <a:rPr lang="en-US" sz="2000" dirty="0"/>
              <a:t>(</a:t>
            </a:r>
            <a:r>
              <a:rPr lang="en-US" sz="2000" i="1" dirty="0"/>
              <a:t>condition</a:t>
            </a:r>
            <a:r>
              <a:rPr lang="en-US" sz="2000" dirty="0"/>
              <a:t>) {</a:t>
            </a:r>
            <a:r>
              <a:rPr lang="en-US" sz="2000" i="1" dirty="0"/>
              <a:t/>
            </a:r>
            <a:br>
              <a:rPr lang="en-US" sz="2000" i="1" dirty="0"/>
            </a:br>
            <a:r>
              <a:rPr lang="en-US" sz="2000" i="1" dirty="0"/>
              <a:t>    code to be executed if condition is true</a:t>
            </a:r>
            <a:r>
              <a:rPr lang="en-US" sz="2000" dirty="0"/>
              <a:t>;</a:t>
            </a:r>
            <a:br>
              <a:rPr lang="en-US" sz="2000" dirty="0"/>
            </a:br>
            <a:r>
              <a:rPr lang="en-US" sz="2000" dirty="0"/>
              <a:t>}</a:t>
            </a:r>
          </a:p>
        </p:txBody>
      </p:sp>
    </p:spTree>
    <p:extLst>
      <p:ext uri="{BB962C8B-B14F-4D97-AF65-F5344CB8AC3E}">
        <p14:creationId xmlns="" xmlns:p14="http://schemas.microsoft.com/office/powerpoint/2010/main" val="994036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The if...else Statement</a:t>
            </a:r>
            <a:br>
              <a:rPr lang="en-US" dirty="0"/>
            </a:br>
            <a:endParaRPr lang="en-US" dirty="0"/>
          </a:p>
        </p:txBody>
      </p:sp>
      <p:sp>
        <p:nvSpPr>
          <p:cNvPr id="3" name="Content Placeholder 2"/>
          <p:cNvSpPr>
            <a:spLocks noGrp="1"/>
          </p:cNvSpPr>
          <p:nvPr>
            <p:ph idx="1"/>
          </p:nvPr>
        </p:nvSpPr>
        <p:spPr/>
        <p:txBody>
          <a:bodyPr/>
          <a:lstStyle/>
          <a:p>
            <a:r>
              <a:rPr lang="en-US" dirty="0"/>
              <a:t>&lt;?</a:t>
            </a:r>
            <a:r>
              <a:rPr lang="en-US" dirty="0" err="1"/>
              <a:t>php</a:t>
            </a:r>
            <a:r>
              <a:rPr lang="en-US" dirty="0"/>
              <a:t/>
            </a:r>
            <a:br>
              <a:rPr lang="en-US" dirty="0"/>
            </a:br>
            <a:r>
              <a:rPr lang="en-US" dirty="0"/>
              <a:t>$t = date("H");</a:t>
            </a:r>
            <a:br>
              <a:rPr lang="en-US" dirty="0"/>
            </a:br>
            <a:r>
              <a:rPr lang="en-US" dirty="0"/>
              <a:t/>
            </a:r>
            <a:br>
              <a:rPr lang="en-US" dirty="0"/>
            </a:br>
            <a:r>
              <a:rPr lang="en-US" dirty="0"/>
              <a:t>if ($t &lt; "20") {</a:t>
            </a:r>
            <a:br>
              <a:rPr lang="en-US" dirty="0"/>
            </a:br>
            <a:r>
              <a:rPr lang="en-US" dirty="0"/>
              <a:t>    echo "Have a good day!";</a:t>
            </a:r>
            <a:br>
              <a:rPr lang="en-US" dirty="0"/>
            </a:br>
            <a:r>
              <a:rPr lang="en-US" dirty="0"/>
              <a:t>} else {</a:t>
            </a:r>
            <a:br>
              <a:rPr lang="en-US" dirty="0"/>
            </a:br>
            <a:r>
              <a:rPr lang="en-US" dirty="0"/>
              <a:t>    echo "Have a good night!";</a:t>
            </a:r>
            <a:br>
              <a:rPr lang="en-US" dirty="0"/>
            </a:br>
            <a:r>
              <a:rPr lang="en-US" dirty="0"/>
              <a:t>}</a:t>
            </a:r>
            <a:br>
              <a:rPr lang="en-US" dirty="0"/>
            </a:br>
            <a:r>
              <a:rPr lang="en-US" dirty="0"/>
              <a:t>?&gt;</a:t>
            </a:r>
          </a:p>
        </p:txBody>
      </p:sp>
      <p:sp>
        <p:nvSpPr>
          <p:cNvPr id="4" name="Text Placeholder 3"/>
          <p:cNvSpPr>
            <a:spLocks noGrp="1"/>
          </p:cNvSpPr>
          <p:nvPr>
            <p:ph type="body" sz="half" idx="2"/>
          </p:nvPr>
        </p:nvSpPr>
        <p:spPr/>
        <p:txBody>
          <a:bodyPr>
            <a:normAutofit fontScale="85000" lnSpcReduction="10000"/>
          </a:bodyPr>
          <a:lstStyle/>
          <a:p>
            <a:pPr marL="285750" indent="-285750" algn="l">
              <a:buFont typeface="Arial" panose="020B0604020202020204" pitchFamily="34" charset="0"/>
              <a:buChar char="•"/>
            </a:pPr>
            <a:r>
              <a:rPr lang="en-US" sz="1900" dirty="0"/>
              <a:t>Use the if....else statement to execute some code </a:t>
            </a:r>
            <a:r>
              <a:rPr lang="en-US" sz="1900" b="1" dirty="0"/>
              <a:t>if a condition is true and another code if the condition is false</a:t>
            </a:r>
            <a:r>
              <a:rPr lang="en-US" sz="1900" dirty="0"/>
              <a:t>.</a:t>
            </a:r>
          </a:p>
          <a:p>
            <a:pPr marL="285750" indent="-285750" algn="l">
              <a:buFont typeface="Arial" panose="020B0604020202020204" pitchFamily="34" charset="0"/>
              <a:buChar char="•"/>
            </a:pPr>
            <a:r>
              <a:rPr lang="en-US" sz="1900" dirty="0"/>
              <a:t>Syntax</a:t>
            </a:r>
          </a:p>
          <a:p>
            <a:pPr algn="l"/>
            <a:r>
              <a:rPr lang="en-US" sz="1900" dirty="0"/>
              <a:t>	</a:t>
            </a:r>
            <a:r>
              <a:rPr lang="en-US" sz="1900" dirty="0" smtClean="0"/>
              <a:t>if </a:t>
            </a:r>
            <a:r>
              <a:rPr lang="en-US" sz="1900" dirty="0"/>
              <a:t>(</a:t>
            </a:r>
            <a:r>
              <a:rPr lang="en-US" sz="1900" i="1" dirty="0"/>
              <a:t>condition</a:t>
            </a:r>
            <a:r>
              <a:rPr lang="en-US" sz="1900" dirty="0"/>
              <a:t>) {</a:t>
            </a:r>
            <a:br>
              <a:rPr lang="en-US" sz="1900" dirty="0"/>
            </a:br>
            <a:r>
              <a:rPr lang="en-US" sz="1900" dirty="0" smtClean="0"/>
              <a:t>	</a:t>
            </a:r>
            <a:r>
              <a:rPr lang="en-US" sz="1900" dirty="0"/>
              <a:t>    </a:t>
            </a:r>
            <a:r>
              <a:rPr lang="en-US" sz="1900" i="1" dirty="0"/>
              <a:t>code to be executed if condition is true;</a:t>
            </a:r>
            <a:r>
              <a:rPr lang="en-US" sz="1900" dirty="0"/>
              <a:t/>
            </a:r>
            <a:br>
              <a:rPr lang="en-US" sz="1900" dirty="0"/>
            </a:br>
            <a:r>
              <a:rPr lang="en-US" sz="1900" dirty="0" smtClean="0"/>
              <a:t>	} </a:t>
            </a:r>
            <a:r>
              <a:rPr lang="en-US" sz="1900" dirty="0"/>
              <a:t>else {</a:t>
            </a:r>
            <a:br>
              <a:rPr lang="en-US" sz="1900" dirty="0"/>
            </a:br>
            <a:r>
              <a:rPr lang="en-US" sz="1900" dirty="0" smtClean="0"/>
              <a:t>	</a:t>
            </a:r>
            <a:r>
              <a:rPr lang="en-US" sz="1900" dirty="0"/>
              <a:t>  </a:t>
            </a:r>
            <a:r>
              <a:rPr lang="en-US" sz="1900" i="1" dirty="0"/>
              <a:t>  code to be executed if condition is false;</a:t>
            </a:r>
            <a:br>
              <a:rPr lang="en-US" sz="1900" i="1" dirty="0"/>
            </a:br>
            <a:r>
              <a:rPr lang="en-US" sz="1900" i="1" dirty="0" smtClean="0"/>
              <a:t>	</a:t>
            </a:r>
            <a:r>
              <a:rPr lang="en-US" sz="1900" dirty="0" smtClean="0"/>
              <a:t>}</a:t>
            </a:r>
            <a:endParaRPr lang="en-US" sz="1900" dirty="0"/>
          </a:p>
          <a:p>
            <a:endParaRPr lang="en-US" dirty="0"/>
          </a:p>
        </p:txBody>
      </p:sp>
    </p:spTree>
    <p:extLst>
      <p:ext uri="{BB962C8B-B14F-4D97-AF65-F5344CB8AC3E}">
        <p14:creationId xmlns="" xmlns:p14="http://schemas.microsoft.com/office/powerpoint/2010/main" val="2782395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The if...</a:t>
            </a:r>
            <a:r>
              <a:rPr lang="en-US" dirty="0" err="1"/>
              <a:t>elseif</a:t>
            </a:r>
            <a:r>
              <a:rPr lang="en-US" dirty="0"/>
              <a:t>....else Statement</a:t>
            </a:r>
            <a:br>
              <a:rPr lang="en-US" dirty="0"/>
            </a:br>
            <a:endParaRPr lang="en-US" dirty="0"/>
          </a:p>
        </p:txBody>
      </p:sp>
      <p:sp>
        <p:nvSpPr>
          <p:cNvPr id="3" name="Content Placeholder 2"/>
          <p:cNvSpPr>
            <a:spLocks noGrp="1"/>
          </p:cNvSpPr>
          <p:nvPr>
            <p:ph idx="1"/>
          </p:nvPr>
        </p:nvSpPr>
        <p:spPr/>
        <p:txBody>
          <a:bodyPr/>
          <a:lstStyle/>
          <a:p>
            <a:r>
              <a:rPr lang="en-US" dirty="0"/>
              <a:t>&lt;?</a:t>
            </a:r>
            <a:r>
              <a:rPr lang="en-US" dirty="0" err="1"/>
              <a:t>php</a:t>
            </a:r>
            <a:r>
              <a:rPr lang="en-US" dirty="0"/>
              <a:t/>
            </a:r>
            <a:br>
              <a:rPr lang="en-US" dirty="0"/>
            </a:br>
            <a:r>
              <a:rPr lang="en-US" dirty="0"/>
              <a:t>$t = date("H");</a:t>
            </a:r>
            <a:br>
              <a:rPr lang="en-US" dirty="0"/>
            </a:br>
            <a:r>
              <a:rPr lang="en-US" dirty="0"/>
              <a:t/>
            </a:r>
            <a:br>
              <a:rPr lang="en-US" dirty="0"/>
            </a:br>
            <a:r>
              <a:rPr lang="en-US" dirty="0"/>
              <a:t>if ($t &lt; "10") {</a:t>
            </a:r>
            <a:br>
              <a:rPr lang="en-US" dirty="0"/>
            </a:br>
            <a:r>
              <a:rPr lang="en-US" dirty="0"/>
              <a:t>    echo "Have a good morning!";</a:t>
            </a:r>
            <a:br>
              <a:rPr lang="en-US" dirty="0"/>
            </a:br>
            <a:r>
              <a:rPr lang="en-US" dirty="0"/>
              <a:t>} </a:t>
            </a:r>
            <a:r>
              <a:rPr lang="en-US" dirty="0" err="1"/>
              <a:t>elseif</a:t>
            </a:r>
            <a:r>
              <a:rPr lang="en-US" dirty="0"/>
              <a:t> ($t &lt; "20") {</a:t>
            </a:r>
            <a:br>
              <a:rPr lang="en-US" dirty="0"/>
            </a:br>
            <a:r>
              <a:rPr lang="en-US" dirty="0"/>
              <a:t>    echo "Have a good day!";</a:t>
            </a:r>
            <a:br>
              <a:rPr lang="en-US" dirty="0"/>
            </a:br>
            <a:r>
              <a:rPr lang="en-US" dirty="0"/>
              <a:t>} else {</a:t>
            </a:r>
            <a:br>
              <a:rPr lang="en-US" dirty="0"/>
            </a:br>
            <a:r>
              <a:rPr lang="en-US" dirty="0"/>
              <a:t>    echo "Have a good night!";</a:t>
            </a:r>
            <a:br>
              <a:rPr lang="en-US" dirty="0"/>
            </a:br>
            <a:r>
              <a:rPr lang="en-US" dirty="0"/>
              <a:t>}</a:t>
            </a:r>
            <a:br>
              <a:rPr lang="en-US" dirty="0"/>
            </a:br>
            <a:r>
              <a:rPr lang="en-US" dirty="0"/>
              <a:t>?&gt;</a:t>
            </a:r>
          </a:p>
        </p:txBody>
      </p:sp>
      <p:sp>
        <p:nvSpPr>
          <p:cNvPr id="4" name="Text Placeholder 3"/>
          <p:cNvSpPr>
            <a:spLocks noGrp="1"/>
          </p:cNvSpPr>
          <p:nvPr>
            <p:ph type="body" sz="half" idx="2"/>
          </p:nvPr>
        </p:nvSpPr>
        <p:spPr/>
        <p:txBody>
          <a:bodyPr>
            <a:normAutofit fontScale="92500" lnSpcReduction="20000"/>
          </a:bodyPr>
          <a:lstStyle/>
          <a:p>
            <a:pPr marL="285750" indent="-285750" algn="l">
              <a:buFont typeface="Arial" panose="020B0604020202020204" pitchFamily="34" charset="0"/>
              <a:buChar char="•"/>
            </a:pPr>
            <a:r>
              <a:rPr lang="en-US" dirty="0"/>
              <a:t>Use the if....</a:t>
            </a:r>
            <a:r>
              <a:rPr lang="en-US" dirty="0" err="1"/>
              <a:t>elseif</a:t>
            </a:r>
            <a:r>
              <a:rPr lang="en-US" dirty="0"/>
              <a:t>...else statement to </a:t>
            </a:r>
            <a:r>
              <a:rPr lang="en-US" b="1" dirty="0"/>
              <a:t>specify a new condition to test, if the first condition is false.</a:t>
            </a:r>
            <a:endParaRPr lang="en-US" dirty="0"/>
          </a:p>
          <a:p>
            <a:pPr marL="285750" indent="-285750" algn="l">
              <a:buFont typeface="Arial" panose="020B0604020202020204" pitchFamily="34" charset="0"/>
              <a:buChar char="•"/>
            </a:pPr>
            <a:r>
              <a:rPr lang="en-US" dirty="0"/>
              <a:t>Syntax</a:t>
            </a:r>
          </a:p>
          <a:p>
            <a:pPr marL="285750" indent="-285750" algn="l">
              <a:buFont typeface="Arial" panose="020B0604020202020204" pitchFamily="34" charset="0"/>
              <a:buChar char="•"/>
            </a:pPr>
            <a:r>
              <a:rPr lang="en-US" dirty="0"/>
              <a:t>if (</a:t>
            </a:r>
            <a:r>
              <a:rPr lang="en-US" i="1" dirty="0"/>
              <a:t>condition</a:t>
            </a:r>
            <a:r>
              <a:rPr lang="en-US" dirty="0"/>
              <a:t>) {</a:t>
            </a:r>
            <a:br>
              <a:rPr lang="en-US" dirty="0"/>
            </a:br>
            <a:r>
              <a:rPr lang="en-US" dirty="0"/>
              <a:t>    </a:t>
            </a:r>
            <a:r>
              <a:rPr lang="en-US" i="1" dirty="0"/>
              <a:t>code to be executed if condition is true;</a:t>
            </a:r>
            <a:br>
              <a:rPr lang="en-US" i="1" dirty="0"/>
            </a:br>
            <a:r>
              <a:rPr lang="en-US" dirty="0"/>
              <a:t>} </a:t>
            </a:r>
            <a:r>
              <a:rPr lang="en-US" dirty="0" err="1"/>
              <a:t>elseif</a:t>
            </a:r>
            <a:r>
              <a:rPr lang="en-US" dirty="0"/>
              <a:t> (</a:t>
            </a:r>
            <a:r>
              <a:rPr lang="en-US" i="1" dirty="0"/>
              <a:t>condition</a:t>
            </a:r>
            <a:r>
              <a:rPr lang="en-US" dirty="0"/>
              <a:t>) {</a:t>
            </a:r>
            <a:br>
              <a:rPr lang="en-US" dirty="0"/>
            </a:br>
            <a:r>
              <a:rPr lang="en-US" dirty="0"/>
              <a:t>  </a:t>
            </a:r>
            <a:r>
              <a:rPr lang="en-US" i="1" dirty="0"/>
              <a:t>  code to be executed if condition is true;</a:t>
            </a:r>
            <a:br>
              <a:rPr lang="en-US" i="1" dirty="0"/>
            </a:br>
            <a:r>
              <a:rPr lang="en-US" dirty="0"/>
              <a:t>} else {</a:t>
            </a:r>
            <a:br>
              <a:rPr lang="en-US" dirty="0"/>
            </a:br>
            <a:r>
              <a:rPr lang="en-US" dirty="0"/>
              <a:t>    </a:t>
            </a:r>
            <a:r>
              <a:rPr lang="en-US" i="1" dirty="0"/>
              <a:t>code to be executed if condition is false;</a:t>
            </a:r>
            <a:br>
              <a:rPr lang="en-US" i="1" dirty="0"/>
            </a:br>
            <a:r>
              <a:rPr lang="en-US" dirty="0"/>
              <a:t>}</a:t>
            </a:r>
          </a:p>
          <a:p>
            <a:endParaRPr lang="en-US" dirty="0"/>
          </a:p>
        </p:txBody>
      </p:sp>
    </p:spTree>
    <p:extLst>
      <p:ext uri="{BB962C8B-B14F-4D97-AF65-F5344CB8AC3E}">
        <p14:creationId xmlns="" xmlns:p14="http://schemas.microsoft.com/office/powerpoint/2010/main" val="11541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Switch Statement</a:t>
            </a:r>
            <a:endParaRPr lang="en-US" dirty="0"/>
          </a:p>
        </p:txBody>
      </p:sp>
      <p:sp>
        <p:nvSpPr>
          <p:cNvPr id="3" name="Content Placeholder 2"/>
          <p:cNvSpPr>
            <a:spLocks noGrp="1"/>
          </p:cNvSpPr>
          <p:nvPr>
            <p:ph idx="1"/>
          </p:nvPr>
        </p:nvSpPr>
        <p:spPr/>
        <p:txBody>
          <a:bodyPr/>
          <a:lstStyle/>
          <a:p>
            <a:r>
              <a:rPr lang="en-US" dirty="0" smtClean="0"/>
              <a:t>The switch statement accepts one formal parameter, which should be either an integer, float or string primitive variable.</a:t>
            </a:r>
          </a:p>
          <a:p>
            <a:r>
              <a:rPr lang="en-US" dirty="0" smtClean="0"/>
              <a:t>The break statement is required in each case statement to signal that the evaluation has found a match and should exit the switch statement.</a:t>
            </a:r>
          </a:p>
          <a:p>
            <a:r>
              <a:rPr lang="en-US" dirty="0" smtClean="0"/>
              <a:t>If there is no break statement in a case, the program will fall through once it has found a match until it runs the default case statements.</a:t>
            </a:r>
            <a:endParaRPr lang="en-US" dirty="0"/>
          </a:p>
        </p:txBody>
      </p:sp>
    </p:spTree>
    <p:extLst>
      <p:ext uri="{BB962C8B-B14F-4D97-AF65-F5344CB8AC3E}">
        <p14:creationId xmlns="" xmlns:p14="http://schemas.microsoft.com/office/powerpoint/2010/main" val="904962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PHP switch Statement</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&lt;?</a:t>
            </a:r>
            <a:r>
              <a:rPr lang="en-US" dirty="0" err="1"/>
              <a:t>php</a:t>
            </a:r>
            <a:r>
              <a:rPr lang="en-US" dirty="0"/>
              <a:t/>
            </a:r>
            <a:br>
              <a:rPr lang="en-US" dirty="0"/>
            </a:br>
            <a:r>
              <a:rPr lang="en-US" dirty="0"/>
              <a:t>$</a:t>
            </a:r>
            <a:r>
              <a:rPr lang="en-US" dirty="0" err="1"/>
              <a:t>favcolor</a:t>
            </a:r>
            <a:r>
              <a:rPr lang="en-US" dirty="0"/>
              <a:t> = "red";</a:t>
            </a:r>
            <a:br>
              <a:rPr lang="en-US" dirty="0"/>
            </a:br>
            <a:r>
              <a:rPr lang="en-US" dirty="0"/>
              <a:t/>
            </a:r>
            <a:br>
              <a:rPr lang="en-US" dirty="0"/>
            </a:br>
            <a:r>
              <a:rPr lang="en-US" dirty="0"/>
              <a:t>switch ($</a:t>
            </a:r>
            <a:r>
              <a:rPr lang="en-US" dirty="0" err="1"/>
              <a:t>favcolor</a:t>
            </a:r>
            <a:r>
              <a:rPr lang="en-US" dirty="0"/>
              <a:t>) </a:t>
            </a:r>
            <a:endParaRPr lang="en-US" dirty="0" smtClean="0"/>
          </a:p>
          <a:p>
            <a:pPr>
              <a:buNone/>
            </a:pPr>
            <a:r>
              <a:rPr lang="en-US" dirty="0" smtClean="0"/>
              <a:t>    {</a:t>
            </a:r>
            <a:r>
              <a:rPr lang="en-US" dirty="0"/>
              <a:t/>
            </a:r>
            <a:br>
              <a:rPr lang="en-US" dirty="0"/>
            </a:br>
            <a:r>
              <a:rPr lang="en-US" dirty="0"/>
              <a:t>    case "red":</a:t>
            </a:r>
            <a:br>
              <a:rPr lang="en-US" dirty="0"/>
            </a:br>
            <a:r>
              <a:rPr lang="en-US" dirty="0"/>
              <a:t>        echo "Your favorite color is red!";</a:t>
            </a:r>
            <a:br>
              <a:rPr lang="en-US" dirty="0"/>
            </a:br>
            <a:r>
              <a:rPr lang="en-US" dirty="0"/>
              <a:t>        break;</a:t>
            </a:r>
            <a:br>
              <a:rPr lang="en-US" dirty="0"/>
            </a:br>
            <a:r>
              <a:rPr lang="en-US" dirty="0"/>
              <a:t>    case "blue":</a:t>
            </a:r>
            <a:br>
              <a:rPr lang="en-US" dirty="0"/>
            </a:br>
            <a:r>
              <a:rPr lang="en-US" dirty="0"/>
              <a:t>        echo "Your favorite color is blue!";</a:t>
            </a:r>
            <a:br>
              <a:rPr lang="en-US" dirty="0"/>
            </a:br>
            <a:r>
              <a:rPr lang="en-US" dirty="0"/>
              <a:t>        break;</a:t>
            </a:r>
            <a:br>
              <a:rPr lang="en-US" dirty="0"/>
            </a:br>
            <a:r>
              <a:rPr lang="en-US" dirty="0"/>
              <a:t>    case "green":</a:t>
            </a:r>
            <a:br>
              <a:rPr lang="en-US" dirty="0"/>
            </a:br>
            <a:r>
              <a:rPr lang="en-US" dirty="0"/>
              <a:t>        echo "Your favorite color is green!";</a:t>
            </a:r>
            <a:br>
              <a:rPr lang="en-US" dirty="0"/>
            </a:br>
            <a:r>
              <a:rPr lang="en-US" dirty="0"/>
              <a:t>        break;</a:t>
            </a:r>
            <a:br>
              <a:rPr lang="en-US" dirty="0"/>
            </a:br>
            <a:r>
              <a:rPr lang="en-US" dirty="0"/>
              <a:t>    default:</a:t>
            </a:r>
            <a:br>
              <a:rPr lang="en-US" dirty="0"/>
            </a:br>
            <a:r>
              <a:rPr lang="en-US" dirty="0"/>
              <a:t>        echo "Your favorite color is neither red, blue, or green!";</a:t>
            </a:r>
            <a:br>
              <a:rPr lang="en-US" dirty="0"/>
            </a:br>
            <a:r>
              <a:rPr lang="en-US" dirty="0"/>
              <a:t>}</a:t>
            </a:r>
            <a:br>
              <a:rPr lang="en-US" dirty="0"/>
            </a:br>
            <a:r>
              <a:rPr lang="en-US" dirty="0"/>
              <a:t>?&gt;</a:t>
            </a:r>
          </a:p>
        </p:txBody>
      </p:sp>
      <p:sp>
        <p:nvSpPr>
          <p:cNvPr id="4" name="Text Placeholder 3"/>
          <p:cNvSpPr>
            <a:spLocks noGrp="1"/>
          </p:cNvSpPr>
          <p:nvPr>
            <p:ph type="body" sz="half" idx="2"/>
          </p:nvPr>
        </p:nvSpPr>
        <p:spPr/>
        <p:txBody>
          <a:bodyPr>
            <a:normAutofit fontScale="62500" lnSpcReduction="20000"/>
          </a:bodyPr>
          <a:lstStyle/>
          <a:p>
            <a:pPr marL="285750" indent="-285750" algn="l">
              <a:buFont typeface="Arial" panose="020B0604020202020204" pitchFamily="34" charset="0"/>
              <a:buChar char="•"/>
            </a:pPr>
            <a:r>
              <a:rPr lang="en-US" sz="1700" dirty="0"/>
              <a:t>Use the switch statement to </a:t>
            </a:r>
            <a:r>
              <a:rPr lang="en-US" sz="1700" b="1" dirty="0"/>
              <a:t>select one of many blocks of code to be executed</a:t>
            </a:r>
            <a:r>
              <a:rPr lang="en-US" sz="1700" dirty="0" smtClean="0"/>
              <a:t>.</a:t>
            </a:r>
            <a:r>
              <a:rPr lang="en-US" sz="1700" dirty="0"/>
              <a:t> </a:t>
            </a:r>
          </a:p>
          <a:p>
            <a:pPr marL="285750" indent="-285750" algn="l">
              <a:buFont typeface="Arial" panose="020B0604020202020204" pitchFamily="34" charset="0"/>
              <a:buChar char="•"/>
            </a:pPr>
            <a:r>
              <a:rPr lang="en-US" sz="1700" dirty="0"/>
              <a:t>switch (</a:t>
            </a:r>
            <a:r>
              <a:rPr lang="en-US" sz="1700" i="1" dirty="0"/>
              <a:t>n</a:t>
            </a:r>
            <a:r>
              <a:rPr lang="en-US" sz="1700" dirty="0"/>
              <a:t>) {</a:t>
            </a:r>
            <a:br>
              <a:rPr lang="en-US" sz="1700" dirty="0"/>
            </a:br>
            <a:r>
              <a:rPr lang="en-US" sz="1700" dirty="0"/>
              <a:t>    case </a:t>
            </a:r>
            <a:r>
              <a:rPr lang="en-US" sz="1700" i="1" dirty="0"/>
              <a:t>label1:</a:t>
            </a:r>
            <a:r>
              <a:rPr lang="en-US" sz="1700" dirty="0"/>
              <a:t/>
            </a:r>
            <a:br>
              <a:rPr lang="en-US" sz="1700" dirty="0"/>
            </a:br>
            <a:r>
              <a:rPr lang="en-US" sz="1700" dirty="0"/>
              <a:t>  </a:t>
            </a:r>
            <a:r>
              <a:rPr lang="en-US" sz="1700" i="1" dirty="0"/>
              <a:t>      code to be executed if n=label1;</a:t>
            </a:r>
            <a:r>
              <a:rPr lang="en-US" sz="1700" dirty="0"/>
              <a:t/>
            </a:r>
            <a:br>
              <a:rPr lang="en-US" sz="1700" dirty="0"/>
            </a:br>
            <a:r>
              <a:rPr lang="en-US" sz="1700" dirty="0"/>
              <a:t>        break;</a:t>
            </a:r>
            <a:br>
              <a:rPr lang="en-US" sz="1700" dirty="0"/>
            </a:br>
            <a:r>
              <a:rPr lang="en-US" sz="1700" dirty="0"/>
              <a:t>    case </a:t>
            </a:r>
            <a:r>
              <a:rPr lang="en-US" sz="1700" i="1" dirty="0"/>
              <a:t>label2:</a:t>
            </a:r>
            <a:r>
              <a:rPr lang="en-US" sz="1700" dirty="0"/>
              <a:t/>
            </a:r>
            <a:br>
              <a:rPr lang="en-US" sz="1700" dirty="0"/>
            </a:br>
            <a:r>
              <a:rPr lang="en-US" sz="1700" dirty="0"/>
              <a:t>  </a:t>
            </a:r>
            <a:r>
              <a:rPr lang="en-US" sz="1700" i="1" dirty="0"/>
              <a:t>      code to be executed if n=label2;</a:t>
            </a:r>
            <a:r>
              <a:rPr lang="en-US" sz="1700" dirty="0"/>
              <a:t/>
            </a:r>
            <a:br>
              <a:rPr lang="en-US" sz="1700" dirty="0"/>
            </a:br>
            <a:r>
              <a:rPr lang="en-US" sz="1700" dirty="0"/>
              <a:t>        break;</a:t>
            </a:r>
            <a:br>
              <a:rPr lang="en-US" sz="1700" dirty="0"/>
            </a:br>
            <a:r>
              <a:rPr lang="en-US" sz="1700" dirty="0"/>
              <a:t>    case </a:t>
            </a:r>
            <a:r>
              <a:rPr lang="en-US" sz="1700" i="1" dirty="0"/>
              <a:t>label3:</a:t>
            </a:r>
            <a:r>
              <a:rPr lang="en-US" sz="1700" dirty="0"/>
              <a:t/>
            </a:r>
            <a:br>
              <a:rPr lang="en-US" sz="1700" dirty="0"/>
            </a:br>
            <a:r>
              <a:rPr lang="en-US" sz="1700" dirty="0"/>
              <a:t>  </a:t>
            </a:r>
            <a:r>
              <a:rPr lang="en-US" sz="1700" i="1" dirty="0"/>
              <a:t>      code to be executed if n=label3;</a:t>
            </a:r>
            <a:r>
              <a:rPr lang="en-US" sz="1700" dirty="0"/>
              <a:t/>
            </a:r>
            <a:br>
              <a:rPr lang="en-US" sz="1700" dirty="0"/>
            </a:br>
            <a:r>
              <a:rPr lang="en-US" sz="1700" dirty="0"/>
              <a:t>        break;</a:t>
            </a:r>
            <a:br>
              <a:rPr lang="en-US" sz="1700" dirty="0"/>
            </a:br>
            <a:r>
              <a:rPr lang="en-US" sz="1700" dirty="0"/>
              <a:t>    ...</a:t>
            </a:r>
            <a:br>
              <a:rPr lang="en-US" sz="1700" dirty="0"/>
            </a:br>
            <a:r>
              <a:rPr lang="en-US" sz="1700" dirty="0"/>
              <a:t>    default:</a:t>
            </a:r>
            <a:br>
              <a:rPr lang="en-US" sz="1700" dirty="0"/>
            </a:br>
            <a:r>
              <a:rPr lang="en-US" sz="1700" dirty="0"/>
              <a:t>  </a:t>
            </a:r>
            <a:r>
              <a:rPr lang="en-US" sz="1700" i="1" dirty="0"/>
              <a:t>      code to be executed if n is different from all labels;</a:t>
            </a:r>
            <a:r>
              <a:rPr lang="en-US" sz="1700" dirty="0"/>
              <a:t/>
            </a:r>
            <a:br>
              <a:rPr lang="en-US" sz="1700" dirty="0"/>
            </a:br>
            <a:r>
              <a:rPr lang="en-US" sz="1700" dirty="0"/>
              <a:t>}</a:t>
            </a:r>
          </a:p>
          <a:p>
            <a:endParaRPr lang="en-US" dirty="0"/>
          </a:p>
        </p:txBody>
      </p:sp>
    </p:spTree>
    <p:extLst>
      <p:ext uri="{BB962C8B-B14F-4D97-AF65-F5344CB8AC3E}">
        <p14:creationId xmlns="" xmlns:p14="http://schemas.microsoft.com/office/powerpoint/2010/main" val="7741900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609</TotalTime>
  <Words>541</Words>
  <Application>Microsoft Office PowerPoint</Application>
  <PresentationFormat>Custom</PresentationFormat>
  <Paragraphs>108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Organic</vt:lpstr>
      <vt:lpstr>Control Structures</vt:lpstr>
      <vt:lpstr>Control Structure</vt:lpstr>
      <vt:lpstr>Conditional Structure </vt:lpstr>
      <vt:lpstr>Looping structure </vt:lpstr>
      <vt:lpstr>PHP - The if Statement </vt:lpstr>
      <vt:lpstr>PHP - The if...else Statement </vt:lpstr>
      <vt:lpstr>PHP - The if...elseif....else Statement </vt:lpstr>
      <vt:lpstr>PHP Switch Statement</vt:lpstr>
      <vt:lpstr>The PHP switch Statement </vt:lpstr>
      <vt:lpstr>PHP While Statement</vt:lpstr>
      <vt:lpstr>Do.. While Statement </vt:lpstr>
      <vt:lpstr>The PHP for Loop </vt:lpstr>
      <vt:lpstr>For Statement</vt:lpstr>
      <vt:lpstr>For each loop</vt:lpstr>
      <vt:lpstr>For each loop syntax:-2</vt:lpstr>
      <vt:lpstr>Example </vt:lpstr>
      <vt:lpstr>Break statement</vt:lpstr>
      <vt:lpstr>Continue statement </vt:lpstr>
      <vt:lpstr>QUESTION BANK </vt:lpstr>
      <vt:lpstr>Question bank</vt:lpstr>
      <vt:lpstr>Question bank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BCA-79</cp:lastModifiedBy>
  <cp:revision>36</cp:revision>
  <dcterms:created xsi:type="dcterms:W3CDTF">2015-06-07T00:20:00Z</dcterms:created>
  <dcterms:modified xsi:type="dcterms:W3CDTF">2019-11-29T21:31:42Z</dcterms:modified>
</cp:coreProperties>
</file>