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5"/>
  </p:notesMasterIdLst>
  <p:handoutMasterIdLst>
    <p:handoutMasterId r:id="rId16"/>
  </p:handoutMasterIdLst>
  <p:sldIdLst>
    <p:sldId id="338" r:id="rId5"/>
    <p:sldId id="327" r:id="rId6"/>
    <p:sldId id="315" r:id="rId7"/>
    <p:sldId id="329" r:id="rId8"/>
    <p:sldId id="302" r:id="rId9"/>
    <p:sldId id="339" r:id="rId10"/>
    <p:sldId id="340" r:id="rId11"/>
    <p:sldId id="341" r:id="rId12"/>
    <p:sldId id="342" r:id="rId13"/>
    <p:sldId id="30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5" d="100"/>
          <a:sy n="85" d="100"/>
        </p:scale>
        <p:origin x="494" y="5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7/12/2024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7/12/2024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olXf51DBvyiRSV5zWzDIWBlXn2efFucm/view?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s://drive.google.com/file/d/1olXf51DBvyiRSV5zWzDIWBlXn2efFucm/view?usp=sharing"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s://drive.google.com/file/d/1olXf51DBvyiRSV5zWzDIWBlXn2efFucm/view?usp=sharing"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s://drive.google.com/file/d/1olXf51DBvyiRSV5zWzDIWBlXn2efFucm/view?usp=sharing"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944668" y="3155300"/>
            <a:ext cx="7768292" cy="861497"/>
          </a:xfrm>
        </p:spPr>
        <p:txBody>
          <a:bodyPr>
            <a:normAutofit fontScale="90000"/>
          </a:bodyPr>
          <a:lstStyle/>
          <a:p>
            <a:r>
              <a:rPr lang="en-GB" sz="2700" b="1" dirty="0"/>
              <a:t>Project Title </a:t>
            </a:r>
            <a:r>
              <a:rPr lang="en-GB" sz="2700" dirty="0"/>
              <a:t>- </a:t>
            </a:r>
            <a:r>
              <a:rPr lang="en-US" sz="2700" dirty="0"/>
              <a:t>Retail Insights from Superstore Data</a:t>
            </a:r>
            <a:br>
              <a:rPr lang="en-US"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Text Placeholder 4">
            <a:extLst>
              <a:ext uri="{FF2B5EF4-FFF2-40B4-BE49-F238E27FC236}">
                <a16:creationId xmlns:a16="http://schemas.microsoft.com/office/drawing/2014/main" id="{54BF99C9-5BC2-10BC-0DAA-E55E91C46491}"/>
              </a:ext>
            </a:extLst>
          </p:cNvPr>
          <p:cNvSpPr>
            <a:spLocks noGrp="1"/>
          </p:cNvSpPr>
          <p:nvPr>
            <p:ph type="body" sz="quarter" idx="11"/>
          </p:nvPr>
        </p:nvSpPr>
        <p:spPr>
          <a:xfrm>
            <a:off x="5946457" y="4016797"/>
            <a:ext cx="4220845" cy="1997485"/>
          </a:xfrm>
        </p:spPr>
        <p:txBody>
          <a:bodyPr>
            <a:normAutofit/>
          </a:bodyPr>
          <a:lstStyle/>
          <a:p>
            <a:r>
              <a:rPr lang="en-IN" sz="3100" dirty="0"/>
              <a:t>Ankit Pathak</a:t>
            </a:r>
          </a:p>
          <a:p>
            <a:r>
              <a:rPr lang="en-IN" sz="2300" dirty="0"/>
              <a:t>IIT Kharagpur</a:t>
            </a:r>
          </a:p>
          <a:p>
            <a:r>
              <a:rPr lang="en-IN" sz="1700" dirty="0"/>
              <a:t>Applied Geology (Final year)</a:t>
            </a:r>
          </a:p>
          <a:p>
            <a:endParaRPr lang="en-IN" dirty="0"/>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364121" y="508539"/>
            <a:ext cx="8297089"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4216933" y="1800206"/>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86401" y="1800206"/>
            <a:ext cx="6219197" cy="1303275"/>
          </a:xfrm>
        </p:spPr>
        <p:txBody>
          <a:bodyPr>
            <a:noAutofit/>
          </a:bodyPr>
          <a:lstStyle/>
          <a:p>
            <a:pPr algn="l">
              <a:lnSpc>
                <a:spcPct val="170000"/>
              </a:lnSpc>
            </a:pPr>
            <a:r>
              <a:rPr lang="en-IN" sz="1600" dirty="0"/>
              <a:t>In this project, we collected and loaded sample superstore data to Pandas data frame and visualized the data by analysing sales and profit data segregated by region. This project will enable organizations to make data driven decisions. </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2389101"/>
            <a:ext cx="6431280" cy="3607987"/>
          </a:xfrm>
        </p:spPr>
        <p:txBody>
          <a:bodyPr>
            <a:normAutofit/>
          </a:bodyPr>
          <a:lstStyle/>
          <a:p>
            <a:pPr marL="0" indent="0">
              <a:lnSpc>
                <a:spcPct val="150000"/>
              </a:lnSpc>
              <a:buNone/>
            </a:pPr>
            <a:r>
              <a:rPr lang="en-IN" sz="1800" dirty="0"/>
              <a:t>Analyse the Sample superstore dataset that describes the sales in each state segregated by category, segments and regions. Derive relationship between sales v/s region, profit v/s region, sales v/s category and profit v/s category and make report by visualizing on bar chart and pie chart so that it would enable organizations to make data driven decisions.</a:t>
            </a:r>
          </a:p>
          <a:p>
            <a:pPr>
              <a:lnSpc>
                <a:spcPct val="150000"/>
              </a:lnSpc>
              <a:buFont typeface="Wingdings" panose="05000000000000000000" pitchFamily="2" charset="2"/>
              <a:buChar char="v"/>
            </a:pPr>
            <a:endParaRPr lang="en-IN" sz="1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93126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2277034"/>
            <a:ext cx="8937812" cy="5629835"/>
          </a:xfrm>
        </p:spPr>
        <p:txBody>
          <a:bodyPr>
            <a:normAutofit/>
          </a:bodyPr>
          <a:lstStyle/>
          <a:p>
            <a:pPr marL="285750" indent="-285750">
              <a:lnSpc>
                <a:spcPct val="150000"/>
              </a:lnSpc>
              <a:buFont typeface="Wingdings" panose="05000000000000000000" pitchFamily="2" charset="2"/>
              <a:buChar char="q"/>
            </a:pPr>
            <a:r>
              <a:rPr lang="en-GB" sz="1800" b="0" dirty="0">
                <a:latin typeface="Aptos Display" panose="020B0004020202020204" pitchFamily="34" charset="0"/>
              </a:rPr>
              <a:t>The project aims at analysing the Sample superstore dataset by statistical analysis of :</a:t>
            </a:r>
            <a:br>
              <a:rPr lang="en-GB" sz="1800" b="0" dirty="0">
                <a:latin typeface="Aptos Display" panose="020B0004020202020204" pitchFamily="34" charset="0"/>
              </a:rPr>
            </a:br>
            <a:r>
              <a:rPr lang="en-GB" sz="1800" b="0" dirty="0">
                <a:latin typeface="Aptos Display" panose="020B0004020202020204" pitchFamily="34" charset="0"/>
              </a:rPr>
              <a:t>Segment v/s sales &amp; Segment v/s profit</a:t>
            </a:r>
            <a:br>
              <a:rPr lang="en-GB" sz="1800" b="0" dirty="0">
                <a:latin typeface="Aptos Display" panose="020B0004020202020204" pitchFamily="34" charset="0"/>
              </a:rPr>
            </a:br>
            <a:r>
              <a:rPr lang="en-GB" sz="1800" b="0" dirty="0">
                <a:latin typeface="Aptos Display" panose="020B0004020202020204" pitchFamily="34" charset="0"/>
              </a:rPr>
              <a:t>Sales v/s region &amp; Profit v/s region</a:t>
            </a:r>
            <a:br>
              <a:rPr lang="en-GB" sz="1800" b="0" dirty="0">
                <a:latin typeface="Aptos Display" panose="020B0004020202020204" pitchFamily="34" charset="0"/>
              </a:rPr>
            </a:br>
            <a:r>
              <a:rPr lang="en-GB" sz="1800" b="0" dirty="0">
                <a:latin typeface="Aptos Display" panose="020B0004020202020204" pitchFamily="34" charset="0"/>
              </a:rPr>
              <a:t>Sales v/s category &amp; Profit v/s category</a:t>
            </a:r>
            <a:br>
              <a:rPr lang="en-GB" sz="1800" b="0" dirty="0">
                <a:latin typeface="Aptos Display" panose="020B0004020202020204" pitchFamily="34" charset="0"/>
              </a:rPr>
            </a:br>
            <a:r>
              <a:rPr lang="en-GB" sz="1800" b="0" dirty="0">
                <a:latin typeface="Aptos Display" panose="020B0004020202020204" pitchFamily="34" charset="0"/>
              </a:rPr>
              <a:t>Sales v/s state &amp; Profit v/s state Segment</a:t>
            </a:r>
            <a:br>
              <a:rPr lang="en-GB" sz="2000" dirty="0">
                <a:latin typeface="Aptos Display" panose="020B0004020202020204" pitchFamily="34" charset="0"/>
              </a:rPr>
            </a:br>
            <a:br>
              <a:rPr lang="en-GB" dirty="0"/>
            </a:br>
            <a:r>
              <a:rPr lang="en-GB" dirty="0"/>
              <a:t> </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32537C50-BD63-C721-6FE0-29ED41FBAD8A}"/>
              </a:ext>
            </a:extLst>
          </p:cNvPr>
          <p:cNvSpPr txBox="1"/>
          <p:nvPr/>
        </p:nvSpPr>
        <p:spPr>
          <a:xfrm>
            <a:off x="967589" y="1369142"/>
            <a:ext cx="5271847" cy="584775"/>
          </a:xfrm>
          <a:prstGeom prst="rect">
            <a:avLst/>
          </a:prstGeom>
          <a:noFill/>
        </p:spPr>
        <p:txBody>
          <a:bodyPr wrap="square">
            <a:spAutoFit/>
          </a:bodyPr>
          <a:lstStyle/>
          <a:p>
            <a:r>
              <a:rPr lang="en-GB" sz="3200" b="1" dirty="0"/>
              <a:t>Project Description</a:t>
            </a:r>
            <a:endParaRPr lang="en-IN" sz="3200" b="1"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578984"/>
            <a:ext cx="7904481" cy="3990023"/>
          </a:xfrm>
        </p:spPr>
        <p:txBody>
          <a:bodyPr>
            <a:noAutofit/>
          </a:bodyPr>
          <a:lstStyle/>
          <a:p>
            <a:pPr algn="just">
              <a:lnSpc>
                <a:spcPct val="150000"/>
              </a:lnSpc>
              <a:buFont typeface="Wingdings" panose="05000000000000000000" pitchFamily="2" charset="2"/>
              <a:buChar char="q"/>
            </a:pPr>
            <a:r>
              <a:rPr lang="en-IN" dirty="0"/>
              <a:t>Business Analysts</a:t>
            </a:r>
          </a:p>
          <a:p>
            <a:pPr algn="just">
              <a:lnSpc>
                <a:spcPct val="150000"/>
              </a:lnSpc>
              <a:buFont typeface="Wingdings" panose="05000000000000000000" pitchFamily="2" charset="2"/>
              <a:buChar char="q"/>
            </a:pPr>
            <a:r>
              <a:rPr lang="en-IN" dirty="0"/>
              <a:t>Data Analysts</a:t>
            </a:r>
          </a:p>
          <a:p>
            <a:pPr algn="just">
              <a:lnSpc>
                <a:spcPct val="150000"/>
              </a:lnSpc>
              <a:buFont typeface="Wingdings" panose="05000000000000000000" pitchFamily="2" charset="2"/>
              <a:buChar char="q"/>
            </a:pPr>
            <a:r>
              <a:rPr lang="en-IN" dirty="0"/>
              <a:t>Marketing team (to analyse sales data)</a:t>
            </a:r>
          </a:p>
          <a:p>
            <a:pPr algn="just">
              <a:lnSpc>
                <a:spcPct val="150000"/>
              </a:lnSpc>
              <a:buFont typeface="Wingdings" panose="05000000000000000000" pitchFamily="2" charset="2"/>
              <a:buChar char="q"/>
            </a:pPr>
            <a:r>
              <a:rPr lang="en-IN" dirty="0"/>
              <a:t>Organization stakeholders (data driven decisions)</a:t>
            </a:r>
          </a:p>
          <a:p>
            <a:pPr algn="just">
              <a:lnSpc>
                <a:spcPct val="150000"/>
              </a:lnSpc>
              <a:buFont typeface="Wingdings" panose="05000000000000000000" pitchFamily="2" charset="2"/>
              <a:buChar char="q"/>
            </a:pPr>
            <a:r>
              <a:rPr lang="en-IN" dirty="0"/>
              <a:t>Product manufacturers (by analysing production v/s profit)</a:t>
            </a:r>
          </a:p>
          <a:p>
            <a:pPr algn="just">
              <a:lnSpc>
                <a:spcPct val="150000"/>
              </a:lnSpc>
              <a:buFont typeface="Wingdings" panose="05000000000000000000" pitchFamily="2" charset="2"/>
              <a:buChar char="q"/>
            </a:pPr>
            <a:r>
              <a:rPr lang="en-IN" dirty="0"/>
              <a:t>Company employees</a:t>
            </a:r>
          </a:p>
          <a:p>
            <a:pPr algn="just">
              <a:lnSpc>
                <a:spcPct val="150000"/>
              </a:lnSpc>
              <a:buFont typeface="Wingdings" panose="05000000000000000000" pitchFamily="2" charset="2"/>
              <a:buChar char="q"/>
            </a:pPr>
            <a:r>
              <a:rPr lang="en-IN" dirty="0"/>
              <a:t>Future Data analysts</a:t>
            </a:r>
          </a:p>
          <a:p>
            <a:pPr algn="just">
              <a:lnSpc>
                <a:spcPct val="150000"/>
              </a:lnSpc>
              <a:buFont typeface="Wingdings" panose="05000000000000000000" pitchFamily="2" charset="2"/>
              <a:buChar char="q"/>
            </a:pPr>
            <a:r>
              <a:rPr lang="en-IN" dirty="0"/>
              <a:t>Product users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197442" y="1315059"/>
            <a:ext cx="9027702" cy="5243448"/>
          </a:xfrm>
        </p:spPr>
        <p:txBody>
          <a:bodyPr/>
          <a:lstStyle/>
          <a:p>
            <a:pPr lvl="1">
              <a:lnSpc>
                <a:spcPct val="150000"/>
              </a:lnSpc>
            </a:pPr>
            <a:r>
              <a:rPr lang="en-IN" dirty="0"/>
              <a:t>Python</a:t>
            </a:r>
          </a:p>
          <a:p>
            <a:pPr lvl="1">
              <a:lnSpc>
                <a:spcPct val="150000"/>
              </a:lnSpc>
            </a:pPr>
            <a:r>
              <a:rPr lang="en-IN" dirty="0"/>
              <a:t>Pandas, NumPy, Matplotlib</a:t>
            </a:r>
          </a:p>
          <a:p>
            <a:pPr lvl="1">
              <a:lnSpc>
                <a:spcPct val="150000"/>
              </a:lnSpc>
            </a:pPr>
            <a:r>
              <a:rPr lang="en-IN" dirty="0"/>
              <a:t>Power BI</a:t>
            </a:r>
          </a:p>
          <a:p>
            <a:pPr lvl="1">
              <a:lnSpc>
                <a:spcPct val="150000"/>
              </a:lnSpc>
            </a:pPr>
            <a:r>
              <a:rPr lang="en-IN" dirty="0"/>
              <a:t>Microsoft Excel</a:t>
            </a:r>
          </a:p>
          <a:p>
            <a:pPr lvl="1">
              <a:lnSpc>
                <a:spcPct val="150000"/>
              </a:lnSpc>
            </a:pPr>
            <a:r>
              <a:rPr lang="en-IN" dirty="0"/>
              <a:t>Power Query</a:t>
            </a:r>
          </a:p>
          <a:p>
            <a:pPr lvl="1">
              <a:lnSpc>
                <a:spcPct val="150000"/>
              </a:lnSpc>
            </a:pPr>
            <a:r>
              <a:rPr lang="en-IN" dirty="0"/>
              <a:t>SQL</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60" y="5737444"/>
            <a:ext cx="3602194" cy="358556"/>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002060"/>
                </a:solidFill>
              </a:rPr>
              <a:t> </a:t>
            </a:r>
            <a:r>
              <a:rPr lang="en-US" dirty="0">
                <a:solidFill>
                  <a:srgbClr val="002060"/>
                </a:solidFill>
                <a:hlinkClick r:id="rId3">
                  <a:extLst>
                    <a:ext uri="{A12FA001-AC4F-418D-AE19-62706E023703}">
                      <ahyp:hlinkClr xmlns:ahyp="http://schemas.microsoft.com/office/drawing/2018/hyperlinkcolor" val="tx"/>
                    </a:ext>
                  </a:extLst>
                </a:hlinkClick>
              </a:rPr>
              <a:t>Link to Project Source Code</a:t>
            </a:r>
            <a:endParaRPr lang="en-IN" b="0" u="sng" dirty="0">
              <a:solidFill>
                <a:srgbClr val="00206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950599" y="1936063"/>
            <a:ext cx="4275138" cy="477520"/>
          </a:xfrm>
        </p:spPr>
        <p:txBody>
          <a:bodyPr/>
          <a:lstStyle/>
          <a:p>
            <a:pPr marL="0" indent="0">
              <a:buNone/>
            </a:pPr>
            <a:endParaRPr lang="en-IN" dirty="0"/>
          </a:p>
        </p:txBody>
      </p:sp>
      <p:pic>
        <p:nvPicPr>
          <p:cNvPr id="15" name="Picture 14">
            <a:extLst>
              <a:ext uri="{FF2B5EF4-FFF2-40B4-BE49-F238E27FC236}">
                <a16:creationId xmlns:a16="http://schemas.microsoft.com/office/drawing/2014/main" id="{808A0237-8448-2B27-5505-828B3F29FCD4}"/>
              </a:ext>
            </a:extLst>
          </p:cNvPr>
          <p:cNvPicPr>
            <a:picLocks noChangeAspect="1"/>
          </p:cNvPicPr>
          <p:nvPr/>
        </p:nvPicPr>
        <p:blipFill>
          <a:blip r:embed="rId4"/>
          <a:stretch>
            <a:fillRect/>
          </a:stretch>
        </p:blipFill>
        <p:spPr>
          <a:xfrm>
            <a:off x="684922" y="1803962"/>
            <a:ext cx="4616843" cy="3250075"/>
          </a:xfrm>
          <a:prstGeom prst="rect">
            <a:avLst/>
          </a:prstGeom>
        </p:spPr>
      </p:pic>
      <p:pic>
        <p:nvPicPr>
          <p:cNvPr id="17" name="Picture 16">
            <a:extLst>
              <a:ext uri="{FF2B5EF4-FFF2-40B4-BE49-F238E27FC236}">
                <a16:creationId xmlns:a16="http://schemas.microsoft.com/office/drawing/2014/main" id="{D5EA03F7-51BC-E141-B43D-19BBB1D9C0DB}"/>
              </a:ext>
            </a:extLst>
          </p:cNvPr>
          <p:cNvPicPr>
            <a:picLocks noChangeAspect="1"/>
          </p:cNvPicPr>
          <p:nvPr/>
        </p:nvPicPr>
        <p:blipFill>
          <a:blip r:embed="rId5"/>
          <a:stretch>
            <a:fillRect/>
          </a:stretch>
        </p:blipFill>
        <p:spPr>
          <a:xfrm>
            <a:off x="6261038" y="2028711"/>
            <a:ext cx="3343562" cy="318006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273406"/>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pic>
        <p:nvPicPr>
          <p:cNvPr id="11" name="Picture 10">
            <a:extLst>
              <a:ext uri="{FF2B5EF4-FFF2-40B4-BE49-F238E27FC236}">
                <a16:creationId xmlns:a16="http://schemas.microsoft.com/office/drawing/2014/main" id="{D187BDBA-0E84-4163-034A-7EB389025AF0}"/>
              </a:ext>
            </a:extLst>
          </p:cNvPr>
          <p:cNvPicPr>
            <a:picLocks noChangeAspect="1"/>
          </p:cNvPicPr>
          <p:nvPr/>
        </p:nvPicPr>
        <p:blipFill>
          <a:blip r:embed="rId3"/>
          <a:stretch>
            <a:fillRect/>
          </a:stretch>
        </p:blipFill>
        <p:spPr>
          <a:xfrm>
            <a:off x="5952565" y="2119078"/>
            <a:ext cx="3469341" cy="3198042"/>
          </a:xfrm>
          <a:prstGeom prst="rect">
            <a:avLst/>
          </a:prstGeom>
        </p:spPr>
      </p:pic>
      <p:pic>
        <p:nvPicPr>
          <p:cNvPr id="13" name="Picture 12">
            <a:extLst>
              <a:ext uri="{FF2B5EF4-FFF2-40B4-BE49-F238E27FC236}">
                <a16:creationId xmlns:a16="http://schemas.microsoft.com/office/drawing/2014/main" id="{445E8D79-AE3D-6863-E6FA-D520679134A5}"/>
              </a:ext>
            </a:extLst>
          </p:cNvPr>
          <p:cNvPicPr>
            <a:picLocks noChangeAspect="1"/>
          </p:cNvPicPr>
          <p:nvPr/>
        </p:nvPicPr>
        <p:blipFill>
          <a:blip r:embed="rId4"/>
          <a:stretch>
            <a:fillRect/>
          </a:stretch>
        </p:blipFill>
        <p:spPr>
          <a:xfrm>
            <a:off x="437685" y="1431693"/>
            <a:ext cx="4806668" cy="4340970"/>
          </a:xfrm>
          <a:prstGeom prst="rect">
            <a:avLst/>
          </a:prstGeom>
        </p:spPr>
      </p:pic>
      <p:sp>
        <p:nvSpPr>
          <p:cNvPr id="14" name="Title 3">
            <a:extLst>
              <a:ext uri="{FF2B5EF4-FFF2-40B4-BE49-F238E27FC236}">
                <a16:creationId xmlns:a16="http://schemas.microsoft.com/office/drawing/2014/main" id="{20A23E90-CBF6-4CBD-265C-CD5FA6638FC9}"/>
              </a:ext>
            </a:extLst>
          </p:cNvPr>
          <p:cNvSpPr txBox="1">
            <a:spLocks/>
          </p:cNvSpPr>
          <p:nvPr/>
        </p:nvSpPr>
        <p:spPr>
          <a:xfrm>
            <a:off x="422959" y="6081603"/>
            <a:ext cx="3602194" cy="358556"/>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002060"/>
                </a:solidFill>
              </a:rPr>
              <a:t> </a:t>
            </a:r>
            <a:r>
              <a:rPr lang="en-US" dirty="0">
                <a:solidFill>
                  <a:srgbClr val="002060"/>
                </a:solidFill>
                <a:hlinkClick r:id="rId5">
                  <a:extLst>
                    <a:ext uri="{A12FA001-AC4F-418D-AE19-62706E023703}">
                      <ahyp:hlinkClr xmlns:ahyp="http://schemas.microsoft.com/office/drawing/2018/hyperlinkcolor" val="tx"/>
                    </a:ext>
                  </a:extLst>
                </a:hlinkClick>
              </a:rPr>
              <a:t>Link to Project Source Code</a:t>
            </a:r>
            <a:endParaRPr lang="en-IN" b="0" u="sng" dirty="0">
              <a:solidFill>
                <a:srgbClr val="002060"/>
              </a:solidFill>
            </a:endParaRPr>
          </a:p>
        </p:txBody>
      </p:sp>
    </p:spTree>
    <p:extLst>
      <p:ext uri="{BB962C8B-B14F-4D97-AF65-F5344CB8AC3E}">
        <p14:creationId xmlns:p14="http://schemas.microsoft.com/office/powerpoint/2010/main" val="34842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784ABF9D-2B7F-EBAB-13E1-0ED7C1579C4A}"/>
              </a:ext>
            </a:extLst>
          </p:cNvPr>
          <p:cNvPicPr>
            <a:picLocks noChangeAspect="1"/>
          </p:cNvPicPr>
          <p:nvPr/>
        </p:nvPicPr>
        <p:blipFill>
          <a:blip r:embed="rId3"/>
          <a:stretch>
            <a:fillRect/>
          </a:stretch>
        </p:blipFill>
        <p:spPr>
          <a:xfrm>
            <a:off x="521741" y="1466184"/>
            <a:ext cx="4095084" cy="3925632"/>
          </a:xfrm>
          <a:prstGeom prst="rect">
            <a:avLst/>
          </a:prstGeom>
        </p:spPr>
      </p:pic>
      <p:pic>
        <p:nvPicPr>
          <p:cNvPr id="11" name="Picture 10">
            <a:extLst>
              <a:ext uri="{FF2B5EF4-FFF2-40B4-BE49-F238E27FC236}">
                <a16:creationId xmlns:a16="http://schemas.microsoft.com/office/drawing/2014/main" id="{4995ADBA-22CD-572F-56BC-FDB62B9CDB08}"/>
              </a:ext>
            </a:extLst>
          </p:cNvPr>
          <p:cNvPicPr>
            <a:picLocks noChangeAspect="1"/>
          </p:cNvPicPr>
          <p:nvPr/>
        </p:nvPicPr>
        <p:blipFill>
          <a:blip r:embed="rId4"/>
          <a:stretch>
            <a:fillRect/>
          </a:stretch>
        </p:blipFill>
        <p:spPr>
          <a:xfrm>
            <a:off x="5549152" y="2107397"/>
            <a:ext cx="3702423" cy="3229244"/>
          </a:xfrm>
          <a:prstGeom prst="rect">
            <a:avLst/>
          </a:prstGeom>
        </p:spPr>
      </p:pic>
      <p:sp>
        <p:nvSpPr>
          <p:cNvPr id="12" name="Title 3">
            <a:extLst>
              <a:ext uri="{FF2B5EF4-FFF2-40B4-BE49-F238E27FC236}">
                <a16:creationId xmlns:a16="http://schemas.microsoft.com/office/drawing/2014/main" id="{F3D3FABA-CBD2-300A-B96C-752C642D7278}"/>
              </a:ext>
            </a:extLst>
          </p:cNvPr>
          <p:cNvSpPr txBox="1">
            <a:spLocks/>
          </p:cNvSpPr>
          <p:nvPr/>
        </p:nvSpPr>
        <p:spPr>
          <a:xfrm>
            <a:off x="422960" y="5737444"/>
            <a:ext cx="3602194" cy="358556"/>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002060"/>
                </a:solidFill>
              </a:rPr>
              <a:t> </a:t>
            </a:r>
            <a:r>
              <a:rPr lang="en-US" dirty="0">
                <a:solidFill>
                  <a:srgbClr val="002060"/>
                </a:solidFill>
                <a:hlinkClick r:id="rId5">
                  <a:extLst>
                    <a:ext uri="{A12FA001-AC4F-418D-AE19-62706E023703}">
                      <ahyp:hlinkClr xmlns:ahyp="http://schemas.microsoft.com/office/drawing/2018/hyperlinkcolor" val="tx"/>
                    </a:ext>
                  </a:extLst>
                </a:hlinkClick>
              </a:rPr>
              <a:t>Link to Project Source Code</a:t>
            </a:r>
            <a:endParaRPr lang="en-IN" b="0" u="sng" dirty="0">
              <a:solidFill>
                <a:srgbClr val="002060"/>
              </a:solidFill>
            </a:endParaRPr>
          </a:p>
        </p:txBody>
      </p:sp>
    </p:spTree>
    <p:extLst>
      <p:ext uri="{BB962C8B-B14F-4D97-AF65-F5344CB8AC3E}">
        <p14:creationId xmlns:p14="http://schemas.microsoft.com/office/powerpoint/2010/main" val="254013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6" name="Picture 5">
            <a:extLst>
              <a:ext uri="{FF2B5EF4-FFF2-40B4-BE49-F238E27FC236}">
                <a16:creationId xmlns:a16="http://schemas.microsoft.com/office/drawing/2014/main" id="{CF45BD64-60F3-4BB9-7298-D6128BD56F13}"/>
              </a:ext>
            </a:extLst>
          </p:cNvPr>
          <p:cNvPicPr>
            <a:picLocks noChangeAspect="1"/>
          </p:cNvPicPr>
          <p:nvPr/>
        </p:nvPicPr>
        <p:blipFill>
          <a:blip r:embed="rId3"/>
          <a:stretch>
            <a:fillRect/>
          </a:stretch>
        </p:blipFill>
        <p:spPr>
          <a:xfrm>
            <a:off x="5665693" y="2125727"/>
            <a:ext cx="3810001" cy="3160107"/>
          </a:xfrm>
          <a:prstGeom prst="rect">
            <a:avLst/>
          </a:prstGeom>
        </p:spPr>
      </p:pic>
      <p:pic>
        <p:nvPicPr>
          <p:cNvPr id="13" name="Picture 12">
            <a:extLst>
              <a:ext uri="{FF2B5EF4-FFF2-40B4-BE49-F238E27FC236}">
                <a16:creationId xmlns:a16="http://schemas.microsoft.com/office/drawing/2014/main" id="{E5CA0136-C51B-2273-26D3-2762E6506AC2}"/>
              </a:ext>
            </a:extLst>
          </p:cNvPr>
          <p:cNvPicPr>
            <a:picLocks noChangeAspect="1"/>
          </p:cNvPicPr>
          <p:nvPr/>
        </p:nvPicPr>
        <p:blipFill>
          <a:blip r:embed="rId4"/>
          <a:stretch>
            <a:fillRect/>
          </a:stretch>
        </p:blipFill>
        <p:spPr>
          <a:xfrm>
            <a:off x="422959" y="1448165"/>
            <a:ext cx="4388471" cy="4192758"/>
          </a:xfrm>
          <a:prstGeom prst="rect">
            <a:avLst/>
          </a:prstGeom>
        </p:spPr>
      </p:pic>
      <p:sp>
        <p:nvSpPr>
          <p:cNvPr id="14" name="Title 3">
            <a:extLst>
              <a:ext uri="{FF2B5EF4-FFF2-40B4-BE49-F238E27FC236}">
                <a16:creationId xmlns:a16="http://schemas.microsoft.com/office/drawing/2014/main" id="{DF975CC9-647F-4EDD-8F83-C0F3FA3F9AE5}"/>
              </a:ext>
            </a:extLst>
          </p:cNvPr>
          <p:cNvSpPr txBox="1">
            <a:spLocks/>
          </p:cNvSpPr>
          <p:nvPr/>
        </p:nvSpPr>
        <p:spPr>
          <a:xfrm>
            <a:off x="422960" y="5737444"/>
            <a:ext cx="3602194" cy="358556"/>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rgbClr val="002060"/>
                </a:solidFill>
              </a:rPr>
              <a:t> </a:t>
            </a:r>
            <a:r>
              <a:rPr lang="en-US" dirty="0">
                <a:solidFill>
                  <a:srgbClr val="002060"/>
                </a:solidFill>
                <a:hlinkClick r:id="rId5">
                  <a:extLst>
                    <a:ext uri="{A12FA001-AC4F-418D-AE19-62706E023703}">
                      <ahyp:hlinkClr xmlns:ahyp="http://schemas.microsoft.com/office/drawing/2018/hyperlinkcolor" val="tx"/>
                    </a:ext>
                  </a:extLst>
                </a:hlinkClick>
              </a:rPr>
              <a:t>Link to Project Source Code</a:t>
            </a:r>
            <a:endParaRPr lang="en-IN" b="0" u="sng" dirty="0">
              <a:solidFill>
                <a:srgbClr val="002060"/>
              </a:solidFill>
            </a:endParaRPr>
          </a:p>
        </p:txBody>
      </p:sp>
    </p:spTree>
    <p:extLst>
      <p:ext uri="{BB962C8B-B14F-4D97-AF65-F5344CB8AC3E}">
        <p14:creationId xmlns:p14="http://schemas.microsoft.com/office/powerpoint/2010/main" val="200497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622</TotalTime>
  <Words>307</Words>
  <Application>Microsoft Office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 Display</vt:lpstr>
      <vt:lpstr>Arial</vt:lpstr>
      <vt:lpstr>Calibri</vt:lpstr>
      <vt:lpstr>Trebuchet MS</vt:lpstr>
      <vt:lpstr>Wingdings</vt:lpstr>
      <vt:lpstr>Wingdings 3</vt:lpstr>
      <vt:lpstr>Facet</vt:lpstr>
      <vt:lpstr>Project Title - Retail Insights from Superstore Data </vt:lpstr>
      <vt:lpstr>PROBLEM  STATEMENT</vt:lpstr>
      <vt:lpstr>The project aims at analysing the Sample superstore dataset by statistical analysis of : Segment v/s sales &amp; Segment v/s profit Sales v/s region &amp; Profit v/s region Sales v/s category &amp; Profit v/s category Sales v/s state &amp; Profit v/s state Segment   </vt:lpstr>
      <vt:lpstr>WHO ARE THE END USERS?</vt:lpstr>
      <vt:lpstr>Technology Used</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Ankit Pathak</cp:lastModifiedBy>
  <cp:revision>75</cp:revision>
  <dcterms:created xsi:type="dcterms:W3CDTF">2021-07-11T13:13:15Z</dcterms:created>
  <dcterms:modified xsi:type="dcterms:W3CDTF">2024-07-12T13:12:34Z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