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80" r:id="rId2"/>
    <p:sldId id="282" r:id="rId3"/>
    <p:sldId id="257" r:id="rId4"/>
    <p:sldId id="283" r:id="rId5"/>
    <p:sldId id="284" r:id="rId6"/>
    <p:sldId id="285" r:id="rId7"/>
    <p:sldId id="258" r:id="rId8"/>
    <p:sldId id="259" r:id="rId9"/>
    <p:sldId id="261" r:id="rId10"/>
    <p:sldId id="262" r:id="rId11"/>
    <p:sldId id="263" r:id="rId12"/>
    <p:sldId id="274" r:id="rId13"/>
    <p:sldId id="264" r:id="rId14"/>
    <p:sldId id="265" r:id="rId15"/>
    <p:sldId id="266" r:id="rId16"/>
    <p:sldId id="267" r:id="rId17"/>
    <p:sldId id="268" r:id="rId18"/>
    <p:sldId id="269" r:id="rId19"/>
    <p:sldId id="270" r:id="rId20"/>
    <p:sldId id="271" r:id="rId21"/>
    <p:sldId id="272" r:id="rId22"/>
    <p:sldId id="273" r:id="rId23"/>
    <p:sldId id="277" r:id="rId24"/>
    <p:sldId id="278" r:id="rId25"/>
    <p:sldId id="279" r:id="rId26"/>
    <p:sldId id="286"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AA49ABC-9E0D-4459-B3AB-C9AA9CA1A438}" type="datetimeFigureOut">
              <a:rPr lang="en-US" smtClean="0"/>
              <a:pPr/>
              <a:t>12/15/2022</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052E3C2-EC40-4998-88D1-97EB4D1E100C}" type="slidenum">
              <a:rPr lang="en-US" smtClean="0"/>
              <a:pPr/>
              <a:t>‹#›</a:t>
            </a:fld>
            <a:endParaRPr lang="en-US"/>
          </a:p>
        </p:txBody>
      </p:sp>
    </p:spTree>
    <p:extLst>
      <p:ext uri="{BB962C8B-B14F-4D97-AF65-F5344CB8AC3E}">
        <p14:creationId xmlns:p14="http://schemas.microsoft.com/office/powerpoint/2010/main" val="69824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185622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2694298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1656085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551711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439718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2288831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699043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114358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70768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288770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31710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57050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393404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331262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410585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49ABC-9E0D-4459-B3AB-C9AA9CA1A438}" type="datetimeFigureOut">
              <a:rPr lang="en-US" smtClean="0"/>
              <a:pPr/>
              <a:t>12/15/2022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226291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AA49ABC-9E0D-4459-B3AB-C9AA9CA1A438}" type="datetimeFigureOut">
              <a:rPr lang="en-US" smtClean="0"/>
              <a:pPr/>
              <a:t>12/15/2022</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052E3C2-EC40-4998-88D1-97EB4D1E100C}" type="slidenum">
              <a:rPr lang="en-US" smtClean="0"/>
              <a:pPr/>
              <a:t>‹#›</a:t>
            </a:fld>
            <a:endParaRPr lang="en-US"/>
          </a:p>
        </p:txBody>
      </p:sp>
    </p:spTree>
    <p:extLst>
      <p:ext uri="{BB962C8B-B14F-4D97-AF65-F5344CB8AC3E}">
        <p14:creationId xmlns:p14="http://schemas.microsoft.com/office/powerpoint/2010/main" val="158337953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062811-94D0-BCD3-3F5F-42CEA18329E7}"/>
              </a:ext>
            </a:extLst>
          </p:cNvPr>
          <p:cNvSpPr>
            <a:spLocks noGrp="1"/>
          </p:cNvSpPr>
          <p:nvPr>
            <p:ph type="title"/>
          </p:nvPr>
        </p:nvSpPr>
        <p:spPr/>
        <p:txBody>
          <a:bodyPr/>
          <a:lstStyle/>
          <a:p>
            <a:r>
              <a:rPr lang="en-US" sz="4000" dirty="0" err="1">
                <a:latin typeface="Algerian" panose="04020705040A02060702" pitchFamily="82" charset="0"/>
              </a:rPr>
              <a:t>Ict</a:t>
            </a:r>
            <a:r>
              <a:rPr lang="en-US" sz="4000" dirty="0">
                <a:latin typeface="Algerian" panose="04020705040A02060702" pitchFamily="82" charset="0"/>
              </a:rPr>
              <a:t> Ganpat university</a:t>
            </a:r>
          </a:p>
        </p:txBody>
      </p:sp>
      <p:sp>
        <p:nvSpPr>
          <p:cNvPr id="7" name="Content Placeholder 6">
            <a:extLst>
              <a:ext uri="{FF2B5EF4-FFF2-40B4-BE49-F238E27FC236}">
                <a16:creationId xmlns:a16="http://schemas.microsoft.com/office/drawing/2014/main" id="{C931A2BF-40FB-C2DF-39DD-85B43F20B9AA}"/>
              </a:ext>
            </a:extLst>
          </p:cNvPr>
          <p:cNvSpPr>
            <a:spLocks noGrp="1"/>
          </p:cNvSpPr>
          <p:nvPr>
            <p:ph idx="1"/>
          </p:nvPr>
        </p:nvSpPr>
        <p:spPr/>
        <p:txBody>
          <a:bodyPr>
            <a:normAutofit/>
          </a:bodyPr>
          <a:lstStyle/>
          <a:p>
            <a:r>
              <a:rPr lang="en-US" sz="3200" dirty="0">
                <a:latin typeface="Arial Black" panose="020B0A04020102020204" pitchFamily="34" charset="0"/>
              </a:rPr>
              <a:t>PROJECT WORK ON STUDENT LIFE CYCLE MANAGEMENT SYSTEM.</a:t>
            </a:r>
          </a:p>
        </p:txBody>
      </p:sp>
    </p:spTree>
    <p:extLst>
      <p:ext uri="{BB962C8B-B14F-4D97-AF65-F5344CB8AC3E}">
        <p14:creationId xmlns:p14="http://schemas.microsoft.com/office/powerpoint/2010/main" val="218751353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F3C1-3721-3D3A-46A1-94A128A558B5}"/>
              </a:ext>
            </a:extLst>
          </p:cNvPr>
          <p:cNvSpPr>
            <a:spLocks noGrp="1"/>
          </p:cNvSpPr>
          <p:nvPr>
            <p:ph type="title"/>
          </p:nvPr>
        </p:nvSpPr>
        <p:spPr/>
        <p:txBody>
          <a:bodyPr/>
          <a:lstStyle/>
          <a:p>
            <a:r>
              <a:rPr lang="en-US" dirty="0">
                <a:latin typeface="Algerian" panose="04020705040A02060702" pitchFamily="82" charset="0"/>
              </a:rPr>
              <a:t>KEY FEATURES OF STUDENT LIFE CYCLE MANAGEMENT SYSTEM :</a:t>
            </a:r>
          </a:p>
        </p:txBody>
      </p:sp>
      <p:sp>
        <p:nvSpPr>
          <p:cNvPr id="19" name="Content Placeholder 18">
            <a:extLst>
              <a:ext uri="{FF2B5EF4-FFF2-40B4-BE49-F238E27FC236}">
                <a16:creationId xmlns:a16="http://schemas.microsoft.com/office/drawing/2014/main" id="{EA2C3016-DECF-31D7-F171-628302F7A098}"/>
              </a:ext>
            </a:extLst>
          </p:cNvPr>
          <p:cNvSpPr>
            <a:spLocks noGrp="1"/>
          </p:cNvSpPr>
          <p:nvPr>
            <p:ph idx="1"/>
          </p:nvPr>
        </p:nvSpPr>
        <p:spPr/>
        <p:txBody>
          <a:bodyPr>
            <a:normAutofit fontScale="92500" lnSpcReduction="20000"/>
          </a:bodyPr>
          <a:lstStyle/>
          <a:p>
            <a:r>
              <a:rPr lang="en-US" dirty="0"/>
              <a:t>CLEAR BILLING BREKDOWNS  AND PAYMENT MANAGEMENTS.</a:t>
            </a:r>
          </a:p>
          <a:p>
            <a:r>
              <a:rPr lang="en-US" dirty="0"/>
              <a:t>DIGITAL REGISTRATION AND CONSTENT FORM</a:t>
            </a:r>
          </a:p>
          <a:p>
            <a:r>
              <a:rPr lang="en-US" dirty="0"/>
              <a:t>PROGRESS TRACKING AND LESSON MANAGEMENT </a:t>
            </a:r>
          </a:p>
          <a:p>
            <a:r>
              <a:rPr lang="en-US" dirty="0"/>
              <a:t>SECURE MESSAGING </a:t>
            </a:r>
          </a:p>
          <a:p>
            <a:r>
              <a:rPr lang="en-US" dirty="0"/>
              <a:t>SCHOOL MANAGEMENT </a:t>
            </a:r>
          </a:p>
          <a:p>
            <a:r>
              <a:rPr lang="en-US" dirty="0"/>
              <a:t>ATTENDENCE MANAGEMENT </a:t>
            </a:r>
          </a:p>
          <a:p>
            <a:r>
              <a:rPr lang="en-US" dirty="0"/>
              <a:t>STUDENT ADMISSIONS AND APPLICATION PROCESS</a:t>
            </a:r>
          </a:p>
          <a:p>
            <a:r>
              <a:rPr lang="en-US" dirty="0"/>
              <a:t>SELF-SERVICE PORTALS FOR PARENTS, STUDENTS AND FACULTY</a:t>
            </a:r>
          </a:p>
          <a:p>
            <a:r>
              <a:rPr lang="en-US" dirty="0"/>
              <a:t>SUMMATIVE, FORMATIVE AND DIAGONASTIC ASSESSMENTS</a:t>
            </a:r>
          </a:p>
          <a:p>
            <a:r>
              <a:rPr lang="en-US" dirty="0"/>
              <a:t>STUDENT ADMISSION AND ONBOARDING    </a:t>
            </a:r>
          </a:p>
        </p:txBody>
      </p:sp>
    </p:spTree>
    <p:extLst>
      <p:ext uri="{BB962C8B-B14F-4D97-AF65-F5344CB8AC3E}">
        <p14:creationId xmlns:p14="http://schemas.microsoft.com/office/powerpoint/2010/main" val="17027922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BC7-ECE8-1E31-88EC-70ADAB5DFAF2}"/>
              </a:ext>
            </a:extLst>
          </p:cNvPr>
          <p:cNvSpPr>
            <a:spLocks noGrp="1"/>
          </p:cNvSpPr>
          <p:nvPr>
            <p:ph type="title"/>
          </p:nvPr>
        </p:nvSpPr>
        <p:spPr/>
        <p:txBody>
          <a:bodyPr/>
          <a:lstStyle/>
          <a:p>
            <a:r>
              <a:rPr lang="en-US" dirty="0">
                <a:latin typeface="Algerian" panose="04020705040A02060702" pitchFamily="82" charset="0"/>
              </a:rPr>
              <a:t>ADVANTAGES OF STUDENT MANAGEMENT SYSTEM : </a:t>
            </a:r>
            <a:r>
              <a:rPr lang="en-US" dirty="0"/>
              <a:t> </a:t>
            </a:r>
          </a:p>
        </p:txBody>
      </p:sp>
      <p:sp>
        <p:nvSpPr>
          <p:cNvPr id="3" name="Content Placeholder 2">
            <a:extLst>
              <a:ext uri="{FF2B5EF4-FFF2-40B4-BE49-F238E27FC236}">
                <a16:creationId xmlns:a16="http://schemas.microsoft.com/office/drawing/2014/main" id="{9AE08D4B-E908-F122-E5CE-779CC2F9A534}"/>
              </a:ext>
            </a:extLst>
          </p:cNvPr>
          <p:cNvSpPr>
            <a:spLocks noGrp="1"/>
          </p:cNvSpPr>
          <p:nvPr>
            <p:ph idx="1"/>
          </p:nvPr>
        </p:nvSpPr>
        <p:spPr>
          <a:xfrm>
            <a:off x="895739" y="2295650"/>
            <a:ext cx="9539298" cy="3450613"/>
          </a:xfrm>
        </p:spPr>
        <p:txBody>
          <a:bodyPr>
            <a:normAutofit/>
          </a:bodyPr>
          <a:lstStyle/>
          <a:p>
            <a:pPr marL="0" indent="0">
              <a:buNone/>
            </a:pPr>
            <a:endParaRPr lang="en-US" b="1" dirty="0">
              <a:solidFill>
                <a:srgbClr val="242626"/>
              </a:solidFill>
              <a:latin typeface="Arial Black" panose="020B0A04020102020204" pitchFamily="34" charset="0"/>
            </a:endParaRPr>
          </a:p>
          <a:p>
            <a:pPr marL="0" indent="0">
              <a:buNone/>
            </a:pPr>
            <a:r>
              <a:rPr lang="en-US" b="1" dirty="0">
                <a:solidFill>
                  <a:srgbClr val="242626"/>
                </a:solidFill>
                <a:latin typeface="Arial Black" panose="020B0A04020102020204" pitchFamily="34" charset="0"/>
              </a:rPr>
              <a:t>. INCREASES PRODUCTIVITY : </a:t>
            </a:r>
          </a:p>
          <a:p>
            <a:pPr marL="0" indent="0">
              <a:buNone/>
            </a:pPr>
            <a:r>
              <a:rPr lang="en-US" b="1" dirty="0">
                <a:solidFill>
                  <a:srgbClr val="242626"/>
                </a:solidFill>
                <a:latin typeface="Arial Black" panose="020B0A04020102020204" pitchFamily="34" charset="0"/>
              </a:rPr>
              <a:t>DEPLOYING THE RIGH STUDENT MANAGEMENT SYSTEM MEANS SPENDING LESS TIME MAINTAINING RECORDS AND MORE TIME FOCUSED ON SCHOOLS.</a:t>
            </a:r>
          </a:p>
          <a:p>
            <a:pPr marL="0" indent="0">
              <a:buNone/>
            </a:pPr>
            <a:endParaRPr lang="en-US" b="1" dirty="0">
              <a:solidFill>
                <a:srgbClr val="242626"/>
              </a:solidFill>
              <a:latin typeface="Arial Black" panose="020B0A04020102020204" pitchFamily="34" charset="0"/>
            </a:endParaRPr>
          </a:p>
          <a:p>
            <a:pPr marL="0" indent="0">
              <a:buNone/>
            </a:pPr>
            <a:endParaRPr lang="en-US" b="1" dirty="0">
              <a:solidFill>
                <a:srgbClr val="242626"/>
              </a:solidFill>
              <a:latin typeface="Arial Black" panose="020B0A04020102020204" pitchFamily="34" charset="0"/>
            </a:endParaRPr>
          </a:p>
          <a:p>
            <a:pPr marL="0" indent="0">
              <a:buNone/>
            </a:pPr>
            <a:endParaRPr lang="en-US" b="1" dirty="0">
              <a:solidFill>
                <a:srgbClr val="242626"/>
              </a:solidFill>
              <a:latin typeface="Arial Black" panose="020B0A04020102020204" pitchFamily="34" charset="0"/>
            </a:endParaRPr>
          </a:p>
        </p:txBody>
      </p:sp>
    </p:spTree>
    <p:extLst>
      <p:ext uri="{BB962C8B-B14F-4D97-AF65-F5344CB8AC3E}">
        <p14:creationId xmlns:p14="http://schemas.microsoft.com/office/powerpoint/2010/main" val="420590622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C822-94D8-023A-99C9-4224DBB73762}"/>
              </a:ext>
            </a:extLst>
          </p:cNvPr>
          <p:cNvSpPr>
            <a:spLocks noGrp="1"/>
          </p:cNvSpPr>
          <p:nvPr>
            <p:ph type="title"/>
          </p:nvPr>
        </p:nvSpPr>
        <p:spPr>
          <a:xfrm>
            <a:off x="2162660" y="1346893"/>
            <a:ext cx="8761413" cy="706964"/>
          </a:xfrm>
        </p:spPr>
        <p:txBody>
          <a:bodyPr/>
          <a:lstStyle/>
          <a:p>
            <a:r>
              <a:rPr lang="en-US" dirty="0">
                <a:latin typeface="Algerian" panose="04020705040A02060702" pitchFamily="82" charset="0"/>
              </a:rPr>
              <a:t>ADVANTAGES OF STUDENT LIFE CYCLE MANAGEMENT SYSTEM </a:t>
            </a:r>
          </a:p>
        </p:txBody>
      </p:sp>
      <p:sp>
        <p:nvSpPr>
          <p:cNvPr id="3" name="Content Placeholder 2">
            <a:extLst>
              <a:ext uri="{FF2B5EF4-FFF2-40B4-BE49-F238E27FC236}">
                <a16:creationId xmlns:a16="http://schemas.microsoft.com/office/drawing/2014/main" id="{0F6CDEEA-7B59-C0B0-ADAA-A107E9B33943}"/>
              </a:ext>
            </a:extLst>
          </p:cNvPr>
          <p:cNvSpPr>
            <a:spLocks noGrp="1"/>
          </p:cNvSpPr>
          <p:nvPr>
            <p:ph idx="1"/>
          </p:nvPr>
        </p:nvSpPr>
        <p:spPr/>
        <p:txBody>
          <a:bodyPr/>
          <a:lstStyle/>
          <a:p>
            <a:pPr marL="0" indent="0">
              <a:buNone/>
            </a:pPr>
            <a:r>
              <a:rPr lang="en-US" dirty="0"/>
              <a:t>. </a:t>
            </a:r>
            <a:r>
              <a:rPr lang="en-US" b="1" dirty="0">
                <a:solidFill>
                  <a:srgbClr val="242626"/>
                </a:solidFill>
                <a:latin typeface="Arial Black" panose="020B0A04020102020204" pitchFamily="34" charset="0"/>
              </a:rPr>
              <a:t>STREAMLINED, SIMPLIFIED TASKS </a:t>
            </a:r>
          </a:p>
          <a:p>
            <a:pPr marL="0" indent="0">
              <a:buNone/>
            </a:pPr>
            <a:r>
              <a:rPr lang="en-US" b="1" dirty="0">
                <a:solidFill>
                  <a:srgbClr val="242626"/>
                </a:solidFill>
                <a:latin typeface="Arial Black" panose="020B0A04020102020204" pitchFamily="34" charset="0"/>
              </a:rPr>
              <a:t>STUDENT MANAGEMENT SYSTEM EMPOWERS TEACHERS TO NOT ONLY KEEP TRACK OF EACH STUDENT’S PROGRESS, BUT ALSO TAKE IMMEDIATE ACTION TO COURSE-CORRECT OR PROVIDE ASSSISTANCE AS NEEDED</a:t>
            </a:r>
          </a:p>
          <a:p>
            <a:pPr marL="0" indent="0">
              <a:buNone/>
            </a:pPr>
            <a:endParaRPr lang="en-US" dirty="0"/>
          </a:p>
        </p:txBody>
      </p:sp>
    </p:spTree>
    <p:extLst>
      <p:ext uri="{BB962C8B-B14F-4D97-AF65-F5344CB8AC3E}">
        <p14:creationId xmlns:p14="http://schemas.microsoft.com/office/powerpoint/2010/main" val="122738738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E02F-65CD-0617-E42C-4399E7AA231A}"/>
              </a:ext>
            </a:extLst>
          </p:cNvPr>
          <p:cNvSpPr>
            <a:spLocks noGrp="1"/>
          </p:cNvSpPr>
          <p:nvPr>
            <p:ph type="title"/>
          </p:nvPr>
        </p:nvSpPr>
        <p:spPr/>
        <p:txBody>
          <a:bodyPr/>
          <a:lstStyle/>
          <a:p>
            <a:r>
              <a:rPr lang="en-US" dirty="0">
                <a:latin typeface="Algerian" panose="04020705040A02060702" pitchFamily="82" charset="0"/>
              </a:rPr>
              <a:t>ADVANTAGES OF STUDENT LIFE CYCLE MANAGEMENT SYSTEM : </a:t>
            </a:r>
          </a:p>
        </p:txBody>
      </p:sp>
      <p:sp>
        <p:nvSpPr>
          <p:cNvPr id="3" name="Content Placeholder 2">
            <a:extLst>
              <a:ext uri="{FF2B5EF4-FFF2-40B4-BE49-F238E27FC236}">
                <a16:creationId xmlns:a16="http://schemas.microsoft.com/office/drawing/2014/main" id="{49B77029-82FF-0B11-7A24-2FC09E8898FD}"/>
              </a:ext>
            </a:extLst>
          </p:cNvPr>
          <p:cNvSpPr>
            <a:spLocks noGrp="1"/>
          </p:cNvSpPr>
          <p:nvPr>
            <p:ph idx="1"/>
          </p:nvPr>
        </p:nvSpPr>
        <p:spPr/>
        <p:txBody>
          <a:bodyPr/>
          <a:lstStyle/>
          <a:p>
            <a:pPr marL="0" indent="0">
              <a:buNone/>
            </a:pPr>
            <a:r>
              <a:rPr lang="en-US" dirty="0">
                <a:latin typeface="Arial Black" panose="020B0A04020102020204" pitchFamily="34" charset="0"/>
              </a:rPr>
              <a:t>. IMPROVED COMMUNICATION</a:t>
            </a:r>
          </a:p>
          <a:p>
            <a:pPr marL="0" indent="0">
              <a:buNone/>
            </a:pPr>
            <a:r>
              <a:rPr lang="en-US" dirty="0">
                <a:latin typeface="Arial Black" panose="020B0A04020102020204" pitchFamily="34" charset="0"/>
              </a:rPr>
              <a:t>MODERN STUDENT MANAGEMENT SYSTEM ALLOW STUDENTS AND PARENTS TO EASILY CONNECT WITH THEIR TEACHERS IN AN ENVIRONMENT WHWRE ALL ESSENTIAL DATA IS ACCESSIBLE UPFRONT. THIS ALLOW A STUDENT’S PARENT TO TAKE A ACTIVE ROLE IN THEIR EDUCATION, WHILE ALSO EMPOWERING THE STUDENT TO MORE EASILY ASK QUESTIONS OR SEEK HELP.</a:t>
            </a:r>
          </a:p>
        </p:txBody>
      </p:sp>
    </p:spTree>
    <p:extLst>
      <p:ext uri="{BB962C8B-B14F-4D97-AF65-F5344CB8AC3E}">
        <p14:creationId xmlns:p14="http://schemas.microsoft.com/office/powerpoint/2010/main" val="1790911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CEF7-B331-CAE4-04F7-EFA726907B3A}"/>
              </a:ext>
            </a:extLst>
          </p:cNvPr>
          <p:cNvSpPr>
            <a:spLocks noGrp="1"/>
          </p:cNvSpPr>
          <p:nvPr>
            <p:ph type="title"/>
          </p:nvPr>
        </p:nvSpPr>
        <p:spPr/>
        <p:txBody>
          <a:bodyPr/>
          <a:lstStyle/>
          <a:p>
            <a:r>
              <a:rPr lang="en-US" dirty="0">
                <a:latin typeface="Algerian" panose="04020705040A02060702" pitchFamily="82" charset="0"/>
              </a:rPr>
              <a:t>ADVANTAGES OF STUDENT LIFE CYCLE MANAGEMENT SYSTEM :</a:t>
            </a:r>
          </a:p>
        </p:txBody>
      </p:sp>
      <p:sp>
        <p:nvSpPr>
          <p:cNvPr id="3" name="Content Placeholder 2">
            <a:extLst>
              <a:ext uri="{FF2B5EF4-FFF2-40B4-BE49-F238E27FC236}">
                <a16:creationId xmlns:a16="http://schemas.microsoft.com/office/drawing/2014/main" id="{A54D06F0-4601-AAF7-7876-22D0080E4368}"/>
              </a:ext>
            </a:extLst>
          </p:cNvPr>
          <p:cNvSpPr>
            <a:spLocks noGrp="1"/>
          </p:cNvSpPr>
          <p:nvPr>
            <p:ph idx="1"/>
          </p:nvPr>
        </p:nvSpPr>
        <p:spPr/>
        <p:txBody>
          <a:bodyPr/>
          <a:lstStyle/>
          <a:p>
            <a:pPr marL="0" indent="0">
              <a:buNone/>
            </a:pPr>
            <a:r>
              <a:rPr lang="en-US" dirty="0">
                <a:latin typeface="Arial Black" panose="020B0A04020102020204" pitchFamily="34" charset="0"/>
              </a:rPr>
              <a:t>. ACCESS TO INFORMATION </a:t>
            </a:r>
          </a:p>
          <a:p>
            <a:pPr marL="0" indent="0">
              <a:buNone/>
            </a:pPr>
            <a:r>
              <a:rPr lang="en-US" dirty="0">
                <a:latin typeface="Arial Black" panose="020B0A04020102020204" pitchFamily="34" charset="0"/>
              </a:rPr>
              <a:t>A STUDENT MANAGEMENT SYSTEM MAKES IT POSSIBLE FOR PARENTS TO GAIN TOTAL VISIBLITY INTO THEIR CHILDREN’S SCHOOL ACTIVITIES, ASSINGMENTS, ATTENDENCE AND PERFORMANCES. IT ALSO MEAN A SMOOTHER TRANSISTION BETWEEN CLASSES AND GRADES, AS ALL TEACHES HAVE ACCESS TO A SINGLE SOURCE OF TRUTH ABOUT THEIR STUDENT’S PERFORMANCE. </a:t>
            </a:r>
          </a:p>
        </p:txBody>
      </p:sp>
    </p:spTree>
    <p:extLst>
      <p:ext uri="{BB962C8B-B14F-4D97-AF65-F5344CB8AC3E}">
        <p14:creationId xmlns:p14="http://schemas.microsoft.com/office/powerpoint/2010/main" val="46715864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1A02-E67F-07B2-E8AD-A6568404B4A0}"/>
              </a:ext>
            </a:extLst>
          </p:cNvPr>
          <p:cNvSpPr>
            <a:spLocks noGrp="1"/>
          </p:cNvSpPr>
          <p:nvPr>
            <p:ph type="title"/>
          </p:nvPr>
        </p:nvSpPr>
        <p:spPr/>
        <p:txBody>
          <a:bodyPr/>
          <a:lstStyle/>
          <a:p>
            <a:r>
              <a:rPr lang="en-US" dirty="0">
                <a:latin typeface="Algerian" panose="04020705040A02060702" pitchFamily="82" charset="0"/>
              </a:rPr>
              <a:t>ADVANTAGES OF STUDENT LIFE CYCLE MANAGEMENT SYSTEM:</a:t>
            </a:r>
          </a:p>
        </p:txBody>
      </p:sp>
      <p:sp>
        <p:nvSpPr>
          <p:cNvPr id="3" name="Content Placeholder 2">
            <a:extLst>
              <a:ext uri="{FF2B5EF4-FFF2-40B4-BE49-F238E27FC236}">
                <a16:creationId xmlns:a16="http://schemas.microsoft.com/office/drawing/2014/main" id="{C5883376-BA66-D0C5-2183-83039997540B}"/>
              </a:ext>
            </a:extLst>
          </p:cNvPr>
          <p:cNvSpPr>
            <a:spLocks noGrp="1"/>
          </p:cNvSpPr>
          <p:nvPr>
            <p:ph idx="1"/>
          </p:nvPr>
        </p:nvSpPr>
        <p:spPr/>
        <p:txBody>
          <a:bodyPr/>
          <a:lstStyle/>
          <a:p>
            <a:pPr marL="0" indent="0">
              <a:buNone/>
            </a:pPr>
            <a:r>
              <a:rPr lang="en-US" dirty="0">
                <a:latin typeface="Arial Black" panose="020B0A04020102020204" pitchFamily="34" charset="0"/>
              </a:rPr>
              <a:t>.STUDENT TRACKING </a:t>
            </a:r>
          </a:p>
          <a:p>
            <a:pPr marL="0" indent="0">
              <a:buNone/>
            </a:pPr>
            <a:r>
              <a:rPr lang="en-US" dirty="0">
                <a:latin typeface="Arial Black" panose="020B0A04020102020204" pitchFamily="34" charset="0"/>
              </a:rPr>
              <a:t>SCHOOL ACTIVITIES BEYOND THE WALL OF THE CLASSROOM. IT ALSO INCLUDES EXTRACURRICULAR SUCH AS SPORTS AND CLUBS, IN ADDITION TO DETAILS ABOUT A STUDENT’S HOME LIFE. WITH A STUDENT MANAGEMENT SYSTEM, THIS INFORMATION IS KEPT IN ONE PLACE, MAKING IT FAR SIMPLER FOR TEACHERS TO KEEP TRACK TO THEIR STUDENTSS AND IDENTIFY WHICH ONE IS STRUGGLING. </a:t>
            </a:r>
          </a:p>
        </p:txBody>
      </p:sp>
    </p:spTree>
    <p:extLst>
      <p:ext uri="{BB962C8B-B14F-4D97-AF65-F5344CB8AC3E}">
        <p14:creationId xmlns:p14="http://schemas.microsoft.com/office/powerpoint/2010/main" val="288239012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3EB7-9636-3CB1-15AC-62C69C1D9470}"/>
              </a:ext>
            </a:extLst>
          </p:cNvPr>
          <p:cNvSpPr>
            <a:spLocks noGrp="1"/>
          </p:cNvSpPr>
          <p:nvPr>
            <p:ph type="title"/>
          </p:nvPr>
        </p:nvSpPr>
        <p:spPr/>
        <p:txBody>
          <a:bodyPr>
            <a:normAutofit fontScale="90000"/>
          </a:bodyPr>
          <a:lstStyle/>
          <a:p>
            <a:r>
              <a:rPr lang="en-US" dirty="0">
                <a:latin typeface="Algerian" panose="04020705040A02060702" pitchFamily="82" charset="0"/>
              </a:rPr>
              <a:t>ADVANTAGES OF SCHOOL LIFE CYCLE MANAGEMENT SYSTEM:</a:t>
            </a:r>
          </a:p>
        </p:txBody>
      </p:sp>
      <p:sp>
        <p:nvSpPr>
          <p:cNvPr id="3" name="Content Placeholder 2">
            <a:extLst>
              <a:ext uri="{FF2B5EF4-FFF2-40B4-BE49-F238E27FC236}">
                <a16:creationId xmlns:a16="http://schemas.microsoft.com/office/drawing/2014/main" id="{AD28BF58-EE7F-9400-24F8-D790009C76C8}"/>
              </a:ext>
            </a:extLst>
          </p:cNvPr>
          <p:cNvSpPr>
            <a:spLocks noGrp="1"/>
          </p:cNvSpPr>
          <p:nvPr>
            <p:ph idx="1"/>
          </p:nvPr>
        </p:nvSpPr>
        <p:spPr/>
        <p:txBody>
          <a:bodyPr/>
          <a:lstStyle/>
          <a:p>
            <a:pPr marL="0" indent="0">
              <a:buNone/>
            </a:pPr>
            <a:r>
              <a:rPr lang="en-US" dirty="0">
                <a:latin typeface="Arial Black" panose="020B0A04020102020204" pitchFamily="34" charset="0"/>
              </a:rPr>
              <a:t>REDUCE WORKLOAD:</a:t>
            </a:r>
          </a:p>
          <a:p>
            <a:pPr marL="0" indent="0">
              <a:buNone/>
            </a:pPr>
            <a:r>
              <a:rPr lang="en-US" dirty="0">
                <a:latin typeface="Arial Black" panose="020B0A04020102020204" pitchFamily="34" charset="0"/>
              </a:rPr>
              <a:t>THE COST INCURRED FROM MANUALLY MANAGING STUDENTS AND SCHOOL ACTIVITIES IS OFTEN STAGGERING FROM NOT ONLY A BUDGETARY STANDPOINT, BUT ALSO IN TERMS OF TIME. WITH A STUDENT MANAGEMENT SYSTEM, TEACHERS CAN SPEND LESS TIME HOLDING UP TO HOLDING UP THE FOUNDATION OF THE STUDENT EXPERIENCE, AND MORE TIME IN CLASSROOM.</a:t>
            </a:r>
          </a:p>
        </p:txBody>
      </p:sp>
    </p:spTree>
    <p:extLst>
      <p:ext uri="{BB962C8B-B14F-4D97-AF65-F5344CB8AC3E}">
        <p14:creationId xmlns:p14="http://schemas.microsoft.com/office/powerpoint/2010/main" val="278983192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434-C88C-0029-D24A-576B09AF41D2}"/>
              </a:ext>
            </a:extLst>
          </p:cNvPr>
          <p:cNvSpPr>
            <a:spLocks noGrp="1"/>
          </p:cNvSpPr>
          <p:nvPr>
            <p:ph type="title"/>
          </p:nvPr>
        </p:nvSpPr>
        <p:spPr/>
        <p:txBody>
          <a:bodyPr/>
          <a:lstStyle/>
          <a:p>
            <a:r>
              <a:rPr lang="en-US" dirty="0">
                <a:latin typeface="Algerian" panose="04020705040A02060702" pitchFamily="82" charset="0"/>
              </a:rPr>
              <a:t>ADVANTAGES OF STUDENT LIFE CYCLE MANAGEMENT SYSTEM : </a:t>
            </a:r>
          </a:p>
        </p:txBody>
      </p:sp>
      <p:sp>
        <p:nvSpPr>
          <p:cNvPr id="3" name="Content Placeholder 2">
            <a:extLst>
              <a:ext uri="{FF2B5EF4-FFF2-40B4-BE49-F238E27FC236}">
                <a16:creationId xmlns:a16="http://schemas.microsoft.com/office/drawing/2014/main" id="{5DB6BDDA-A182-10AA-9A0E-E5E7911EECFD}"/>
              </a:ext>
            </a:extLst>
          </p:cNvPr>
          <p:cNvSpPr>
            <a:spLocks noGrp="1"/>
          </p:cNvSpPr>
          <p:nvPr>
            <p:ph idx="1"/>
          </p:nvPr>
        </p:nvSpPr>
        <p:spPr/>
        <p:txBody>
          <a:bodyPr/>
          <a:lstStyle/>
          <a:p>
            <a:pPr marL="0" indent="0">
              <a:buNone/>
            </a:pPr>
            <a:r>
              <a:rPr lang="en-US" dirty="0"/>
              <a:t>SUSTAINABLITY </a:t>
            </a:r>
          </a:p>
          <a:p>
            <a:pPr marL="0" indent="0">
              <a:buNone/>
            </a:pPr>
            <a:r>
              <a:rPr lang="en-US" dirty="0"/>
              <a:t>BETWEEN PHYSICAL FILES, RECORDS, AND FORMS, A SINGLE SCHOOL MAY GO THROUGH IMMENSE AMOUNT OF PAPER. IMPLEMENTING CLOUD-BASED STUDENT MANAGEMENT SOFTWARE ALLOWS A SCHOOL TO DIGITIZE THE MAJORITY OF THIS DOCUMENTATION. NOT ONLY DOES THIS CREATE A DIGITAL AUDIT TRAIL, IT ALSO GREATLY REDUCES THE  AMOUNT PAPER A SCHOOL REQUIRES, MAKING THE SCHOOL MORE SUSTAINABLE IN THE PROCESS</a:t>
            </a:r>
            <a:endParaRPr lang="en-US" dirty="0">
              <a:latin typeface="Arial Black" panose="020B0A04020102020204" pitchFamily="34" charset="0"/>
            </a:endParaRPr>
          </a:p>
        </p:txBody>
      </p:sp>
    </p:spTree>
    <p:extLst>
      <p:ext uri="{BB962C8B-B14F-4D97-AF65-F5344CB8AC3E}">
        <p14:creationId xmlns:p14="http://schemas.microsoft.com/office/powerpoint/2010/main" val="156544881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643F-4D6C-73E5-3B8C-6859F17C8D3B}"/>
              </a:ext>
            </a:extLst>
          </p:cNvPr>
          <p:cNvSpPr>
            <a:spLocks noGrp="1"/>
          </p:cNvSpPr>
          <p:nvPr>
            <p:ph type="title"/>
          </p:nvPr>
        </p:nvSpPr>
        <p:spPr/>
        <p:txBody>
          <a:bodyPr/>
          <a:lstStyle/>
          <a:p>
            <a:r>
              <a:rPr lang="en-US" dirty="0">
                <a:latin typeface="Algerian" panose="04020705040A02060702" pitchFamily="82" charset="0"/>
              </a:rPr>
              <a:t>ADVANTAGES OF SCHOOL LIFE CYCLE MANAGEMENT SYSTEM </a:t>
            </a:r>
          </a:p>
        </p:txBody>
      </p:sp>
      <p:sp>
        <p:nvSpPr>
          <p:cNvPr id="3" name="Content Placeholder 2">
            <a:extLst>
              <a:ext uri="{FF2B5EF4-FFF2-40B4-BE49-F238E27FC236}">
                <a16:creationId xmlns:a16="http://schemas.microsoft.com/office/drawing/2014/main" id="{243CE43D-E776-7CC0-98B0-7D29572CC48C}"/>
              </a:ext>
            </a:extLst>
          </p:cNvPr>
          <p:cNvSpPr>
            <a:spLocks noGrp="1"/>
          </p:cNvSpPr>
          <p:nvPr>
            <p:ph idx="1"/>
          </p:nvPr>
        </p:nvSpPr>
        <p:spPr/>
        <p:txBody>
          <a:bodyPr>
            <a:normAutofit/>
          </a:bodyPr>
          <a:lstStyle/>
          <a:p>
            <a:pPr marL="0" indent="0">
              <a:buNone/>
            </a:pPr>
            <a:r>
              <a:rPr lang="en-US" dirty="0">
                <a:latin typeface="Arial Black" panose="020B0A04020102020204" pitchFamily="34" charset="0"/>
              </a:rPr>
              <a:t>ACCESS FROM ANYWHERE</a:t>
            </a:r>
          </a:p>
          <a:p>
            <a:pPr marL="0" indent="0">
              <a:buNone/>
            </a:pPr>
            <a:r>
              <a:rPr lang="en-US" dirty="0">
                <a:latin typeface="Arial Black" panose="020B0A04020102020204" pitchFamily="34" charset="0"/>
              </a:rPr>
              <a:t>TO THE RIGHT PEOPLE, STUDENT MANAGEMENT SOFTWARE IS ACCESSIBLE FROM ANYWHERE AND AT ANY TIME. ALL A STAKEHOLDER REQUIRES IS A SMARTPHONE, TABLETS, OR PC TO IMMEDIATELY LOOK UP RELEVANT STUDENT INFORMATION. IN THE LONG-TERM, THIS FACILITATES BETTER INFORMATION SHARING BETWEEN BOTHJ EDUCATORS AND SCHOOLS. A RECORD OF EVERYTHING CAN BE KEPT DUEBTONEASY ACCESSIBILITY.</a:t>
            </a:r>
          </a:p>
        </p:txBody>
      </p:sp>
    </p:spTree>
    <p:extLst>
      <p:ext uri="{BB962C8B-B14F-4D97-AF65-F5344CB8AC3E}">
        <p14:creationId xmlns:p14="http://schemas.microsoft.com/office/powerpoint/2010/main" val="188643077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D066-0AF1-90A0-81A1-5CC5BF84D7A9}"/>
              </a:ext>
            </a:extLst>
          </p:cNvPr>
          <p:cNvSpPr>
            <a:spLocks noGrp="1"/>
          </p:cNvSpPr>
          <p:nvPr>
            <p:ph type="title"/>
          </p:nvPr>
        </p:nvSpPr>
        <p:spPr/>
        <p:txBody>
          <a:bodyPr/>
          <a:lstStyle/>
          <a:p>
            <a:r>
              <a:rPr lang="en-US" dirty="0">
                <a:latin typeface="Algerian" panose="04020705040A02060702" pitchFamily="82" charset="0"/>
              </a:rPr>
              <a:t>ADVANTAGES OF STUDENT LIFE CYCLE MANAGEMENT SYSTEM :</a:t>
            </a:r>
          </a:p>
        </p:txBody>
      </p:sp>
      <p:sp>
        <p:nvSpPr>
          <p:cNvPr id="3" name="Content Placeholder 2">
            <a:extLst>
              <a:ext uri="{FF2B5EF4-FFF2-40B4-BE49-F238E27FC236}">
                <a16:creationId xmlns:a16="http://schemas.microsoft.com/office/drawing/2014/main" id="{44197EF6-CAD2-5045-F3B5-F333B6B18EE2}"/>
              </a:ext>
            </a:extLst>
          </p:cNvPr>
          <p:cNvSpPr>
            <a:spLocks noGrp="1"/>
          </p:cNvSpPr>
          <p:nvPr>
            <p:ph idx="1"/>
          </p:nvPr>
        </p:nvSpPr>
        <p:spPr/>
        <p:txBody>
          <a:bodyPr/>
          <a:lstStyle/>
          <a:p>
            <a:pPr marL="0" indent="0">
              <a:buNone/>
            </a:pPr>
            <a:r>
              <a:rPr lang="en-US" dirty="0">
                <a:latin typeface="Arial Black" panose="020B0A04020102020204" pitchFamily="34" charset="0"/>
              </a:rPr>
              <a:t>TRANSPARENCY AND ACCOUNTABLITY</a:t>
            </a:r>
          </a:p>
          <a:p>
            <a:pPr marL="0" indent="0">
              <a:buNone/>
            </a:pPr>
            <a:r>
              <a:rPr lang="en-US" dirty="0">
                <a:latin typeface="Arial Black" panose="020B0A04020102020204" pitchFamily="34" charset="0"/>
              </a:rPr>
              <a:t>BECAUSE A STUDENT MANAGEMENT SYSTEM GIVES EVERYONE INVOLVED IN A STUDENT’S EDUCATION ACCESS TO A WELL-ORGANIZED COLLECTION OF DATA ABOUT THE STUDENT, IT’S FAR EASIER TO KEEP EVERYONE ACCOUNTABLE AND ON-TASK.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3876070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288B7E-03C6-8596-0AA9-9B920D24ED5C}"/>
              </a:ext>
            </a:extLst>
          </p:cNvPr>
          <p:cNvSpPr>
            <a:spLocks noGrp="1"/>
          </p:cNvSpPr>
          <p:nvPr>
            <p:ph type="ctrTitle"/>
          </p:nvPr>
        </p:nvSpPr>
        <p:spPr/>
        <p:txBody>
          <a:bodyPr/>
          <a:lstStyle/>
          <a:p>
            <a:r>
              <a:rPr lang="en-US" sz="3200" dirty="0">
                <a:latin typeface="Algerian" panose="04020705040A02060702" pitchFamily="82" charset="0"/>
              </a:rPr>
              <a:t>HEY GUYS, WELL THIS IS ANKIT OF ICT GANPAT UNIVERSITY OF SEMESTER 01 BRANCH BIG DATA AND ANALYSIS ENROLLMENT NUMBER: BDA 12 AND TODAY I AM HERE TO SHOW YOU MY PRESENTATION AND PROJECT WORK ON A VERY COMMON BUT IMPORTANT TOPIC OF STUDENT LIFE CYCLE MANAGEMENT SYSTEM. </a:t>
            </a:r>
            <a:endParaRPr lang="en-US" sz="3200" dirty="0"/>
          </a:p>
        </p:txBody>
      </p:sp>
      <p:sp>
        <p:nvSpPr>
          <p:cNvPr id="5" name="Subtitle 4">
            <a:extLst>
              <a:ext uri="{FF2B5EF4-FFF2-40B4-BE49-F238E27FC236}">
                <a16:creationId xmlns:a16="http://schemas.microsoft.com/office/drawing/2014/main" id="{7ADBD163-C999-9924-11E3-46E3597EC1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989962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A682D7-BCEC-451E-C1E8-E1681327BD84}"/>
              </a:ext>
            </a:extLst>
          </p:cNvPr>
          <p:cNvSpPr>
            <a:spLocks noGrp="1"/>
          </p:cNvSpPr>
          <p:nvPr>
            <p:ph type="ctrTitle"/>
          </p:nvPr>
        </p:nvSpPr>
        <p:spPr/>
        <p:txBody>
          <a:bodyPr>
            <a:normAutofit/>
          </a:bodyPr>
          <a:lstStyle/>
          <a:p>
            <a:r>
              <a:rPr lang="en-US" sz="4400" dirty="0">
                <a:latin typeface="Algerian" panose="04020705040A02060702" pitchFamily="82" charset="0"/>
              </a:rPr>
              <a:t> ABOUT THE WEBSITE </a:t>
            </a:r>
          </a:p>
        </p:txBody>
      </p:sp>
      <p:sp>
        <p:nvSpPr>
          <p:cNvPr id="5" name="Subtitle 4">
            <a:extLst>
              <a:ext uri="{FF2B5EF4-FFF2-40B4-BE49-F238E27FC236}">
                <a16:creationId xmlns:a16="http://schemas.microsoft.com/office/drawing/2014/main" id="{F3164A08-A3C5-E333-F45E-E2387612AE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5213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5E45-B320-824B-4EA7-99605113EDE3}"/>
              </a:ext>
            </a:extLst>
          </p:cNvPr>
          <p:cNvSpPr>
            <a:spLocks noGrp="1"/>
          </p:cNvSpPr>
          <p:nvPr>
            <p:ph type="title"/>
          </p:nvPr>
        </p:nvSpPr>
        <p:spPr/>
        <p:txBody>
          <a:bodyPr/>
          <a:lstStyle/>
          <a:p>
            <a:r>
              <a:rPr lang="en-US" sz="3200" dirty="0">
                <a:latin typeface="Algerian" panose="04020705040A02060702" pitchFamily="82" charset="0"/>
              </a:rPr>
              <a:t>LOGIN PAGE:</a:t>
            </a:r>
          </a:p>
        </p:txBody>
      </p:sp>
      <p:sp>
        <p:nvSpPr>
          <p:cNvPr id="3" name="Content Placeholder 2">
            <a:extLst>
              <a:ext uri="{FF2B5EF4-FFF2-40B4-BE49-F238E27FC236}">
                <a16:creationId xmlns:a16="http://schemas.microsoft.com/office/drawing/2014/main" id="{B4914C01-6AA3-8856-B537-C7BBD7BFC43E}"/>
              </a:ext>
            </a:extLst>
          </p:cNvPr>
          <p:cNvSpPr>
            <a:spLocks noGrp="1"/>
          </p:cNvSpPr>
          <p:nvPr>
            <p:ph idx="1"/>
          </p:nvPr>
        </p:nvSpPr>
        <p:spPr/>
        <p:txBody>
          <a:bodyPr/>
          <a:lstStyle/>
          <a:p>
            <a:r>
              <a:rPr lang="en-US" dirty="0">
                <a:latin typeface="Arial Black" panose="020B0A04020102020204" pitchFamily="34" charset="0"/>
              </a:rPr>
              <a:t>ABOUT LOGIN PAGE :</a:t>
            </a:r>
          </a:p>
          <a:p>
            <a:pPr marL="0" indent="0">
              <a:buNone/>
            </a:pPr>
            <a:r>
              <a:rPr lang="en-US" dirty="0">
                <a:latin typeface="Arial Black" panose="020B0A04020102020204" pitchFamily="34" charset="0"/>
              </a:rPr>
              <a:t>HERE, AT FIRST SCHOOLS WILL USERNAME AND PASSWORD TO STUDENTS. WHEN STUDENT ENTER THEIR CORRECT USERNAME AND PASSWORD THEN IT WILL SHOW LOGIN SUCCESSFULLY AND THEN NEXT PAGE WILL OPEN. AND IF WE ENTER INCORRECT USERNAME OR PASSWORD THE PAGE SHOW YOU HAVE ENTER INCORRECT USERNAME OR PASSWORD.</a:t>
            </a:r>
          </a:p>
          <a:p>
            <a:pPr marL="0" indent="0">
              <a:buNone/>
            </a:pPr>
            <a:r>
              <a:rPr lang="en-US" dirty="0">
                <a:latin typeface="Arial Black" panose="020B0A04020102020204" pitchFamily="34" charset="0"/>
              </a:rPr>
              <a:t>    </a:t>
            </a:r>
          </a:p>
        </p:txBody>
      </p:sp>
    </p:spTree>
    <p:extLst>
      <p:ext uri="{BB962C8B-B14F-4D97-AF65-F5344CB8AC3E}">
        <p14:creationId xmlns:p14="http://schemas.microsoft.com/office/powerpoint/2010/main" val="414093174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0106-04E9-EC26-7366-AE24874D9951}"/>
              </a:ext>
            </a:extLst>
          </p:cNvPr>
          <p:cNvSpPr>
            <a:spLocks noGrp="1"/>
          </p:cNvSpPr>
          <p:nvPr>
            <p:ph type="title"/>
          </p:nvPr>
        </p:nvSpPr>
        <p:spPr/>
        <p:txBody>
          <a:bodyPr/>
          <a:lstStyle/>
          <a:p>
            <a:r>
              <a:rPr lang="en-US" dirty="0">
                <a:latin typeface="Algerian" panose="04020705040A02060702" pitchFamily="82" charset="0"/>
              </a:rPr>
              <a:t>CODE FOR LOGIN PAGE : </a:t>
            </a:r>
          </a:p>
        </p:txBody>
      </p:sp>
      <p:pic>
        <p:nvPicPr>
          <p:cNvPr id="5" name="Content Placeholder 4">
            <a:extLst>
              <a:ext uri="{FF2B5EF4-FFF2-40B4-BE49-F238E27FC236}">
                <a16:creationId xmlns:a16="http://schemas.microsoft.com/office/drawing/2014/main" id="{AD90A119-172D-0024-D9CC-3E301B72CD2B}"/>
              </a:ext>
            </a:extLst>
          </p:cNvPr>
          <p:cNvPicPr>
            <a:picLocks noGrp="1" noChangeAspect="1"/>
          </p:cNvPicPr>
          <p:nvPr>
            <p:ph idx="1"/>
          </p:nvPr>
        </p:nvPicPr>
        <p:blipFill>
          <a:blip r:embed="rId2"/>
          <a:stretch>
            <a:fillRect/>
          </a:stretch>
        </p:blipFill>
        <p:spPr>
          <a:xfrm>
            <a:off x="1155700" y="2614672"/>
            <a:ext cx="8761413" cy="3393955"/>
          </a:xfrm>
        </p:spPr>
      </p:pic>
    </p:spTree>
    <p:extLst>
      <p:ext uri="{BB962C8B-B14F-4D97-AF65-F5344CB8AC3E}">
        <p14:creationId xmlns:p14="http://schemas.microsoft.com/office/powerpoint/2010/main" val="28756665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AFE5-49AF-C3A3-6DFA-D3B5902FF979}"/>
              </a:ext>
            </a:extLst>
          </p:cNvPr>
          <p:cNvSpPr>
            <a:spLocks noGrp="1"/>
          </p:cNvSpPr>
          <p:nvPr>
            <p:ph type="title"/>
          </p:nvPr>
        </p:nvSpPr>
        <p:spPr/>
        <p:txBody>
          <a:bodyPr/>
          <a:lstStyle/>
          <a:p>
            <a:r>
              <a:rPr lang="en-US" dirty="0">
                <a:latin typeface="Algerian" panose="04020705040A02060702" pitchFamily="82" charset="0"/>
              </a:rPr>
              <a:t>OUTPUT {IF USER NAME IS CORRECT}</a:t>
            </a:r>
          </a:p>
        </p:txBody>
      </p:sp>
      <p:pic>
        <p:nvPicPr>
          <p:cNvPr id="5" name="Content Placeholder 4">
            <a:extLst>
              <a:ext uri="{FF2B5EF4-FFF2-40B4-BE49-F238E27FC236}">
                <a16:creationId xmlns:a16="http://schemas.microsoft.com/office/drawing/2014/main" id="{8D38BF61-323D-5A94-59C0-F4235BC78BAD}"/>
              </a:ext>
            </a:extLst>
          </p:cNvPr>
          <p:cNvPicPr>
            <a:picLocks noGrp="1" noChangeAspect="1"/>
          </p:cNvPicPr>
          <p:nvPr>
            <p:ph idx="1"/>
          </p:nvPr>
        </p:nvPicPr>
        <p:blipFill>
          <a:blip r:embed="rId2"/>
          <a:stretch>
            <a:fillRect/>
          </a:stretch>
        </p:blipFill>
        <p:spPr>
          <a:xfrm>
            <a:off x="1155700" y="3204729"/>
            <a:ext cx="8761413" cy="2213842"/>
          </a:xfrm>
        </p:spPr>
      </p:pic>
    </p:spTree>
    <p:extLst>
      <p:ext uri="{BB962C8B-B14F-4D97-AF65-F5344CB8AC3E}">
        <p14:creationId xmlns:p14="http://schemas.microsoft.com/office/powerpoint/2010/main" val="288369788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6652-C619-015F-BBEB-FA8D46EB0404}"/>
              </a:ext>
            </a:extLst>
          </p:cNvPr>
          <p:cNvSpPr>
            <a:spLocks noGrp="1"/>
          </p:cNvSpPr>
          <p:nvPr>
            <p:ph type="title"/>
          </p:nvPr>
        </p:nvSpPr>
        <p:spPr/>
        <p:txBody>
          <a:bodyPr/>
          <a:lstStyle/>
          <a:p>
            <a:r>
              <a:rPr lang="en-US" dirty="0">
                <a:latin typeface="Algerian" panose="04020705040A02060702" pitchFamily="82" charset="0"/>
              </a:rPr>
              <a:t>Output{if user name is incorrect}</a:t>
            </a:r>
          </a:p>
        </p:txBody>
      </p:sp>
      <p:pic>
        <p:nvPicPr>
          <p:cNvPr id="5" name="Content Placeholder 4">
            <a:extLst>
              <a:ext uri="{FF2B5EF4-FFF2-40B4-BE49-F238E27FC236}">
                <a16:creationId xmlns:a16="http://schemas.microsoft.com/office/drawing/2014/main" id="{2CB17235-5979-98BC-51C5-AE086D21D83D}"/>
              </a:ext>
            </a:extLst>
          </p:cNvPr>
          <p:cNvPicPr>
            <a:picLocks noGrp="1" noChangeAspect="1"/>
          </p:cNvPicPr>
          <p:nvPr>
            <p:ph idx="1"/>
          </p:nvPr>
        </p:nvPicPr>
        <p:blipFill>
          <a:blip r:embed="rId2"/>
          <a:stretch>
            <a:fillRect/>
          </a:stretch>
        </p:blipFill>
        <p:spPr>
          <a:xfrm>
            <a:off x="1155700" y="3525448"/>
            <a:ext cx="8761413" cy="1572404"/>
          </a:xfrm>
        </p:spPr>
      </p:pic>
    </p:spTree>
    <p:extLst>
      <p:ext uri="{BB962C8B-B14F-4D97-AF65-F5344CB8AC3E}">
        <p14:creationId xmlns:p14="http://schemas.microsoft.com/office/powerpoint/2010/main" val="234334317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84F2-C716-9D45-8CB5-DD5AD0E43BA9}"/>
              </a:ext>
            </a:extLst>
          </p:cNvPr>
          <p:cNvSpPr>
            <a:spLocks noGrp="1"/>
          </p:cNvSpPr>
          <p:nvPr>
            <p:ph type="title"/>
          </p:nvPr>
        </p:nvSpPr>
        <p:spPr/>
        <p:txBody>
          <a:bodyPr/>
          <a:lstStyle/>
          <a:p>
            <a:r>
              <a:rPr lang="en-US" dirty="0">
                <a:latin typeface="Algerian" panose="04020705040A02060702" pitchFamily="82" charset="0"/>
              </a:rPr>
              <a:t>1</a:t>
            </a:r>
            <a:r>
              <a:rPr lang="en-US" baseline="30000" dirty="0">
                <a:latin typeface="Algerian" panose="04020705040A02060702" pitchFamily="82" charset="0"/>
              </a:rPr>
              <a:t>ST</a:t>
            </a:r>
            <a:r>
              <a:rPr lang="en-US" dirty="0">
                <a:latin typeface="Algerian" panose="04020705040A02060702" pitchFamily="82" charset="0"/>
              </a:rPr>
              <a:t> PAGE OF WEBSITE:</a:t>
            </a:r>
          </a:p>
        </p:txBody>
      </p:sp>
      <p:sp>
        <p:nvSpPr>
          <p:cNvPr id="3" name="Content Placeholder 2">
            <a:extLst>
              <a:ext uri="{FF2B5EF4-FFF2-40B4-BE49-F238E27FC236}">
                <a16:creationId xmlns:a16="http://schemas.microsoft.com/office/drawing/2014/main" id="{F76FCAAC-8636-1DFD-787E-C826E0C2BB5E}"/>
              </a:ext>
            </a:extLst>
          </p:cNvPr>
          <p:cNvSpPr>
            <a:spLocks noGrp="1"/>
          </p:cNvSpPr>
          <p:nvPr>
            <p:ph idx="1"/>
          </p:nvPr>
        </p:nvSpPr>
        <p:spPr/>
        <p:txBody>
          <a:bodyPr/>
          <a:lstStyle/>
          <a:p>
            <a:r>
              <a:rPr lang="en-US" dirty="0">
                <a:latin typeface="Arial Black" panose="020B0A04020102020204" pitchFamily="34" charset="0"/>
              </a:rPr>
              <a:t>WHEN WE ENTER CORRECT USERNAME AND PASSWORD THEN AFTER THAT THE COMPILER ASK YOUR NAME </a:t>
            </a:r>
          </a:p>
          <a:p>
            <a:r>
              <a:rPr lang="en-US" dirty="0">
                <a:latin typeface="Arial Black" panose="020B0A04020102020204" pitchFamily="34" charset="0"/>
              </a:rPr>
              <a:t>WHEN YOUR ENTER YOUR NAME THEN IT WILL ASK YOU ABOUT YOUR LAST NAME .</a:t>
            </a:r>
          </a:p>
          <a:p>
            <a:r>
              <a:rPr lang="en-US" dirty="0">
                <a:latin typeface="Arial Black" panose="020B0A04020102020204" pitchFamily="34" charset="0"/>
              </a:rPr>
              <a:t>AND THEN AFTER IT WILL ASK YOU ABOUT YOUR AGE</a:t>
            </a:r>
          </a:p>
          <a:p>
            <a:r>
              <a:rPr lang="en-US" dirty="0">
                <a:latin typeface="Arial Black" panose="020B0A04020102020204" pitchFamily="34" charset="0"/>
              </a:rPr>
              <a:t>AND THEN AFTER IT WILL ASK YOUR CONTACT DETAILS AS WELL AS  ENROLLMENT NUMBER.</a:t>
            </a:r>
          </a:p>
        </p:txBody>
      </p:sp>
    </p:spTree>
    <p:extLst>
      <p:ext uri="{BB962C8B-B14F-4D97-AF65-F5344CB8AC3E}">
        <p14:creationId xmlns:p14="http://schemas.microsoft.com/office/powerpoint/2010/main" val="97071460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721E-FDC7-FE95-AAC1-9D28C70F4F15}"/>
              </a:ext>
            </a:extLst>
          </p:cNvPr>
          <p:cNvSpPr>
            <a:spLocks noGrp="1"/>
          </p:cNvSpPr>
          <p:nvPr>
            <p:ph type="title"/>
          </p:nvPr>
        </p:nvSpPr>
        <p:spPr/>
        <p:txBody>
          <a:bodyPr/>
          <a:lstStyle/>
          <a:p>
            <a:r>
              <a:rPr lang="en-US" dirty="0">
                <a:latin typeface="Algerian" panose="04020705040A02060702" pitchFamily="82" charset="0"/>
              </a:rPr>
              <a:t>CODE FOR 1</a:t>
            </a:r>
            <a:r>
              <a:rPr lang="en-US" baseline="30000" dirty="0">
                <a:latin typeface="Algerian" panose="04020705040A02060702" pitchFamily="82" charset="0"/>
              </a:rPr>
              <a:t>ST</a:t>
            </a:r>
            <a:r>
              <a:rPr lang="en-US" dirty="0">
                <a:latin typeface="Algerian" panose="04020705040A02060702" pitchFamily="82" charset="0"/>
              </a:rPr>
              <a:t> PAGE </a:t>
            </a:r>
          </a:p>
        </p:txBody>
      </p:sp>
      <p:pic>
        <p:nvPicPr>
          <p:cNvPr id="5" name="Content Placeholder 4">
            <a:extLst>
              <a:ext uri="{FF2B5EF4-FFF2-40B4-BE49-F238E27FC236}">
                <a16:creationId xmlns:a16="http://schemas.microsoft.com/office/drawing/2014/main" id="{FC09CB56-6519-B0D7-CFFC-B36614CF4F23}"/>
              </a:ext>
            </a:extLst>
          </p:cNvPr>
          <p:cNvPicPr>
            <a:picLocks noGrp="1" noChangeAspect="1"/>
          </p:cNvPicPr>
          <p:nvPr>
            <p:ph idx="1"/>
          </p:nvPr>
        </p:nvPicPr>
        <p:blipFill>
          <a:blip r:embed="rId2"/>
          <a:stretch>
            <a:fillRect/>
          </a:stretch>
        </p:blipFill>
        <p:spPr>
          <a:xfrm>
            <a:off x="1155700" y="2691260"/>
            <a:ext cx="8761413" cy="3240780"/>
          </a:xfrm>
        </p:spPr>
      </p:pic>
    </p:spTree>
    <p:extLst>
      <p:ext uri="{BB962C8B-B14F-4D97-AF65-F5344CB8AC3E}">
        <p14:creationId xmlns:p14="http://schemas.microsoft.com/office/powerpoint/2010/main" val="260016320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0603-C063-19C3-F2EA-65BEA1989233}"/>
              </a:ext>
            </a:extLst>
          </p:cNvPr>
          <p:cNvSpPr>
            <a:spLocks noGrp="1"/>
          </p:cNvSpPr>
          <p:nvPr>
            <p:ph type="title"/>
          </p:nvPr>
        </p:nvSpPr>
        <p:spPr/>
        <p:txBody>
          <a:bodyPr/>
          <a:lstStyle/>
          <a:p>
            <a:r>
              <a:rPr lang="en-US" dirty="0">
                <a:latin typeface="Algerian" panose="04020705040A02060702" pitchFamily="82" charset="0"/>
              </a:rPr>
              <a:t>OUTPUT FOR 1</a:t>
            </a:r>
            <a:r>
              <a:rPr lang="en-US" baseline="30000" dirty="0">
                <a:latin typeface="Algerian" panose="04020705040A02060702" pitchFamily="82" charset="0"/>
              </a:rPr>
              <a:t>ST</a:t>
            </a:r>
            <a:r>
              <a:rPr lang="en-US" dirty="0">
                <a:latin typeface="Algerian" panose="04020705040A02060702" pitchFamily="82" charset="0"/>
              </a:rPr>
              <a:t> PAGE:</a:t>
            </a:r>
          </a:p>
        </p:txBody>
      </p:sp>
      <p:pic>
        <p:nvPicPr>
          <p:cNvPr id="5" name="Content Placeholder 4">
            <a:extLst>
              <a:ext uri="{FF2B5EF4-FFF2-40B4-BE49-F238E27FC236}">
                <a16:creationId xmlns:a16="http://schemas.microsoft.com/office/drawing/2014/main" id="{FF33B8E6-60CB-E974-DAA1-139447FC6FF4}"/>
              </a:ext>
            </a:extLst>
          </p:cNvPr>
          <p:cNvPicPr>
            <a:picLocks noGrp="1" noChangeAspect="1"/>
          </p:cNvPicPr>
          <p:nvPr>
            <p:ph idx="1"/>
          </p:nvPr>
        </p:nvPicPr>
        <p:blipFill>
          <a:blip r:embed="rId2"/>
          <a:stretch>
            <a:fillRect/>
          </a:stretch>
        </p:blipFill>
        <p:spPr>
          <a:xfrm>
            <a:off x="1155700" y="2669256"/>
            <a:ext cx="8761413" cy="3284787"/>
          </a:xfrm>
        </p:spPr>
      </p:pic>
    </p:spTree>
    <p:extLst>
      <p:ext uri="{BB962C8B-B14F-4D97-AF65-F5344CB8AC3E}">
        <p14:creationId xmlns:p14="http://schemas.microsoft.com/office/powerpoint/2010/main" val="306726308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EF76-02B7-A57D-1BE4-A7C504546AF0}"/>
              </a:ext>
            </a:extLst>
          </p:cNvPr>
          <p:cNvSpPr>
            <a:spLocks noGrp="1"/>
          </p:cNvSpPr>
          <p:nvPr>
            <p:ph type="title"/>
          </p:nvPr>
        </p:nvSpPr>
        <p:spPr/>
        <p:txBody>
          <a:bodyPr/>
          <a:lstStyle/>
          <a:p>
            <a:r>
              <a:rPr lang="en-US" dirty="0">
                <a:latin typeface="Algerian" panose="04020705040A02060702" pitchFamily="82" charset="0"/>
              </a:rPr>
              <a:t>IN THIS PROJECT :</a:t>
            </a:r>
          </a:p>
        </p:txBody>
      </p:sp>
      <p:sp>
        <p:nvSpPr>
          <p:cNvPr id="3" name="Content Placeholder 2">
            <a:extLst>
              <a:ext uri="{FF2B5EF4-FFF2-40B4-BE49-F238E27FC236}">
                <a16:creationId xmlns:a16="http://schemas.microsoft.com/office/drawing/2014/main" id="{BBDF5E13-6168-9D8B-791A-A41D0BE731B1}"/>
              </a:ext>
            </a:extLst>
          </p:cNvPr>
          <p:cNvSpPr>
            <a:spLocks noGrp="1"/>
          </p:cNvSpPr>
          <p:nvPr>
            <p:ph idx="1"/>
          </p:nvPr>
        </p:nvSpPr>
        <p:spPr/>
        <p:txBody>
          <a:bodyPr>
            <a:normAutofit/>
          </a:bodyPr>
          <a:lstStyle/>
          <a:p>
            <a:r>
              <a:rPr lang="en-US" dirty="0">
                <a:latin typeface="Arial Black" panose="020B0A04020102020204" pitchFamily="34" charset="0"/>
              </a:rPr>
              <a:t>HERE IN THIS PRESENTATION AT FIRST I AM GOING TO TELL YOU A MORE LITTLE BIT OF STUDENT LIFE CYCLE MANAGEMENT SYSTEM.</a:t>
            </a:r>
          </a:p>
          <a:p>
            <a:r>
              <a:rPr lang="en-US" dirty="0">
                <a:latin typeface="Arial Black" panose="020B0A04020102020204" pitchFamily="34" charset="0"/>
              </a:rPr>
              <a:t>AFTER THAT IN THIS PRESENTATION I AM GOING TO TELL YOU ABOUT THE FACTORS OF STUDENT LIFE CYCLE MANAGMEMT SYSTEM.</a:t>
            </a:r>
          </a:p>
          <a:p>
            <a:r>
              <a:rPr lang="en-US" dirty="0">
                <a:latin typeface="Arial Black" panose="020B0A04020102020204" pitchFamily="34" charset="0"/>
              </a:rPr>
              <a:t>AND THEN IN THIS PRESENTATION I AM GOING TO SHOW YOU THE KEY FEATURES OF STUDENT LIFE CYCLE MANAGEMENT SYSTEM.</a:t>
            </a:r>
          </a:p>
          <a:p>
            <a:endParaRPr lang="en-US" dirty="0">
              <a:latin typeface="Arial Black" panose="020B0A04020102020204" pitchFamily="34" charset="0"/>
            </a:endParaRPr>
          </a:p>
        </p:txBody>
      </p:sp>
    </p:spTree>
    <p:extLst>
      <p:ext uri="{BB962C8B-B14F-4D97-AF65-F5344CB8AC3E}">
        <p14:creationId xmlns:p14="http://schemas.microsoft.com/office/powerpoint/2010/main" val="20527440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7970-5F34-65EC-A598-F9A8D8E23875}"/>
              </a:ext>
            </a:extLst>
          </p:cNvPr>
          <p:cNvSpPr>
            <a:spLocks noGrp="1"/>
          </p:cNvSpPr>
          <p:nvPr>
            <p:ph type="title"/>
          </p:nvPr>
        </p:nvSpPr>
        <p:spPr/>
        <p:txBody>
          <a:bodyPr/>
          <a:lstStyle/>
          <a:p>
            <a:r>
              <a:rPr lang="en-US" dirty="0">
                <a:latin typeface="Algerian" panose="04020705040A02060702" pitchFamily="82" charset="0"/>
              </a:rPr>
              <a:t>IN THIS PROJECT :</a:t>
            </a:r>
          </a:p>
        </p:txBody>
      </p:sp>
      <p:sp>
        <p:nvSpPr>
          <p:cNvPr id="3" name="Content Placeholder 2">
            <a:extLst>
              <a:ext uri="{FF2B5EF4-FFF2-40B4-BE49-F238E27FC236}">
                <a16:creationId xmlns:a16="http://schemas.microsoft.com/office/drawing/2014/main" id="{C70F9715-E5B1-4235-C34F-53FC702DF418}"/>
              </a:ext>
            </a:extLst>
          </p:cNvPr>
          <p:cNvSpPr>
            <a:spLocks noGrp="1"/>
          </p:cNvSpPr>
          <p:nvPr>
            <p:ph idx="1"/>
          </p:nvPr>
        </p:nvSpPr>
        <p:spPr/>
        <p:txBody>
          <a:bodyPr/>
          <a:lstStyle/>
          <a:p>
            <a:r>
              <a:rPr lang="en-US" dirty="0">
                <a:latin typeface="Arial Black" panose="020B0A04020102020204" pitchFamily="34" charset="0"/>
              </a:rPr>
              <a:t>AFTER THAT THIS PRESENTATION WILL TELL YOU ABOUT THE ADVANTAGES OF STUDENT LIFE CYCLE MANAGEMENT SYSTEM.</a:t>
            </a:r>
          </a:p>
          <a:p>
            <a:r>
              <a:rPr lang="en-US" dirty="0">
                <a:latin typeface="Arial Black" panose="020B0A04020102020204" pitchFamily="34" charset="0"/>
              </a:rPr>
              <a:t>AND THEN I WILL TELL YOU ABOUT MY WEBSITE WHICH I MADE USING C LANGUAGE .</a:t>
            </a:r>
          </a:p>
          <a:p>
            <a:r>
              <a:rPr lang="en-US" dirty="0">
                <a:latin typeface="Arial Black" panose="020B0A04020102020204" pitchFamily="34" charset="0"/>
              </a:rPr>
              <a:t>I WILL ATTACH SCRRENSHOT OF BOTH CODES AS WELL AS  OUTPUTS IN THIS PRESENTATION .</a:t>
            </a:r>
          </a:p>
          <a:p>
            <a:r>
              <a:rPr lang="en-US" dirty="0">
                <a:latin typeface="Arial Black" panose="020B0A04020102020204" pitchFamily="34" charset="0"/>
              </a:rPr>
              <a:t>AND AT EVERY SLIDE OF THIS PRESENTATION I WILL TELL YOU  WHAT THIS WILL DO AND WHAT IF WE HAVE PUT WRONG USERNAME AND OUTPUTS.</a:t>
            </a:r>
          </a:p>
          <a:p>
            <a:r>
              <a:rPr lang="en-US" dirty="0">
                <a:latin typeface="Arial Black" panose="020B0A04020102020204" pitchFamily="34" charset="0"/>
              </a:rPr>
              <a:t>AND ATLAST THE PROJECT ENDS.</a:t>
            </a:r>
          </a:p>
        </p:txBody>
      </p:sp>
    </p:spTree>
    <p:extLst>
      <p:ext uri="{BB962C8B-B14F-4D97-AF65-F5344CB8AC3E}">
        <p14:creationId xmlns:p14="http://schemas.microsoft.com/office/powerpoint/2010/main" val="166416370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386F-DD74-9227-6226-C25074292D28}"/>
              </a:ext>
            </a:extLst>
          </p:cNvPr>
          <p:cNvSpPr>
            <a:spLocks noGrp="1"/>
          </p:cNvSpPr>
          <p:nvPr>
            <p:ph type="title"/>
          </p:nvPr>
        </p:nvSpPr>
        <p:spPr/>
        <p:txBody>
          <a:bodyPr/>
          <a:lstStyle/>
          <a:p>
            <a:r>
              <a:rPr lang="en-US" dirty="0">
                <a:latin typeface="Algerian" panose="04020705040A02060702" pitchFamily="82" charset="0"/>
              </a:rPr>
              <a:t>CONCEPTS USED IN THIS PROJECT:</a:t>
            </a:r>
          </a:p>
        </p:txBody>
      </p:sp>
      <p:sp>
        <p:nvSpPr>
          <p:cNvPr id="3" name="Content Placeholder 2">
            <a:extLst>
              <a:ext uri="{FF2B5EF4-FFF2-40B4-BE49-F238E27FC236}">
                <a16:creationId xmlns:a16="http://schemas.microsoft.com/office/drawing/2014/main" id="{D247E9AF-2196-B0E2-9641-218471DE64A8}"/>
              </a:ext>
            </a:extLst>
          </p:cNvPr>
          <p:cNvSpPr>
            <a:spLocks noGrp="1"/>
          </p:cNvSpPr>
          <p:nvPr>
            <p:ph idx="1"/>
          </p:nvPr>
        </p:nvSpPr>
        <p:spPr/>
        <p:txBody>
          <a:bodyPr/>
          <a:lstStyle/>
          <a:p>
            <a:pPr marL="0" indent="0">
              <a:buNone/>
            </a:pPr>
            <a:r>
              <a:rPr lang="en-US" dirty="0">
                <a:latin typeface="Arial Black" panose="020B0A04020102020204" pitchFamily="34" charset="0"/>
              </a:rPr>
              <a:t>I MADE THIS PROJECT BY USING THE CONCEPTS OF C LANGUAGE INCLUDING POINTERS, ARRAY, AND LOOP.</a:t>
            </a:r>
          </a:p>
          <a:p>
            <a:pPr marL="0" indent="0">
              <a:buNone/>
            </a:pPr>
            <a:endParaRPr lang="en-US" dirty="0">
              <a:latin typeface="Arial Black" panose="020B0A04020102020204" pitchFamily="34" charset="0"/>
            </a:endParaRPr>
          </a:p>
        </p:txBody>
      </p:sp>
    </p:spTree>
    <p:extLst>
      <p:ext uri="{BB962C8B-B14F-4D97-AF65-F5344CB8AC3E}">
        <p14:creationId xmlns:p14="http://schemas.microsoft.com/office/powerpoint/2010/main" val="218776977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AD9D-E843-64ED-9BEE-6FD77D4C286D}"/>
              </a:ext>
            </a:extLst>
          </p:cNvPr>
          <p:cNvSpPr>
            <a:spLocks noGrp="1"/>
          </p:cNvSpPr>
          <p:nvPr>
            <p:ph type="title"/>
          </p:nvPr>
        </p:nvSpPr>
        <p:spPr/>
        <p:txBody>
          <a:bodyPr/>
          <a:lstStyle/>
          <a:p>
            <a:r>
              <a:rPr lang="en-US" dirty="0">
                <a:latin typeface="Algerian" panose="04020705040A02060702" pitchFamily="82" charset="0"/>
              </a:rPr>
              <a:t>COMPILER USED :</a:t>
            </a:r>
          </a:p>
        </p:txBody>
      </p:sp>
      <p:sp>
        <p:nvSpPr>
          <p:cNvPr id="3" name="Content Placeholder 2">
            <a:extLst>
              <a:ext uri="{FF2B5EF4-FFF2-40B4-BE49-F238E27FC236}">
                <a16:creationId xmlns:a16="http://schemas.microsoft.com/office/drawing/2014/main" id="{269C22CF-1ED3-28C9-5C69-F8E84B818729}"/>
              </a:ext>
            </a:extLst>
          </p:cNvPr>
          <p:cNvSpPr>
            <a:spLocks noGrp="1"/>
          </p:cNvSpPr>
          <p:nvPr>
            <p:ph idx="1"/>
          </p:nvPr>
        </p:nvSpPr>
        <p:spPr/>
        <p:txBody>
          <a:bodyPr/>
          <a:lstStyle/>
          <a:p>
            <a:pPr marL="0" indent="0">
              <a:buNone/>
            </a:pPr>
            <a:r>
              <a:rPr lang="en-US" dirty="0">
                <a:latin typeface="Arial Black" panose="020B0A04020102020204" pitchFamily="34" charset="0"/>
              </a:rPr>
              <a:t>I USED CODEBLOCK COMPILER TO RUN THE CODE.</a:t>
            </a:r>
          </a:p>
        </p:txBody>
      </p:sp>
    </p:spTree>
    <p:extLst>
      <p:ext uri="{BB962C8B-B14F-4D97-AF65-F5344CB8AC3E}">
        <p14:creationId xmlns:p14="http://schemas.microsoft.com/office/powerpoint/2010/main" val="240106254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17FD-843C-47A1-E2EF-2D4232E1069C}"/>
              </a:ext>
            </a:extLst>
          </p:cNvPr>
          <p:cNvSpPr>
            <a:spLocks noGrp="1"/>
          </p:cNvSpPr>
          <p:nvPr>
            <p:ph type="title"/>
          </p:nvPr>
        </p:nvSpPr>
        <p:spPr/>
        <p:txBody>
          <a:bodyPr/>
          <a:lstStyle/>
          <a:p>
            <a:r>
              <a:rPr lang="en-US" dirty="0">
                <a:latin typeface="Algerian" panose="04020705040A02060702" pitchFamily="82" charset="0"/>
              </a:rPr>
              <a:t>FLOWCHART OF STUDENT LIFE CYCLE MANAGEMENT SYSTEM </a:t>
            </a:r>
          </a:p>
        </p:txBody>
      </p:sp>
      <p:pic>
        <p:nvPicPr>
          <p:cNvPr id="13" name="Content Placeholder 12">
            <a:extLst>
              <a:ext uri="{FF2B5EF4-FFF2-40B4-BE49-F238E27FC236}">
                <a16:creationId xmlns:a16="http://schemas.microsoft.com/office/drawing/2014/main" id="{78E3A5B3-F671-71E2-8062-F9D4BD10285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1164" y="2603500"/>
            <a:ext cx="5130485" cy="3416300"/>
          </a:xfrm>
        </p:spPr>
      </p:pic>
    </p:spTree>
    <p:extLst>
      <p:ext uri="{BB962C8B-B14F-4D97-AF65-F5344CB8AC3E}">
        <p14:creationId xmlns:p14="http://schemas.microsoft.com/office/powerpoint/2010/main" val="23952013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6AFE-8E0F-3CCF-3FB5-0FCEE5BFC22E}"/>
              </a:ext>
            </a:extLst>
          </p:cNvPr>
          <p:cNvSpPr>
            <a:spLocks noGrp="1"/>
          </p:cNvSpPr>
          <p:nvPr>
            <p:ph type="title"/>
          </p:nvPr>
        </p:nvSpPr>
        <p:spPr/>
        <p:txBody>
          <a:bodyPr>
            <a:normAutofit fontScale="90000"/>
          </a:bodyPr>
          <a:lstStyle/>
          <a:p>
            <a:r>
              <a:rPr lang="en-US" dirty="0">
                <a:latin typeface="Algerian" panose="04020705040A02060702" pitchFamily="82" charset="0"/>
              </a:rPr>
              <a:t>WHAT IS STUDENT LIFE CYCLE MANAGEMENT SYSTEM ?</a:t>
            </a: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E8BFDF76-4347-411A-6996-4074201A2D43}"/>
              </a:ext>
            </a:extLst>
          </p:cNvPr>
          <p:cNvSpPr>
            <a:spLocks noGrp="1"/>
          </p:cNvSpPr>
          <p:nvPr>
            <p:ph idx="1"/>
          </p:nvPr>
        </p:nvSpPr>
        <p:spPr/>
        <p:txBody>
          <a:bodyPr>
            <a:normAutofit/>
          </a:bodyPr>
          <a:lstStyle/>
          <a:p>
            <a:pPr marL="0" indent="0">
              <a:buNone/>
            </a:pPr>
            <a:r>
              <a:rPr lang="en-US" b="1" i="0" dirty="0">
                <a:solidFill>
                  <a:srgbClr val="000000"/>
                </a:solidFill>
                <a:effectLst/>
                <a:latin typeface="Times New Roman" panose="02020603050405020304" pitchFamily="18" charset="0"/>
              </a:rPr>
              <a:t>“A STUDENT LIFE CYCLE IS A DATA-DRIVEN AND HOSLISTIC APPROACH THAT FOCUSES ON ENTIRE STUDENT JOURNEY RIGHT FROM THE INQUIRY FOR ADMISSION TO ALUMNI TO ENSURE STUDENT SUCCESS IN REAL-TIME.”</a:t>
            </a:r>
          </a:p>
          <a:p>
            <a:pPr marL="0" indent="0">
              <a:buNone/>
            </a:pPr>
            <a:r>
              <a:rPr lang="en-US" b="1" dirty="0">
                <a:solidFill>
                  <a:srgbClr val="000000"/>
                </a:solidFill>
                <a:latin typeface="Times New Roman" panose="02020603050405020304" pitchFamily="18" charset="0"/>
              </a:rPr>
              <a:t>“</a:t>
            </a:r>
            <a:r>
              <a:rPr lang="en-US" b="1" i="0" dirty="0">
                <a:solidFill>
                  <a:srgbClr val="000000"/>
                </a:solidFill>
                <a:effectLst/>
                <a:latin typeface="Times New Roman" panose="02020603050405020304" pitchFamily="18" charset="0"/>
              </a:rPr>
              <a:t>A STUDENT INFORMATION SYSTEM CAN ENABLE US TO MANAGE AND CREATE QUICKLY &amp; EASY TO-USE STUDENT PROFILE INFORMATION, THE INQUIRY PROCESS, ENROLLMENT FOR ADMISSION LINK TO ENROLL, SCHEDULDE, TRANSCRIPT, AND DEGREE EVALUATION, AND SHARE RECORDS WITH FACULTIES, AND ADMINSTRATIONS.”</a:t>
            </a:r>
          </a:p>
          <a:p>
            <a:pPr marL="0" indent="0">
              <a:buNone/>
            </a:pPr>
            <a:endParaRPr lang="en-US" b="1" dirty="0">
              <a:solidFill>
                <a:srgbClr val="000000"/>
              </a:solidFill>
              <a:latin typeface="Times New Roman" panose="02020603050405020304" pitchFamily="18" charset="0"/>
            </a:endParaRPr>
          </a:p>
          <a:p>
            <a:pPr marL="0" indent="0">
              <a:buNone/>
            </a:pPr>
            <a:endParaRPr lang="en-US" b="1" i="0" dirty="0">
              <a:solidFill>
                <a:srgbClr val="000000"/>
              </a:solidFill>
              <a:effectLst/>
              <a:latin typeface="Times New Roman" panose="02020603050405020304" pitchFamily="18" charset="0"/>
            </a:endParaRPr>
          </a:p>
          <a:p>
            <a:pPr marL="0" indent="0">
              <a:buNone/>
            </a:pPr>
            <a:endParaRPr lang="en-US" b="1" dirty="0">
              <a:solidFill>
                <a:srgbClr val="000000"/>
              </a:solidFill>
              <a:latin typeface="Times New Roman" panose="02020603050405020304" pitchFamily="18" charset="0"/>
            </a:endParaRPr>
          </a:p>
          <a:p>
            <a:pPr marL="0" indent="0">
              <a:buNone/>
            </a:pPr>
            <a:endParaRPr lang="en-US" b="1" i="0" dirty="0">
              <a:solidFill>
                <a:srgbClr val="000000"/>
              </a:solidFill>
              <a:effectLst/>
              <a:latin typeface="Times New Roman" panose="02020603050405020304" pitchFamily="18" charset="0"/>
            </a:endParaRPr>
          </a:p>
          <a:p>
            <a:pPr marL="0" indent="0">
              <a:buNone/>
            </a:pPr>
            <a:endParaRPr lang="en-US" dirty="0">
              <a:latin typeface="Arial Black" panose="020B0A04020102020204" pitchFamily="34" charset="0"/>
            </a:endParaRPr>
          </a:p>
        </p:txBody>
      </p:sp>
    </p:spTree>
    <p:extLst>
      <p:ext uri="{BB962C8B-B14F-4D97-AF65-F5344CB8AC3E}">
        <p14:creationId xmlns:p14="http://schemas.microsoft.com/office/powerpoint/2010/main" val="42635494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657A-A495-28A8-CDEB-11D2DC6DF86B}"/>
              </a:ext>
            </a:extLst>
          </p:cNvPr>
          <p:cNvSpPr>
            <a:spLocks noGrp="1"/>
          </p:cNvSpPr>
          <p:nvPr>
            <p:ph type="title"/>
          </p:nvPr>
        </p:nvSpPr>
        <p:spPr/>
        <p:txBody>
          <a:bodyPr/>
          <a:lstStyle/>
          <a:p>
            <a:r>
              <a:rPr lang="en-US" dirty="0">
                <a:latin typeface="Algerian" panose="04020705040A02060702" pitchFamily="82" charset="0"/>
              </a:rPr>
              <a:t>FACTORS OF STUDENT LIFE CYCLE MANAGEMENT SYSTEM :</a:t>
            </a:r>
          </a:p>
        </p:txBody>
      </p:sp>
      <p:graphicFrame>
        <p:nvGraphicFramePr>
          <p:cNvPr id="13" name="Table 13">
            <a:extLst>
              <a:ext uri="{FF2B5EF4-FFF2-40B4-BE49-F238E27FC236}">
                <a16:creationId xmlns:a16="http://schemas.microsoft.com/office/drawing/2014/main" id="{5CC28347-2C8A-E0CC-9961-DC05811CD531}"/>
              </a:ext>
            </a:extLst>
          </p:cNvPr>
          <p:cNvGraphicFramePr>
            <a:graphicFrameLocks noGrp="1"/>
          </p:cNvGraphicFramePr>
          <p:nvPr>
            <p:ph idx="1"/>
            <p:extLst>
              <p:ext uri="{D42A27DB-BD31-4B8C-83A1-F6EECF244321}">
                <p14:modId xmlns:p14="http://schemas.microsoft.com/office/powerpoint/2010/main" val="2853886414"/>
              </p:ext>
            </p:extLst>
          </p:nvPr>
        </p:nvGraphicFramePr>
        <p:xfrm>
          <a:off x="1155700" y="2603500"/>
          <a:ext cx="8761413" cy="3337560"/>
        </p:xfrm>
        <a:graphic>
          <a:graphicData uri="http://schemas.openxmlformats.org/drawingml/2006/table">
            <a:tbl>
              <a:tblPr firstRow="1" bandRow="1">
                <a:tableStyleId>{5C22544A-7EE6-4342-B048-85BDC9FD1C3A}</a:tableStyleId>
              </a:tblPr>
              <a:tblGrid>
                <a:gridCol w="8761413">
                  <a:extLst>
                    <a:ext uri="{9D8B030D-6E8A-4147-A177-3AD203B41FA5}">
                      <a16:colId xmlns:a16="http://schemas.microsoft.com/office/drawing/2014/main" val="3713069893"/>
                    </a:ext>
                  </a:extLst>
                </a:gridCol>
              </a:tblGrid>
              <a:tr h="370840">
                <a:tc>
                  <a:txBody>
                    <a:bodyPr/>
                    <a:lstStyle/>
                    <a:p>
                      <a:r>
                        <a:rPr lang="en-US" dirty="0"/>
                        <a:t>INQUIRY FOR  ADMISSION</a:t>
                      </a:r>
                    </a:p>
                  </a:txBody>
                  <a:tcPr marL="83414" marR="83414"/>
                </a:tc>
                <a:extLst>
                  <a:ext uri="{0D108BD9-81ED-4DB2-BD59-A6C34878D82A}">
                    <a16:rowId xmlns:a16="http://schemas.microsoft.com/office/drawing/2014/main" val="986086306"/>
                  </a:ext>
                </a:extLst>
              </a:tr>
              <a:tr h="370840">
                <a:tc>
                  <a:txBody>
                    <a:bodyPr/>
                    <a:lstStyle/>
                    <a:p>
                      <a:r>
                        <a:rPr lang="en-US" dirty="0"/>
                        <a:t>ADMISSION PROCESS</a:t>
                      </a:r>
                    </a:p>
                  </a:txBody>
                  <a:tcPr marL="83414" marR="83414"/>
                </a:tc>
                <a:extLst>
                  <a:ext uri="{0D108BD9-81ED-4DB2-BD59-A6C34878D82A}">
                    <a16:rowId xmlns:a16="http://schemas.microsoft.com/office/drawing/2014/main" val="821705346"/>
                  </a:ext>
                </a:extLst>
              </a:tr>
              <a:tr h="370840">
                <a:tc>
                  <a:txBody>
                    <a:bodyPr/>
                    <a:lstStyle/>
                    <a:p>
                      <a:r>
                        <a:rPr lang="en-US" dirty="0"/>
                        <a:t>FEE STRUCTURE</a:t>
                      </a:r>
                    </a:p>
                  </a:txBody>
                  <a:tcPr marL="83414" marR="83414"/>
                </a:tc>
                <a:extLst>
                  <a:ext uri="{0D108BD9-81ED-4DB2-BD59-A6C34878D82A}">
                    <a16:rowId xmlns:a16="http://schemas.microsoft.com/office/drawing/2014/main" val="2985367304"/>
                  </a:ext>
                </a:extLst>
              </a:tr>
              <a:tr h="370840">
                <a:tc>
                  <a:txBody>
                    <a:bodyPr/>
                    <a:lstStyle/>
                    <a:p>
                      <a:r>
                        <a:rPr lang="en-US" dirty="0"/>
                        <a:t>PROGRAM  AND COURSE STRUCTURE </a:t>
                      </a:r>
                    </a:p>
                  </a:txBody>
                  <a:tcPr marL="83414" marR="83414"/>
                </a:tc>
                <a:extLst>
                  <a:ext uri="{0D108BD9-81ED-4DB2-BD59-A6C34878D82A}">
                    <a16:rowId xmlns:a16="http://schemas.microsoft.com/office/drawing/2014/main" val="2979843597"/>
                  </a:ext>
                </a:extLst>
              </a:tr>
              <a:tr h="370840">
                <a:tc>
                  <a:txBody>
                    <a:bodyPr/>
                    <a:lstStyle/>
                    <a:p>
                      <a:r>
                        <a:rPr lang="en-US" dirty="0"/>
                        <a:t>TIMETABLE</a:t>
                      </a:r>
                    </a:p>
                  </a:txBody>
                  <a:tcPr marL="83414" marR="83414"/>
                </a:tc>
                <a:extLst>
                  <a:ext uri="{0D108BD9-81ED-4DB2-BD59-A6C34878D82A}">
                    <a16:rowId xmlns:a16="http://schemas.microsoft.com/office/drawing/2014/main" val="522524759"/>
                  </a:ext>
                </a:extLst>
              </a:tr>
              <a:tr h="370840">
                <a:tc>
                  <a:txBody>
                    <a:bodyPr/>
                    <a:lstStyle/>
                    <a:p>
                      <a:r>
                        <a:rPr lang="en-US" dirty="0"/>
                        <a:t>ATTENDENCE RECORD</a:t>
                      </a:r>
                    </a:p>
                  </a:txBody>
                  <a:tcPr marL="83414" marR="83414"/>
                </a:tc>
                <a:extLst>
                  <a:ext uri="{0D108BD9-81ED-4DB2-BD59-A6C34878D82A}">
                    <a16:rowId xmlns:a16="http://schemas.microsoft.com/office/drawing/2014/main" val="664461762"/>
                  </a:ext>
                </a:extLst>
              </a:tr>
              <a:tr h="370840">
                <a:tc>
                  <a:txBody>
                    <a:bodyPr/>
                    <a:lstStyle/>
                    <a:p>
                      <a:r>
                        <a:rPr lang="en-US" dirty="0"/>
                        <a:t>EXAMINATION </a:t>
                      </a:r>
                    </a:p>
                  </a:txBody>
                  <a:tcPr marL="83414" marR="83414"/>
                </a:tc>
                <a:extLst>
                  <a:ext uri="{0D108BD9-81ED-4DB2-BD59-A6C34878D82A}">
                    <a16:rowId xmlns:a16="http://schemas.microsoft.com/office/drawing/2014/main" val="4080178571"/>
                  </a:ext>
                </a:extLst>
              </a:tr>
              <a:tr h="370840">
                <a:tc>
                  <a:txBody>
                    <a:bodyPr/>
                    <a:lstStyle/>
                    <a:p>
                      <a:r>
                        <a:rPr lang="en-US" dirty="0"/>
                        <a:t>ALUMINI MANAGEMENT </a:t>
                      </a:r>
                    </a:p>
                  </a:txBody>
                  <a:tcPr marL="83414" marR="83414"/>
                </a:tc>
                <a:extLst>
                  <a:ext uri="{0D108BD9-81ED-4DB2-BD59-A6C34878D82A}">
                    <a16:rowId xmlns:a16="http://schemas.microsoft.com/office/drawing/2014/main" val="1935466076"/>
                  </a:ext>
                </a:extLst>
              </a:tr>
              <a:tr h="370840">
                <a:tc>
                  <a:txBody>
                    <a:bodyPr/>
                    <a:lstStyle/>
                    <a:p>
                      <a:r>
                        <a:rPr lang="en-US" dirty="0"/>
                        <a:t>CLOSING NOTES</a:t>
                      </a:r>
                    </a:p>
                  </a:txBody>
                  <a:tcPr marL="83414" marR="83414"/>
                </a:tc>
                <a:extLst>
                  <a:ext uri="{0D108BD9-81ED-4DB2-BD59-A6C34878D82A}">
                    <a16:rowId xmlns:a16="http://schemas.microsoft.com/office/drawing/2014/main" val="2547504660"/>
                  </a:ext>
                </a:extLst>
              </a:tr>
            </a:tbl>
          </a:graphicData>
        </a:graphic>
      </p:graphicFrame>
    </p:spTree>
    <p:extLst>
      <p:ext uri="{BB962C8B-B14F-4D97-AF65-F5344CB8AC3E}">
        <p14:creationId xmlns:p14="http://schemas.microsoft.com/office/powerpoint/2010/main" val="336501504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371</TotalTime>
  <Words>1111</Words>
  <Application>Microsoft Office PowerPoint</Application>
  <PresentationFormat>Widescreen</PresentationFormat>
  <Paragraphs>89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Arial Black</vt:lpstr>
      <vt:lpstr>Century Gothic</vt:lpstr>
      <vt:lpstr>Times New Roman</vt:lpstr>
      <vt:lpstr>Wingdings 3</vt:lpstr>
      <vt:lpstr>Ion Boardroom</vt:lpstr>
      <vt:lpstr>Ict Ganpat university</vt:lpstr>
      <vt:lpstr>HEY GUYS, WELL THIS IS ANKIT OF ICT GANPAT UNIVERSITY OF SEMESTER 01 BRANCH BIG DATA AND ANALYSIS ENROLLMENT NUMBER: BDA 12 AND TODAY I AM HERE TO SHOW YOU MY PRESENTATION AND PROJECT WORK ON A VERY COMMON BUT IMPORTANT TOPIC OF STUDENT LIFE CYCLE MANAGEMENT SYSTEM. </vt:lpstr>
      <vt:lpstr>IN THIS PROJECT :</vt:lpstr>
      <vt:lpstr>IN THIS PROJECT :</vt:lpstr>
      <vt:lpstr>CONCEPTS USED IN THIS PROJECT:</vt:lpstr>
      <vt:lpstr>COMPILER USED :</vt:lpstr>
      <vt:lpstr>FLOWCHART OF STUDENT LIFE CYCLE MANAGEMENT SYSTEM </vt:lpstr>
      <vt:lpstr>WHAT IS STUDENT LIFE CYCLE MANAGEMENT SYSTEM ? </vt:lpstr>
      <vt:lpstr>FACTORS OF STUDENT LIFE CYCLE MANAGEMENT SYSTEM :</vt:lpstr>
      <vt:lpstr>KEY FEATURES OF STUDENT LIFE CYCLE MANAGEMENT SYSTEM :</vt:lpstr>
      <vt:lpstr>ADVANTAGES OF STUDENT MANAGEMENT SYSTEM :  </vt:lpstr>
      <vt:lpstr>ADVANTAGES OF STUDENT LIFE CYCLE MANAGEMENT SYSTEM </vt:lpstr>
      <vt:lpstr>ADVANTAGES OF STUDENT LIFE CYCLE MANAGEMENT SYSTEM : </vt:lpstr>
      <vt:lpstr>ADVANTAGES OF STUDENT LIFE CYCLE MANAGEMENT SYSTEM :</vt:lpstr>
      <vt:lpstr>ADVANTAGES OF STUDENT LIFE CYCLE MANAGEMENT SYSTEM:</vt:lpstr>
      <vt:lpstr>ADVANTAGES OF SCHOOL LIFE CYCLE MANAGEMENT SYSTEM:</vt:lpstr>
      <vt:lpstr>ADVANTAGES OF STUDENT LIFE CYCLE MANAGEMENT SYSTEM : </vt:lpstr>
      <vt:lpstr>ADVANTAGES OF SCHOOL LIFE CYCLE MANAGEMENT SYSTEM </vt:lpstr>
      <vt:lpstr>ADVANTAGES OF STUDENT LIFE CYCLE MANAGEMENT SYSTEM :</vt:lpstr>
      <vt:lpstr> ABOUT THE WEBSITE </vt:lpstr>
      <vt:lpstr>LOGIN PAGE:</vt:lpstr>
      <vt:lpstr>CODE FOR LOGIN PAGE : </vt:lpstr>
      <vt:lpstr>OUTPUT {IF USER NAME IS CORRECT}</vt:lpstr>
      <vt:lpstr>Output{if user name is incorrect}</vt:lpstr>
      <vt:lpstr>1ST PAGE OF WEBSITE:</vt:lpstr>
      <vt:lpstr>CODE FOR 1ST PAGE </vt:lpstr>
      <vt:lpstr>OUTPUT FOR 1ST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LIFE CYCLE MANAGEMENT SYSTEM</dc:title>
  <dc:creator>ankit akki</dc:creator>
  <cp:lastModifiedBy>ankit akki</cp:lastModifiedBy>
  <cp:revision>10</cp:revision>
  <dcterms:created xsi:type="dcterms:W3CDTF">2022-12-09T10:31:36Z</dcterms:created>
  <dcterms:modified xsi:type="dcterms:W3CDTF">2022-12-15T07:32:42Z</dcterms:modified>
</cp:coreProperties>
</file>