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7"/>
  </p:notesMasterIdLst>
  <p:handoutMasterIdLst>
    <p:handoutMasterId r:id="rId18"/>
  </p:handoutMasterIdLst>
  <p:sldIdLst>
    <p:sldId id="277" r:id="rId4"/>
    <p:sldId id="399" r:id="rId5"/>
    <p:sldId id="400" r:id="rId6"/>
    <p:sldId id="414" r:id="rId7"/>
    <p:sldId id="408" r:id="rId8"/>
    <p:sldId id="410" r:id="rId9"/>
    <p:sldId id="412" r:id="rId10"/>
    <p:sldId id="415" r:id="rId11"/>
    <p:sldId id="416" r:id="rId12"/>
    <p:sldId id="406" r:id="rId13"/>
    <p:sldId id="413" r:id="rId14"/>
    <p:sldId id="411" r:id="rId15"/>
    <p:sldId id="40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autoAdjust="0"/>
  </p:normalViewPr>
  <p:slideViewPr>
    <p:cSldViewPr snapToGrid="0">
      <p:cViewPr varScale="1">
        <p:scale>
          <a:sx n="85" d="100"/>
          <a:sy n="85" d="100"/>
        </p:scale>
        <p:origin x="590"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4/28/2025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51585"/>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592574"/>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IN" sz="2400" i="1" dirty="0">
                <a:solidFill>
                  <a:srgbClr val="000000"/>
                </a:solidFill>
              </a:rPr>
              <a:t>CSE-AIML</a:t>
            </a:r>
            <a:endParaRPr lang="en-US" sz="2400" i="1"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dirty="0"/>
              <a:t>Online Payment Fraud Detection using Machine Learning in Python </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694819" y="4425075"/>
            <a:ext cx="3071097" cy="1631216"/>
          </a:xfrm>
          <a:prstGeom prst="rect">
            <a:avLst/>
          </a:prstGeom>
          <a:noFill/>
        </p:spPr>
        <p:txBody>
          <a:bodyPr wrap="none" rtlCol="0">
            <a:spAutoFit/>
          </a:bodyPr>
          <a:lstStyle/>
          <a:p>
            <a:r>
              <a:rPr lang="en-US" sz="2000" b="1" dirty="0"/>
              <a:t>Submitted by: </a:t>
            </a:r>
          </a:p>
          <a:p>
            <a:r>
              <a:rPr lang="en-US" sz="2000" dirty="0"/>
              <a:t>Aditya Kumar-21BCS10345</a:t>
            </a:r>
          </a:p>
          <a:p>
            <a:r>
              <a:rPr lang="en-US" sz="2000" dirty="0"/>
              <a:t>Ankit Kumar-21BCS10065</a:t>
            </a:r>
          </a:p>
          <a:p>
            <a:r>
              <a:rPr lang="en-US" sz="2000" dirty="0"/>
              <a:t>Utkarsh Pathak -21BCS6158</a:t>
            </a:r>
          </a:p>
          <a:p>
            <a:endParaRPr lang="en-US" sz="2000" dirty="0"/>
          </a:p>
        </p:txBody>
      </p:sp>
      <p:sp>
        <p:nvSpPr>
          <p:cNvPr id="6" name="TextBox 5"/>
          <p:cNvSpPr txBox="1"/>
          <p:nvPr/>
        </p:nvSpPr>
        <p:spPr>
          <a:xfrm>
            <a:off x="7681250" y="4725655"/>
            <a:ext cx="2977738" cy="707886"/>
          </a:xfrm>
          <a:prstGeom prst="rect">
            <a:avLst/>
          </a:prstGeom>
          <a:noFill/>
        </p:spPr>
        <p:txBody>
          <a:bodyPr wrap="none" rtlCol="0">
            <a:spAutoFit/>
          </a:bodyPr>
          <a:lstStyle/>
          <a:p>
            <a:r>
              <a:rPr lang="en-US" sz="2000" b="1" dirty="0"/>
              <a:t>Under the Supervision of:</a:t>
            </a:r>
            <a:r>
              <a:rPr lang="en-IN" sz="2000" b="0" i="0" dirty="0">
                <a:solidFill>
                  <a:srgbClr val="FF0000"/>
                </a:solidFill>
                <a:effectLst/>
                <a:highlight>
                  <a:srgbClr val="F3F3F9"/>
                </a:highlight>
                <a:latin typeface="Roboto" panose="02000000000000000000" pitchFamily="2" charset="0"/>
              </a:rPr>
              <a:t> </a:t>
            </a:r>
          </a:p>
          <a:p>
            <a:r>
              <a:rPr lang="en-IN" sz="2000" dirty="0" err="1">
                <a:solidFill>
                  <a:srgbClr val="FF0000"/>
                </a:solidFill>
                <a:highlight>
                  <a:srgbClr val="F3F3F9"/>
                </a:highlight>
                <a:latin typeface="Roboto" panose="02000000000000000000" pitchFamily="2" charset="0"/>
              </a:rPr>
              <a:t>Ramanjot</a:t>
            </a:r>
            <a:r>
              <a:rPr lang="en-IN" sz="2000" dirty="0">
                <a:solidFill>
                  <a:srgbClr val="FF0000"/>
                </a:solidFill>
                <a:highlight>
                  <a:srgbClr val="F3F3F9"/>
                </a:highlight>
                <a:latin typeface="Roboto" panose="02000000000000000000" pitchFamily="2" charset="0"/>
              </a:rPr>
              <a:t> Kaur</a:t>
            </a:r>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Methodologies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9" name="Shape 1">
            <a:extLst>
              <a:ext uri="{FF2B5EF4-FFF2-40B4-BE49-F238E27FC236}">
                <a16:creationId xmlns:a16="http://schemas.microsoft.com/office/drawing/2014/main" id="{89C2398D-905F-8DF3-9B92-CF9A6A965B6A}"/>
              </a:ext>
            </a:extLst>
          </p:cNvPr>
          <p:cNvSpPr/>
          <p:nvPr/>
        </p:nvSpPr>
        <p:spPr>
          <a:xfrm>
            <a:off x="621387" y="1394429"/>
            <a:ext cx="133112" cy="1249561"/>
          </a:xfrm>
          <a:prstGeom prst="roundRect">
            <a:avLst>
              <a:gd name="adj" fmla="val 20008"/>
            </a:avLst>
          </a:prstGeom>
          <a:solidFill>
            <a:srgbClr val="F2EEEE"/>
          </a:solidFill>
          <a:ln/>
        </p:spPr>
      </p:sp>
      <p:sp>
        <p:nvSpPr>
          <p:cNvPr id="10" name="Text 2">
            <a:extLst>
              <a:ext uri="{FF2B5EF4-FFF2-40B4-BE49-F238E27FC236}">
                <a16:creationId xmlns:a16="http://schemas.microsoft.com/office/drawing/2014/main" id="{AF49B85F-4EA6-6F3C-01EE-692A0957BA7A}"/>
              </a:ext>
            </a:extLst>
          </p:cNvPr>
          <p:cNvSpPr/>
          <p:nvPr/>
        </p:nvSpPr>
        <p:spPr>
          <a:xfrm>
            <a:off x="1020723" y="1394429"/>
            <a:ext cx="2330291" cy="291227"/>
          </a:xfrm>
          <a:prstGeom prst="rect">
            <a:avLst/>
          </a:prstGeom>
          <a:noFill/>
          <a:ln/>
        </p:spPr>
        <p:txBody>
          <a:bodyPr wrap="none" lIns="0" tIns="0" rIns="0" bIns="0" rtlCol="0" anchor="t"/>
          <a:lstStyle/>
          <a:p>
            <a:pPr marL="0" indent="0" algn="l">
              <a:lnSpc>
                <a:spcPts val="2250"/>
              </a:lnSpc>
              <a:buNone/>
            </a:pPr>
            <a:r>
              <a:rPr lang="en-US" sz="1800" dirty="0">
                <a:solidFill>
                  <a:srgbClr val="383838"/>
                </a:solidFill>
                <a:latin typeface="PT Serif" pitchFamily="34" charset="0"/>
                <a:ea typeface="PT Serif" pitchFamily="34" charset="-122"/>
                <a:cs typeface="PT Serif" pitchFamily="34" charset="-120"/>
              </a:rPr>
              <a:t>Data Collection</a:t>
            </a:r>
            <a:endParaRPr lang="en-US" sz="1800" dirty="0"/>
          </a:p>
        </p:txBody>
      </p:sp>
      <p:sp>
        <p:nvSpPr>
          <p:cNvPr id="11" name="Text 3">
            <a:extLst>
              <a:ext uri="{FF2B5EF4-FFF2-40B4-BE49-F238E27FC236}">
                <a16:creationId xmlns:a16="http://schemas.microsoft.com/office/drawing/2014/main" id="{FB3E6A26-19B9-0B2B-EC48-75046C3CEED5}"/>
              </a:ext>
            </a:extLst>
          </p:cNvPr>
          <p:cNvSpPr/>
          <p:nvPr/>
        </p:nvSpPr>
        <p:spPr>
          <a:xfrm>
            <a:off x="1020723" y="1792098"/>
            <a:ext cx="7501890" cy="851892"/>
          </a:xfrm>
          <a:prstGeom prst="rect">
            <a:avLst/>
          </a:prstGeom>
          <a:noFill/>
          <a:ln/>
        </p:spPr>
        <p:txBody>
          <a:bodyPr wrap="square" lIns="0" tIns="0" rIns="0" bIns="0" rtlCol="0" anchor="t"/>
          <a:lstStyle/>
          <a:p>
            <a:pPr marL="0" indent="0" algn="l">
              <a:lnSpc>
                <a:spcPts val="2200"/>
              </a:lnSpc>
              <a:buNone/>
            </a:pPr>
            <a:r>
              <a:rPr lang="en-US" sz="1350" dirty="0">
                <a:solidFill>
                  <a:srgbClr val="383838"/>
                </a:solidFill>
                <a:latin typeface="DM Sans" pitchFamily="34" charset="0"/>
                <a:ea typeface="DM Sans" pitchFamily="34" charset="-122"/>
                <a:cs typeface="DM Sans" pitchFamily="34" charset="-120"/>
              </a:rPr>
              <a:t>Gather transaction data from public datasets, synthetic data generation, or financial institution partnerships. Key attributes include transaction amount, timestamp, payment method, location, device type, and user behavior.</a:t>
            </a:r>
            <a:endParaRPr lang="en-US" sz="1350" dirty="0"/>
          </a:p>
        </p:txBody>
      </p:sp>
      <p:sp>
        <p:nvSpPr>
          <p:cNvPr id="12" name="Shape 4">
            <a:extLst>
              <a:ext uri="{FF2B5EF4-FFF2-40B4-BE49-F238E27FC236}">
                <a16:creationId xmlns:a16="http://schemas.microsoft.com/office/drawing/2014/main" id="{3F2817E1-AE69-AC51-D28A-A656FB51BFC4}"/>
              </a:ext>
            </a:extLst>
          </p:cNvPr>
          <p:cNvSpPr/>
          <p:nvPr/>
        </p:nvSpPr>
        <p:spPr>
          <a:xfrm>
            <a:off x="887611" y="2821513"/>
            <a:ext cx="133112" cy="1249561"/>
          </a:xfrm>
          <a:prstGeom prst="roundRect">
            <a:avLst>
              <a:gd name="adj" fmla="val 20008"/>
            </a:avLst>
          </a:prstGeom>
          <a:solidFill>
            <a:srgbClr val="F2EEEE"/>
          </a:solidFill>
          <a:ln/>
        </p:spPr>
      </p:sp>
      <p:sp>
        <p:nvSpPr>
          <p:cNvPr id="13" name="Text 5">
            <a:extLst>
              <a:ext uri="{FF2B5EF4-FFF2-40B4-BE49-F238E27FC236}">
                <a16:creationId xmlns:a16="http://schemas.microsoft.com/office/drawing/2014/main" id="{914EB06A-F7C4-727C-E424-19E63F183943}"/>
              </a:ext>
            </a:extLst>
          </p:cNvPr>
          <p:cNvSpPr/>
          <p:nvPr/>
        </p:nvSpPr>
        <p:spPr>
          <a:xfrm>
            <a:off x="1286947" y="2821513"/>
            <a:ext cx="2330291" cy="291227"/>
          </a:xfrm>
          <a:prstGeom prst="rect">
            <a:avLst/>
          </a:prstGeom>
          <a:noFill/>
          <a:ln/>
        </p:spPr>
        <p:txBody>
          <a:bodyPr wrap="none" lIns="0" tIns="0" rIns="0" bIns="0" rtlCol="0" anchor="t"/>
          <a:lstStyle/>
          <a:p>
            <a:pPr marL="0" indent="0" algn="l">
              <a:lnSpc>
                <a:spcPts val="2250"/>
              </a:lnSpc>
              <a:buNone/>
            </a:pPr>
            <a:r>
              <a:rPr lang="en-US" sz="1800" dirty="0">
                <a:solidFill>
                  <a:srgbClr val="383838"/>
                </a:solidFill>
                <a:latin typeface="PT Serif" pitchFamily="34" charset="0"/>
                <a:ea typeface="PT Serif" pitchFamily="34" charset="-122"/>
                <a:cs typeface="PT Serif" pitchFamily="34" charset="-120"/>
              </a:rPr>
              <a:t>Data Cleaning</a:t>
            </a:r>
            <a:endParaRPr lang="en-US" sz="1800" dirty="0"/>
          </a:p>
        </p:txBody>
      </p:sp>
      <p:sp>
        <p:nvSpPr>
          <p:cNvPr id="14" name="Text 6">
            <a:extLst>
              <a:ext uri="{FF2B5EF4-FFF2-40B4-BE49-F238E27FC236}">
                <a16:creationId xmlns:a16="http://schemas.microsoft.com/office/drawing/2014/main" id="{E6DF70A2-E8DC-093E-635F-ED6AF3E00730}"/>
              </a:ext>
            </a:extLst>
          </p:cNvPr>
          <p:cNvSpPr/>
          <p:nvPr/>
        </p:nvSpPr>
        <p:spPr>
          <a:xfrm>
            <a:off x="1286947" y="3219181"/>
            <a:ext cx="7235666" cy="851892"/>
          </a:xfrm>
          <a:prstGeom prst="rect">
            <a:avLst/>
          </a:prstGeom>
          <a:noFill/>
          <a:ln/>
        </p:spPr>
        <p:txBody>
          <a:bodyPr wrap="square" lIns="0" tIns="0" rIns="0" bIns="0" rtlCol="0" anchor="t"/>
          <a:lstStyle/>
          <a:p>
            <a:pPr marL="0" indent="0" algn="l">
              <a:lnSpc>
                <a:spcPts val="2200"/>
              </a:lnSpc>
              <a:buNone/>
            </a:pPr>
            <a:r>
              <a:rPr lang="en-US" sz="1350" dirty="0">
                <a:solidFill>
                  <a:srgbClr val="383838"/>
                </a:solidFill>
                <a:latin typeface="DM Sans" pitchFamily="34" charset="0"/>
                <a:ea typeface="DM Sans" pitchFamily="34" charset="-122"/>
                <a:cs typeface="DM Sans" pitchFamily="34" charset="-120"/>
              </a:rPr>
              <a:t>Remove duplicates, handle missing values using imputation techniques, and filter outliers using statistical methods like Z-score or IQR-based filtering to improve model robustness.</a:t>
            </a:r>
            <a:endParaRPr lang="en-US" sz="1350" dirty="0"/>
          </a:p>
        </p:txBody>
      </p:sp>
      <p:sp>
        <p:nvSpPr>
          <p:cNvPr id="15" name="Shape 7">
            <a:extLst>
              <a:ext uri="{FF2B5EF4-FFF2-40B4-BE49-F238E27FC236}">
                <a16:creationId xmlns:a16="http://schemas.microsoft.com/office/drawing/2014/main" id="{ED0EEE0A-409B-3001-4719-30CC9E711BB8}"/>
              </a:ext>
            </a:extLst>
          </p:cNvPr>
          <p:cNvSpPr/>
          <p:nvPr/>
        </p:nvSpPr>
        <p:spPr>
          <a:xfrm>
            <a:off x="1153954" y="4248596"/>
            <a:ext cx="133112" cy="1249561"/>
          </a:xfrm>
          <a:prstGeom prst="roundRect">
            <a:avLst>
              <a:gd name="adj" fmla="val 20008"/>
            </a:avLst>
          </a:prstGeom>
          <a:solidFill>
            <a:srgbClr val="F2EEEE"/>
          </a:solidFill>
          <a:ln/>
        </p:spPr>
      </p:sp>
      <p:sp>
        <p:nvSpPr>
          <p:cNvPr id="16" name="Text 8">
            <a:extLst>
              <a:ext uri="{FF2B5EF4-FFF2-40B4-BE49-F238E27FC236}">
                <a16:creationId xmlns:a16="http://schemas.microsoft.com/office/drawing/2014/main" id="{D711734C-2235-E282-BE02-07FB94428636}"/>
              </a:ext>
            </a:extLst>
          </p:cNvPr>
          <p:cNvSpPr/>
          <p:nvPr/>
        </p:nvSpPr>
        <p:spPr>
          <a:xfrm>
            <a:off x="1553289" y="4248596"/>
            <a:ext cx="2885837" cy="291227"/>
          </a:xfrm>
          <a:prstGeom prst="rect">
            <a:avLst/>
          </a:prstGeom>
          <a:noFill/>
          <a:ln/>
        </p:spPr>
        <p:txBody>
          <a:bodyPr wrap="none" lIns="0" tIns="0" rIns="0" bIns="0" rtlCol="0" anchor="t"/>
          <a:lstStyle/>
          <a:p>
            <a:pPr marL="0" indent="0" algn="l">
              <a:lnSpc>
                <a:spcPts val="2250"/>
              </a:lnSpc>
              <a:buNone/>
            </a:pPr>
            <a:r>
              <a:rPr lang="en-US" sz="1800" dirty="0">
                <a:solidFill>
                  <a:srgbClr val="383838"/>
                </a:solidFill>
                <a:latin typeface="PT Serif" pitchFamily="34" charset="0"/>
                <a:ea typeface="PT Serif" pitchFamily="34" charset="-122"/>
                <a:cs typeface="PT Serif" pitchFamily="34" charset="-120"/>
              </a:rPr>
              <a:t>Addressing Class Imbalance</a:t>
            </a:r>
            <a:endParaRPr lang="en-US" sz="1800" dirty="0"/>
          </a:p>
        </p:txBody>
      </p:sp>
      <p:sp>
        <p:nvSpPr>
          <p:cNvPr id="17" name="Text 9">
            <a:extLst>
              <a:ext uri="{FF2B5EF4-FFF2-40B4-BE49-F238E27FC236}">
                <a16:creationId xmlns:a16="http://schemas.microsoft.com/office/drawing/2014/main" id="{9B9FD7DE-5F8A-0642-9580-AE493E7ACD3D}"/>
              </a:ext>
            </a:extLst>
          </p:cNvPr>
          <p:cNvSpPr/>
          <p:nvPr/>
        </p:nvSpPr>
        <p:spPr>
          <a:xfrm>
            <a:off x="1553289" y="4646264"/>
            <a:ext cx="6969323" cy="851892"/>
          </a:xfrm>
          <a:prstGeom prst="rect">
            <a:avLst/>
          </a:prstGeom>
          <a:noFill/>
          <a:ln/>
        </p:spPr>
        <p:txBody>
          <a:bodyPr wrap="square" lIns="0" tIns="0" rIns="0" bIns="0" rtlCol="0" anchor="t"/>
          <a:lstStyle/>
          <a:p>
            <a:pPr marL="0" indent="0" algn="l">
              <a:lnSpc>
                <a:spcPts val="2200"/>
              </a:lnSpc>
              <a:buNone/>
            </a:pPr>
            <a:r>
              <a:rPr lang="en-US" sz="1350" dirty="0">
                <a:solidFill>
                  <a:srgbClr val="383838"/>
                </a:solidFill>
                <a:latin typeface="DM Sans" pitchFamily="34" charset="0"/>
                <a:ea typeface="DM Sans" pitchFamily="34" charset="-122"/>
                <a:cs typeface="DM Sans" pitchFamily="34" charset="-120"/>
              </a:rPr>
              <a:t>Apply techniques such as SMOTE (Synthetic Minority Over-sampling Technique), undersampling of legitimate transactions, or cost-sensitive learning to balance the dataset.</a:t>
            </a:r>
            <a:endParaRPr lang="en-US" sz="1350" dirty="0"/>
          </a:p>
        </p:txBody>
      </p:sp>
      <p:sp>
        <p:nvSpPr>
          <p:cNvPr id="18" name="Shape 10">
            <a:extLst>
              <a:ext uri="{FF2B5EF4-FFF2-40B4-BE49-F238E27FC236}">
                <a16:creationId xmlns:a16="http://schemas.microsoft.com/office/drawing/2014/main" id="{1C5BB07A-B43D-4B56-B89F-2B73F318F3E3}"/>
              </a:ext>
            </a:extLst>
          </p:cNvPr>
          <p:cNvSpPr/>
          <p:nvPr/>
        </p:nvSpPr>
        <p:spPr>
          <a:xfrm>
            <a:off x="1420297" y="5675679"/>
            <a:ext cx="133112" cy="1249561"/>
          </a:xfrm>
          <a:prstGeom prst="roundRect">
            <a:avLst>
              <a:gd name="adj" fmla="val 20008"/>
            </a:avLst>
          </a:prstGeom>
          <a:solidFill>
            <a:srgbClr val="F2EEEE"/>
          </a:solidFill>
          <a:ln/>
        </p:spPr>
      </p:sp>
      <p:sp>
        <p:nvSpPr>
          <p:cNvPr id="19" name="Text 11">
            <a:extLst>
              <a:ext uri="{FF2B5EF4-FFF2-40B4-BE49-F238E27FC236}">
                <a16:creationId xmlns:a16="http://schemas.microsoft.com/office/drawing/2014/main" id="{5607558B-7202-CD17-05DD-D61D7F88D799}"/>
              </a:ext>
            </a:extLst>
          </p:cNvPr>
          <p:cNvSpPr/>
          <p:nvPr/>
        </p:nvSpPr>
        <p:spPr>
          <a:xfrm>
            <a:off x="1819632" y="5675679"/>
            <a:ext cx="2330291" cy="291227"/>
          </a:xfrm>
          <a:prstGeom prst="rect">
            <a:avLst/>
          </a:prstGeom>
          <a:noFill/>
          <a:ln/>
        </p:spPr>
        <p:txBody>
          <a:bodyPr wrap="none" lIns="0" tIns="0" rIns="0" bIns="0" rtlCol="0" anchor="t"/>
          <a:lstStyle/>
          <a:p>
            <a:pPr marL="0" indent="0" algn="l">
              <a:lnSpc>
                <a:spcPts val="2250"/>
              </a:lnSpc>
              <a:buNone/>
            </a:pPr>
            <a:r>
              <a:rPr lang="en-US" sz="1800" dirty="0">
                <a:solidFill>
                  <a:srgbClr val="383838"/>
                </a:solidFill>
                <a:latin typeface="PT Serif" pitchFamily="34" charset="0"/>
                <a:ea typeface="PT Serif" pitchFamily="34" charset="-122"/>
                <a:cs typeface="PT Serif" pitchFamily="34" charset="-120"/>
              </a:rPr>
              <a:t>Feature Engineering</a:t>
            </a:r>
            <a:endParaRPr lang="en-US" sz="1800" dirty="0"/>
          </a:p>
        </p:txBody>
      </p:sp>
      <p:sp>
        <p:nvSpPr>
          <p:cNvPr id="20" name="Text 12">
            <a:extLst>
              <a:ext uri="{FF2B5EF4-FFF2-40B4-BE49-F238E27FC236}">
                <a16:creationId xmlns:a16="http://schemas.microsoft.com/office/drawing/2014/main" id="{751230F6-E9E8-7DBB-EB66-24A829DC1730}"/>
              </a:ext>
            </a:extLst>
          </p:cNvPr>
          <p:cNvSpPr/>
          <p:nvPr/>
        </p:nvSpPr>
        <p:spPr>
          <a:xfrm>
            <a:off x="1819632" y="6073348"/>
            <a:ext cx="6702981" cy="851892"/>
          </a:xfrm>
          <a:prstGeom prst="rect">
            <a:avLst/>
          </a:prstGeom>
          <a:noFill/>
          <a:ln/>
        </p:spPr>
        <p:txBody>
          <a:bodyPr wrap="square" lIns="0" tIns="0" rIns="0" bIns="0" rtlCol="0" anchor="t"/>
          <a:lstStyle/>
          <a:p>
            <a:pPr marL="0" indent="0" algn="l">
              <a:lnSpc>
                <a:spcPts val="2200"/>
              </a:lnSpc>
              <a:buNone/>
            </a:pPr>
            <a:r>
              <a:rPr lang="en-US" sz="1350" dirty="0">
                <a:solidFill>
                  <a:srgbClr val="383838"/>
                </a:solidFill>
                <a:latin typeface="DM Sans" pitchFamily="34" charset="0"/>
                <a:ea typeface="DM Sans" pitchFamily="34" charset="-122"/>
                <a:cs typeface="DM Sans" pitchFamily="34" charset="-120"/>
              </a:rPr>
              <a:t>Extract important transaction attributes, select relevant features using statistical techniques, and apply dimensionality reduction methods like PCA to improve computational efficiency.</a:t>
            </a:r>
            <a:endParaRPr lang="en-US" sz="1350" dirty="0"/>
          </a:p>
        </p:txBody>
      </p:sp>
    </p:spTree>
    <p:extLst>
      <p:ext uri="{BB962C8B-B14F-4D97-AF65-F5344CB8AC3E}">
        <p14:creationId xmlns:p14="http://schemas.microsoft.com/office/powerpoint/2010/main" val="195242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B59AC-4EE2-7FB9-CAA6-D47666D88E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B1EA3A-A88D-0646-1EFD-427E8BE4246F}"/>
              </a:ext>
            </a:extLst>
          </p:cNvPr>
          <p:cNvSpPr>
            <a:spLocks noGrp="1"/>
          </p:cNvSpPr>
          <p:nvPr>
            <p:ph type="title"/>
          </p:nvPr>
        </p:nvSpPr>
        <p:spPr>
          <a:xfrm>
            <a:off x="811307" y="150695"/>
            <a:ext cx="10515600" cy="1325563"/>
          </a:xfrm>
        </p:spPr>
        <p:txBody>
          <a:bodyPr/>
          <a:lstStyle/>
          <a:p>
            <a:r>
              <a:rPr lang="en-US" spc="-10" dirty="0">
                <a:latin typeface="Times New Roman"/>
                <a:cs typeface="Times New Roman"/>
              </a:rPr>
              <a:t>Results and Outputs</a:t>
            </a:r>
          </a:p>
        </p:txBody>
      </p:sp>
      <p:sp>
        <p:nvSpPr>
          <p:cNvPr id="4" name="Slide Number Placeholder 3">
            <a:extLst>
              <a:ext uri="{FF2B5EF4-FFF2-40B4-BE49-F238E27FC236}">
                <a16:creationId xmlns:a16="http://schemas.microsoft.com/office/drawing/2014/main" id="{F9C9DCA9-C805-0698-7D67-EDFE2DC1F3BD}"/>
              </a:ext>
            </a:extLst>
          </p:cNvPr>
          <p:cNvSpPr>
            <a:spLocks noGrp="1"/>
          </p:cNvSpPr>
          <p:nvPr>
            <p:ph type="sldNum" sz="quarter" idx="12"/>
          </p:nvPr>
        </p:nvSpPr>
        <p:spPr>
          <a:xfrm>
            <a:off x="8583707" y="6218120"/>
            <a:ext cx="2743200" cy="365125"/>
          </a:xfrm>
        </p:spPr>
        <p:txBody>
          <a:bodyPr/>
          <a:lstStyle/>
          <a:p>
            <a:fld id="{BDCDBBEF-AA6C-4BA6-85B2-A17D7F280E38}" type="slidenum">
              <a:rPr lang="en-US" smtClean="0"/>
              <a:pPr/>
              <a:t>11</a:t>
            </a:fld>
            <a:endParaRPr lang="en-US"/>
          </a:p>
        </p:txBody>
      </p:sp>
      <p:sp>
        <p:nvSpPr>
          <p:cNvPr id="5" name="TextBox 4">
            <a:extLst>
              <a:ext uri="{FF2B5EF4-FFF2-40B4-BE49-F238E27FC236}">
                <a16:creationId xmlns:a16="http://schemas.microsoft.com/office/drawing/2014/main" id="{09ED16DD-FA32-4F8F-A49A-86AB3AC11D32}"/>
              </a:ext>
            </a:extLst>
          </p:cNvPr>
          <p:cNvSpPr txBox="1"/>
          <p:nvPr/>
        </p:nvSpPr>
        <p:spPr>
          <a:xfrm>
            <a:off x="811307" y="1566952"/>
            <a:ext cx="6096000" cy="1862048"/>
          </a:xfrm>
          <a:prstGeom prst="rect">
            <a:avLst/>
          </a:prstGeom>
          <a:noFill/>
        </p:spPr>
        <p:txBody>
          <a:bodyPr wrap="square">
            <a:spAutoFit/>
          </a:bodyPr>
          <a:lstStyle/>
          <a:p>
            <a:pPr marL="285750" indent="-285750">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Best model: Random Forest</a:t>
            </a:r>
          </a:p>
          <a:p>
            <a:pPr marL="285750" indent="-285750">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Accuracy: 79.18%</a:t>
            </a:r>
          </a:p>
          <a:p>
            <a:pPr marL="285750" indent="-285750">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Precision: 89.87%</a:t>
            </a:r>
          </a:p>
          <a:p>
            <a:pPr marL="285750" indent="-285750">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Recall: 33.65%</a:t>
            </a:r>
          </a:p>
          <a:p>
            <a:pPr marL="285750" indent="-285750">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F1-Score: 48.91%</a:t>
            </a:r>
          </a:p>
        </p:txBody>
      </p:sp>
      <p:sp>
        <p:nvSpPr>
          <p:cNvPr id="7" name="Text 0">
            <a:extLst>
              <a:ext uri="{FF2B5EF4-FFF2-40B4-BE49-F238E27FC236}">
                <a16:creationId xmlns:a16="http://schemas.microsoft.com/office/drawing/2014/main" id="{B57447FC-4932-0B38-C6F8-551E24D1E521}"/>
              </a:ext>
            </a:extLst>
          </p:cNvPr>
          <p:cNvSpPr/>
          <p:nvPr/>
        </p:nvSpPr>
        <p:spPr>
          <a:xfrm>
            <a:off x="960492" y="426424"/>
            <a:ext cx="11157347" cy="744260"/>
          </a:xfrm>
          <a:prstGeom prst="rect">
            <a:avLst/>
          </a:prstGeom>
          <a:noFill/>
          <a:ln/>
        </p:spPr>
        <p:txBody>
          <a:bodyPr wrap="none" lIns="0" tIns="0" rIns="0" bIns="0" rtlCol="0" anchor="t"/>
          <a:lstStyle/>
          <a:p>
            <a:pPr marL="0" indent="0" algn="l">
              <a:lnSpc>
                <a:spcPts val="5850"/>
              </a:lnSpc>
              <a:buNone/>
            </a:pPr>
            <a:endParaRPr lang="en-US" sz="4650" dirty="0"/>
          </a:p>
        </p:txBody>
      </p:sp>
      <p:pic>
        <p:nvPicPr>
          <p:cNvPr id="37" name="Picture 36">
            <a:extLst>
              <a:ext uri="{FF2B5EF4-FFF2-40B4-BE49-F238E27FC236}">
                <a16:creationId xmlns:a16="http://schemas.microsoft.com/office/drawing/2014/main" id="{EA00E985-D00B-D750-CE49-5EBC522E7E1D}"/>
              </a:ext>
            </a:extLst>
          </p:cNvPr>
          <p:cNvPicPr>
            <a:picLocks noChangeAspect="1"/>
          </p:cNvPicPr>
          <p:nvPr/>
        </p:nvPicPr>
        <p:blipFill>
          <a:blip r:embed="rId2"/>
          <a:stretch>
            <a:fillRect/>
          </a:stretch>
        </p:blipFill>
        <p:spPr>
          <a:xfrm>
            <a:off x="6054431" y="1054708"/>
            <a:ext cx="5554862" cy="2945268"/>
          </a:xfrm>
          <a:prstGeom prst="rect">
            <a:avLst/>
          </a:prstGeom>
        </p:spPr>
      </p:pic>
      <p:pic>
        <p:nvPicPr>
          <p:cNvPr id="39" name="Picture 38">
            <a:extLst>
              <a:ext uri="{FF2B5EF4-FFF2-40B4-BE49-F238E27FC236}">
                <a16:creationId xmlns:a16="http://schemas.microsoft.com/office/drawing/2014/main" id="{26A42092-7DD9-9161-5D7F-ED4F35EF3D52}"/>
              </a:ext>
            </a:extLst>
          </p:cNvPr>
          <p:cNvPicPr>
            <a:picLocks noChangeAspect="1"/>
          </p:cNvPicPr>
          <p:nvPr/>
        </p:nvPicPr>
        <p:blipFill>
          <a:blip r:embed="rId3"/>
          <a:stretch>
            <a:fillRect/>
          </a:stretch>
        </p:blipFill>
        <p:spPr>
          <a:xfrm>
            <a:off x="960492" y="3935951"/>
            <a:ext cx="5163669" cy="2346194"/>
          </a:xfrm>
          <a:prstGeom prst="rect">
            <a:avLst/>
          </a:prstGeom>
        </p:spPr>
      </p:pic>
      <p:sp>
        <p:nvSpPr>
          <p:cNvPr id="41" name="TextBox 40">
            <a:extLst>
              <a:ext uri="{FF2B5EF4-FFF2-40B4-BE49-F238E27FC236}">
                <a16:creationId xmlns:a16="http://schemas.microsoft.com/office/drawing/2014/main" id="{2C4F98F4-7A44-C825-D93A-BB7505963828}"/>
              </a:ext>
            </a:extLst>
          </p:cNvPr>
          <p:cNvSpPr txBox="1"/>
          <p:nvPr/>
        </p:nvSpPr>
        <p:spPr>
          <a:xfrm>
            <a:off x="2170725" y="6337973"/>
            <a:ext cx="2743201"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Fig: Plot Loss</a:t>
            </a:r>
          </a:p>
        </p:txBody>
      </p:sp>
      <p:sp>
        <p:nvSpPr>
          <p:cNvPr id="42" name="TextBox 41">
            <a:extLst>
              <a:ext uri="{FF2B5EF4-FFF2-40B4-BE49-F238E27FC236}">
                <a16:creationId xmlns:a16="http://schemas.microsoft.com/office/drawing/2014/main" id="{87D959F9-4ADF-7C8A-9A66-3C3551CA8799}"/>
              </a:ext>
            </a:extLst>
          </p:cNvPr>
          <p:cNvSpPr txBox="1"/>
          <p:nvPr/>
        </p:nvSpPr>
        <p:spPr>
          <a:xfrm>
            <a:off x="7782630" y="4258928"/>
            <a:ext cx="2743201" cy="369332"/>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Fig: Data distribution</a:t>
            </a:r>
          </a:p>
        </p:txBody>
      </p:sp>
    </p:spTree>
    <p:extLst>
      <p:ext uri="{BB962C8B-B14F-4D97-AF65-F5344CB8AC3E}">
        <p14:creationId xmlns:p14="http://schemas.microsoft.com/office/powerpoint/2010/main" val="2340086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4370D-A37C-E4A9-42D3-1F0BF0E2B2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216ED-FB1E-5153-82FE-522D69FB64FA}"/>
              </a:ext>
            </a:extLst>
          </p:cNvPr>
          <p:cNvSpPr>
            <a:spLocks noGrp="1"/>
          </p:cNvSpPr>
          <p:nvPr>
            <p:ph type="title"/>
          </p:nvPr>
        </p:nvSpPr>
        <p:spPr/>
        <p:txBody>
          <a:bodyPr/>
          <a:lstStyle/>
          <a:p>
            <a:r>
              <a:rPr lang="en-US" b="1" dirty="0"/>
              <a:t>Conclusion And Future Scope</a:t>
            </a:r>
          </a:p>
        </p:txBody>
      </p:sp>
      <p:sp>
        <p:nvSpPr>
          <p:cNvPr id="4" name="Slide Number Placeholder 3">
            <a:extLst>
              <a:ext uri="{FF2B5EF4-FFF2-40B4-BE49-F238E27FC236}">
                <a16:creationId xmlns:a16="http://schemas.microsoft.com/office/drawing/2014/main" id="{77801580-A890-B01B-7186-1BFC193D67FD}"/>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3" name="Image 0" descr="preencoded.png">
            <a:extLst>
              <a:ext uri="{FF2B5EF4-FFF2-40B4-BE49-F238E27FC236}">
                <a16:creationId xmlns:a16="http://schemas.microsoft.com/office/drawing/2014/main" id="{CF77EAF7-4576-DAA8-31AC-2C40F76E2E16}"/>
              </a:ext>
            </a:extLst>
          </p:cNvPr>
          <p:cNvPicPr>
            <a:picLocks noChangeAspect="1"/>
          </p:cNvPicPr>
          <p:nvPr/>
        </p:nvPicPr>
        <p:blipFill>
          <a:blip r:embed="rId2"/>
          <a:stretch>
            <a:fillRect/>
          </a:stretch>
        </p:blipFill>
        <p:spPr>
          <a:xfrm>
            <a:off x="707567" y="1642730"/>
            <a:ext cx="3004466" cy="1980107"/>
          </a:xfrm>
          <a:prstGeom prst="rect">
            <a:avLst/>
          </a:prstGeom>
        </p:spPr>
      </p:pic>
      <p:sp>
        <p:nvSpPr>
          <p:cNvPr id="5" name="Text 1">
            <a:extLst>
              <a:ext uri="{FF2B5EF4-FFF2-40B4-BE49-F238E27FC236}">
                <a16:creationId xmlns:a16="http://schemas.microsoft.com/office/drawing/2014/main" id="{C216373F-BC96-3727-1730-5DAD0DFB06BA}"/>
              </a:ext>
            </a:extLst>
          </p:cNvPr>
          <p:cNvSpPr/>
          <p:nvPr/>
        </p:nvSpPr>
        <p:spPr>
          <a:xfrm>
            <a:off x="704273" y="3724046"/>
            <a:ext cx="2036682" cy="207976"/>
          </a:xfrm>
          <a:prstGeom prst="rect">
            <a:avLst/>
          </a:prstGeom>
          <a:noFill/>
          <a:ln/>
        </p:spPr>
        <p:txBody>
          <a:bodyPr wrap="none" lIns="0" tIns="0" rIns="0" bIns="0" rtlCol="0" anchor="t"/>
          <a:lstStyle/>
          <a:p>
            <a:pPr marL="0" indent="0" algn="l">
              <a:lnSpc>
                <a:spcPts val="2750"/>
              </a:lnSpc>
              <a:buNone/>
            </a:pPr>
            <a:r>
              <a:rPr lang="en-US" sz="2200" dirty="0">
                <a:solidFill>
                  <a:srgbClr val="383838"/>
                </a:solidFill>
                <a:latin typeface="PT Serif" pitchFamily="34" charset="0"/>
                <a:ea typeface="PT Serif" pitchFamily="34" charset="-122"/>
                <a:cs typeface="PT Serif" pitchFamily="34" charset="-120"/>
              </a:rPr>
              <a:t>Enhanced Security</a:t>
            </a:r>
            <a:endParaRPr lang="en-US" sz="2200" dirty="0"/>
          </a:p>
        </p:txBody>
      </p:sp>
      <p:sp>
        <p:nvSpPr>
          <p:cNvPr id="6" name="Text 2">
            <a:extLst>
              <a:ext uri="{FF2B5EF4-FFF2-40B4-BE49-F238E27FC236}">
                <a16:creationId xmlns:a16="http://schemas.microsoft.com/office/drawing/2014/main" id="{5A6361BE-2726-D91D-0C8F-31BBE79D5365}"/>
              </a:ext>
            </a:extLst>
          </p:cNvPr>
          <p:cNvSpPr/>
          <p:nvPr/>
        </p:nvSpPr>
        <p:spPr>
          <a:xfrm>
            <a:off x="704272" y="4190471"/>
            <a:ext cx="3978563" cy="974061"/>
          </a:xfrm>
          <a:prstGeom prst="rect">
            <a:avLst/>
          </a:prstGeom>
          <a:noFill/>
          <a:ln/>
        </p:spPr>
        <p:txBody>
          <a:bodyPr wrap="square" lIns="0" tIns="0" rIns="0" bIns="0" rtlCol="0" anchor="t"/>
          <a:lstStyle/>
          <a:p>
            <a:pPr marL="0" indent="0" algn="just">
              <a:lnSpc>
                <a:spcPts val="2700"/>
              </a:lnSpc>
              <a:buNone/>
            </a:pPr>
            <a:r>
              <a:rPr lang="en-US" sz="1650" dirty="0">
                <a:solidFill>
                  <a:srgbClr val="383838"/>
                </a:solidFill>
                <a:latin typeface="DM Sans" pitchFamily="34" charset="0"/>
                <a:ea typeface="DM Sans" pitchFamily="34" charset="-122"/>
                <a:cs typeface="Times New Roman" panose="02020603050405020304" pitchFamily="18" charset="0"/>
              </a:rPr>
              <a:t>The machine learning-based approach provides a faster, more accurate, and adaptive fraud detection system compared to traditional rule-based methods, enhancing online transaction security while minimizing disruptions for genuine users.</a:t>
            </a:r>
            <a:endParaRPr lang="en-US" sz="1650" dirty="0"/>
          </a:p>
        </p:txBody>
      </p:sp>
      <p:pic>
        <p:nvPicPr>
          <p:cNvPr id="7" name="Image 1" descr="preencoded.png">
            <a:extLst>
              <a:ext uri="{FF2B5EF4-FFF2-40B4-BE49-F238E27FC236}">
                <a16:creationId xmlns:a16="http://schemas.microsoft.com/office/drawing/2014/main" id="{76D39448-AC6F-705E-F042-4980BC7F1FD4}"/>
              </a:ext>
            </a:extLst>
          </p:cNvPr>
          <p:cNvPicPr>
            <a:picLocks noChangeAspect="1"/>
          </p:cNvPicPr>
          <p:nvPr/>
        </p:nvPicPr>
        <p:blipFill>
          <a:blip r:embed="rId3"/>
          <a:stretch>
            <a:fillRect/>
          </a:stretch>
        </p:blipFill>
        <p:spPr>
          <a:xfrm>
            <a:off x="6773448" y="1690688"/>
            <a:ext cx="3004552" cy="1980107"/>
          </a:xfrm>
          <a:prstGeom prst="rect">
            <a:avLst/>
          </a:prstGeom>
        </p:spPr>
      </p:pic>
      <p:sp>
        <p:nvSpPr>
          <p:cNvPr id="8" name="Text 3">
            <a:extLst>
              <a:ext uri="{FF2B5EF4-FFF2-40B4-BE49-F238E27FC236}">
                <a16:creationId xmlns:a16="http://schemas.microsoft.com/office/drawing/2014/main" id="{CC917F6C-52BE-D778-A5D3-B8C154144F3B}"/>
              </a:ext>
            </a:extLst>
          </p:cNvPr>
          <p:cNvSpPr/>
          <p:nvPr/>
        </p:nvSpPr>
        <p:spPr>
          <a:xfrm>
            <a:off x="6735816" y="3724046"/>
            <a:ext cx="2327808" cy="207976"/>
          </a:xfrm>
          <a:prstGeom prst="rect">
            <a:avLst/>
          </a:prstGeom>
          <a:noFill/>
          <a:ln/>
        </p:spPr>
        <p:txBody>
          <a:bodyPr wrap="none" lIns="0" tIns="0" rIns="0" bIns="0" rtlCol="0" anchor="t"/>
          <a:lstStyle/>
          <a:p>
            <a:pPr marL="0" indent="0" algn="l">
              <a:lnSpc>
                <a:spcPts val="2750"/>
              </a:lnSpc>
              <a:buNone/>
            </a:pPr>
            <a:r>
              <a:rPr lang="en-US" sz="2200" dirty="0">
                <a:solidFill>
                  <a:srgbClr val="383838"/>
                </a:solidFill>
                <a:latin typeface="PT Serif" pitchFamily="34" charset="0"/>
                <a:ea typeface="PT Serif" pitchFamily="34" charset="-122"/>
                <a:cs typeface="PT Serif" pitchFamily="34" charset="-120"/>
              </a:rPr>
              <a:t>Continuous Improvement</a:t>
            </a:r>
            <a:endParaRPr lang="en-US" sz="2200" dirty="0"/>
          </a:p>
        </p:txBody>
      </p:sp>
      <p:sp>
        <p:nvSpPr>
          <p:cNvPr id="21" name="Text 4">
            <a:extLst>
              <a:ext uri="{FF2B5EF4-FFF2-40B4-BE49-F238E27FC236}">
                <a16:creationId xmlns:a16="http://schemas.microsoft.com/office/drawing/2014/main" id="{B8110252-07BA-0CA6-7B19-8D70874B4EEB}"/>
              </a:ext>
            </a:extLst>
          </p:cNvPr>
          <p:cNvSpPr/>
          <p:nvPr/>
        </p:nvSpPr>
        <p:spPr>
          <a:xfrm>
            <a:off x="6773448" y="4190471"/>
            <a:ext cx="4580352" cy="1419941"/>
          </a:xfrm>
          <a:prstGeom prst="rect">
            <a:avLst/>
          </a:prstGeom>
          <a:noFill/>
          <a:ln/>
        </p:spPr>
        <p:txBody>
          <a:bodyPr wrap="square" lIns="0" tIns="0" rIns="0" bIns="0" rtlCol="0" anchor="t"/>
          <a:lstStyle/>
          <a:p>
            <a:pPr marL="0" indent="0" algn="just">
              <a:lnSpc>
                <a:spcPts val="2700"/>
              </a:lnSpc>
              <a:buNone/>
            </a:pPr>
            <a:r>
              <a:rPr lang="en-US" sz="1650" dirty="0">
                <a:solidFill>
                  <a:srgbClr val="383838"/>
                </a:solidFill>
                <a:latin typeface="DM Sans" pitchFamily="34" charset="0"/>
                <a:ea typeface="DM Sans" pitchFamily="34" charset="-122"/>
                <a:cs typeface="DM Sans" pitchFamily="34" charset="-120"/>
              </a:rPr>
              <a:t>Despite improvements in fraud detection systems, challenges like data asymmetry, adverse attacks, and the requirement for explainable AI models persist. Ongoing research and advancements in fraud detection frameworks are necessary to address these issues.</a:t>
            </a:r>
            <a:endParaRPr lang="en-US" sz="1650" dirty="0"/>
          </a:p>
        </p:txBody>
      </p:sp>
    </p:spTree>
    <p:extLst>
      <p:ext uri="{BB962C8B-B14F-4D97-AF65-F5344CB8AC3E}">
        <p14:creationId xmlns:p14="http://schemas.microsoft.com/office/powerpoint/2010/main" val="161423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idx="1"/>
          </p:nvPr>
        </p:nvSpPr>
        <p:spPr>
          <a:xfrm>
            <a:off x="838200" y="1574147"/>
            <a:ext cx="10515600" cy="4351338"/>
          </a:xfrm>
        </p:spPr>
        <p:txBody>
          <a:bodyPr>
            <a:noAutofit/>
          </a:bodyPr>
          <a:lstStyle/>
          <a:p>
            <a:pPr>
              <a:lnSpc>
                <a:spcPct val="150000"/>
              </a:lnSpc>
            </a:pPr>
            <a:r>
              <a:rPr lang="en-US" sz="1600" dirty="0">
                <a:ln>
                  <a:noFill/>
                </a:ln>
                <a:solidFill>
                  <a:srgbClr val="000000"/>
                </a:solidFill>
                <a:effectLst/>
                <a:latin typeface="Times New Roman" panose="02020603050405020304" pitchFamily="18" charset="0"/>
                <a:ea typeface="Arial Unicode MS"/>
                <a:cs typeface="Times New Roman" panose="02020603050405020304" pitchFamily="18" charset="0"/>
              </a:rPr>
              <a:t>Kumar et al. (2023) - Ensemble-Based Approach for Fraud Detection.</a:t>
            </a:r>
          </a:p>
          <a:p>
            <a:pPr algn="just">
              <a:lnSpc>
                <a:spcPct val="150000"/>
              </a:lnSpc>
              <a:spcBef>
                <a:spcPts val="800"/>
              </a:spcBef>
              <a:spcAft>
                <a:spcPts val="1200"/>
              </a:spcAft>
            </a:pPr>
            <a:r>
              <a:rPr lang="en-US" sz="1600" dirty="0">
                <a:ln>
                  <a:noFill/>
                </a:ln>
                <a:solidFill>
                  <a:srgbClr val="000000"/>
                </a:solidFill>
                <a:effectLst/>
                <a:latin typeface="Times New Roman" panose="02020603050405020304" pitchFamily="18" charset="0"/>
                <a:ea typeface="Arial Unicode MS"/>
                <a:cs typeface="Times New Roman" panose="02020603050405020304" pitchFamily="18" charset="0"/>
              </a:rPr>
              <a:t>Li &amp; Chen (2022) - Autoencoder-based Anomaly Detection in Credit Card Transactions</a:t>
            </a:r>
            <a:endParaRPr lang="en-IN" sz="1600" dirty="0">
              <a:ln>
                <a:noFill/>
              </a:ln>
              <a:solidFill>
                <a:srgbClr val="000000"/>
              </a:solidFill>
              <a:effectLst/>
              <a:latin typeface="Times New Roman" panose="02020603050405020304" pitchFamily="18" charset="0"/>
              <a:ea typeface="Arial Unicode MS"/>
              <a:cs typeface="Times New Roman" panose="02020603050405020304" pitchFamily="18" charset="0"/>
            </a:endParaRPr>
          </a:p>
          <a:p>
            <a:pPr algn="just">
              <a:lnSpc>
                <a:spcPct val="150000"/>
              </a:lnSpc>
              <a:spcBef>
                <a:spcPts val="800"/>
              </a:spcBef>
              <a:spcAft>
                <a:spcPts val="1200"/>
              </a:spcAft>
            </a:pPr>
            <a:r>
              <a:rPr lang="en-US" sz="1600" dirty="0">
                <a:ln>
                  <a:noFill/>
                </a:ln>
                <a:solidFill>
                  <a:srgbClr val="000000"/>
                </a:solidFill>
                <a:effectLst/>
                <a:latin typeface="Times New Roman" panose="02020603050405020304" pitchFamily="18" charset="0"/>
                <a:ea typeface="Arial Unicode MS"/>
                <a:cs typeface="Times New Roman" panose="02020603050405020304" pitchFamily="18" charset="0"/>
              </a:rPr>
              <a:t>Zhang et al. (2023) - LSTM-based Fraud Detection Model</a:t>
            </a:r>
            <a:endParaRPr lang="en-IN" sz="1600" dirty="0">
              <a:ln>
                <a:noFill/>
              </a:ln>
              <a:solidFill>
                <a:srgbClr val="000000"/>
              </a:solidFill>
              <a:effectLst/>
              <a:latin typeface="Times New Roman" panose="02020603050405020304" pitchFamily="18" charset="0"/>
              <a:ea typeface="Arial Unicode MS"/>
              <a:cs typeface="Times New Roman" panose="02020603050405020304" pitchFamily="18" charset="0"/>
            </a:endParaRPr>
          </a:p>
          <a:p>
            <a:pPr algn="just">
              <a:lnSpc>
                <a:spcPct val="150000"/>
              </a:lnSpc>
              <a:spcBef>
                <a:spcPts val="800"/>
              </a:spcBef>
              <a:spcAft>
                <a:spcPts val="1200"/>
              </a:spcAft>
            </a:pPr>
            <a:r>
              <a:rPr lang="en-US" sz="1600" dirty="0">
                <a:ln>
                  <a:noFill/>
                </a:ln>
                <a:solidFill>
                  <a:srgbClr val="000000"/>
                </a:solidFill>
                <a:effectLst/>
                <a:latin typeface="Times New Roman" panose="02020603050405020304" pitchFamily="18" charset="0"/>
                <a:ea typeface="Arial Unicode MS"/>
                <a:cs typeface="Times New Roman" panose="02020603050405020304" pitchFamily="18" charset="0"/>
              </a:rPr>
              <a:t>Smith &amp; Jones (2021) - Graph Neural Networks for Financial Fraud Detection</a:t>
            </a:r>
            <a:endParaRPr lang="en-IN" sz="1600" dirty="0">
              <a:ln>
                <a:noFill/>
              </a:ln>
              <a:solidFill>
                <a:srgbClr val="000000"/>
              </a:solidFill>
              <a:effectLst/>
              <a:latin typeface="Times New Roman" panose="02020603050405020304" pitchFamily="18" charset="0"/>
              <a:ea typeface="Arial Unicode MS"/>
              <a:cs typeface="Times New Roman" panose="02020603050405020304" pitchFamily="18" charset="0"/>
            </a:endParaRPr>
          </a:p>
          <a:p>
            <a:pPr algn="just">
              <a:lnSpc>
                <a:spcPct val="150000"/>
              </a:lnSpc>
              <a:spcBef>
                <a:spcPts val="800"/>
              </a:spcBef>
              <a:spcAft>
                <a:spcPts val="1200"/>
              </a:spcAft>
            </a:pPr>
            <a:r>
              <a:rPr lang="en-US" sz="1600" dirty="0">
                <a:ln>
                  <a:noFill/>
                </a:ln>
                <a:solidFill>
                  <a:srgbClr val="000000"/>
                </a:solidFill>
                <a:effectLst/>
                <a:latin typeface="Times New Roman" panose="02020603050405020304" pitchFamily="18" charset="0"/>
                <a:ea typeface="Arial Unicode MS"/>
                <a:cs typeface="Times New Roman" panose="02020603050405020304" pitchFamily="18" charset="0"/>
              </a:rPr>
              <a:t>Patel et al. (2023) - Hybrid Model using Deep Learning and Reinforcement Learning</a:t>
            </a:r>
            <a:endParaRPr lang="en-IN" sz="1600" dirty="0">
              <a:ln>
                <a:noFill/>
              </a:ln>
              <a:solidFill>
                <a:srgbClr val="000000"/>
              </a:solidFill>
              <a:effectLst/>
              <a:latin typeface="Times New Roman" panose="02020603050405020304" pitchFamily="18" charset="0"/>
              <a:ea typeface="Arial Unicode MS"/>
              <a:cs typeface="Times New Roman" panose="02020603050405020304" pitchFamily="18" charset="0"/>
            </a:endParaRPr>
          </a:p>
          <a:p>
            <a:pPr algn="just">
              <a:lnSpc>
                <a:spcPct val="150000"/>
              </a:lnSpc>
              <a:spcBef>
                <a:spcPts val="800"/>
              </a:spcBef>
              <a:spcAft>
                <a:spcPts val="1200"/>
              </a:spcAft>
            </a:pPr>
            <a:r>
              <a:rPr lang="en-US" sz="1600" dirty="0">
                <a:ln>
                  <a:noFill/>
                </a:ln>
                <a:solidFill>
                  <a:srgbClr val="000000"/>
                </a:solidFill>
                <a:effectLst/>
                <a:latin typeface="Times New Roman" panose="02020603050405020304" pitchFamily="18" charset="0"/>
                <a:ea typeface="Arial Unicode MS"/>
                <a:cs typeface="Times New Roman" panose="02020603050405020304" pitchFamily="18" charset="0"/>
              </a:rPr>
              <a:t>Lee et al. (2022) - Feature Selection Mechanism with PCA</a:t>
            </a:r>
          </a:p>
          <a:p>
            <a:pPr algn="just">
              <a:lnSpc>
                <a:spcPct val="150000"/>
              </a:lnSpc>
              <a:spcBef>
                <a:spcPts val="800"/>
              </a:spcBef>
              <a:spcAft>
                <a:spcPts val="1200"/>
              </a:spcAft>
            </a:pPr>
            <a:r>
              <a:rPr lang="en-US" sz="1600" dirty="0">
                <a:ln>
                  <a:noFill/>
                </a:ln>
                <a:solidFill>
                  <a:srgbClr val="000000"/>
                </a:solidFill>
                <a:effectLst/>
                <a:latin typeface="Times New Roman" panose="02020603050405020304" pitchFamily="18" charset="0"/>
                <a:ea typeface="Arial Unicode MS"/>
                <a:cs typeface="Times New Roman" panose="02020603050405020304" pitchFamily="18" charset="0"/>
              </a:rPr>
              <a:t>Wong et al. (2022) - Synthetic Data Generation for Addressing Data Imbalance</a:t>
            </a:r>
            <a:endParaRPr lang="en-IN" sz="1600" dirty="0">
              <a:solidFill>
                <a:srgbClr val="000000"/>
              </a:solidFill>
              <a:latin typeface="Times New Roman" panose="02020603050405020304" pitchFamily="18" charset="0"/>
              <a:ea typeface="Arial Unicode MS"/>
              <a:cs typeface="Times New Roman" panose="02020603050405020304" pitchFamily="18" charset="0"/>
            </a:endParaRPr>
          </a:p>
          <a:p>
            <a:pPr algn="just">
              <a:lnSpc>
                <a:spcPct val="150000"/>
              </a:lnSpc>
              <a:spcBef>
                <a:spcPts val="800"/>
              </a:spcBef>
              <a:spcAft>
                <a:spcPts val="1200"/>
              </a:spcAft>
            </a:pPr>
            <a:r>
              <a:rPr lang="en-US" sz="1600" dirty="0">
                <a:ln>
                  <a:noFill/>
                </a:ln>
                <a:solidFill>
                  <a:srgbClr val="000000"/>
                </a:solidFill>
                <a:effectLst/>
                <a:latin typeface="Times New Roman" panose="02020603050405020304" pitchFamily="18" charset="0"/>
                <a:ea typeface="Arial Unicode MS"/>
                <a:cs typeface="Times New Roman" panose="02020603050405020304" pitchFamily="18" charset="0"/>
              </a:rPr>
              <a:t>Huang et al. (2023) - Adversarial Training to Enhance Model Robustness</a:t>
            </a:r>
            <a:endParaRPr lang="en-IN" sz="1600" dirty="0">
              <a:ln>
                <a:noFill/>
              </a:ln>
              <a:solidFill>
                <a:srgbClr val="000000"/>
              </a:solidFill>
              <a:effectLst/>
              <a:latin typeface="Times New Roman" panose="02020603050405020304" pitchFamily="18" charset="0"/>
              <a:ea typeface="Arial Unicode MS"/>
              <a:cs typeface="Times New Roman" panose="02020603050405020304" pitchFamily="18" charset="0"/>
            </a:endParaRPr>
          </a:p>
          <a:p>
            <a:pPr algn="just">
              <a:lnSpc>
                <a:spcPct val="150000"/>
              </a:lnSpc>
              <a:spcBef>
                <a:spcPts val="800"/>
              </a:spcBef>
              <a:spcAft>
                <a:spcPts val="1200"/>
              </a:spcAft>
            </a:pPr>
            <a:endParaRPr lang="en-IN" sz="1600" dirty="0">
              <a:ln>
                <a:noFill/>
              </a:ln>
              <a:solidFill>
                <a:srgbClr val="000000"/>
              </a:solidFill>
              <a:effectLst/>
              <a:latin typeface="Times New Roman" panose="02020603050405020304" pitchFamily="18" charset="0"/>
              <a:ea typeface="Arial Unicode MS"/>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Project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
        <p:nvSpPr>
          <p:cNvPr id="5" name="Text 1">
            <a:extLst>
              <a:ext uri="{FF2B5EF4-FFF2-40B4-BE49-F238E27FC236}">
                <a16:creationId xmlns:a16="http://schemas.microsoft.com/office/drawing/2014/main" id="{0A4111C9-1F8F-81AA-740C-8A5DA7B48A2B}"/>
              </a:ext>
            </a:extLst>
          </p:cNvPr>
          <p:cNvSpPr/>
          <p:nvPr/>
        </p:nvSpPr>
        <p:spPr>
          <a:xfrm>
            <a:off x="651272" y="1940222"/>
            <a:ext cx="6317457" cy="1488778"/>
          </a:xfrm>
          <a:prstGeom prst="rect">
            <a:avLst/>
          </a:prstGeom>
          <a:noFill/>
          <a:ln/>
        </p:spPr>
        <p:txBody>
          <a:bodyPr wrap="square" lIns="0" tIns="0" rIns="0" bIns="0" rtlCol="0" anchor="t"/>
          <a:lstStyle/>
          <a:p>
            <a:pPr algn="just">
              <a:lnSpc>
                <a:spcPts val="2333"/>
              </a:lnSpc>
            </a:pPr>
            <a:r>
              <a:rPr lang="en-US" dirty="0">
                <a:latin typeface="Times New Roman" panose="02020603050405020304" pitchFamily="18" charset="0"/>
                <a:ea typeface="DM Sans" pitchFamily="34" charset="-122"/>
                <a:cs typeface="Times New Roman" panose="02020603050405020304" pitchFamily="18" charset="0"/>
              </a:rPr>
              <a:t>With the exponential growth of e-commerce and online payment platforms, the security of digital transactions has become a paramount concern. This project aims to address the problem of online payment fraud detection by leveraging machine learning techniques to analyze transaction data and identify fraudulent activities.</a:t>
            </a:r>
            <a:endParaRPr lang="en-US" dirty="0">
              <a:latin typeface="Times New Roman" panose="02020603050405020304" pitchFamily="18" charset="0"/>
              <a:cs typeface="Times New Roman" panose="02020603050405020304" pitchFamily="18" charset="0"/>
            </a:endParaRPr>
          </a:p>
        </p:txBody>
      </p:sp>
      <p:sp>
        <p:nvSpPr>
          <p:cNvPr id="6" name="Text 2">
            <a:extLst>
              <a:ext uri="{FF2B5EF4-FFF2-40B4-BE49-F238E27FC236}">
                <a16:creationId xmlns:a16="http://schemas.microsoft.com/office/drawing/2014/main" id="{3B7D45F8-63E7-E1B1-B929-DF4B55CA07E7}"/>
              </a:ext>
            </a:extLst>
          </p:cNvPr>
          <p:cNvSpPr/>
          <p:nvPr/>
        </p:nvSpPr>
        <p:spPr>
          <a:xfrm>
            <a:off x="651271" y="3971849"/>
            <a:ext cx="6317457" cy="1488778"/>
          </a:xfrm>
          <a:prstGeom prst="rect">
            <a:avLst/>
          </a:prstGeom>
          <a:noFill/>
          <a:ln/>
        </p:spPr>
        <p:txBody>
          <a:bodyPr wrap="square" lIns="0" tIns="0" rIns="0" bIns="0" rtlCol="0" anchor="t"/>
          <a:lstStyle/>
          <a:p>
            <a:pPr algn="just">
              <a:lnSpc>
                <a:spcPts val="2333"/>
              </a:lnSpc>
            </a:pPr>
            <a:r>
              <a:rPr lang="en-US" dirty="0">
                <a:latin typeface="Times New Roman" panose="02020603050405020304" pitchFamily="18" charset="0"/>
                <a:ea typeface="DM Sans" pitchFamily="34" charset="-122"/>
                <a:cs typeface="Times New Roman" panose="02020603050405020304" pitchFamily="18" charset="0"/>
              </a:rPr>
              <a:t>By using a data-driven approach, the proposed system can uncover hidden patterns and anomalies that traditional rule-based systems often miss. The machine learning model will be trained on historical transaction data, enabling it to classify transactions as legitimate or fraudulent with a high degree of accuracy.</a:t>
            </a:r>
            <a:endParaRPr lang="en-US" dirty="0">
              <a:latin typeface="Times New Roman" panose="02020603050405020304" pitchFamily="18" charset="0"/>
              <a:cs typeface="Times New Roman" panose="02020603050405020304" pitchFamily="18" charset="0"/>
            </a:endParaRPr>
          </a:p>
        </p:txBody>
      </p:sp>
      <p:pic>
        <p:nvPicPr>
          <p:cNvPr id="7" name="Image 0" descr="preencoded.png">
            <a:extLst>
              <a:ext uri="{FF2B5EF4-FFF2-40B4-BE49-F238E27FC236}">
                <a16:creationId xmlns:a16="http://schemas.microsoft.com/office/drawing/2014/main" id="{6763E742-CDEB-08F9-73C2-CC51CC99C877}"/>
              </a:ext>
            </a:extLst>
          </p:cNvPr>
          <p:cNvPicPr>
            <a:picLocks noChangeAspect="1"/>
          </p:cNvPicPr>
          <p:nvPr/>
        </p:nvPicPr>
        <p:blipFill>
          <a:blip r:embed="rId2"/>
          <a:stretch>
            <a:fillRect/>
          </a:stretch>
        </p:blipFill>
        <p:spPr>
          <a:xfrm>
            <a:off x="7539319" y="0"/>
            <a:ext cx="4652682" cy="6857999"/>
          </a:xfrm>
          <a:prstGeom prst="rect">
            <a:avLst/>
          </a:prstGeom>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953" y="681037"/>
            <a:ext cx="10515600" cy="863040"/>
          </a:xfrm>
        </p:spPr>
        <p:txBody>
          <a:bodyPr>
            <a:normAutofit fontScale="90000"/>
          </a:bodyPr>
          <a:lstStyle/>
          <a:p>
            <a:r>
              <a:rPr lang="en-US" sz="3600" dirty="0">
                <a:effectLst/>
                <a:latin typeface="Times New Roman" panose="02020603050405020304" pitchFamily="18" charset="0"/>
                <a:cs typeface="Times New Roman" panose="02020603050405020304" pitchFamily="18" charset="0"/>
              </a:rPr>
              <a:t>Importance of Fraud Detection Systems</a:t>
            </a:r>
            <a:br>
              <a:rPr lang="en-US" sz="3600" dirty="0">
                <a:effectLst/>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en-IN" sz="2400" b="1" dirty="0">
                <a:effectLst/>
                <a:latin typeface="Times New Roman" panose="02020603050405020304" pitchFamily="18" charset="0"/>
                <a:cs typeface="Times New Roman" panose="02020603050405020304" pitchFamily="18" charset="0"/>
              </a:rPr>
              <a:t>Real-Time Transaction Monitoring</a:t>
            </a:r>
            <a:r>
              <a:rPr lang="en-US" sz="2400" b="1" dirty="0">
                <a:effectLst/>
                <a:latin typeface="Times New Roman" panose="02020603050405020304" pitchFamily="18" charset="0"/>
                <a:cs typeface="Times New Roman" panose="02020603050405020304" pitchFamily="18" charset="0"/>
              </a:rPr>
              <a:t> : </a:t>
            </a:r>
            <a:r>
              <a:rPr lang="en-US" sz="2400" dirty="0">
                <a:effectLst/>
                <a:latin typeface="Times New Roman" panose="02020603050405020304" pitchFamily="18" charset="0"/>
                <a:cs typeface="Times New Roman" panose="02020603050405020304" pitchFamily="18" charset="0"/>
              </a:rPr>
              <a:t>Fraud detection systems utilize sophisticated algorithms to monitor transactions in real-time, enabling immediate identification and response to suspicious activities, thereby preventing potential financial losses.</a:t>
            </a:r>
          </a:p>
          <a:p>
            <a:pPr marL="0" indent="0">
              <a:buNone/>
            </a:pPr>
            <a:endParaRPr lang="en-US" sz="2400" dirty="0">
              <a:effectLst/>
              <a:latin typeface="Times New Roman" panose="02020603050405020304" pitchFamily="18" charset="0"/>
              <a:cs typeface="Times New Roman" panose="02020603050405020304" pitchFamily="18" charset="0"/>
            </a:endParaRPr>
          </a:p>
          <a:p>
            <a:r>
              <a:rPr lang="en-IN" sz="2400" b="1" dirty="0">
                <a:effectLst/>
                <a:latin typeface="Times New Roman" panose="02020603050405020304" pitchFamily="18" charset="0"/>
                <a:cs typeface="Times New Roman" panose="02020603050405020304" pitchFamily="18" charset="0"/>
              </a:rPr>
              <a:t>Enhanced Risk Management : </a:t>
            </a:r>
            <a:r>
              <a:rPr lang="en-US" sz="2400" dirty="0">
                <a:effectLst/>
                <a:latin typeface="Times New Roman" panose="02020603050405020304" pitchFamily="18" charset="0"/>
                <a:cs typeface="Times New Roman" panose="02020603050405020304" pitchFamily="18" charset="0"/>
              </a:rPr>
              <a:t>By analyzing transaction data and consumer behavior, these systems provide insights that help businesses assess risks, allowing for the implementation of targeted strategies to mitigate fraud exposure.</a:t>
            </a:r>
          </a:p>
          <a:p>
            <a:pPr marL="0" indent="0">
              <a:buNone/>
            </a:pPr>
            <a:endParaRPr lang="en-US" sz="2400" dirty="0">
              <a:effectLst/>
              <a:latin typeface="Times New Roman" panose="02020603050405020304" pitchFamily="18" charset="0"/>
              <a:cs typeface="Times New Roman" panose="02020603050405020304" pitchFamily="18" charset="0"/>
            </a:endParaRPr>
          </a:p>
          <a:p>
            <a:r>
              <a:rPr lang="en-IN" sz="2400" b="1" dirty="0">
                <a:effectLst/>
                <a:latin typeface="Times New Roman" panose="02020603050405020304" pitchFamily="18" charset="0"/>
                <a:cs typeface="Times New Roman" panose="02020603050405020304" pitchFamily="18" charset="0"/>
              </a:rPr>
              <a:t>Regulatory Compliance Assurance : </a:t>
            </a:r>
            <a:r>
              <a:rPr lang="en-US" sz="2400" dirty="0">
                <a:latin typeface="Times New Roman" panose="02020603050405020304" pitchFamily="18" charset="0"/>
                <a:cs typeface="Times New Roman" panose="02020603050405020304" pitchFamily="18" charset="0"/>
              </a:rPr>
              <a:t>I</a:t>
            </a:r>
            <a:r>
              <a:rPr lang="en-US" sz="2400" dirty="0">
                <a:effectLst/>
                <a:latin typeface="Times New Roman" panose="02020603050405020304" pitchFamily="18" charset="0"/>
                <a:cs typeface="Times New Roman" panose="02020603050405020304" pitchFamily="18" charset="0"/>
              </a:rPr>
              <a:t>mplementing robust fraud detection systems aids businesses in meeting regulatory requirements, ensuring the protection of consumer data and maintaining trust in financial transactions within the digital marketplace.</a:t>
            </a:r>
          </a:p>
          <a:p>
            <a:endParaRPr lang="en-US" sz="2400" dirty="0">
              <a:effectLst/>
            </a:endParaRPr>
          </a:p>
          <a:p>
            <a:endParaRPr lang="en-IN" dirty="0">
              <a:effectLs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6897"/>
            <a:ext cx="10515600" cy="988546"/>
          </a:xfrm>
        </p:spPr>
        <p:txBody>
          <a:bodyPr>
            <a:normAutofit/>
          </a:bodyPr>
          <a:lstStyle/>
          <a:p>
            <a:pPr>
              <a:lnSpc>
                <a:spcPts val="4666"/>
              </a:lnSpc>
            </a:pPr>
            <a:r>
              <a:rPr lang="en-US" sz="3600" dirty="0">
                <a:latin typeface="Times New Roman" panose="02020603050405020304" pitchFamily="18" charset="0"/>
                <a:cs typeface="Times New Roman" panose="02020603050405020304" pitchFamily="18" charset="0"/>
              </a:rPr>
              <a:t>Impact of online Fraud on Business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
        <p:nvSpPr>
          <p:cNvPr id="5" name="Text 1">
            <a:extLst>
              <a:ext uri="{FF2B5EF4-FFF2-40B4-BE49-F238E27FC236}">
                <a16:creationId xmlns:a16="http://schemas.microsoft.com/office/drawing/2014/main" id="{51AB9323-2789-6E61-E8E4-CE2C6362190E}"/>
              </a:ext>
            </a:extLst>
          </p:cNvPr>
          <p:cNvSpPr/>
          <p:nvPr/>
        </p:nvSpPr>
        <p:spPr>
          <a:xfrm>
            <a:off x="626169" y="2410549"/>
            <a:ext cx="2375594" cy="296863"/>
          </a:xfrm>
          <a:prstGeom prst="rect">
            <a:avLst/>
          </a:prstGeom>
          <a:noFill/>
          <a:ln/>
        </p:spPr>
        <p:txBody>
          <a:bodyPr wrap="none" lIns="0" tIns="0" rIns="0" bIns="0" rtlCol="0" anchor="t"/>
          <a:lstStyle/>
          <a:p>
            <a:pPr>
              <a:lnSpc>
                <a:spcPts val="2333"/>
              </a:lnSpc>
            </a:pPr>
            <a:r>
              <a:rPr lang="en-IN" sz="2000" b="1" dirty="0">
                <a:effectLst/>
                <a:latin typeface="苹方-简"/>
              </a:rPr>
              <a:t>Significant Financial Burden</a:t>
            </a:r>
            <a:endParaRPr lang="en-IN" sz="2000" dirty="0">
              <a:effectLst/>
            </a:endParaRPr>
          </a:p>
          <a:p>
            <a:pPr>
              <a:lnSpc>
                <a:spcPts val="2333"/>
              </a:lnSpc>
            </a:pPr>
            <a:endParaRPr lang="en-US" sz="1833" dirty="0"/>
          </a:p>
        </p:txBody>
      </p:sp>
      <p:sp>
        <p:nvSpPr>
          <p:cNvPr id="6" name="Text 2">
            <a:extLst>
              <a:ext uri="{FF2B5EF4-FFF2-40B4-BE49-F238E27FC236}">
                <a16:creationId xmlns:a16="http://schemas.microsoft.com/office/drawing/2014/main" id="{A727D9BB-429A-9AA4-3D1A-C519A3B38A2C}"/>
              </a:ext>
            </a:extLst>
          </p:cNvPr>
          <p:cNvSpPr/>
          <p:nvPr/>
        </p:nvSpPr>
        <p:spPr>
          <a:xfrm>
            <a:off x="626168" y="2887889"/>
            <a:ext cx="3348633" cy="866775"/>
          </a:xfrm>
          <a:prstGeom prst="rect">
            <a:avLst/>
          </a:prstGeom>
          <a:noFill/>
          <a:ln/>
        </p:spPr>
        <p:txBody>
          <a:bodyPr wrap="square" lIns="0" tIns="0" rIns="0" bIns="0" rtlCol="0" anchor="t"/>
          <a:lstStyle/>
          <a:p>
            <a:pPr>
              <a:lnSpc>
                <a:spcPts val="2250"/>
              </a:lnSpc>
            </a:pPr>
            <a:r>
              <a:rPr lang="en-US" dirty="0">
                <a:effectLst/>
                <a:latin typeface="Times New Roman" panose="02020603050405020304" pitchFamily="18" charset="0"/>
                <a:cs typeface="Times New Roman" panose="02020603050405020304" pitchFamily="18" charset="0"/>
              </a:rPr>
              <a:t>Businesses face escalating costs from fraud, including direct losses, investigation expenses, and potential fines, which can severely impact profitability and operational budgets.</a:t>
            </a:r>
          </a:p>
          <a:p>
            <a:pPr>
              <a:lnSpc>
                <a:spcPts val="2250"/>
              </a:lnSpc>
            </a:pPr>
            <a:endParaRPr lang="en-US" sz="1600" dirty="0">
              <a:latin typeface="Times New Roman" panose="02020603050405020304" pitchFamily="18" charset="0"/>
              <a:cs typeface="Times New Roman" panose="02020603050405020304" pitchFamily="18" charset="0"/>
            </a:endParaRPr>
          </a:p>
        </p:txBody>
      </p:sp>
      <p:sp>
        <p:nvSpPr>
          <p:cNvPr id="7" name="Text 3">
            <a:extLst>
              <a:ext uri="{FF2B5EF4-FFF2-40B4-BE49-F238E27FC236}">
                <a16:creationId xmlns:a16="http://schemas.microsoft.com/office/drawing/2014/main" id="{2D8DF5F7-A55F-4352-F01C-FB743EE652D0}"/>
              </a:ext>
            </a:extLst>
          </p:cNvPr>
          <p:cNvSpPr/>
          <p:nvPr/>
        </p:nvSpPr>
        <p:spPr>
          <a:xfrm>
            <a:off x="4421683" y="2410549"/>
            <a:ext cx="2375594" cy="296863"/>
          </a:xfrm>
          <a:prstGeom prst="rect">
            <a:avLst/>
          </a:prstGeom>
          <a:noFill/>
          <a:ln/>
        </p:spPr>
        <p:txBody>
          <a:bodyPr wrap="none" lIns="0" tIns="0" rIns="0" bIns="0" rtlCol="0" anchor="t"/>
          <a:lstStyle/>
          <a:p>
            <a:pPr>
              <a:lnSpc>
                <a:spcPts val="2333"/>
              </a:lnSpc>
            </a:pPr>
            <a:r>
              <a:rPr lang="en-IN" sz="2000" b="1" dirty="0">
                <a:effectLst/>
                <a:latin typeface="苹方-简"/>
              </a:rPr>
              <a:t>Erosion of Customer Trust</a:t>
            </a:r>
            <a:endParaRPr lang="en-IN" sz="2000" dirty="0">
              <a:effectLst/>
            </a:endParaRPr>
          </a:p>
          <a:p>
            <a:pPr>
              <a:lnSpc>
                <a:spcPts val="2333"/>
              </a:lnSpc>
            </a:pPr>
            <a:endParaRPr lang="en-US" sz="1833" dirty="0"/>
          </a:p>
        </p:txBody>
      </p:sp>
      <p:sp>
        <p:nvSpPr>
          <p:cNvPr id="8" name="Text 4">
            <a:extLst>
              <a:ext uri="{FF2B5EF4-FFF2-40B4-BE49-F238E27FC236}">
                <a16:creationId xmlns:a16="http://schemas.microsoft.com/office/drawing/2014/main" id="{0D5C5C2D-F078-2EC6-D020-3C60878F99D0}"/>
              </a:ext>
            </a:extLst>
          </p:cNvPr>
          <p:cNvSpPr/>
          <p:nvPr/>
        </p:nvSpPr>
        <p:spPr>
          <a:xfrm>
            <a:off x="4421683" y="2887889"/>
            <a:ext cx="3348633" cy="866775"/>
          </a:xfrm>
          <a:prstGeom prst="rect">
            <a:avLst/>
          </a:prstGeom>
          <a:noFill/>
          <a:ln/>
        </p:spPr>
        <p:txBody>
          <a:bodyPr wrap="square" lIns="0" tIns="0" rIns="0" bIns="0" rtlCol="0" anchor="t"/>
          <a:lstStyle/>
          <a:p>
            <a:pPr>
              <a:lnSpc>
                <a:spcPts val="2250"/>
              </a:lnSpc>
            </a:pPr>
            <a:r>
              <a:rPr lang="en-US" dirty="0">
                <a:effectLst/>
                <a:latin typeface="Times New Roman" panose="02020603050405020304" pitchFamily="18" charset="0"/>
                <a:cs typeface="Times New Roman" panose="02020603050405020304" pitchFamily="18" charset="0"/>
              </a:rPr>
              <a:t>Repeated fraud incidents can lead to diminished consumer confidence, resulting in reduced customer retention and a shift towards competitors perceived as more secure.</a:t>
            </a:r>
          </a:p>
          <a:p>
            <a:pPr>
              <a:lnSpc>
                <a:spcPts val="2250"/>
              </a:lnSpc>
            </a:pPr>
            <a:endParaRPr lang="en-US" sz="1600" dirty="0">
              <a:latin typeface="Times New Roman" panose="02020603050405020304" pitchFamily="18" charset="0"/>
              <a:cs typeface="Times New Roman" panose="02020603050405020304" pitchFamily="18" charset="0"/>
            </a:endParaRPr>
          </a:p>
        </p:txBody>
      </p:sp>
      <p:sp>
        <p:nvSpPr>
          <p:cNvPr id="9" name="Text 5">
            <a:extLst>
              <a:ext uri="{FF2B5EF4-FFF2-40B4-BE49-F238E27FC236}">
                <a16:creationId xmlns:a16="http://schemas.microsoft.com/office/drawing/2014/main" id="{6288F463-B6F5-AFDA-B9E8-F494C1656D0A}"/>
              </a:ext>
            </a:extLst>
          </p:cNvPr>
          <p:cNvSpPr/>
          <p:nvPr/>
        </p:nvSpPr>
        <p:spPr>
          <a:xfrm>
            <a:off x="8217197" y="2410549"/>
            <a:ext cx="2375594" cy="296863"/>
          </a:xfrm>
          <a:prstGeom prst="rect">
            <a:avLst/>
          </a:prstGeom>
          <a:noFill/>
          <a:ln/>
        </p:spPr>
        <p:txBody>
          <a:bodyPr wrap="none" lIns="0" tIns="0" rIns="0" bIns="0" rtlCol="0" anchor="t"/>
          <a:lstStyle/>
          <a:p>
            <a:pPr>
              <a:lnSpc>
                <a:spcPts val="2333"/>
              </a:lnSpc>
            </a:pPr>
            <a:r>
              <a:rPr lang="en-IN" sz="2000" b="1" dirty="0">
                <a:effectLst/>
                <a:latin typeface="苹方-简"/>
              </a:rPr>
              <a:t>Increased Compliance Requirements</a:t>
            </a:r>
            <a:endParaRPr lang="en-IN" sz="2000" dirty="0">
              <a:effectLst/>
            </a:endParaRPr>
          </a:p>
          <a:p>
            <a:pPr>
              <a:lnSpc>
                <a:spcPts val="2333"/>
              </a:lnSpc>
            </a:pPr>
            <a:endParaRPr lang="en-US" sz="1833" dirty="0"/>
          </a:p>
        </p:txBody>
      </p:sp>
      <p:sp>
        <p:nvSpPr>
          <p:cNvPr id="10" name="Text 6">
            <a:extLst>
              <a:ext uri="{FF2B5EF4-FFF2-40B4-BE49-F238E27FC236}">
                <a16:creationId xmlns:a16="http://schemas.microsoft.com/office/drawing/2014/main" id="{91E5D74E-0AEE-A711-B733-F1D82328B79E}"/>
              </a:ext>
            </a:extLst>
          </p:cNvPr>
          <p:cNvSpPr/>
          <p:nvPr/>
        </p:nvSpPr>
        <p:spPr>
          <a:xfrm>
            <a:off x="8217197" y="2887889"/>
            <a:ext cx="3348633" cy="866775"/>
          </a:xfrm>
          <a:prstGeom prst="rect">
            <a:avLst/>
          </a:prstGeom>
          <a:noFill/>
          <a:ln/>
        </p:spPr>
        <p:txBody>
          <a:bodyPr wrap="square" lIns="0" tIns="0" rIns="0" bIns="0" rtlCol="0" anchor="t"/>
          <a:lstStyle/>
          <a:p>
            <a:pPr>
              <a:lnSpc>
                <a:spcPts val="2250"/>
              </a:lnSpc>
            </a:pPr>
            <a:r>
              <a:rPr lang="en-US" dirty="0">
                <a:effectLst/>
                <a:latin typeface="Times New Roman" panose="02020603050405020304" pitchFamily="18" charset="0"/>
                <a:cs typeface="Times New Roman" panose="02020603050405020304" pitchFamily="18" charset="0"/>
              </a:rPr>
              <a:t>Organizations must navigate complex legal frameworks and implement stringent security measures to avoid penalties, necessitating ongoing investment in compliance and risk management strategies.</a:t>
            </a:r>
          </a:p>
          <a:p>
            <a:pPr>
              <a:lnSpc>
                <a:spcPts val="2250"/>
              </a:lnSpc>
            </a:pP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81A3EC-83E6-0B08-A564-DA97CD85F7C4}"/>
              </a:ext>
            </a:extLst>
          </p:cNvPr>
          <p:cNvSpPr>
            <a:spLocks noGrp="1"/>
          </p:cNvSpPr>
          <p:nvPr>
            <p:ph type="sldNum" sz="quarter" idx="12"/>
          </p:nvPr>
        </p:nvSpPr>
        <p:spPr/>
        <p:txBody>
          <a:bodyPr/>
          <a:lstStyle/>
          <a:p>
            <a:fld id="{BDCDBBEF-AA6C-4BA6-85B2-A17D7F280E38}" type="slidenum">
              <a:rPr lang="en-US" smtClean="0"/>
              <a:pPr/>
              <a:t>6</a:t>
            </a:fld>
            <a:endParaRPr lang="en-US"/>
          </a:p>
        </p:txBody>
      </p:sp>
      <p:sp>
        <p:nvSpPr>
          <p:cNvPr id="5" name="Text 1">
            <a:extLst>
              <a:ext uri="{FF2B5EF4-FFF2-40B4-BE49-F238E27FC236}">
                <a16:creationId xmlns:a16="http://schemas.microsoft.com/office/drawing/2014/main" id="{8677A088-D0EC-DD80-E6BF-0E3C6FCE692F}"/>
              </a:ext>
            </a:extLst>
          </p:cNvPr>
          <p:cNvSpPr/>
          <p:nvPr/>
        </p:nvSpPr>
        <p:spPr>
          <a:xfrm>
            <a:off x="211084" y="2491278"/>
            <a:ext cx="2977039" cy="372070"/>
          </a:xfrm>
          <a:prstGeom prst="rect">
            <a:avLst/>
          </a:prstGeom>
          <a:noFill/>
          <a:ln/>
        </p:spPr>
        <p:txBody>
          <a:bodyPr wrap="none" lIns="0" tIns="0" rIns="0" bIns="0" rtlCol="0" anchor="t"/>
          <a:lstStyle/>
          <a:p>
            <a:pPr marL="0" indent="0" algn="l">
              <a:lnSpc>
                <a:spcPts val="2900"/>
              </a:lnSpc>
              <a:buNone/>
            </a:pPr>
            <a:r>
              <a:rPr lang="en-US" sz="2300" dirty="0">
                <a:latin typeface="Times New Roman" panose="02020603050405020304" pitchFamily="18" charset="0"/>
                <a:ea typeface="PT Serif" pitchFamily="34" charset="-122"/>
                <a:cs typeface="Times New Roman" panose="02020603050405020304" pitchFamily="18" charset="0"/>
              </a:rPr>
              <a:t>Problem Definition</a:t>
            </a:r>
            <a:endParaRPr lang="en-US" sz="2300" dirty="0">
              <a:latin typeface="Times New Roman" panose="02020603050405020304" pitchFamily="18" charset="0"/>
              <a:cs typeface="Times New Roman" panose="02020603050405020304" pitchFamily="18" charset="0"/>
            </a:endParaRPr>
          </a:p>
        </p:txBody>
      </p:sp>
      <p:sp>
        <p:nvSpPr>
          <p:cNvPr id="6" name="Text 2">
            <a:extLst>
              <a:ext uri="{FF2B5EF4-FFF2-40B4-BE49-F238E27FC236}">
                <a16:creationId xmlns:a16="http://schemas.microsoft.com/office/drawing/2014/main" id="{7C57ABFD-30CF-98A9-0182-75AE0027A09A}"/>
              </a:ext>
            </a:extLst>
          </p:cNvPr>
          <p:cNvSpPr/>
          <p:nvPr/>
        </p:nvSpPr>
        <p:spPr>
          <a:xfrm>
            <a:off x="211084" y="3090162"/>
            <a:ext cx="5409787" cy="2177415"/>
          </a:xfrm>
          <a:prstGeom prst="rect">
            <a:avLst/>
          </a:prstGeom>
          <a:noFill/>
          <a:ln/>
        </p:spPr>
        <p:txBody>
          <a:bodyPr wrap="square" lIns="0" tIns="0" rIns="0" bIns="0" rtlCol="0" anchor="t"/>
          <a:lstStyle/>
          <a:p>
            <a:pPr marL="0" indent="0" algn="just">
              <a:lnSpc>
                <a:spcPts val="2850"/>
              </a:lnSpc>
              <a:buNone/>
            </a:pPr>
            <a:r>
              <a:rPr lang="en-US" dirty="0">
                <a:latin typeface="Times New Roman" panose="02020603050405020304" pitchFamily="18" charset="0"/>
                <a:ea typeface="DM Sans" pitchFamily="34" charset="-122"/>
                <a:cs typeface="Times New Roman" panose="02020603050405020304" pitchFamily="18" charset="0"/>
              </a:rPr>
              <a:t>The rapid growth of online payment systems has created significant opportunities for fraudsters to exploit vulnerabilities in digital transactions, leading to unauthorized access, identity theft, and account takeovers. These fraudulent activities result in substantial financial losses and erode consumer trust.</a:t>
            </a:r>
            <a:endParaRPr lang="en-US" dirty="0">
              <a:latin typeface="Times New Roman" panose="02020603050405020304" pitchFamily="18" charset="0"/>
              <a:cs typeface="Times New Roman" panose="02020603050405020304" pitchFamily="18" charset="0"/>
            </a:endParaRPr>
          </a:p>
        </p:txBody>
      </p:sp>
      <p:sp>
        <p:nvSpPr>
          <p:cNvPr id="7" name="Text 3">
            <a:extLst>
              <a:ext uri="{FF2B5EF4-FFF2-40B4-BE49-F238E27FC236}">
                <a16:creationId xmlns:a16="http://schemas.microsoft.com/office/drawing/2014/main" id="{02E83C5D-0146-E92B-B311-6ADF37ABB7E0}"/>
              </a:ext>
            </a:extLst>
          </p:cNvPr>
          <p:cNvSpPr/>
          <p:nvPr/>
        </p:nvSpPr>
        <p:spPr>
          <a:xfrm>
            <a:off x="6096000" y="2491278"/>
            <a:ext cx="2977039" cy="372070"/>
          </a:xfrm>
          <a:prstGeom prst="rect">
            <a:avLst/>
          </a:prstGeom>
          <a:noFill/>
          <a:ln/>
        </p:spPr>
        <p:txBody>
          <a:bodyPr wrap="none" lIns="0" tIns="0" rIns="0" bIns="0" rtlCol="0" anchor="t"/>
          <a:lstStyle/>
          <a:p>
            <a:pPr marL="0" indent="0" algn="l">
              <a:lnSpc>
                <a:spcPts val="2900"/>
              </a:lnSpc>
              <a:buNone/>
            </a:pPr>
            <a:r>
              <a:rPr lang="en-US" sz="2300" dirty="0">
                <a:latin typeface="Times New Roman" panose="02020603050405020304" pitchFamily="18" charset="0"/>
                <a:ea typeface="PT Serif" pitchFamily="34" charset="-122"/>
                <a:cs typeface="Times New Roman" panose="02020603050405020304" pitchFamily="18" charset="0"/>
              </a:rPr>
              <a:t>Project Overview</a:t>
            </a:r>
            <a:endParaRPr lang="en-US" sz="2300" dirty="0">
              <a:latin typeface="Times New Roman" panose="02020603050405020304" pitchFamily="18" charset="0"/>
              <a:cs typeface="Times New Roman" panose="02020603050405020304" pitchFamily="18" charset="0"/>
            </a:endParaRPr>
          </a:p>
        </p:txBody>
      </p:sp>
      <p:sp>
        <p:nvSpPr>
          <p:cNvPr id="8" name="Text 4">
            <a:extLst>
              <a:ext uri="{FF2B5EF4-FFF2-40B4-BE49-F238E27FC236}">
                <a16:creationId xmlns:a16="http://schemas.microsoft.com/office/drawing/2014/main" id="{7E4B1297-5A5C-6E58-8EBD-261AACE9A1D1}"/>
              </a:ext>
            </a:extLst>
          </p:cNvPr>
          <p:cNvSpPr/>
          <p:nvPr/>
        </p:nvSpPr>
        <p:spPr>
          <a:xfrm>
            <a:off x="6096001" y="3087396"/>
            <a:ext cx="5884916" cy="2515545"/>
          </a:xfrm>
          <a:prstGeom prst="rect">
            <a:avLst/>
          </a:prstGeom>
          <a:noFill/>
          <a:ln/>
        </p:spPr>
        <p:txBody>
          <a:bodyPr wrap="square" lIns="0" tIns="0" rIns="0" bIns="0" rtlCol="0" anchor="t"/>
          <a:lstStyle/>
          <a:p>
            <a:pPr marL="0" indent="0" algn="just">
              <a:lnSpc>
                <a:spcPts val="2850"/>
              </a:lnSpc>
              <a:buNone/>
            </a:pPr>
            <a:r>
              <a:rPr lang="en-US" dirty="0">
                <a:latin typeface="Times New Roman" panose="02020603050405020304" pitchFamily="18" charset="0"/>
                <a:ea typeface="DM Sans" pitchFamily="34" charset="-122"/>
                <a:cs typeface="Times New Roman" panose="02020603050405020304" pitchFamily="18" charset="0"/>
              </a:rPr>
              <a:t>This project seeks to develop a robust and scalable machine learning-powered fraud detection system to mitigate these risks. The proposed system will analyze vast amounts of transactional data to identify patterns and anomalies indicative of fraudulent behavior.</a:t>
            </a:r>
            <a:endParaRPr lang="en-US"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FE82EF43-5F1D-DBD3-84F4-F14B24D7B295}"/>
              </a:ext>
            </a:extLst>
          </p:cNvPr>
          <p:cNvSpPr>
            <a:spLocks noGrp="1"/>
          </p:cNvSpPr>
          <p:nvPr>
            <p:ph type="title"/>
          </p:nvPr>
        </p:nvSpPr>
        <p:spPr>
          <a:xfrm>
            <a:off x="838200" y="365125"/>
            <a:ext cx="10515600" cy="1325563"/>
          </a:xfrm>
        </p:spPr>
        <p:txBody>
          <a:bodyPr/>
          <a:lstStyle/>
          <a:p>
            <a:r>
              <a:rPr lang="en-US" dirty="0">
                <a:latin typeface="Times New Roman"/>
                <a:cs typeface="Times New Roman"/>
              </a:rPr>
              <a:t>Problem Formulation</a:t>
            </a:r>
          </a:p>
        </p:txBody>
      </p:sp>
    </p:spTree>
    <p:extLst>
      <p:ext uri="{BB962C8B-B14F-4D97-AF65-F5344CB8AC3E}">
        <p14:creationId xmlns:p14="http://schemas.microsoft.com/office/powerpoint/2010/main" val="2386171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20054-4262-F439-7B51-C13376F0C36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2DCEEB-E655-8360-B8B1-37DE79BED1B5}"/>
              </a:ext>
            </a:extLst>
          </p:cNvPr>
          <p:cNvSpPr>
            <a:spLocks noGrp="1"/>
          </p:cNvSpPr>
          <p:nvPr>
            <p:ph type="sldNum" sz="quarter" idx="12"/>
          </p:nvPr>
        </p:nvSpPr>
        <p:spPr/>
        <p:txBody>
          <a:bodyPr/>
          <a:lstStyle/>
          <a:p>
            <a:fld id="{BDCDBBEF-AA6C-4BA6-85B2-A17D7F280E38}" type="slidenum">
              <a:rPr lang="en-US" smtClean="0"/>
              <a:pPr/>
              <a:t>7</a:t>
            </a:fld>
            <a:endParaRPr lang="en-US"/>
          </a:p>
        </p:txBody>
      </p:sp>
      <p:sp>
        <p:nvSpPr>
          <p:cNvPr id="9" name="Title 1">
            <a:extLst>
              <a:ext uri="{FF2B5EF4-FFF2-40B4-BE49-F238E27FC236}">
                <a16:creationId xmlns:a16="http://schemas.microsoft.com/office/drawing/2014/main" id="{D4D36CB7-33C6-DF7E-8673-1B9381828AB4}"/>
              </a:ext>
            </a:extLst>
          </p:cNvPr>
          <p:cNvSpPr>
            <a:spLocks noGrp="1"/>
          </p:cNvSpPr>
          <p:nvPr>
            <p:ph type="title"/>
          </p:nvPr>
        </p:nvSpPr>
        <p:spPr>
          <a:xfrm>
            <a:off x="838200" y="365125"/>
            <a:ext cx="10515600" cy="1325563"/>
          </a:xfrm>
        </p:spPr>
        <p:txBody>
          <a:bodyPr/>
          <a:lstStyle/>
          <a:p>
            <a:r>
              <a:rPr lang="en-US" dirty="0">
                <a:latin typeface="Times New Roman"/>
                <a:cs typeface="Times New Roman"/>
              </a:rPr>
              <a:t>Objectives of the work </a:t>
            </a:r>
          </a:p>
        </p:txBody>
      </p:sp>
      <p:sp>
        <p:nvSpPr>
          <p:cNvPr id="3" name="TextBox 2">
            <a:extLst>
              <a:ext uri="{FF2B5EF4-FFF2-40B4-BE49-F238E27FC236}">
                <a16:creationId xmlns:a16="http://schemas.microsoft.com/office/drawing/2014/main" id="{D357E250-9784-2946-7170-3263DE26307E}"/>
              </a:ext>
            </a:extLst>
          </p:cNvPr>
          <p:cNvSpPr txBox="1"/>
          <p:nvPr/>
        </p:nvSpPr>
        <p:spPr>
          <a:xfrm>
            <a:off x="838200" y="1904072"/>
            <a:ext cx="6096000" cy="321421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Build a robust fraud detection model using ML.</a:t>
            </a:r>
          </a:p>
          <a:p>
            <a:pPr marL="285750" indent="-285750">
              <a:lnSpc>
                <a:spcPct val="150000"/>
              </a:lnSpc>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Improve the accuracy and recall of fraud prediction.</a:t>
            </a:r>
          </a:p>
          <a:p>
            <a:pPr marL="285750" indent="-285750">
              <a:lnSpc>
                <a:spcPct val="150000"/>
              </a:lnSpc>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Reduce the number of false alarms.</a:t>
            </a:r>
          </a:p>
          <a:p>
            <a:pPr marL="285750" indent="-285750">
              <a:lnSpc>
                <a:spcPct val="150000"/>
              </a:lnSpc>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Create a scalable system adaptable to different platforms.</a:t>
            </a:r>
          </a:p>
        </p:txBody>
      </p:sp>
      <p:pic>
        <p:nvPicPr>
          <p:cNvPr id="10" name="Image 2" descr="preencoded.png">
            <a:extLst>
              <a:ext uri="{FF2B5EF4-FFF2-40B4-BE49-F238E27FC236}">
                <a16:creationId xmlns:a16="http://schemas.microsoft.com/office/drawing/2014/main" id="{4865E657-3CC9-E6A8-64C5-6D6625329781}"/>
              </a:ext>
            </a:extLst>
          </p:cNvPr>
          <p:cNvPicPr>
            <a:picLocks noChangeAspect="1"/>
          </p:cNvPicPr>
          <p:nvPr/>
        </p:nvPicPr>
        <p:blipFill>
          <a:blip r:embed="rId2"/>
          <a:stretch>
            <a:fillRect/>
          </a:stretch>
        </p:blipFill>
        <p:spPr>
          <a:xfrm>
            <a:off x="7296763" y="2030139"/>
            <a:ext cx="4760766" cy="3214213"/>
          </a:xfrm>
          <a:prstGeom prst="rect">
            <a:avLst/>
          </a:prstGeom>
        </p:spPr>
      </p:pic>
    </p:spTree>
    <p:extLst>
      <p:ext uri="{BB962C8B-B14F-4D97-AF65-F5344CB8AC3E}">
        <p14:creationId xmlns:p14="http://schemas.microsoft.com/office/powerpoint/2010/main" val="424098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1D5FF-A5C9-8C33-9274-2001AD2AF4A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B5BB50-1E1F-4599-F5C1-13CE383E4BA3}"/>
              </a:ext>
            </a:extLst>
          </p:cNvPr>
          <p:cNvSpPr>
            <a:spLocks noGrp="1"/>
          </p:cNvSpPr>
          <p:nvPr>
            <p:ph type="sldNum" sz="quarter" idx="12"/>
          </p:nvPr>
        </p:nvSpPr>
        <p:spPr/>
        <p:txBody>
          <a:bodyPr/>
          <a:lstStyle/>
          <a:p>
            <a:fld id="{BDCDBBEF-AA6C-4BA6-85B2-A17D7F280E38}" type="slidenum">
              <a:rPr lang="en-US" smtClean="0"/>
              <a:pPr/>
              <a:t>8</a:t>
            </a:fld>
            <a:endParaRPr lang="en-US"/>
          </a:p>
        </p:txBody>
      </p:sp>
      <p:sp>
        <p:nvSpPr>
          <p:cNvPr id="9" name="Title 1">
            <a:extLst>
              <a:ext uri="{FF2B5EF4-FFF2-40B4-BE49-F238E27FC236}">
                <a16:creationId xmlns:a16="http://schemas.microsoft.com/office/drawing/2014/main" id="{A2D9F52D-A471-D899-CF32-D11951CDC253}"/>
              </a:ext>
            </a:extLst>
          </p:cNvPr>
          <p:cNvSpPr>
            <a:spLocks noGrp="1"/>
          </p:cNvSpPr>
          <p:nvPr>
            <p:ph type="title"/>
          </p:nvPr>
        </p:nvSpPr>
        <p:spPr>
          <a:xfrm>
            <a:off x="838200" y="365125"/>
            <a:ext cx="10515600" cy="1325563"/>
          </a:xfrm>
        </p:spPr>
        <p:txBody>
          <a:bodyPr/>
          <a:lstStyle/>
          <a:p>
            <a:pPr>
              <a:lnSpc>
                <a:spcPts val="4875"/>
              </a:lnSpc>
            </a:pPr>
            <a:r>
              <a:rPr lang="en-US" sz="4400" dirty="0">
                <a:solidFill>
                  <a:srgbClr val="020202"/>
                </a:solidFill>
                <a:latin typeface="PT Serif" pitchFamily="34" charset="0"/>
                <a:ea typeface="PT Serif" pitchFamily="34" charset="-122"/>
                <a:cs typeface="PT Serif" pitchFamily="34" charset="-120"/>
              </a:rPr>
              <a:t>Existing vs Proposed System</a:t>
            </a:r>
            <a:endParaRPr lang="en-US" sz="4400" dirty="0"/>
          </a:p>
        </p:txBody>
      </p:sp>
      <p:sp>
        <p:nvSpPr>
          <p:cNvPr id="2" name="Shape 1">
            <a:extLst>
              <a:ext uri="{FF2B5EF4-FFF2-40B4-BE49-F238E27FC236}">
                <a16:creationId xmlns:a16="http://schemas.microsoft.com/office/drawing/2014/main" id="{9BE872C9-0AD1-548F-450D-07C18E1D6643}"/>
              </a:ext>
            </a:extLst>
          </p:cNvPr>
          <p:cNvSpPr/>
          <p:nvPr/>
        </p:nvSpPr>
        <p:spPr>
          <a:xfrm>
            <a:off x="1730625" y="1728126"/>
            <a:ext cx="3657163" cy="4520274"/>
          </a:xfrm>
          <a:prstGeom prst="roundRect">
            <a:avLst>
              <a:gd name="adj" fmla="val 811"/>
            </a:avLst>
          </a:prstGeom>
          <a:solidFill>
            <a:srgbClr val="F2EEEE"/>
          </a:solidFill>
          <a:ln/>
        </p:spPr>
      </p:sp>
      <p:sp>
        <p:nvSpPr>
          <p:cNvPr id="5" name="Text 2">
            <a:extLst>
              <a:ext uri="{FF2B5EF4-FFF2-40B4-BE49-F238E27FC236}">
                <a16:creationId xmlns:a16="http://schemas.microsoft.com/office/drawing/2014/main" id="{F10940FE-BDF5-81BF-9FDE-FD53E38FEBA1}"/>
              </a:ext>
            </a:extLst>
          </p:cNvPr>
          <p:cNvSpPr/>
          <p:nvPr/>
        </p:nvSpPr>
        <p:spPr>
          <a:xfrm>
            <a:off x="1919635" y="1917137"/>
            <a:ext cx="3657163" cy="620118"/>
          </a:xfrm>
          <a:prstGeom prst="rect">
            <a:avLst/>
          </a:prstGeom>
          <a:noFill/>
          <a:ln/>
        </p:spPr>
        <p:txBody>
          <a:bodyPr wrap="square" lIns="0" tIns="0" rIns="0" bIns="0" rtlCol="0" anchor="t"/>
          <a:lstStyle/>
          <a:p>
            <a:pPr>
              <a:lnSpc>
                <a:spcPts val="2417"/>
              </a:lnSpc>
            </a:pPr>
            <a:r>
              <a:rPr lang="en-US" sz="2000" dirty="0">
                <a:solidFill>
                  <a:srgbClr val="383838"/>
                </a:solidFill>
                <a:latin typeface="Times New Roman" panose="02020603050405020304" pitchFamily="18" charset="0"/>
                <a:ea typeface="PT Serif" pitchFamily="34" charset="-122"/>
                <a:cs typeface="Times New Roman" panose="02020603050405020304" pitchFamily="18" charset="0"/>
              </a:rPr>
              <a:t>Traditional Rule-Based Systems</a:t>
            </a:r>
            <a:endParaRPr lang="en-US" sz="2000" dirty="0">
              <a:latin typeface="Times New Roman" panose="02020603050405020304" pitchFamily="18" charset="0"/>
              <a:cs typeface="Times New Roman" panose="02020603050405020304" pitchFamily="18" charset="0"/>
            </a:endParaRPr>
          </a:p>
        </p:txBody>
      </p:sp>
      <p:sp>
        <p:nvSpPr>
          <p:cNvPr id="6" name="Text 3">
            <a:extLst>
              <a:ext uri="{FF2B5EF4-FFF2-40B4-BE49-F238E27FC236}">
                <a16:creationId xmlns:a16="http://schemas.microsoft.com/office/drawing/2014/main" id="{AFD4F984-4960-DB72-4D54-084507DBD7C8}"/>
              </a:ext>
            </a:extLst>
          </p:cNvPr>
          <p:cNvSpPr/>
          <p:nvPr/>
        </p:nvSpPr>
        <p:spPr>
          <a:xfrm>
            <a:off x="1919636" y="2650662"/>
            <a:ext cx="3118942" cy="3024188"/>
          </a:xfrm>
          <a:prstGeom prst="rect">
            <a:avLst/>
          </a:prstGeom>
          <a:noFill/>
          <a:ln/>
        </p:spPr>
        <p:txBody>
          <a:bodyPr wrap="square" lIns="0" tIns="0" rIns="0" bIns="0" rtlCol="0" anchor="t"/>
          <a:lstStyle/>
          <a:p>
            <a:pPr>
              <a:lnSpc>
                <a:spcPts val="2375"/>
              </a:lnSpc>
            </a:pPr>
            <a:r>
              <a:rPr lang="en-US" dirty="0">
                <a:latin typeface="Times New Roman" panose="02020603050405020304" pitchFamily="18" charset="0"/>
                <a:ea typeface="DM Sans" pitchFamily="34" charset="-122"/>
                <a:cs typeface="Times New Roman" panose="02020603050405020304" pitchFamily="18" charset="0"/>
              </a:rPr>
              <a:t>Traditional fraud detection systems rely heavily on rule-based methods where fixed thresholds and manually crafted rules are used to flag suspicious transactions. Although simple to implement, these systems struggle to adapt to new, sophisticated fraud techniques and often result in high false positive rates.</a:t>
            </a:r>
            <a:endParaRPr lang="en-US" dirty="0">
              <a:latin typeface="Times New Roman" panose="02020603050405020304" pitchFamily="18" charset="0"/>
              <a:cs typeface="Times New Roman" panose="02020603050405020304" pitchFamily="18" charset="0"/>
            </a:endParaRPr>
          </a:p>
        </p:txBody>
      </p:sp>
      <p:sp>
        <p:nvSpPr>
          <p:cNvPr id="7" name="Shape 4">
            <a:extLst>
              <a:ext uri="{FF2B5EF4-FFF2-40B4-BE49-F238E27FC236}">
                <a16:creationId xmlns:a16="http://schemas.microsoft.com/office/drawing/2014/main" id="{06E3C667-FF07-C806-C330-34EFC1D55EF6}"/>
              </a:ext>
            </a:extLst>
          </p:cNvPr>
          <p:cNvSpPr/>
          <p:nvPr/>
        </p:nvSpPr>
        <p:spPr>
          <a:xfrm>
            <a:off x="6862117" y="1829445"/>
            <a:ext cx="3496965" cy="4388147"/>
          </a:xfrm>
          <a:prstGeom prst="roundRect">
            <a:avLst>
              <a:gd name="adj" fmla="val 811"/>
            </a:avLst>
          </a:prstGeom>
          <a:solidFill>
            <a:srgbClr val="F2EEEE"/>
          </a:solidFill>
          <a:ln/>
        </p:spPr>
      </p:sp>
      <p:sp>
        <p:nvSpPr>
          <p:cNvPr id="8" name="Text 5">
            <a:extLst>
              <a:ext uri="{FF2B5EF4-FFF2-40B4-BE49-F238E27FC236}">
                <a16:creationId xmlns:a16="http://schemas.microsoft.com/office/drawing/2014/main" id="{296AA8A3-DF02-0780-352D-D227FAC1F11A}"/>
              </a:ext>
            </a:extLst>
          </p:cNvPr>
          <p:cNvSpPr/>
          <p:nvPr/>
        </p:nvSpPr>
        <p:spPr>
          <a:xfrm>
            <a:off x="7051129" y="2018456"/>
            <a:ext cx="3113286" cy="310058"/>
          </a:xfrm>
          <a:prstGeom prst="rect">
            <a:avLst/>
          </a:prstGeom>
          <a:noFill/>
          <a:ln/>
        </p:spPr>
        <p:txBody>
          <a:bodyPr wrap="none" lIns="0" tIns="0" rIns="0" bIns="0" rtlCol="0" anchor="t"/>
          <a:lstStyle/>
          <a:p>
            <a:pPr>
              <a:lnSpc>
                <a:spcPts val="2417"/>
              </a:lnSpc>
            </a:pPr>
            <a:r>
              <a:rPr lang="en-US" sz="2000" dirty="0">
                <a:solidFill>
                  <a:srgbClr val="383838"/>
                </a:solidFill>
                <a:latin typeface="Times New Roman" panose="02020603050405020304" pitchFamily="18" charset="0"/>
                <a:ea typeface="PT Serif" pitchFamily="34" charset="-122"/>
                <a:cs typeface="Times New Roman" panose="02020603050405020304" pitchFamily="18" charset="0"/>
              </a:rPr>
              <a:t>Machine Learning Approach</a:t>
            </a:r>
            <a:endParaRPr lang="en-US" sz="2000" dirty="0">
              <a:latin typeface="Times New Roman" panose="02020603050405020304" pitchFamily="18" charset="0"/>
              <a:cs typeface="Times New Roman" panose="02020603050405020304" pitchFamily="18" charset="0"/>
            </a:endParaRPr>
          </a:p>
        </p:txBody>
      </p:sp>
      <p:sp>
        <p:nvSpPr>
          <p:cNvPr id="11" name="Text 6">
            <a:extLst>
              <a:ext uri="{FF2B5EF4-FFF2-40B4-BE49-F238E27FC236}">
                <a16:creationId xmlns:a16="http://schemas.microsoft.com/office/drawing/2014/main" id="{104EB924-098D-B784-E94C-E7BFDADA7001}"/>
              </a:ext>
            </a:extLst>
          </p:cNvPr>
          <p:cNvSpPr/>
          <p:nvPr/>
        </p:nvSpPr>
        <p:spPr>
          <a:xfrm>
            <a:off x="7051129" y="2441922"/>
            <a:ext cx="3118942" cy="3326607"/>
          </a:xfrm>
          <a:prstGeom prst="rect">
            <a:avLst/>
          </a:prstGeom>
          <a:noFill/>
          <a:ln/>
        </p:spPr>
        <p:txBody>
          <a:bodyPr wrap="square" lIns="0" tIns="0" rIns="0" bIns="0" rtlCol="0" anchor="t"/>
          <a:lstStyle/>
          <a:p>
            <a:pPr>
              <a:lnSpc>
                <a:spcPts val="2375"/>
              </a:lnSpc>
            </a:pPr>
            <a:r>
              <a:rPr lang="en-US" dirty="0">
                <a:latin typeface="Times New Roman" panose="02020603050405020304" pitchFamily="18" charset="0"/>
                <a:ea typeface="DM Sans" pitchFamily="34" charset="-122"/>
                <a:cs typeface="Times New Roman" panose="02020603050405020304" pitchFamily="18" charset="0"/>
              </a:rPr>
              <a:t>The proposed system uses machine learning algorithms to intelligently detect fraudulent transactions. By analyzing historical transaction data, the model learns complex patterns and relationships that may not be evident through manual analysis. Techniques such as Random Forest, Logistic Regression, and XGBoost are applied for classification.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79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051268-D49E-5BA8-8CEB-D2114E414A1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6163D5-6CC5-5163-2DEA-F6BA7D94158F}"/>
              </a:ext>
            </a:extLst>
          </p:cNvPr>
          <p:cNvSpPr>
            <a:spLocks noGrp="1"/>
          </p:cNvSpPr>
          <p:nvPr>
            <p:ph type="sldNum" sz="quarter" idx="12"/>
          </p:nvPr>
        </p:nvSpPr>
        <p:spPr/>
        <p:txBody>
          <a:bodyPr/>
          <a:lstStyle/>
          <a:p>
            <a:fld id="{BDCDBBEF-AA6C-4BA6-85B2-A17D7F280E38}" type="slidenum">
              <a:rPr lang="en-US" smtClean="0"/>
              <a:pPr/>
              <a:t>9</a:t>
            </a:fld>
            <a:endParaRPr lang="en-US"/>
          </a:p>
        </p:txBody>
      </p:sp>
      <p:sp>
        <p:nvSpPr>
          <p:cNvPr id="9" name="Title 1">
            <a:extLst>
              <a:ext uri="{FF2B5EF4-FFF2-40B4-BE49-F238E27FC236}">
                <a16:creationId xmlns:a16="http://schemas.microsoft.com/office/drawing/2014/main" id="{F2ABFBFF-F004-629B-3118-5D44FE7810B7}"/>
              </a:ext>
            </a:extLst>
          </p:cNvPr>
          <p:cNvSpPr>
            <a:spLocks noGrp="1"/>
          </p:cNvSpPr>
          <p:nvPr>
            <p:ph type="title"/>
          </p:nvPr>
        </p:nvSpPr>
        <p:spPr>
          <a:xfrm>
            <a:off x="838200" y="365125"/>
            <a:ext cx="10515600" cy="1325563"/>
          </a:xfrm>
        </p:spPr>
        <p:txBody>
          <a:bodyPr/>
          <a:lstStyle/>
          <a:p>
            <a:pPr>
              <a:lnSpc>
                <a:spcPts val="4000"/>
              </a:lnSpc>
            </a:pPr>
            <a:r>
              <a:rPr lang="en-US" sz="4400" dirty="0">
                <a:solidFill>
                  <a:srgbClr val="020202"/>
                </a:solidFill>
                <a:latin typeface="Times New Roman" panose="02020603050405020304" pitchFamily="18" charset="0"/>
                <a:ea typeface="PT Serif" pitchFamily="34" charset="-122"/>
                <a:cs typeface="Times New Roman" panose="02020603050405020304" pitchFamily="18" charset="0"/>
              </a:rPr>
              <a:t>Key Challenges in Fraud Detection</a:t>
            </a:r>
            <a:endParaRPr lang="en-US" sz="4400" dirty="0">
              <a:latin typeface="Times New Roman" panose="02020603050405020304" pitchFamily="18" charset="0"/>
              <a:cs typeface="Times New Roman" panose="02020603050405020304" pitchFamily="18" charset="0"/>
            </a:endParaRPr>
          </a:p>
        </p:txBody>
      </p:sp>
      <p:pic>
        <p:nvPicPr>
          <p:cNvPr id="34" name="Image 1" descr="preencoded.png">
            <a:extLst>
              <a:ext uri="{FF2B5EF4-FFF2-40B4-BE49-F238E27FC236}">
                <a16:creationId xmlns:a16="http://schemas.microsoft.com/office/drawing/2014/main" id="{87A72313-F64C-DBD9-5AE5-2C25E132E6BD}"/>
              </a:ext>
            </a:extLst>
          </p:cNvPr>
          <p:cNvPicPr>
            <a:picLocks noChangeAspect="1"/>
          </p:cNvPicPr>
          <p:nvPr/>
        </p:nvPicPr>
        <p:blipFill>
          <a:blip r:embed="rId2"/>
          <a:stretch>
            <a:fillRect/>
          </a:stretch>
        </p:blipFill>
        <p:spPr>
          <a:xfrm>
            <a:off x="1081188" y="1603623"/>
            <a:ext cx="245468" cy="306883"/>
          </a:xfrm>
          <a:prstGeom prst="rect">
            <a:avLst/>
          </a:prstGeom>
        </p:spPr>
      </p:pic>
      <p:sp>
        <p:nvSpPr>
          <p:cNvPr id="35" name="Text 2">
            <a:extLst>
              <a:ext uri="{FF2B5EF4-FFF2-40B4-BE49-F238E27FC236}">
                <a16:creationId xmlns:a16="http://schemas.microsoft.com/office/drawing/2014/main" id="{C1A73553-C63C-2879-3C0E-C7DF33A990AB}"/>
              </a:ext>
            </a:extLst>
          </p:cNvPr>
          <p:cNvSpPr/>
          <p:nvPr/>
        </p:nvSpPr>
        <p:spPr>
          <a:xfrm>
            <a:off x="1535213" y="1581746"/>
            <a:ext cx="2046188" cy="255687"/>
          </a:xfrm>
          <a:prstGeom prst="rect">
            <a:avLst/>
          </a:prstGeom>
          <a:noFill/>
          <a:ln/>
        </p:spPr>
        <p:txBody>
          <a:bodyPr wrap="none" lIns="0" tIns="0" rIns="0" bIns="0" rtlCol="0" anchor="t"/>
          <a:lstStyle/>
          <a:p>
            <a:pPr>
              <a:lnSpc>
                <a:spcPts val="2000"/>
              </a:lnSpc>
            </a:pPr>
            <a:r>
              <a:rPr lang="en-US" dirty="0">
                <a:latin typeface="Times New Roman" panose="02020603050405020304" pitchFamily="18" charset="0"/>
                <a:ea typeface="PT Serif" pitchFamily="34" charset="-122"/>
                <a:cs typeface="Times New Roman" panose="02020603050405020304" pitchFamily="18" charset="0"/>
              </a:rPr>
              <a:t>Imbalanced Dataset</a:t>
            </a:r>
            <a:endParaRPr lang="en-US" dirty="0">
              <a:latin typeface="Times New Roman" panose="02020603050405020304" pitchFamily="18" charset="0"/>
              <a:cs typeface="Times New Roman" panose="02020603050405020304" pitchFamily="18" charset="0"/>
            </a:endParaRPr>
          </a:p>
        </p:txBody>
      </p:sp>
      <p:sp>
        <p:nvSpPr>
          <p:cNvPr id="36" name="Text 3">
            <a:extLst>
              <a:ext uri="{FF2B5EF4-FFF2-40B4-BE49-F238E27FC236}">
                <a16:creationId xmlns:a16="http://schemas.microsoft.com/office/drawing/2014/main" id="{E08B0188-EA48-C0A8-C64A-FD137F08B3E7}"/>
              </a:ext>
            </a:extLst>
          </p:cNvPr>
          <p:cNvSpPr/>
          <p:nvPr/>
        </p:nvSpPr>
        <p:spPr>
          <a:xfrm>
            <a:off x="1535212" y="1930897"/>
            <a:ext cx="6613705" cy="498673"/>
          </a:xfrm>
          <a:prstGeom prst="rect">
            <a:avLst/>
          </a:prstGeom>
          <a:noFill/>
          <a:ln/>
        </p:spPr>
        <p:txBody>
          <a:bodyPr wrap="square" lIns="0" tIns="0" rIns="0" bIns="0" rtlCol="0" anchor="t"/>
          <a:lstStyle/>
          <a:p>
            <a:pPr>
              <a:lnSpc>
                <a:spcPts val="1958"/>
              </a:lnSpc>
            </a:pPr>
            <a:r>
              <a:rPr lang="en-US" dirty="0">
                <a:latin typeface="Times New Roman" panose="02020603050405020304" pitchFamily="18" charset="0"/>
                <a:ea typeface="DM Sans" pitchFamily="34" charset="-122"/>
                <a:cs typeface="Times New Roman" panose="02020603050405020304" pitchFamily="18" charset="0"/>
              </a:rPr>
              <a:t>Fraudulent transactions are rare compared to legitimate ones, leading to class imbalance, which affects model learning and prediction accuracy.</a:t>
            </a:r>
          </a:p>
          <a:p>
            <a:pPr>
              <a:lnSpc>
                <a:spcPts val="1958"/>
              </a:lnSpc>
            </a:pPr>
            <a:endParaRPr lang="en-US" dirty="0">
              <a:latin typeface="Times New Roman" panose="02020603050405020304" pitchFamily="18" charset="0"/>
              <a:cs typeface="Times New Roman" panose="02020603050405020304" pitchFamily="18" charset="0"/>
            </a:endParaRPr>
          </a:p>
        </p:txBody>
      </p:sp>
      <p:pic>
        <p:nvPicPr>
          <p:cNvPr id="37" name="Image 2" descr="preencoded.png">
            <a:extLst>
              <a:ext uri="{FF2B5EF4-FFF2-40B4-BE49-F238E27FC236}">
                <a16:creationId xmlns:a16="http://schemas.microsoft.com/office/drawing/2014/main" id="{028A6211-397D-D255-5B42-929F3A0C0361}"/>
              </a:ext>
            </a:extLst>
          </p:cNvPr>
          <p:cNvPicPr>
            <a:picLocks noChangeAspect="1"/>
          </p:cNvPicPr>
          <p:nvPr/>
        </p:nvPicPr>
        <p:blipFill>
          <a:blip r:embed="rId3"/>
          <a:stretch>
            <a:fillRect/>
          </a:stretch>
        </p:blipFill>
        <p:spPr>
          <a:xfrm>
            <a:off x="1081188" y="2782640"/>
            <a:ext cx="245468" cy="306883"/>
          </a:xfrm>
          <a:prstGeom prst="rect">
            <a:avLst/>
          </a:prstGeom>
        </p:spPr>
      </p:pic>
      <p:sp>
        <p:nvSpPr>
          <p:cNvPr id="38" name="Text 5">
            <a:extLst>
              <a:ext uri="{FF2B5EF4-FFF2-40B4-BE49-F238E27FC236}">
                <a16:creationId xmlns:a16="http://schemas.microsoft.com/office/drawing/2014/main" id="{F6F97359-EC43-F5F2-A81D-96FB59161D4A}"/>
              </a:ext>
            </a:extLst>
          </p:cNvPr>
          <p:cNvSpPr/>
          <p:nvPr/>
        </p:nvSpPr>
        <p:spPr>
          <a:xfrm>
            <a:off x="1535213" y="2760762"/>
            <a:ext cx="2046188" cy="255687"/>
          </a:xfrm>
          <a:prstGeom prst="rect">
            <a:avLst/>
          </a:prstGeom>
          <a:noFill/>
          <a:ln/>
        </p:spPr>
        <p:txBody>
          <a:bodyPr wrap="none" lIns="0" tIns="0" rIns="0" bIns="0" rtlCol="0" anchor="t"/>
          <a:lstStyle/>
          <a:p>
            <a:pPr>
              <a:lnSpc>
                <a:spcPts val="2000"/>
              </a:lnSpc>
            </a:pPr>
            <a:r>
              <a:rPr lang="en-US" dirty="0">
                <a:latin typeface="Times New Roman" panose="02020603050405020304" pitchFamily="18" charset="0"/>
                <a:ea typeface="PT Serif" pitchFamily="34" charset="-122"/>
                <a:cs typeface="Times New Roman" panose="02020603050405020304" pitchFamily="18" charset="0"/>
              </a:rPr>
              <a:t>Feature Selection</a:t>
            </a:r>
            <a:endParaRPr lang="en-US" dirty="0">
              <a:latin typeface="Times New Roman" panose="02020603050405020304" pitchFamily="18" charset="0"/>
              <a:cs typeface="Times New Roman" panose="02020603050405020304" pitchFamily="18" charset="0"/>
            </a:endParaRPr>
          </a:p>
        </p:txBody>
      </p:sp>
      <p:sp>
        <p:nvSpPr>
          <p:cNvPr id="39" name="Text 6">
            <a:extLst>
              <a:ext uri="{FF2B5EF4-FFF2-40B4-BE49-F238E27FC236}">
                <a16:creationId xmlns:a16="http://schemas.microsoft.com/office/drawing/2014/main" id="{22F84D50-06B4-72AF-00E2-8404DAE6B222}"/>
              </a:ext>
            </a:extLst>
          </p:cNvPr>
          <p:cNvSpPr/>
          <p:nvPr/>
        </p:nvSpPr>
        <p:spPr>
          <a:xfrm>
            <a:off x="1535212" y="3109913"/>
            <a:ext cx="6766105" cy="748010"/>
          </a:xfrm>
          <a:prstGeom prst="rect">
            <a:avLst/>
          </a:prstGeom>
          <a:noFill/>
          <a:ln/>
        </p:spPr>
        <p:txBody>
          <a:bodyPr wrap="square" lIns="0" tIns="0" rIns="0" bIns="0" rtlCol="0" anchor="t"/>
          <a:lstStyle/>
          <a:p>
            <a:pPr>
              <a:lnSpc>
                <a:spcPts val="1958"/>
              </a:lnSpc>
            </a:pPr>
            <a:r>
              <a:rPr lang="en-US" dirty="0">
                <a:latin typeface="Times New Roman" panose="02020603050405020304" pitchFamily="18" charset="0"/>
                <a:ea typeface="DM Sans" pitchFamily="34" charset="-122"/>
                <a:cs typeface="Times New Roman" panose="02020603050405020304" pitchFamily="18" charset="0"/>
              </a:rPr>
              <a:t>Identifying the most relevant features to distinguish between fraudulent and legitimate transactions is challenging and critical for model efficiency and effectiveness.</a:t>
            </a:r>
            <a:endParaRPr lang="en-US" dirty="0">
              <a:latin typeface="Times New Roman" panose="02020603050405020304" pitchFamily="18" charset="0"/>
              <a:cs typeface="Times New Roman" panose="02020603050405020304" pitchFamily="18" charset="0"/>
            </a:endParaRPr>
          </a:p>
        </p:txBody>
      </p:sp>
      <p:pic>
        <p:nvPicPr>
          <p:cNvPr id="40" name="Image 3" descr="preencoded.png">
            <a:extLst>
              <a:ext uri="{FF2B5EF4-FFF2-40B4-BE49-F238E27FC236}">
                <a16:creationId xmlns:a16="http://schemas.microsoft.com/office/drawing/2014/main" id="{C669E65D-819F-DA86-3DAA-CB26658703EE}"/>
              </a:ext>
            </a:extLst>
          </p:cNvPr>
          <p:cNvPicPr>
            <a:picLocks noChangeAspect="1"/>
          </p:cNvPicPr>
          <p:nvPr/>
        </p:nvPicPr>
        <p:blipFill>
          <a:blip r:embed="rId4"/>
          <a:stretch>
            <a:fillRect/>
          </a:stretch>
        </p:blipFill>
        <p:spPr>
          <a:xfrm>
            <a:off x="1081188" y="4210993"/>
            <a:ext cx="245468" cy="306883"/>
          </a:xfrm>
          <a:prstGeom prst="rect">
            <a:avLst/>
          </a:prstGeom>
        </p:spPr>
      </p:pic>
      <p:sp>
        <p:nvSpPr>
          <p:cNvPr id="41" name="Text 8">
            <a:extLst>
              <a:ext uri="{FF2B5EF4-FFF2-40B4-BE49-F238E27FC236}">
                <a16:creationId xmlns:a16="http://schemas.microsoft.com/office/drawing/2014/main" id="{15998466-1D4F-8A67-54E3-1881484E0314}"/>
              </a:ext>
            </a:extLst>
          </p:cNvPr>
          <p:cNvSpPr/>
          <p:nvPr/>
        </p:nvSpPr>
        <p:spPr>
          <a:xfrm>
            <a:off x="1535213" y="4189115"/>
            <a:ext cx="2046188" cy="255687"/>
          </a:xfrm>
          <a:prstGeom prst="rect">
            <a:avLst/>
          </a:prstGeom>
          <a:noFill/>
          <a:ln/>
        </p:spPr>
        <p:txBody>
          <a:bodyPr wrap="none" lIns="0" tIns="0" rIns="0" bIns="0" rtlCol="0" anchor="t"/>
          <a:lstStyle/>
          <a:p>
            <a:pPr>
              <a:lnSpc>
                <a:spcPts val="2000"/>
              </a:lnSpc>
            </a:pPr>
            <a:r>
              <a:rPr lang="en-US" dirty="0">
                <a:latin typeface="Times New Roman" panose="02020603050405020304" pitchFamily="18" charset="0"/>
                <a:ea typeface="PT Serif" pitchFamily="34" charset="-122"/>
                <a:cs typeface="Times New Roman" panose="02020603050405020304" pitchFamily="18" charset="0"/>
              </a:rPr>
              <a:t>Real-Time Analysis</a:t>
            </a:r>
            <a:endParaRPr lang="en-US" dirty="0">
              <a:latin typeface="Times New Roman" panose="02020603050405020304" pitchFamily="18" charset="0"/>
              <a:cs typeface="Times New Roman" panose="02020603050405020304" pitchFamily="18" charset="0"/>
            </a:endParaRPr>
          </a:p>
        </p:txBody>
      </p:sp>
      <p:sp>
        <p:nvSpPr>
          <p:cNvPr id="42" name="Text 9">
            <a:extLst>
              <a:ext uri="{FF2B5EF4-FFF2-40B4-BE49-F238E27FC236}">
                <a16:creationId xmlns:a16="http://schemas.microsoft.com/office/drawing/2014/main" id="{1B0B02DA-E0AA-A2E9-F08B-55481067CA1C}"/>
              </a:ext>
            </a:extLst>
          </p:cNvPr>
          <p:cNvSpPr/>
          <p:nvPr/>
        </p:nvSpPr>
        <p:spPr>
          <a:xfrm>
            <a:off x="1535213" y="4538266"/>
            <a:ext cx="6766104" cy="498673"/>
          </a:xfrm>
          <a:prstGeom prst="rect">
            <a:avLst/>
          </a:prstGeom>
          <a:noFill/>
          <a:ln/>
        </p:spPr>
        <p:txBody>
          <a:bodyPr wrap="square" lIns="0" tIns="0" rIns="0" bIns="0" rtlCol="0" anchor="t"/>
          <a:lstStyle/>
          <a:p>
            <a:pPr>
              <a:lnSpc>
                <a:spcPts val="1958"/>
              </a:lnSpc>
            </a:pPr>
            <a:r>
              <a:rPr lang="en-US" dirty="0">
                <a:latin typeface="Times New Roman" panose="02020603050405020304" pitchFamily="18" charset="0"/>
                <a:ea typeface="DM Sans" pitchFamily="34" charset="-122"/>
                <a:cs typeface="Times New Roman" panose="02020603050405020304" pitchFamily="18" charset="0"/>
              </a:rPr>
              <a:t>The system must handle large transaction volumes in real time without delays to ensure uninterrupted user experience and quick fraud detection.</a:t>
            </a:r>
            <a:endParaRPr lang="en-US" dirty="0">
              <a:latin typeface="Times New Roman" panose="02020603050405020304" pitchFamily="18" charset="0"/>
              <a:cs typeface="Times New Roman" panose="02020603050405020304" pitchFamily="18" charset="0"/>
            </a:endParaRPr>
          </a:p>
        </p:txBody>
      </p:sp>
      <p:pic>
        <p:nvPicPr>
          <p:cNvPr id="43" name="Image 4" descr="preencoded.png">
            <a:extLst>
              <a:ext uri="{FF2B5EF4-FFF2-40B4-BE49-F238E27FC236}">
                <a16:creationId xmlns:a16="http://schemas.microsoft.com/office/drawing/2014/main" id="{6D339F6F-98F5-7CB8-5B78-FA7E0D16968C}"/>
              </a:ext>
            </a:extLst>
          </p:cNvPr>
          <p:cNvPicPr>
            <a:picLocks noChangeAspect="1"/>
          </p:cNvPicPr>
          <p:nvPr/>
        </p:nvPicPr>
        <p:blipFill>
          <a:blip r:embed="rId5"/>
          <a:stretch>
            <a:fillRect/>
          </a:stretch>
        </p:blipFill>
        <p:spPr>
          <a:xfrm>
            <a:off x="1081188" y="5390009"/>
            <a:ext cx="245468" cy="306883"/>
          </a:xfrm>
          <a:prstGeom prst="rect">
            <a:avLst/>
          </a:prstGeom>
        </p:spPr>
      </p:pic>
      <p:sp>
        <p:nvSpPr>
          <p:cNvPr id="44" name="Text 11">
            <a:extLst>
              <a:ext uri="{FF2B5EF4-FFF2-40B4-BE49-F238E27FC236}">
                <a16:creationId xmlns:a16="http://schemas.microsoft.com/office/drawing/2014/main" id="{FF002B02-B5BB-B4D6-1EE0-CEB829224AB0}"/>
              </a:ext>
            </a:extLst>
          </p:cNvPr>
          <p:cNvSpPr/>
          <p:nvPr/>
        </p:nvSpPr>
        <p:spPr>
          <a:xfrm>
            <a:off x="1535213" y="5368131"/>
            <a:ext cx="2046188" cy="255687"/>
          </a:xfrm>
          <a:prstGeom prst="rect">
            <a:avLst/>
          </a:prstGeom>
          <a:noFill/>
          <a:ln/>
        </p:spPr>
        <p:txBody>
          <a:bodyPr wrap="none" lIns="0" tIns="0" rIns="0" bIns="0" rtlCol="0" anchor="t"/>
          <a:lstStyle/>
          <a:p>
            <a:pPr>
              <a:lnSpc>
                <a:spcPts val="2000"/>
              </a:lnSpc>
            </a:pPr>
            <a:r>
              <a:rPr lang="en-US" dirty="0">
                <a:latin typeface="Times New Roman" panose="02020603050405020304" pitchFamily="18" charset="0"/>
                <a:ea typeface="PT Serif" pitchFamily="34" charset="-122"/>
                <a:cs typeface="Times New Roman" panose="02020603050405020304" pitchFamily="18" charset="0"/>
              </a:rPr>
              <a:t>Model Accuracy</a:t>
            </a:r>
            <a:endParaRPr lang="en-US" dirty="0">
              <a:latin typeface="Times New Roman" panose="02020603050405020304" pitchFamily="18" charset="0"/>
              <a:cs typeface="Times New Roman" panose="02020603050405020304" pitchFamily="18" charset="0"/>
            </a:endParaRPr>
          </a:p>
        </p:txBody>
      </p:sp>
      <p:sp>
        <p:nvSpPr>
          <p:cNvPr id="45" name="Text 12">
            <a:extLst>
              <a:ext uri="{FF2B5EF4-FFF2-40B4-BE49-F238E27FC236}">
                <a16:creationId xmlns:a16="http://schemas.microsoft.com/office/drawing/2014/main" id="{00D93B5D-207C-E042-4182-E92184D685D7}"/>
              </a:ext>
            </a:extLst>
          </p:cNvPr>
          <p:cNvSpPr/>
          <p:nvPr/>
        </p:nvSpPr>
        <p:spPr>
          <a:xfrm>
            <a:off x="1535213" y="5717282"/>
            <a:ext cx="6022182" cy="748010"/>
          </a:xfrm>
          <a:prstGeom prst="rect">
            <a:avLst/>
          </a:prstGeom>
          <a:noFill/>
          <a:ln/>
        </p:spPr>
        <p:txBody>
          <a:bodyPr wrap="square" lIns="0" tIns="0" rIns="0" bIns="0" rtlCol="0" anchor="t"/>
          <a:lstStyle/>
          <a:p>
            <a:pPr>
              <a:lnSpc>
                <a:spcPts val="1958"/>
              </a:lnSpc>
            </a:pPr>
            <a:r>
              <a:rPr lang="en-US" dirty="0">
                <a:latin typeface="Times New Roman" panose="02020603050405020304" pitchFamily="18" charset="0"/>
                <a:ea typeface="DM Sans" pitchFamily="34" charset="-122"/>
                <a:cs typeface="Times New Roman" panose="02020603050405020304" pitchFamily="18" charset="0"/>
              </a:rPr>
              <a:t>Achieving a balance between detecting fraud (high recall) and avoiding false alarms (high precision) is crucial, requiring careful optimization of model metrics like F1-score.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60505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6484</TotalTime>
  <Words>1074</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13</vt:i4>
      </vt:variant>
    </vt:vector>
  </HeadingPairs>
  <TitlesOfParts>
    <vt:vector size="26" baseType="lpstr">
      <vt:lpstr>Arial</vt:lpstr>
      <vt:lpstr>Calibri</vt:lpstr>
      <vt:lpstr>Calibri Light</vt:lpstr>
      <vt:lpstr>Casper</vt:lpstr>
      <vt:lpstr>DM Sans</vt:lpstr>
      <vt:lpstr>PT Serif</vt:lpstr>
      <vt:lpstr>Raleway ExtraBold</vt:lpstr>
      <vt:lpstr>Roboto</vt:lpstr>
      <vt:lpstr>Times New Roman</vt:lpstr>
      <vt:lpstr>苹方-简</vt:lpstr>
      <vt:lpstr>1_Office Theme</vt:lpstr>
      <vt:lpstr>2_Office Theme</vt:lpstr>
      <vt:lpstr>Contents Slide Master</vt:lpstr>
      <vt:lpstr>PowerPoint Presentation</vt:lpstr>
      <vt:lpstr>Outline</vt:lpstr>
      <vt:lpstr>Introduction to Project</vt:lpstr>
      <vt:lpstr>Importance of Fraud Detection Systems </vt:lpstr>
      <vt:lpstr>Impact of online Fraud on Business</vt:lpstr>
      <vt:lpstr>Problem Formulation</vt:lpstr>
      <vt:lpstr>Objectives of the work </vt:lpstr>
      <vt:lpstr>Existing vs Proposed System</vt:lpstr>
      <vt:lpstr>Key Challenges in Fraud Detection</vt:lpstr>
      <vt:lpstr>Methodologies</vt:lpstr>
      <vt:lpstr>Results and Outputs</vt:lpstr>
      <vt:lpstr>Conclusion And 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ankit kumar</cp:lastModifiedBy>
  <cp:revision>524</cp:revision>
  <dcterms:created xsi:type="dcterms:W3CDTF">2019-01-09T10:33:58Z</dcterms:created>
  <dcterms:modified xsi:type="dcterms:W3CDTF">2025-04-28T19:36:36Z</dcterms:modified>
</cp:coreProperties>
</file>