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257" r:id="rId7"/>
    <p:sldId id="258" r:id="rId8"/>
    <p:sldId id="259" r:id="rId9"/>
    <p:sldId id="262" r:id="rId10"/>
    <p:sldId id="408" r:id="rId11"/>
    <p:sldId id="409" r:id="rId12"/>
    <p:sldId id="264" r:id="rId13"/>
    <p:sldId id="261" r:id="rId14"/>
    <p:sldId id="4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7984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1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6908639" y="806824"/>
            <a:ext cx="5146562" cy="496977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06706" y="2043241"/>
            <a:ext cx="7660298" cy="2139746"/>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IN" b="1" dirty="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r>
              <a:rPr lang="en-US" sz="1800" i="1" dirty="0">
                <a:solidFill>
                  <a:srgbClr val="000000"/>
                </a:solidFill>
              </a:rPr>
              <a:t>Submitted in the partial fulfillment for the award of the degree of</a:t>
            </a:r>
          </a:p>
          <a:p>
            <a:pPr algn="ctr">
              <a:lnSpc>
                <a:spcPct val="150000"/>
              </a:lnSpc>
            </a:pPr>
            <a:r>
              <a:rPr lang="en-US" sz="1800" b="1" dirty="0">
                <a:solidFill>
                  <a:srgbClr val="000000"/>
                </a:solidFill>
              </a:rPr>
              <a:t>BACHELOR OF ENGINEERING </a:t>
            </a:r>
            <a:endParaRPr lang="en-US" sz="1800" dirty="0">
              <a:solidFill>
                <a:srgbClr val="000000"/>
              </a:solidFill>
            </a:endParaRPr>
          </a:p>
          <a:p>
            <a:pPr algn="ctr">
              <a:lnSpc>
                <a:spcPct val="150000"/>
              </a:lnSpc>
            </a:pPr>
            <a:r>
              <a:rPr lang="en-US" sz="1800" i="1" dirty="0">
                <a:solidFill>
                  <a:srgbClr val="000000"/>
                </a:solidFill>
              </a:rPr>
              <a:t> IN</a:t>
            </a:r>
          </a:p>
          <a:p>
            <a:pPr algn="ctr">
              <a:lnSpc>
                <a:spcPct val="150000"/>
              </a:lnSpc>
            </a:pPr>
            <a:r>
              <a:rPr lang="en-IN" b="1" dirty="0">
                <a:solidFill>
                  <a:srgbClr val="000000"/>
                </a:solidFill>
                <a:effectLst/>
                <a:latin typeface="Times New Roman" panose="02020603050405020304" pitchFamily="18" charset="0"/>
                <a:ea typeface="Times New Roman" panose="02020603050405020304" pitchFamily="18" charset="0"/>
              </a:rPr>
              <a:t>COMPUTER SCIENCE WITH SPECIALIZATION IN</a:t>
            </a:r>
            <a:endParaRPr lang="en-IN" dirty="0">
              <a:solidFill>
                <a:srgbClr val="000000"/>
              </a:solidFill>
              <a:effectLst/>
              <a:latin typeface="Times New Roman" panose="02020603050405020304" pitchFamily="18" charset="0"/>
              <a:ea typeface="Times New Roman" panose="02020603050405020304" pitchFamily="18" charset="0"/>
            </a:endParaRPr>
          </a:p>
          <a:p>
            <a:pPr marL="542925" marR="568325" indent="-6350" algn="l">
              <a:lnSpc>
                <a:spcPct val="110000"/>
              </a:lnSpc>
              <a:spcAft>
                <a:spcPts val="2985"/>
              </a:spcAft>
            </a:pPr>
            <a:r>
              <a:rPr lang="en-IN" b="1" dirty="0">
                <a:solidFill>
                  <a:srgbClr val="000000"/>
                </a:solidFill>
                <a:effectLst/>
                <a:latin typeface="Times New Roman" panose="02020603050405020304" pitchFamily="18" charset="0"/>
                <a:ea typeface="Times New Roman" panose="02020603050405020304" pitchFamily="18" charset="0"/>
              </a:rPr>
              <a:t>ARTIFICIAL INTELLIGENCE AND MACHINE LEARNING</a:t>
            </a:r>
            <a:endParaRPr lang="en-IN" dirty="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endParaRPr lang="en-US" sz="2400" i="1"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725200" y="48365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latin typeface="Times New Roman" panose="02020603050405020304" pitchFamily="18" charset="0"/>
                <a:cs typeface="Times New Roman" panose="02020603050405020304" pitchFamily="18" charset="0"/>
              </a:rPr>
              <a:t>Real Time Weather Forecast </a:t>
            </a:r>
            <a:endParaRPr lang="en-US" sz="3600" b="1"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49155" y="4417358"/>
            <a:ext cx="3623877" cy="1323439"/>
          </a:xfrm>
          <a:prstGeom prst="rect">
            <a:avLst/>
          </a:prstGeom>
          <a:noFill/>
        </p:spPr>
        <p:txBody>
          <a:bodyPr wrap="none" rtlCol="0">
            <a:spAutoFit/>
          </a:bodyPr>
          <a:lstStyle/>
          <a:p>
            <a:r>
              <a:rPr lang="en-US" sz="2000" b="1" dirty="0"/>
              <a:t>Submitted by: </a:t>
            </a:r>
          </a:p>
          <a:p>
            <a:r>
              <a:rPr lang="en-IN" sz="2000" dirty="0"/>
              <a:t>ADITYA KUMAR  21BCS10345</a:t>
            </a:r>
            <a:endParaRPr lang="en-US" sz="2000" b="1" dirty="0"/>
          </a:p>
          <a:p>
            <a:r>
              <a:rPr lang="en-IN" sz="2000" dirty="0"/>
              <a:t>ANKIT KUMAR  21BCS10065 </a:t>
            </a:r>
          </a:p>
          <a:p>
            <a:r>
              <a:rPr lang="en-IN" sz="2000" dirty="0"/>
              <a:t>GAURANG ADLAKHA  21BCS6204</a:t>
            </a:r>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IN" sz="2000" i="0" dirty="0">
                <a:solidFill>
                  <a:srgbClr val="1B3F5B"/>
                </a:solidFill>
                <a:effectLst/>
                <a:latin typeface="Roboto" panose="02000000000000000000" pitchFamily="2" charset="0"/>
              </a:rPr>
              <a:t>     Surinder Chauhan</a:t>
            </a:r>
            <a:endParaRPr lang="en-US" sz="2000" dirty="0">
              <a:solidFill>
                <a:srgbClr val="1B3F5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9144000" y="0"/>
            <a:ext cx="3048000" cy="6858000"/>
          </a:xfrm>
          <a:prstGeom prst="rect">
            <a:avLst/>
          </a:prstGeom>
        </p:spPr>
      </p:pic>
      <p:sp>
        <p:nvSpPr>
          <p:cNvPr id="5" name="Text 2"/>
          <p:cNvSpPr/>
          <p:nvPr/>
        </p:nvSpPr>
        <p:spPr>
          <a:xfrm>
            <a:off x="1224209" y="252015"/>
            <a:ext cx="3703241" cy="578644"/>
          </a:xfrm>
          <a:prstGeom prst="rect">
            <a:avLst/>
          </a:prstGeom>
          <a:noFill/>
          <a:ln/>
        </p:spPr>
        <p:txBody>
          <a:bodyPr wrap="none" rtlCol="0" anchor="t"/>
          <a:lstStyle/>
          <a:p>
            <a:pPr>
              <a:lnSpc>
                <a:spcPts val="4556"/>
              </a:lnSpc>
            </a:pPr>
            <a:r>
              <a:rPr lang="en-US" sz="4000" dirty="0">
                <a:latin typeface="Times New Roman" panose="02020603050405020304" pitchFamily="18" charset="0"/>
                <a:cs typeface="Times New Roman" panose="02020603050405020304" pitchFamily="18" charset="0"/>
              </a:rPr>
              <a:t>Future scope</a:t>
            </a:r>
            <a:endParaRPr lang="en-US" sz="4000" dirty="0"/>
          </a:p>
        </p:txBody>
      </p:sp>
      <p:sp>
        <p:nvSpPr>
          <p:cNvPr id="6" name="Shape 3"/>
          <p:cNvSpPr/>
          <p:nvPr/>
        </p:nvSpPr>
        <p:spPr>
          <a:xfrm>
            <a:off x="694333" y="2560241"/>
            <a:ext cx="416619" cy="416619"/>
          </a:xfrm>
          <a:prstGeom prst="roundRect">
            <a:avLst>
              <a:gd name="adj" fmla="val 26667"/>
            </a:avLst>
          </a:prstGeom>
          <a:solidFill>
            <a:srgbClr val="EFE7D6"/>
          </a:solidFill>
          <a:ln/>
        </p:spPr>
      </p:sp>
      <p:sp>
        <p:nvSpPr>
          <p:cNvPr id="7" name="Text 4"/>
          <p:cNvSpPr/>
          <p:nvPr/>
        </p:nvSpPr>
        <p:spPr>
          <a:xfrm>
            <a:off x="837109" y="2594968"/>
            <a:ext cx="131068"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1</a:t>
            </a:r>
            <a:endParaRPr lang="en-US" sz="2187" dirty="0"/>
          </a:p>
        </p:txBody>
      </p:sp>
      <p:sp>
        <p:nvSpPr>
          <p:cNvPr id="8" name="Text 5"/>
          <p:cNvSpPr/>
          <p:nvPr/>
        </p:nvSpPr>
        <p:spPr>
          <a:xfrm>
            <a:off x="1296094" y="2623840"/>
            <a:ext cx="2237978"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Enhanced Accuracy</a:t>
            </a:r>
            <a:endParaRPr lang="en-US" sz="1822" dirty="0"/>
          </a:p>
        </p:txBody>
      </p:sp>
      <p:sp>
        <p:nvSpPr>
          <p:cNvPr id="9" name="Text 6"/>
          <p:cNvSpPr/>
          <p:nvPr/>
        </p:nvSpPr>
        <p:spPr>
          <a:xfrm>
            <a:off x="1296095" y="3024188"/>
            <a:ext cx="3183334"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Further advancements in technology to improve the accuracy and reliability of real-time weather forecasting.</a:t>
            </a:r>
            <a:endParaRPr lang="en-US" sz="1458" dirty="0"/>
          </a:p>
        </p:txBody>
      </p:sp>
      <p:sp>
        <p:nvSpPr>
          <p:cNvPr id="10" name="Shape 7"/>
          <p:cNvSpPr/>
          <p:nvPr/>
        </p:nvSpPr>
        <p:spPr>
          <a:xfrm>
            <a:off x="4664571" y="2560241"/>
            <a:ext cx="416619" cy="416619"/>
          </a:xfrm>
          <a:prstGeom prst="roundRect">
            <a:avLst>
              <a:gd name="adj" fmla="val 26667"/>
            </a:avLst>
          </a:prstGeom>
          <a:solidFill>
            <a:srgbClr val="EFE7D6"/>
          </a:solidFill>
          <a:ln/>
        </p:spPr>
      </p:sp>
      <p:sp>
        <p:nvSpPr>
          <p:cNvPr id="11" name="Text 8"/>
          <p:cNvSpPr/>
          <p:nvPr/>
        </p:nvSpPr>
        <p:spPr>
          <a:xfrm>
            <a:off x="4788695" y="2594968"/>
            <a:ext cx="168374"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2</a:t>
            </a:r>
            <a:endParaRPr lang="en-US" sz="2187" dirty="0"/>
          </a:p>
        </p:txBody>
      </p:sp>
      <p:sp>
        <p:nvSpPr>
          <p:cNvPr id="12" name="Text 9"/>
          <p:cNvSpPr/>
          <p:nvPr/>
        </p:nvSpPr>
        <p:spPr>
          <a:xfrm>
            <a:off x="5266333" y="2623840"/>
            <a:ext cx="185162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Global Reach</a:t>
            </a:r>
            <a:endParaRPr lang="en-US" sz="1822" dirty="0"/>
          </a:p>
        </p:txBody>
      </p:sp>
      <p:sp>
        <p:nvSpPr>
          <p:cNvPr id="13" name="Text 10"/>
          <p:cNvSpPr/>
          <p:nvPr/>
        </p:nvSpPr>
        <p:spPr>
          <a:xfrm>
            <a:off x="5266333" y="3024188"/>
            <a:ext cx="3183334"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Expanding access to real-time weather forecasting systems for global coverage and benefits.</a:t>
            </a:r>
            <a:endParaRPr lang="en-US" sz="1458" dirty="0"/>
          </a:p>
        </p:txBody>
      </p:sp>
      <p:sp>
        <p:nvSpPr>
          <p:cNvPr id="14" name="Shape 11"/>
          <p:cNvSpPr/>
          <p:nvPr/>
        </p:nvSpPr>
        <p:spPr>
          <a:xfrm>
            <a:off x="694333" y="4242495"/>
            <a:ext cx="416619" cy="416619"/>
          </a:xfrm>
          <a:prstGeom prst="roundRect">
            <a:avLst>
              <a:gd name="adj" fmla="val 26667"/>
            </a:avLst>
          </a:prstGeom>
          <a:solidFill>
            <a:srgbClr val="EFE7D6"/>
          </a:solidFill>
          <a:ln/>
        </p:spPr>
      </p:sp>
      <p:sp>
        <p:nvSpPr>
          <p:cNvPr id="15" name="Text 12"/>
          <p:cNvSpPr/>
          <p:nvPr/>
        </p:nvSpPr>
        <p:spPr>
          <a:xfrm>
            <a:off x="818952" y="4277221"/>
            <a:ext cx="167382"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3</a:t>
            </a:r>
            <a:endParaRPr lang="en-US" sz="2187" dirty="0"/>
          </a:p>
        </p:txBody>
      </p:sp>
      <p:sp>
        <p:nvSpPr>
          <p:cNvPr id="16" name="Text 13"/>
          <p:cNvSpPr/>
          <p:nvPr/>
        </p:nvSpPr>
        <p:spPr>
          <a:xfrm>
            <a:off x="1296094" y="4306094"/>
            <a:ext cx="3559473"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Interdisciplinary Collaboration</a:t>
            </a:r>
            <a:endParaRPr lang="en-US" sz="1822" dirty="0"/>
          </a:p>
        </p:txBody>
      </p:sp>
      <p:sp>
        <p:nvSpPr>
          <p:cNvPr id="17" name="Text 14"/>
          <p:cNvSpPr/>
          <p:nvPr/>
        </p:nvSpPr>
        <p:spPr>
          <a:xfrm>
            <a:off x="1296094" y="4706442"/>
            <a:ext cx="7153573" cy="592336"/>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Enhanced collaboration among meteorologists, technology experts, and policymakers for comprehensive real-time weather forecasts.</a:t>
            </a:r>
            <a:endParaRPr lang="en-US" sz="1458" dirty="0"/>
          </a:p>
        </p:txBody>
      </p:sp>
      <p:pic>
        <p:nvPicPr>
          <p:cNvPr id="18" name="Picture 17">
            <a:extLst>
              <a:ext uri="{FF2B5EF4-FFF2-40B4-BE49-F238E27FC236}">
                <a16:creationId xmlns:a16="http://schemas.microsoft.com/office/drawing/2014/main" id="{CA548F64-5317-3D78-9235-077811C5FB64}"/>
              </a:ext>
            </a:extLst>
          </p:cNvPr>
          <p:cNvPicPr>
            <a:picLocks noChangeAspect="1"/>
          </p:cNvPicPr>
          <p:nvPr/>
        </p:nvPicPr>
        <p:blipFill>
          <a:blip r:embed="rId4"/>
          <a:stretch>
            <a:fillRect/>
          </a:stretch>
        </p:blipFill>
        <p:spPr>
          <a:xfrm>
            <a:off x="145545" y="44005"/>
            <a:ext cx="580596" cy="9676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3"/>
          <p:cNvSpPr/>
          <p:nvPr/>
        </p:nvSpPr>
        <p:spPr>
          <a:xfrm>
            <a:off x="1513186" y="496688"/>
            <a:ext cx="8795345" cy="1157288"/>
          </a:xfrm>
          <a:prstGeom prst="rect">
            <a:avLst/>
          </a:prstGeom>
          <a:noFill/>
          <a:ln/>
        </p:spPr>
        <p:txBody>
          <a:bodyPr wrap="square" rtlCol="0" anchor="t"/>
          <a:lstStyle/>
          <a:p>
            <a:pPr>
              <a:lnSpc>
                <a:spcPts val="4556"/>
              </a:lnSpc>
            </a:pPr>
            <a:r>
              <a:rPr lang="en-US" sz="3600" dirty="0">
                <a:latin typeface="Times New Roman" panose="02020603050405020304" pitchFamily="18" charset="0"/>
                <a:cs typeface="Times New Roman" panose="02020603050405020304" pitchFamily="18" charset="0"/>
              </a:rPr>
              <a:t>Challenge in Real-time weather forecasts</a:t>
            </a:r>
            <a:endParaRPr lang="en-US" sz="3600" dirty="0"/>
          </a:p>
        </p:txBody>
      </p:sp>
      <p:pic>
        <p:nvPicPr>
          <p:cNvPr id="7" name="Image 1" descr="preencoded.png"/>
          <p:cNvPicPr>
            <a:picLocks noChangeAspect="1"/>
          </p:cNvPicPr>
          <p:nvPr/>
        </p:nvPicPr>
        <p:blipFill>
          <a:blip r:embed="rId3"/>
          <a:stretch>
            <a:fillRect/>
          </a:stretch>
        </p:blipFill>
        <p:spPr>
          <a:xfrm>
            <a:off x="1698328" y="2607569"/>
            <a:ext cx="2931716" cy="740568"/>
          </a:xfrm>
          <a:prstGeom prst="rect">
            <a:avLst/>
          </a:prstGeom>
        </p:spPr>
      </p:pic>
      <p:sp>
        <p:nvSpPr>
          <p:cNvPr id="8" name="Text 4"/>
          <p:cNvSpPr/>
          <p:nvPr/>
        </p:nvSpPr>
        <p:spPr>
          <a:xfrm>
            <a:off x="1883469" y="3625851"/>
            <a:ext cx="2561432" cy="578644"/>
          </a:xfrm>
          <a:prstGeom prst="rect">
            <a:avLst/>
          </a:prstGeom>
          <a:noFill/>
          <a:ln/>
        </p:spPr>
        <p:txBody>
          <a:bodyPr wrap="squar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Meteorological Data Quality</a:t>
            </a:r>
            <a:endParaRPr lang="en-US" sz="1822" dirty="0"/>
          </a:p>
        </p:txBody>
      </p:sp>
      <p:sp>
        <p:nvSpPr>
          <p:cNvPr id="9" name="Text 5"/>
          <p:cNvSpPr/>
          <p:nvPr/>
        </p:nvSpPr>
        <p:spPr>
          <a:xfrm>
            <a:off x="1883469" y="4315520"/>
            <a:ext cx="2561432"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Ensuring the accuracy and reliability of real-time meteorological information.</a:t>
            </a:r>
            <a:endParaRPr lang="en-US" sz="1458" dirty="0"/>
          </a:p>
        </p:txBody>
      </p:sp>
      <p:pic>
        <p:nvPicPr>
          <p:cNvPr id="10" name="Image 2" descr="preencoded.png"/>
          <p:cNvPicPr>
            <a:picLocks noChangeAspect="1"/>
          </p:cNvPicPr>
          <p:nvPr/>
        </p:nvPicPr>
        <p:blipFill>
          <a:blip r:embed="rId4"/>
          <a:stretch>
            <a:fillRect/>
          </a:stretch>
        </p:blipFill>
        <p:spPr>
          <a:xfrm>
            <a:off x="4630043" y="2607569"/>
            <a:ext cx="2931815" cy="740568"/>
          </a:xfrm>
          <a:prstGeom prst="rect">
            <a:avLst/>
          </a:prstGeom>
        </p:spPr>
      </p:pic>
      <p:sp>
        <p:nvSpPr>
          <p:cNvPr id="11" name="Text 6"/>
          <p:cNvSpPr/>
          <p:nvPr/>
        </p:nvSpPr>
        <p:spPr>
          <a:xfrm>
            <a:off x="4815185" y="3625851"/>
            <a:ext cx="2561531" cy="578644"/>
          </a:xfrm>
          <a:prstGeom prst="rect">
            <a:avLst/>
          </a:prstGeom>
          <a:noFill/>
          <a:ln/>
        </p:spPr>
        <p:txBody>
          <a:bodyPr wrap="squar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Rapid Weather Changes</a:t>
            </a:r>
            <a:endParaRPr lang="en-US" sz="1822" dirty="0"/>
          </a:p>
        </p:txBody>
      </p:sp>
      <p:sp>
        <p:nvSpPr>
          <p:cNvPr id="12" name="Text 7"/>
          <p:cNvSpPr/>
          <p:nvPr/>
        </p:nvSpPr>
        <p:spPr>
          <a:xfrm>
            <a:off x="4815185" y="4315520"/>
            <a:ext cx="2561531"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Adapting to rapidly changing weather patterns for precise forecasts.</a:t>
            </a:r>
            <a:endParaRPr lang="en-US" sz="1458" dirty="0"/>
          </a:p>
        </p:txBody>
      </p:sp>
      <p:pic>
        <p:nvPicPr>
          <p:cNvPr id="13" name="Image 3" descr="preencoded.png"/>
          <p:cNvPicPr>
            <a:picLocks noChangeAspect="1"/>
          </p:cNvPicPr>
          <p:nvPr/>
        </p:nvPicPr>
        <p:blipFill>
          <a:blip r:embed="rId5"/>
          <a:stretch>
            <a:fillRect/>
          </a:stretch>
        </p:blipFill>
        <p:spPr>
          <a:xfrm>
            <a:off x="7561858" y="2607569"/>
            <a:ext cx="2931815" cy="740568"/>
          </a:xfrm>
          <a:prstGeom prst="rect">
            <a:avLst/>
          </a:prstGeom>
        </p:spPr>
      </p:pic>
      <p:sp>
        <p:nvSpPr>
          <p:cNvPr id="14" name="Text 8"/>
          <p:cNvSpPr/>
          <p:nvPr/>
        </p:nvSpPr>
        <p:spPr>
          <a:xfrm>
            <a:off x="7747000" y="3625851"/>
            <a:ext cx="2561531" cy="578644"/>
          </a:xfrm>
          <a:prstGeom prst="rect">
            <a:avLst/>
          </a:prstGeom>
          <a:noFill/>
          <a:ln/>
        </p:spPr>
        <p:txBody>
          <a:bodyPr wrap="squar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Infrastructure Maintenance</a:t>
            </a:r>
            <a:endParaRPr lang="en-US" sz="1822" dirty="0"/>
          </a:p>
        </p:txBody>
      </p:sp>
      <p:sp>
        <p:nvSpPr>
          <p:cNvPr id="15" name="Text 9"/>
          <p:cNvSpPr/>
          <p:nvPr/>
        </p:nvSpPr>
        <p:spPr>
          <a:xfrm>
            <a:off x="7747000" y="4315519"/>
            <a:ext cx="2561531" cy="1184672"/>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Maintaining cutting-edge infrastructure for real-time weather monitoring and predictions.</a:t>
            </a:r>
            <a:endParaRPr lang="en-US" sz="1458" dirty="0"/>
          </a:p>
        </p:txBody>
      </p:sp>
      <p:pic>
        <p:nvPicPr>
          <p:cNvPr id="16" name="Picture 15">
            <a:extLst>
              <a:ext uri="{FF2B5EF4-FFF2-40B4-BE49-F238E27FC236}">
                <a16:creationId xmlns:a16="http://schemas.microsoft.com/office/drawing/2014/main" id="{35719DCB-7A31-50C7-D010-B6CBC6FEF4EF}"/>
              </a:ext>
            </a:extLst>
          </p:cNvPr>
          <p:cNvPicPr>
            <a:picLocks noChangeAspect="1"/>
          </p:cNvPicPr>
          <p:nvPr/>
        </p:nvPicPr>
        <p:blipFill>
          <a:blip r:embed="rId6"/>
          <a:stretch>
            <a:fillRect/>
          </a:stretch>
        </p:blipFill>
        <p:spPr>
          <a:xfrm>
            <a:off x="145545" y="44005"/>
            <a:ext cx="580596" cy="9676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12" y="136525"/>
            <a:ext cx="10515600" cy="1325563"/>
          </a:xfrm>
        </p:spPr>
        <p:txBody>
          <a:bodyPr/>
          <a:lstStyle/>
          <a:p>
            <a:r>
              <a:rPr lang="en-US" dirty="0"/>
              <a:t>References</a:t>
            </a:r>
          </a:p>
        </p:txBody>
      </p:sp>
      <p:sp>
        <p:nvSpPr>
          <p:cNvPr id="3" name="Content Placeholder 2"/>
          <p:cNvSpPr>
            <a:spLocks noGrp="1"/>
          </p:cNvSpPr>
          <p:nvPr>
            <p:ph idx="1"/>
          </p:nvPr>
        </p:nvSpPr>
        <p:spPr>
          <a:xfrm>
            <a:off x="596154" y="1616356"/>
            <a:ext cx="10515600" cy="4814327"/>
          </a:xfrm>
        </p:spPr>
        <p:txBody>
          <a:bodyPr>
            <a:normAutofit/>
          </a:bodyPr>
          <a:lstStyle/>
          <a:p>
            <a:pPr>
              <a:lnSpc>
                <a:spcPct val="100000"/>
              </a:lnSpc>
            </a:pPr>
            <a:r>
              <a:rPr lang="en-IN" sz="1800" dirty="0">
                <a:latin typeface="Times New Roman" panose="02020603050405020304" pitchFamily="18" charset="0"/>
                <a:cs typeface="Times New Roman" panose="02020603050405020304" pitchFamily="18" charset="0"/>
              </a:rPr>
              <a:t>K.U </a:t>
            </a:r>
            <a:r>
              <a:rPr lang="en-IN" sz="1800" dirty="0" err="1">
                <a:latin typeface="Times New Roman" panose="02020603050405020304" pitchFamily="18" charset="0"/>
                <a:cs typeface="Times New Roman" panose="02020603050405020304" pitchFamily="18" charset="0"/>
              </a:rPr>
              <a:t>Jaseena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Bisnu</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Konvoor</a:t>
            </a:r>
            <a:r>
              <a:rPr lang="en-IN" sz="1800" dirty="0">
                <a:latin typeface="Times New Roman" panose="02020603050405020304" pitchFamily="18" charset="0"/>
                <a:cs typeface="Times New Roman" panose="02020603050405020304" pitchFamily="18" charset="0"/>
              </a:rPr>
              <a:t>. (2020) Deterministic weather forecasting fashions based on sensible predictors: A survey. https://digitallibrary.mes.ac.in/server/api/core/bitstreams/4 98a40d3-6012-4768-993e-8b045eff55c0/content</a:t>
            </a:r>
          </a:p>
          <a:p>
            <a:pPr>
              <a:lnSpc>
                <a:spcPct val="100000"/>
              </a:lnSpc>
            </a:pPr>
            <a:r>
              <a:rPr lang="en-US" sz="1800" dirty="0">
                <a:latin typeface="Times New Roman" panose="02020603050405020304" pitchFamily="18" charset="0"/>
                <a:cs typeface="Times New Roman" panose="02020603050405020304" pitchFamily="18" charset="0"/>
              </a:rPr>
              <a:t>Weather forecasting the use of API references and AJAX by Dr. Vishal, Abhishek Kumar Singh. Easy chair preprint no (10131) 2023.</a:t>
            </a:r>
          </a:p>
          <a:p>
            <a:pPr>
              <a:lnSpc>
                <a:spcPct val="100000"/>
              </a:lnSpc>
            </a:pPr>
            <a:r>
              <a:rPr lang="en-US" sz="1800" dirty="0">
                <a:latin typeface="Times New Roman" panose="02020603050405020304" pitchFamily="18" charset="0"/>
                <a:cs typeface="Times New Roman" panose="02020603050405020304" pitchFamily="18" charset="0"/>
              </a:rPr>
              <a:t>Dr. S. Santhosh Baboo and </a:t>
            </a:r>
            <a:r>
              <a:rPr lang="en-US" sz="1800" dirty="0" err="1">
                <a:latin typeface="Times New Roman" panose="02020603050405020304" pitchFamily="18" charset="0"/>
                <a:cs typeface="Times New Roman" panose="02020603050405020304" pitchFamily="18" charset="0"/>
              </a:rPr>
              <a:t>I.Kadar</a:t>
            </a:r>
            <a:r>
              <a:rPr lang="en-US" sz="1800" dirty="0">
                <a:latin typeface="Times New Roman" panose="02020603050405020304" pitchFamily="18" charset="0"/>
                <a:cs typeface="Times New Roman" panose="02020603050405020304" pitchFamily="18" charset="0"/>
              </a:rPr>
              <a:t> Shereef. International Journal of Environmental Science and Development, Vol. 1, No. 4, October 2010 ISSN: 2010-0264 </a:t>
            </a:r>
          </a:p>
          <a:p>
            <a:pPr>
              <a:lnSpc>
                <a:spcPct val="100000"/>
              </a:lnSpc>
            </a:pPr>
            <a:r>
              <a:rPr lang="en-IN" sz="1800" dirty="0" err="1">
                <a:latin typeface="Times New Roman" panose="02020603050405020304" pitchFamily="18" charset="0"/>
                <a:cs typeface="Times New Roman" panose="02020603050405020304" pitchFamily="18" charset="0"/>
              </a:rPr>
              <a:t>Fathi</a:t>
            </a:r>
            <a:r>
              <a:rPr lang="en-IN" sz="1800" dirty="0">
                <a:latin typeface="Times New Roman" panose="02020603050405020304" pitchFamily="18" charset="0"/>
                <a:cs typeface="Times New Roman" panose="02020603050405020304" pitchFamily="18" charset="0"/>
              </a:rPr>
              <a:t>, Marzieh, Mostafa </a:t>
            </a:r>
            <a:r>
              <a:rPr lang="en-IN" sz="1800" dirty="0" err="1">
                <a:latin typeface="Times New Roman" panose="02020603050405020304" pitchFamily="18" charset="0"/>
                <a:cs typeface="Times New Roman" panose="02020603050405020304" pitchFamily="18" charset="0"/>
              </a:rPr>
              <a:t>Haghi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Kashani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Seyed</a:t>
            </a:r>
            <a:r>
              <a:rPr lang="en-IN" sz="1800" dirty="0">
                <a:latin typeface="Times New Roman" panose="02020603050405020304" pitchFamily="18" charset="0"/>
                <a:cs typeface="Times New Roman" panose="02020603050405020304" pitchFamily="18" charset="0"/>
              </a:rPr>
              <a:t> Mahdi </a:t>
            </a:r>
            <a:r>
              <a:rPr lang="en-IN" sz="1800" dirty="0" err="1">
                <a:latin typeface="Times New Roman" panose="02020603050405020304" pitchFamily="18" charset="0"/>
                <a:cs typeface="Times New Roman" panose="02020603050405020304" pitchFamily="18" charset="0"/>
              </a:rPr>
              <a:t>Jameii</a:t>
            </a:r>
            <a:r>
              <a:rPr lang="en-IN" sz="1800" dirty="0">
                <a:latin typeface="Times New Roman" panose="02020603050405020304" pitchFamily="18" charset="0"/>
                <a:cs typeface="Times New Roman" panose="02020603050405020304" pitchFamily="18" charset="0"/>
              </a:rPr>
              <a:t>, and Ebrahim </a:t>
            </a:r>
            <a:r>
              <a:rPr lang="en-IN" sz="1800" dirty="0" err="1">
                <a:latin typeface="Times New Roman" panose="02020603050405020304" pitchFamily="18" charset="0"/>
                <a:cs typeface="Times New Roman" panose="02020603050405020304" pitchFamily="18" charset="0"/>
              </a:rPr>
              <a:t>Mahdipour</a:t>
            </a:r>
            <a:r>
              <a:rPr lang="en-IN" sz="1800" dirty="0">
                <a:latin typeface="Times New Roman" panose="02020603050405020304" pitchFamily="18" charset="0"/>
                <a:cs typeface="Times New Roman" panose="02020603050405020304" pitchFamily="18" charset="0"/>
              </a:rPr>
              <a:t>. "Big data analytics in weather forecasting: A systematic review." Archives of Computational Methods in Engineering 29, no. 2 (2022): 1247-1275.</a:t>
            </a:r>
          </a:p>
          <a:p>
            <a:pPr>
              <a:lnSpc>
                <a:spcPct val="100000"/>
              </a:lnSpc>
            </a:pPr>
            <a:r>
              <a:rPr lang="en-IN" sz="1800" dirty="0">
                <a:latin typeface="Times New Roman" panose="02020603050405020304" pitchFamily="18" charset="0"/>
                <a:cs typeface="Times New Roman" panose="02020603050405020304" pitchFamily="18" charset="0"/>
              </a:rPr>
              <a:t>Sunil Taruna and Vishal Choudhary (2021). An Intrusion detection technique using frequency analysis for wireless sensor network. An Intrusion Detection Technique Using Frequency Analysis for Wireless Sensor Network | IEEE Conference Publication | IEEE Xplore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09949"/>
            <a:ext cx="10515600" cy="1325563"/>
          </a:xfrm>
        </p:spPr>
        <p:txBody>
          <a:bodyPr/>
          <a:lstStyle/>
          <a:p>
            <a:r>
              <a:rPr lang="en-US"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a:xfrm>
            <a:off x="838200" y="1613647"/>
            <a:ext cx="10515600" cy="4563316"/>
          </a:xfrm>
        </p:spPr>
        <p:txBody>
          <a:bodyPr>
            <a:noAutofit/>
          </a:bodyPr>
          <a:lstStyle/>
          <a:p>
            <a:pPr>
              <a:lnSpc>
                <a:spcPct val="170000"/>
              </a:lnSpc>
            </a:pPr>
            <a:r>
              <a:rPr lang="en-US" sz="1900" dirty="0">
                <a:latin typeface="Times New Roman" panose="02020603050405020304" pitchFamily="18" charset="0"/>
                <a:cs typeface="Times New Roman" panose="02020603050405020304" pitchFamily="18" charset="0"/>
              </a:rPr>
              <a:t>Real-time weather forecasting represents the pinnacle of meteorological science and technological innovation. It harnesses a diverse array of tools and methodologies to continuously monitor, analyze, and predict atmospheric conditions, providing invaluable insights into current and upcoming weather phenomena.</a:t>
            </a:r>
          </a:p>
          <a:p>
            <a:pPr>
              <a:lnSpc>
                <a:spcPct val="170000"/>
              </a:lnSpc>
            </a:pPr>
            <a:r>
              <a:rPr lang="en-US" sz="1900" dirty="0">
                <a:latin typeface="Times New Roman" panose="02020603050405020304" pitchFamily="18" charset="0"/>
                <a:cs typeface="Times New Roman" panose="02020603050405020304" pitchFamily="18" charset="0"/>
              </a:rPr>
              <a:t>At the heart of real-time forecasting are advanced meteorological instruments, including satellites, radar systems, weather balloons, and ground-based sensors. These tools constantly collect vast amounts of data on various atmospheric parameters such as temperature, humidity, air pressure, wind speed, and precipitation levels. This wealth of information is transmitted to sophisticated computer models and weather prediction systems in real-time, where it undergoes rigorous analysis and interpretation.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300881" y="1389530"/>
            <a:ext cx="3048000" cy="4743450"/>
          </a:xfrm>
          <a:prstGeom prst="rect">
            <a:avLst/>
          </a:prstGeom>
        </p:spPr>
      </p:pic>
      <p:sp>
        <p:nvSpPr>
          <p:cNvPr id="5" name="Text 2"/>
          <p:cNvSpPr/>
          <p:nvPr/>
        </p:nvSpPr>
        <p:spPr>
          <a:xfrm>
            <a:off x="1705570" y="238512"/>
            <a:ext cx="4962624" cy="578644"/>
          </a:xfrm>
          <a:prstGeom prst="rect">
            <a:avLst/>
          </a:prstGeom>
          <a:noFill/>
          <a:ln/>
        </p:spPr>
        <p:txBody>
          <a:bodyPr wrap="none" rtlCol="0" anchor="t"/>
          <a:lstStyle/>
          <a:p>
            <a:pPr>
              <a:lnSpc>
                <a:spcPts val="4556"/>
              </a:lnSpc>
            </a:pPr>
            <a:r>
              <a:rPr lang="en-US" sz="4400" dirty="0">
                <a:latin typeface="Times New Roman" panose="02020603050405020304" pitchFamily="18" charset="0"/>
                <a:cs typeface="Times New Roman" panose="02020603050405020304" pitchFamily="18" charset="0"/>
              </a:rPr>
              <a:t>Problem formulation</a:t>
            </a:r>
            <a:endParaRPr lang="en-US" sz="4400" dirty="0"/>
          </a:p>
        </p:txBody>
      </p:sp>
      <p:sp>
        <p:nvSpPr>
          <p:cNvPr id="6" name="Shape 3"/>
          <p:cNvSpPr/>
          <p:nvPr/>
        </p:nvSpPr>
        <p:spPr>
          <a:xfrm>
            <a:off x="3742333" y="2708276"/>
            <a:ext cx="416619" cy="416619"/>
          </a:xfrm>
          <a:prstGeom prst="roundRect">
            <a:avLst>
              <a:gd name="adj" fmla="val 26667"/>
            </a:avLst>
          </a:prstGeom>
          <a:solidFill>
            <a:srgbClr val="EFE7D6"/>
          </a:solidFill>
          <a:ln/>
        </p:spPr>
      </p:sp>
      <p:sp>
        <p:nvSpPr>
          <p:cNvPr id="7" name="Text 4"/>
          <p:cNvSpPr/>
          <p:nvPr/>
        </p:nvSpPr>
        <p:spPr>
          <a:xfrm>
            <a:off x="3885109" y="2743002"/>
            <a:ext cx="131068"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1</a:t>
            </a:r>
            <a:endParaRPr lang="en-US" sz="2187" dirty="0"/>
          </a:p>
        </p:txBody>
      </p:sp>
      <p:sp>
        <p:nvSpPr>
          <p:cNvPr id="8" name="Text 5"/>
          <p:cNvSpPr/>
          <p:nvPr/>
        </p:nvSpPr>
        <p:spPr>
          <a:xfrm>
            <a:off x="4344094" y="2771874"/>
            <a:ext cx="185162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Data Accuracy</a:t>
            </a:r>
            <a:endParaRPr lang="en-US" sz="1822" dirty="0"/>
          </a:p>
        </p:txBody>
      </p:sp>
      <p:sp>
        <p:nvSpPr>
          <p:cNvPr id="9" name="Text 6"/>
          <p:cNvSpPr/>
          <p:nvPr/>
        </p:nvSpPr>
        <p:spPr>
          <a:xfrm>
            <a:off x="4344095" y="3172222"/>
            <a:ext cx="3183334"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Challenges related to the accuracy of real-time data collection and interpretation.</a:t>
            </a:r>
            <a:endParaRPr lang="en-US" sz="1458" dirty="0"/>
          </a:p>
        </p:txBody>
      </p:sp>
      <p:sp>
        <p:nvSpPr>
          <p:cNvPr id="10" name="Shape 7"/>
          <p:cNvSpPr/>
          <p:nvPr/>
        </p:nvSpPr>
        <p:spPr>
          <a:xfrm>
            <a:off x="7712571" y="2708276"/>
            <a:ext cx="416619" cy="416619"/>
          </a:xfrm>
          <a:prstGeom prst="roundRect">
            <a:avLst>
              <a:gd name="adj" fmla="val 26667"/>
            </a:avLst>
          </a:prstGeom>
          <a:solidFill>
            <a:srgbClr val="EFE7D6"/>
          </a:solidFill>
          <a:ln/>
        </p:spPr>
      </p:sp>
      <p:sp>
        <p:nvSpPr>
          <p:cNvPr id="11" name="Text 8"/>
          <p:cNvSpPr/>
          <p:nvPr/>
        </p:nvSpPr>
        <p:spPr>
          <a:xfrm>
            <a:off x="7836695" y="2743002"/>
            <a:ext cx="168374"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2</a:t>
            </a:r>
            <a:endParaRPr lang="en-US" sz="2187" dirty="0"/>
          </a:p>
        </p:txBody>
      </p:sp>
      <p:sp>
        <p:nvSpPr>
          <p:cNvPr id="12" name="Text 9"/>
          <p:cNvSpPr/>
          <p:nvPr/>
        </p:nvSpPr>
        <p:spPr>
          <a:xfrm>
            <a:off x="8314332" y="2771874"/>
            <a:ext cx="2450307"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Resource Constraints</a:t>
            </a:r>
            <a:endParaRPr lang="en-US" sz="1822" dirty="0"/>
          </a:p>
        </p:txBody>
      </p:sp>
      <p:sp>
        <p:nvSpPr>
          <p:cNvPr id="13" name="Text 10"/>
          <p:cNvSpPr/>
          <p:nvPr/>
        </p:nvSpPr>
        <p:spPr>
          <a:xfrm>
            <a:off x="8314333" y="3172222"/>
            <a:ext cx="3183334"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Issues arising from limited resources for maintaining real-time weather forecasting systems.</a:t>
            </a:r>
            <a:endParaRPr lang="en-US" sz="1458" dirty="0"/>
          </a:p>
        </p:txBody>
      </p:sp>
      <p:sp>
        <p:nvSpPr>
          <p:cNvPr id="14" name="Shape 11"/>
          <p:cNvSpPr/>
          <p:nvPr/>
        </p:nvSpPr>
        <p:spPr>
          <a:xfrm>
            <a:off x="3742333" y="4390530"/>
            <a:ext cx="416619" cy="416619"/>
          </a:xfrm>
          <a:prstGeom prst="roundRect">
            <a:avLst>
              <a:gd name="adj" fmla="val 26667"/>
            </a:avLst>
          </a:prstGeom>
          <a:solidFill>
            <a:srgbClr val="EFE7D6"/>
          </a:solidFill>
          <a:ln/>
        </p:spPr>
      </p:sp>
      <p:sp>
        <p:nvSpPr>
          <p:cNvPr id="15" name="Text 12"/>
          <p:cNvSpPr/>
          <p:nvPr/>
        </p:nvSpPr>
        <p:spPr>
          <a:xfrm>
            <a:off x="3866952" y="4425256"/>
            <a:ext cx="167382"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3</a:t>
            </a:r>
            <a:endParaRPr lang="en-US" sz="2187" dirty="0"/>
          </a:p>
        </p:txBody>
      </p:sp>
      <p:sp>
        <p:nvSpPr>
          <p:cNvPr id="16" name="Text 13"/>
          <p:cNvSpPr/>
          <p:nvPr/>
        </p:nvSpPr>
        <p:spPr>
          <a:xfrm>
            <a:off x="4344094" y="4454128"/>
            <a:ext cx="232410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Dynamic Conditions</a:t>
            </a:r>
            <a:endParaRPr lang="en-US" sz="1822" dirty="0"/>
          </a:p>
        </p:txBody>
      </p:sp>
      <p:sp>
        <p:nvSpPr>
          <p:cNvPr id="17" name="Text 14"/>
          <p:cNvSpPr/>
          <p:nvPr/>
        </p:nvSpPr>
        <p:spPr>
          <a:xfrm>
            <a:off x="4344094" y="4854476"/>
            <a:ext cx="7153573" cy="296168"/>
          </a:xfrm>
          <a:prstGeom prst="rect">
            <a:avLst/>
          </a:prstGeom>
          <a:noFill/>
          <a:ln/>
        </p:spPr>
        <p:txBody>
          <a:bodyPr wrap="non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Adapting to the dynamic nature of weather systems, which presents unique challenges.</a:t>
            </a:r>
            <a:endParaRPr lang="en-US" sz="1458" dirty="0"/>
          </a:p>
        </p:txBody>
      </p:sp>
      <p:pic>
        <p:nvPicPr>
          <p:cNvPr id="19" name="Picture 18">
            <a:extLst>
              <a:ext uri="{FF2B5EF4-FFF2-40B4-BE49-F238E27FC236}">
                <a16:creationId xmlns:a16="http://schemas.microsoft.com/office/drawing/2014/main" id="{C7B6D4FB-97D3-AD0E-C245-708005D1CC7F}"/>
              </a:ext>
            </a:extLst>
          </p:cNvPr>
          <p:cNvPicPr>
            <a:picLocks noChangeAspect="1"/>
          </p:cNvPicPr>
          <p:nvPr/>
        </p:nvPicPr>
        <p:blipFill>
          <a:blip r:embed="rId4"/>
          <a:stretch>
            <a:fillRect/>
          </a:stretch>
        </p:blipFill>
        <p:spPr>
          <a:xfrm>
            <a:off x="145545" y="44005"/>
            <a:ext cx="580596" cy="9676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8948574" y="1266230"/>
            <a:ext cx="3048000" cy="4683324"/>
          </a:xfrm>
          <a:prstGeom prst="rect">
            <a:avLst/>
          </a:prstGeom>
        </p:spPr>
      </p:pic>
      <p:sp>
        <p:nvSpPr>
          <p:cNvPr id="5" name="Text 2"/>
          <p:cNvSpPr/>
          <p:nvPr/>
        </p:nvSpPr>
        <p:spPr>
          <a:xfrm>
            <a:off x="1567074" y="446941"/>
            <a:ext cx="5172373" cy="578644"/>
          </a:xfrm>
          <a:prstGeom prst="rect">
            <a:avLst/>
          </a:prstGeom>
          <a:noFill/>
          <a:ln/>
        </p:spPr>
        <p:txBody>
          <a:bodyPr wrap="none" rtlCol="0" anchor="t"/>
          <a:lstStyle/>
          <a:p>
            <a:pPr>
              <a:lnSpc>
                <a:spcPts val="4556"/>
              </a:lnSpc>
            </a:pPr>
            <a:r>
              <a:rPr lang="en-US" sz="4400" dirty="0">
                <a:latin typeface="Times New Roman" panose="02020603050405020304" pitchFamily="18" charset="0"/>
                <a:cs typeface="Times New Roman" panose="02020603050405020304" pitchFamily="18" charset="0"/>
              </a:rPr>
              <a:t>Objective of the work</a:t>
            </a:r>
            <a:endParaRPr lang="en-US" sz="4400" dirty="0"/>
          </a:p>
        </p:txBody>
      </p:sp>
      <p:sp>
        <p:nvSpPr>
          <p:cNvPr id="6" name="Shape 3"/>
          <p:cNvSpPr/>
          <p:nvPr/>
        </p:nvSpPr>
        <p:spPr>
          <a:xfrm>
            <a:off x="281957" y="1948756"/>
            <a:ext cx="3785096" cy="1659136"/>
          </a:xfrm>
          <a:prstGeom prst="roundRect">
            <a:avLst>
              <a:gd name="adj" fmla="val 6696"/>
            </a:avLst>
          </a:prstGeom>
          <a:solidFill>
            <a:srgbClr val="EFE7D6"/>
          </a:solidFill>
          <a:ln/>
        </p:spPr>
      </p:sp>
      <p:sp>
        <p:nvSpPr>
          <p:cNvPr id="7" name="Text 4"/>
          <p:cNvSpPr/>
          <p:nvPr/>
        </p:nvSpPr>
        <p:spPr>
          <a:xfrm>
            <a:off x="467099" y="2133897"/>
            <a:ext cx="2088555"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Evaluate Accuracy</a:t>
            </a:r>
            <a:endParaRPr lang="en-US" sz="1822" dirty="0"/>
          </a:p>
        </p:txBody>
      </p:sp>
      <p:sp>
        <p:nvSpPr>
          <p:cNvPr id="8" name="Text 5"/>
          <p:cNvSpPr/>
          <p:nvPr/>
        </p:nvSpPr>
        <p:spPr>
          <a:xfrm>
            <a:off x="467099" y="2534245"/>
            <a:ext cx="3414812" cy="592336"/>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Determine the accuracy and reliability of real-time weather forecasts.</a:t>
            </a:r>
            <a:endParaRPr lang="en-US" sz="1458" dirty="0"/>
          </a:p>
        </p:txBody>
      </p:sp>
      <p:sp>
        <p:nvSpPr>
          <p:cNvPr id="9" name="Shape 6"/>
          <p:cNvSpPr/>
          <p:nvPr/>
        </p:nvSpPr>
        <p:spPr>
          <a:xfrm>
            <a:off x="4252195" y="1948756"/>
            <a:ext cx="3785096" cy="1659136"/>
          </a:xfrm>
          <a:prstGeom prst="roundRect">
            <a:avLst>
              <a:gd name="adj" fmla="val 6696"/>
            </a:avLst>
          </a:prstGeom>
          <a:solidFill>
            <a:srgbClr val="EFE7D6"/>
          </a:solidFill>
          <a:ln/>
        </p:spPr>
      </p:sp>
      <p:sp>
        <p:nvSpPr>
          <p:cNvPr id="10" name="Text 7"/>
          <p:cNvSpPr/>
          <p:nvPr/>
        </p:nvSpPr>
        <p:spPr>
          <a:xfrm>
            <a:off x="4437338" y="2133897"/>
            <a:ext cx="2360811"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Enhance Technology</a:t>
            </a:r>
            <a:endParaRPr lang="en-US" sz="1822" dirty="0"/>
          </a:p>
        </p:txBody>
      </p:sp>
      <p:sp>
        <p:nvSpPr>
          <p:cNvPr id="11" name="Text 8"/>
          <p:cNvSpPr/>
          <p:nvPr/>
        </p:nvSpPr>
        <p:spPr>
          <a:xfrm>
            <a:off x="4437337" y="2534246"/>
            <a:ext cx="3414812"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Develop and implement advanced technological solutions for real-time weather monitoring.</a:t>
            </a:r>
            <a:endParaRPr lang="en-US" sz="1458" dirty="0"/>
          </a:p>
        </p:txBody>
      </p:sp>
      <p:sp>
        <p:nvSpPr>
          <p:cNvPr id="12" name="Shape 9"/>
          <p:cNvSpPr/>
          <p:nvPr/>
        </p:nvSpPr>
        <p:spPr>
          <a:xfrm>
            <a:off x="281957" y="3793034"/>
            <a:ext cx="7755334" cy="1362968"/>
          </a:xfrm>
          <a:prstGeom prst="roundRect">
            <a:avLst>
              <a:gd name="adj" fmla="val 8151"/>
            </a:avLst>
          </a:prstGeom>
          <a:solidFill>
            <a:srgbClr val="EFE7D6"/>
          </a:solidFill>
          <a:ln/>
        </p:spPr>
      </p:sp>
      <p:sp>
        <p:nvSpPr>
          <p:cNvPr id="13" name="Text 10"/>
          <p:cNvSpPr/>
          <p:nvPr/>
        </p:nvSpPr>
        <p:spPr>
          <a:xfrm>
            <a:off x="467100" y="3978176"/>
            <a:ext cx="3387824"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Optimize Resource Allocation</a:t>
            </a:r>
            <a:endParaRPr lang="en-US" sz="1822" dirty="0"/>
          </a:p>
        </p:txBody>
      </p:sp>
      <p:sp>
        <p:nvSpPr>
          <p:cNvPr id="14" name="Text 11"/>
          <p:cNvSpPr/>
          <p:nvPr/>
        </p:nvSpPr>
        <p:spPr>
          <a:xfrm>
            <a:off x="467099" y="4378524"/>
            <a:ext cx="7385050" cy="592336"/>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Find efficient ways to allocate resources for maintaining and updating real-time weather forecasting systems.</a:t>
            </a:r>
            <a:endParaRPr lang="en-US" sz="1458" dirty="0"/>
          </a:p>
        </p:txBody>
      </p:sp>
      <p:pic>
        <p:nvPicPr>
          <p:cNvPr id="15" name="Picture 14">
            <a:extLst>
              <a:ext uri="{FF2B5EF4-FFF2-40B4-BE49-F238E27FC236}">
                <a16:creationId xmlns:a16="http://schemas.microsoft.com/office/drawing/2014/main" id="{2090D8F9-8817-2624-AEAF-DBAB602FF895}"/>
              </a:ext>
            </a:extLst>
          </p:cNvPr>
          <p:cNvPicPr>
            <a:picLocks noChangeAspect="1"/>
          </p:cNvPicPr>
          <p:nvPr/>
        </p:nvPicPr>
        <p:blipFill>
          <a:blip r:embed="rId4"/>
          <a:stretch>
            <a:fillRect/>
          </a:stretch>
        </p:blipFill>
        <p:spPr>
          <a:xfrm>
            <a:off x="145545" y="44005"/>
            <a:ext cx="580596" cy="9676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527999" y="353622"/>
            <a:ext cx="4248448" cy="578644"/>
          </a:xfrm>
          <a:prstGeom prst="rect">
            <a:avLst/>
          </a:prstGeom>
          <a:noFill/>
          <a:ln/>
        </p:spPr>
        <p:txBody>
          <a:bodyPr wrap="none" rtlCol="0" anchor="t"/>
          <a:lstStyle/>
          <a:p>
            <a:pPr>
              <a:lnSpc>
                <a:spcPts val="4556"/>
              </a:lnSpc>
            </a:pPr>
            <a:r>
              <a:rPr lang="en-US" sz="4400" dirty="0">
                <a:latin typeface="Times New Roman" panose="02020603050405020304" pitchFamily="18" charset="0"/>
                <a:cs typeface="Times New Roman" panose="02020603050405020304" pitchFamily="18" charset="0"/>
              </a:rPr>
              <a:t>Methodology used</a:t>
            </a:r>
            <a:endParaRPr lang="en-US" sz="4400" dirty="0"/>
          </a:p>
        </p:txBody>
      </p:sp>
      <p:sp>
        <p:nvSpPr>
          <p:cNvPr id="5" name="Text 3"/>
          <p:cNvSpPr/>
          <p:nvPr/>
        </p:nvSpPr>
        <p:spPr>
          <a:xfrm>
            <a:off x="1698328" y="2892227"/>
            <a:ext cx="185162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Data Collection</a:t>
            </a:r>
            <a:endParaRPr lang="en-US" sz="1822" dirty="0"/>
          </a:p>
        </p:txBody>
      </p:sp>
      <p:sp>
        <p:nvSpPr>
          <p:cNvPr id="6" name="Text 4"/>
          <p:cNvSpPr/>
          <p:nvPr/>
        </p:nvSpPr>
        <p:spPr>
          <a:xfrm>
            <a:off x="1698328" y="3366691"/>
            <a:ext cx="2630289"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Detail the processes involved in collecting and analyzing real-time meteorological data.</a:t>
            </a:r>
            <a:endParaRPr lang="en-US" sz="1458" dirty="0"/>
          </a:p>
        </p:txBody>
      </p:sp>
      <p:sp>
        <p:nvSpPr>
          <p:cNvPr id="7" name="Text 5"/>
          <p:cNvSpPr/>
          <p:nvPr/>
        </p:nvSpPr>
        <p:spPr>
          <a:xfrm>
            <a:off x="4786611" y="2892227"/>
            <a:ext cx="2630289" cy="578644"/>
          </a:xfrm>
          <a:prstGeom prst="rect">
            <a:avLst/>
          </a:prstGeom>
          <a:noFill/>
          <a:ln/>
        </p:spPr>
        <p:txBody>
          <a:bodyPr wrap="squar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Technology Integration</a:t>
            </a:r>
            <a:endParaRPr lang="en-US" sz="1822" dirty="0"/>
          </a:p>
        </p:txBody>
      </p:sp>
      <p:sp>
        <p:nvSpPr>
          <p:cNvPr id="8" name="Text 6"/>
          <p:cNvSpPr/>
          <p:nvPr/>
        </p:nvSpPr>
        <p:spPr>
          <a:xfrm>
            <a:off x="4786611" y="3656012"/>
            <a:ext cx="2630289" cy="1184672"/>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Discuss how advanced technology is integrated into real-time weather forecasting algorithms.</a:t>
            </a:r>
            <a:endParaRPr lang="en-US" sz="1458" dirty="0"/>
          </a:p>
        </p:txBody>
      </p:sp>
      <p:sp>
        <p:nvSpPr>
          <p:cNvPr id="9" name="Text 7"/>
          <p:cNvSpPr/>
          <p:nvPr/>
        </p:nvSpPr>
        <p:spPr>
          <a:xfrm>
            <a:off x="7874894" y="2892227"/>
            <a:ext cx="2296914"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Model Development</a:t>
            </a:r>
            <a:endParaRPr lang="en-US" sz="1822" dirty="0"/>
          </a:p>
        </p:txBody>
      </p:sp>
      <p:sp>
        <p:nvSpPr>
          <p:cNvPr id="10" name="Text 8"/>
          <p:cNvSpPr/>
          <p:nvPr/>
        </p:nvSpPr>
        <p:spPr>
          <a:xfrm>
            <a:off x="7874894" y="3366691"/>
            <a:ext cx="2630289"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Explain the creation and refinement of weather models used for real-time predictions.</a:t>
            </a:r>
            <a:endParaRPr lang="en-US" sz="1458" dirty="0"/>
          </a:p>
        </p:txBody>
      </p:sp>
      <p:pic>
        <p:nvPicPr>
          <p:cNvPr id="12" name="Picture 11">
            <a:extLst>
              <a:ext uri="{FF2B5EF4-FFF2-40B4-BE49-F238E27FC236}">
                <a16:creationId xmlns:a16="http://schemas.microsoft.com/office/drawing/2014/main" id="{AA010246-9020-9A26-9CCB-0B8BF9B25D22}"/>
              </a:ext>
            </a:extLst>
          </p:cNvPr>
          <p:cNvPicPr>
            <a:picLocks noChangeAspect="1"/>
          </p:cNvPicPr>
          <p:nvPr/>
        </p:nvPicPr>
        <p:blipFill>
          <a:blip r:embed="rId3"/>
          <a:stretch>
            <a:fillRect/>
          </a:stretch>
        </p:blipFill>
        <p:spPr>
          <a:xfrm>
            <a:off x="145545" y="44005"/>
            <a:ext cx="580596" cy="9676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3"/>
          <p:cNvSpPr/>
          <p:nvPr/>
        </p:nvSpPr>
        <p:spPr>
          <a:xfrm>
            <a:off x="1429386" y="279399"/>
            <a:ext cx="9330978" cy="1157288"/>
          </a:xfrm>
          <a:prstGeom prst="rect">
            <a:avLst/>
          </a:prstGeom>
          <a:noFill/>
          <a:ln/>
        </p:spPr>
        <p:txBody>
          <a:bodyPr wrap="square" rtlCol="0" anchor="t"/>
          <a:lstStyle/>
          <a:p>
            <a:pPr>
              <a:lnSpc>
                <a:spcPts val="4556"/>
              </a:lnSpc>
            </a:pPr>
            <a:r>
              <a:rPr lang="en-US" sz="4000" dirty="0">
                <a:latin typeface="Times New Roman" panose="02020603050405020304" pitchFamily="18" charset="0"/>
                <a:cs typeface="Times New Roman" panose="02020603050405020304" pitchFamily="18" charset="0"/>
              </a:rPr>
              <a:t>Applications of real-time weather forecasts</a:t>
            </a:r>
            <a:endParaRPr lang="en-US" sz="3645" dirty="0"/>
          </a:p>
        </p:txBody>
      </p:sp>
      <p:sp>
        <p:nvSpPr>
          <p:cNvPr id="7" name="Shape 4"/>
          <p:cNvSpPr/>
          <p:nvPr/>
        </p:nvSpPr>
        <p:spPr>
          <a:xfrm>
            <a:off x="1957586" y="2213074"/>
            <a:ext cx="37008" cy="3866853"/>
          </a:xfrm>
          <a:prstGeom prst="rect">
            <a:avLst/>
          </a:prstGeom>
          <a:solidFill>
            <a:srgbClr val="EFE7D6"/>
          </a:solidFill>
          <a:ln/>
        </p:spPr>
      </p:sp>
      <p:sp>
        <p:nvSpPr>
          <p:cNvPr id="8" name="Shape 5"/>
          <p:cNvSpPr/>
          <p:nvPr/>
        </p:nvSpPr>
        <p:spPr>
          <a:xfrm>
            <a:off x="2184350" y="2547491"/>
            <a:ext cx="647998" cy="37008"/>
          </a:xfrm>
          <a:prstGeom prst="rect">
            <a:avLst/>
          </a:prstGeom>
          <a:solidFill>
            <a:srgbClr val="EFE7D6"/>
          </a:solidFill>
          <a:ln/>
        </p:spPr>
      </p:sp>
      <p:sp>
        <p:nvSpPr>
          <p:cNvPr id="9" name="Shape 6"/>
          <p:cNvSpPr/>
          <p:nvPr/>
        </p:nvSpPr>
        <p:spPr>
          <a:xfrm>
            <a:off x="1767731" y="2357736"/>
            <a:ext cx="416619" cy="416619"/>
          </a:xfrm>
          <a:prstGeom prst="roundRect">
            <a:avLst>
              <a:gd name="adj" fmla="val 26667"/>
            </a:avLst>
          </a:prstGeom>
          <a:solidFill>
            <a:srgbClr val="EFE7D6"/>
          </a:solidFill>
          <a:ln/>
        </p:spPr>
      </p:sp>
      <p:sp>
        <p:nvSpPr>
          <p:cNvPr id="10" name="Text 7"/>
          <p:cNvSpPr/>
          <p:nvPr/>
        </p:nvSpPr>
        <p:spPr>
          <a:xfrm>
            <a:off x="1910507" y="2392462"/>
            <a:ext cx="131068"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1</a:t>
            </a:r>
            <a:endParaRPr lang="en-US" sz="2187" dirty="0"/>
          </a:p>
        </p:txBody>
      </p:sp>
      <p:sp>
        <p:nvSpPr>
          <p:cNvPr id="11" name="Text 8"/>
          <p:cNvSpPr/>
          <p:nvPr/>
        </p:nvSpPr>
        <p:spPr>
          <a:xfrm>
            <a:off x="2994422" y="2398217"/>
            <a:ext cx="2499221"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Disaster Management</a:t>
            </a:r>
            <a:endParaRPr lang="en-US" sz="1822" dirty="0"/>
          </a:p>
        </p:txBody>
      </p:sp>
      <p:sp>
        <p:nvSpPr>
          <p:cNvPr id="12" name="Text 9"/>
          <p:cNvSpPr/>
          <p:nvPr/>
        </p:nvSpPr>
        <p:spPr>
          <a:xfrm>
            <a:off x="2994422" y="2798564"/>
            <a:ext cx="7499251" cy="296168"/>
          </a:xfrm>
          <a:prstGeom prst="rect">
            <a:avLst/>
          </a:prstGeom>
          <a:noFill/>
          <a:ln/>
        </p:spPr>
        <p:txBody>
          <a:bodyPr wrap="non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Using real-time weather forecasts to prepare and respond to natural disasters.</a:t>
            </a:r>
            <a:endParaRPr lang="en-US" sz="1458" dirty="0"/>
          </a:p>
        </p:txBody>
      </p:sp>
      <p:sp>
        <p:nvSpPr>
          <p:cNvPr id="13" name="Shape 10"/>
          <p:cNvSpPr/>
          <p:nvPr/>
        </p:nvSpPr>
        <p:spPr>
          <a:xfrm>
            <a:off x="2184350" y="3799434"/>
            <a:ext cx="647998" cy="37008"/>
          </a:xfrm>
          <a:prstGeom prst="rect">
            <a:avLst/>
          </a:prstGeom>
          <a:solidFill>
            <a:srgbClr val="EFE7D6"/>
          </a:solidFill>
          <a:ln/>
        </p:spPr>
      </p:sp>
      <p:sp>
        <p:nvSpPr>
          <p:cNvPr id="14" name="Shape 11"/>
          <p:cNvSpPr/>
          <p:nvPr/>
        </p:nvSpPr>
        <p:spPr>
          <a:xfrm>
            <a:off x="1767731" y="3609678"/>
            <a:ext cx="416619" cy="416619"/>
          </a:xfrm>
          <a:prstGeom prst="roundRect">
            <a:avLst>
              <a:gd name="adj" fmla="val 26667"/>
            </a:avLst>
          </a:prstGeom>
          <a:solidFill>
            <a:srgbClr val="EFE7D6"/>
          </a:solidFill>
          <a:ln/>
        </p:spPr>
      </p:sp>
      <p:sp>
        <p:nvSpPr>
          <p:cNvPr id="15" name="Text 12"/>
          <p:cNvSpPr/>
          <p:nvPr/>
        </p:nvSpPr>
        <p:spPr>
          <a:xfrm>
            <a:off x="1891854" y="3644404"/>
            <a:ext cx="168374"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2</a:t>
            </a:r>
            <a:endParaRPr lang="en-US" sz="2187" dirty="0"/>
          </a:p>
        </p:txBody>
      </p:sp>
      <p:sp>
        <p:nvSpPr>
          <p:cNvPr id="16" name="Text 13"/>
          <p:cNvSpPr/>
          <p:nvPr/>
        </p:nvSpPr>
        <p:spPr>
          <a:xfrm>
            <a:off x="2994422" y="3650158"/>
            <a:ext cx="185162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Agriculture</a:t>
            </a:r>
            <a:endParaRPr lang="en-US" sz="1822" dirty="0"/>
          </a:p>
        </p:txBody>
      </p:sp>
      <p:sp>
        <p:nvSpPr>
          <p:cNvPr id="17" name="Text 14"/>
          <p:cNvSpPr/>
          <p:nvPr/>
        </p:nvSpPr>
        <p:spPr>
          <a:xfrm>
            <a:off x="2994422" y="4050507"/>
            <a:ext cx="7499251" cy="592336"/>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Applying real-time weather predictions to optimize crop management and harvesting processes.</a:t>
            </a:r>
            <a:endParaRPr lang="en-US" sz="1458" dirty="0"/>
          </a:p>
        </p:txBody>
      </p:sp>
      <p:sp>
        <p:nvSpPr>
          <p:cNvPr id="18" name="Shape 15"/>
          <p:cNvSpPr/>
          <p:nvPr/>
        </p:nvSpPr>
        <p:spPr>
          <a:xfrm>
            <a:off x="2184350" y="5347544"/>
            <a:ext cx="647998" cy="37008"/>
          </a:xfrm>
          <a:prstGeom prst="rect">
            <a:avLst/>
          </a:prstGeom>
          <a:solidFill>
            <a:srgbClr val="EFE7D6"/>
          </a:solidFill>
          <a:ln/>
        </p:spPr>
      </p:sp>
      <p:sp>
        <p:nvSpPr>
          <p:cNvPr id="19" name="Shape 16"/>
          <p:cNvSpPr/>
          <p:nvPr/>
        </p:nvSpPr>
        <p:spPr>
          <a:xfrm>
            <a:off x="1767731" y="5157788"/>
            <a:ext cx="416619" cy="416619"/>
          </a:xfrm>
          <a:prstGeom prst="roundRect">
            <a:avLst>
              <a:gd name="adj" fmla="val 26667"/>
            </a:avLst>
          </a:prstGeom>
          <a:solidFill>
            <a:srgbClr val="EFE7D6"/>
          </a:solidFill>
          <a:ln/>
        </p:spPr>
      </p:sp>
      <p:sp>
        <p:nvSpPr>
          <p:cNvPr id="20" name="Text 17"/>
          <p:cNvSpPr/>
          <p:nvPr/>
        </p:nvSpPr>
        <p:spPr>
          <a:xfrm>
            <a:off x="1892350" y="5192514"/>
            <a:ext cx="167382"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3</a:t>
            </a:r>
            <a:endParaRPr lang="en-US" sz="2187" dirty="0"/>
          </a:p>
        </p:txBody>
      </p:sp>
      <p:sp>
        <p:nvSpPr>
          <p:cNvPr id="21" name="Text 18"/>
          <p:cNvSpPr/>
          <p:nvPr/>
        </p:nvSpPr>
        <p:spPr>
          <a:xfrm>
            <a:off x="2994422" y="5198269"/>
            <a:ext cx="185162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Aviation</a:t>
            </a:r>
            <a:endParaRPr lang="en-US" sz="1822" dirty="0"/>
          </a:p>
        </p:txBody>
      </p:sp>
      <p:sp>
        <p:nvSpPr>
          <p:cNvPr id="22" name="Text 19"/>
          <p:cNvSpPr/>
          <p:nvPr/>
        </p:nvSpPr>
        <p:spPr>
          <a:xfrm>
            <a:off x="2994422" y="5598617"/>
            <a:ext cx="7499251" cy="296168"/>
          </a:xfrm>
          <a:prstGeom prst="rect">
            <a:avLst/>
          </a:prstGeom>
          <a:noFill/>
          <a:ln/>
        </p:spPr>
        <p:txBody>
          <a:bodyPr wrap="non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Utilizing real-time weather data to ensure safe and efficient air travel.</a:t>
            </a:r>
            <a:endParaRPr lang="en-US" sz="1458" dirty="0"/>
          </a:p>
        </p:txBody>
      </p:sp>
      <p:pic>
        <p:nvPicPr>
          <p:cNvPr id="23" name="Picture 22">
            <a:extLst>
              <a:ext uri="{FF2B5EF4-FFF2-40B4-BE49-F238E27FC236}">
                <a16:creationId xmlns:a16="http://schemas.microsoft.com/office/drawing/2014/main" id="{6C14D549-88F6-4875-9918-BD13A820D222}"/>
              </a:ext>
            </a:extLst>
          </p:cNvPr>
          <p:cNvPicPr>
            <a:picLocks noChangeAspect="1"/>
          </p:cNvPicPr>
          <p:nvPr/>
        </p:nvPicPr>
        <p:blipFill>
          <a:blip r:embed="rId3"/>
          <a:stretch>
            <a:fillRect/>
          </a:stretch>
        </p:blipFill>
        <p:spPr>
          <a:xfrm>
            <a:off x="145545" y="44005"/>
            <a:ext cx="580596" cy="9676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EABCBC-4573-9294-BF18-AC108F6E80C2}"/>
              </a:ext>
            </a:extLst>
          </p:cNvPr>
          <p:cNvPicPr>
            <a:picLocks noChangeAspect="1"/>
          </p:cNvPicPr>
          <p:nvPr/>
        </p:nvPicPr>
        <p:blipFill>
          <a:blip r:embed="rId2"/>
          <a:stretch>
            <a:fillRect/>
          </a:stretch>
        </p:blipFill>
        <p:spPr>
          <a:xfrm>
            <a:off x="145545" y="44005"/>
            <a:ext cx="580596" cy="967659"/>
          </a:xfrm>
          <a:prstGeom prst="rect">
            <a:avLst/>
          </a:prstGeom>
        </p:spPr>
      </p:pic>
      <p:sp>
        <p:nvSpPr>
          <p:cNvPr id="4" name="TextBox 3">
            <a:extLst>
              <a:ext uri="{FF2B5EF4-FFF2-40B4-BE49-F238E27FC236}">
                <a16:creationId xmlns:a16="http://schemas.microsoft.com/office/drawing/2014/main" id="{5D570836-90ED-2463-ABE3-7875804037A9}"/>
              </a:ext>
            </a:extLst>
          </p:cNvPr>
          <p:cNvSpPr txBox="1"/>
          <p:nvPr/>
        </p:nvSpPr>
        <p:spPr>
          <a:xfrm>
            <a:off x="1407459" y="328078"/>
            <a:ext cx="6096000" cy="682238"/>
          </a:xfrm>
          <a:prstGeom prst="rect">
            <a:avLst/>
          </a:prstGeom>
          <a:noFill/>
        </p:spPr>
        <p:txBody>
          <a:bodyPr wrap="square">
            <a:spAutoFit/>
          </a:bodyPr>
          <a:lstStyle/>
          <a:p>
            <a:pPr>
              <a:lnSpc>
                <a:spcPts val="4556"/>
              </a:lnSpc>
            </a:pPr>
            <a:r>
              <a:rPr lang="en-US" sz="4000" dirty="0">
                <a:latin typeface="Times New Roman" panose="02020603050405020304" pitchFamily="18" charset="0"/>
                <a:cs typeface="Times New Roman" panose="02020603050405020304" pitchFamily="18" charset="0"/>
              </a:rPr>
              <a:t>Flowchart</a:t>
            </a:r>
            <a:endParaRPr lang="en-US" sz="4000" dirty="0"/>
          </a:p>
        </p:txBody>
      </p:sp>
      <p:pic>
        <p:nvPicPr>
          <p:cNvPr id="9" name="Picture 8">
            <a:extLst>
              <a:ext uri="{FF2B5EF4-FFF2-40B4-BE49-F238E27FC236}">
                <a16:creationId xmlns:a16="http://schemas.microsoft.com/office/drawing/2014/main" id="{2C7AA04C-E2CC-4FC0-B284-72576F421425}"/>
              </a:ext>
            </a:extLst>
          </p:cNvPr>
          <p:cNvPicPr>
            <a:picLocks noChangeAspect="1"/>
          </p:cNvPicPr>
          <p:nvPr/>
        </p:nvPicPr>
        <p:blipFill>
          <a:blip r:embed="rId3"/>
          <a:stretch>
            <a:fillRect/>
          </a:stretch>
        </p:blipFill>
        <p:spPr>
          <a:xfrm>
            <a:off x="2339789" y="1135940"/>
            <a:ext cx="5531223" cy="4852484"/>
          </a:xfrm>
          <a:prstGeom prst="rect">
            <a:avLst/>
          </a:prstGeom>
        </p:spPr>
      </p:pic>
    </p:spTree>
    <p:extLst>
      <p:ext uri="{BB962C8B-B14F-4D97-AF65-F5344CB8AC3E}">
        <p14:creationId xmlns:p14="http://schemas.microsoft.com/office/powerpoint/2010/main" val="267163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EABCBC-4573-9294-BF18-AC108F6E80C2}"/>
              </a:ext>
            </a:extLst>
          </p:cNvPr>
          <p:cNvPicPr>
            <a:picLocks noChangeAspect="1"/>
          </p:cNvPicPr>
          <p:nvPr/>
        </p:nvPicPr>
        <p:blipFill>
          <a:blip r:embed="rId2"/>
          <a:stretch>
            <a:fillRect/>
          </a:stretch>
        </p:blipFill>
        <p:spPr>
          <a:xfrm>
            <a:off x="145545" y="44005"/>
            <a:ext cx="580596" cy="967659"/>
          </a:xfrm>
          <a:prstGeom prst="rect">
            <a:avLst/>
          </a:prstGeom>
        </p:spPr>
      </p:pic>
      <p:sp>
        <p:nvSpPr>
          <p:cNvPr id="4" name="TextBox 3">
            <a:extLst>
              <a:ext uri="{FF2B5EF4-FFF2-40B4-BE49-F238E27FC236}">
                <a16:creationId xmlns:a16="http://schemas.microsoft.com/office/drawing/2014/main" id="{5D570836-90ED-2463-ABE3-7875804037A9}"/>
              </a:ext>
            </a:extLst>
          </p:cNvPr>
          <p:cNvSpPr txBox="1"/>
          <p:nvPr/>
        </p:nvSpPr>
        <p:spPr>
          <a:xfrm>
            <a:off x="1407459" y="328078"/>
            <a:ext cx="6096000" cy="682238"/>
          </a:xfrm>
          <a:prstGeom prst="rect">
            <a:avLst/>
          </a:prstGeom>
          <a:noFill/>
        </p:spPr>
        <p:txBody>
          <a:bodyPr wrap="square">
            <a:spAutoFit/>
          </a:bodyPr>
          <a:lstStyle/>
          <a:p>
            <a:pPr>
              <a:lnSpc>
                <a:spcPts val="4556"/>
              </a:lnSpc>
            </a:pPr>
            <a:r>
              <a:rPr lang="en-US" sz="4000" dirty="0">
                <a:latin typeface="Times New Roman" panose="02020603050405020304" pitchFamily="18" charset="0"/>
                <a:cs typeface="Times New Roman" panose="02020603050405020304" pitchFamily="18" charset="0"/>
              </a:rPr>
              <a:t>Result And Output</a:t>
            </a:r>
            <a:endParaRPr lang="en-US" sz="4000" dirty="0"/>
          </a:p>
        </p:txBody>
      </p:sp>
      <p:pic>
        <p:nvPicPr>
          <p:cNvPr id="5" name="Picture 4">
            <a:extLst>
              <a:ext uri="{FF2B5EF4-FFF2-40B4-BE49-F238E27FC236}">
                <a16:creationId xmlns:a16="http://schemas.microsoft.com/office/drawing/2014/main" id="{2E3F6816-09BF-9183-84C2-5B3B1BAE85F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937" y="1215932"/>
            <a:ext cx="3048000" cy="2346325"/>
          </a:xfrm>
          <a:prstGeom prst="rect">
            <a:avLst/>
          </a:prstGeom>
          <a:noFill/>
          <a:ln>
            <a:noFill/>
          </a:ln>
        </p:spPr>
      </p:pic>
      <p:pic>
        <p:nvPicPr>
          <p:cNvPr id="6" name="Picture 5">
            <a:extLst>
              <a:ext uri="{FF2B5EF4-FFF2-40B4-BE49-F238E27FC236}">
                <a16:creationId xmlns:a16="http://schemas.microsoft.com/office/drawing/2014/main" id="{9B846A73-015F-F3AF-AAF0-E419220B2D7D}"/>
              </a:ext>
            </a:extLst>
          </p:cNvPr>
          <p:cNvPicPr>
            <a:picLocks noChangeAspect="1"/>
          </p:cNvPicPr>
          <p:nvPr/>
        </p:nvPicPr>
        <p:blipFill>
          <a:blip r:embed="rId4"/>
          <a:stretch>
            <a:fillRect/>
          </a:stretch>
        </p:blipFill>
        <p:spPr>
          <a:xfrm>
            <a:off x="4374851" y="1181735"/>
            <a:ext cx="2934970" cy="2457936"/>
          </a:xfrm>
          <a:prstGeom prst="rect">
            <a:avLst/>
          </a:prstGeom>
        </p:spPr>
      </p:pic>
      <p:pic>
        <p:nvPicPr>
          <p:cNvPr id="7" name="Picture 6">
            <a:extLst>
              <a:ext uri="{FF2B5EF4-FFF2-40B4-BE49-F238E27FC236}">
                <a16:creationId xmlns:a16="http://schemas.microsoft.com/office/drawing/2014/main" id="{604092AC-E226-889E-AC53-188451E20BF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71746" y="1181735"/>
            <a:ext cx="3232747" cy="2457936"/>
          </a:xfrm>
          <a:prstGeom prst="rect">
            <a:avLst/>
          </a:prstGeom>
          <a:noFill/>
          <a:ln>
            <a:noFill/>
          </a:ln>
        </p:spPr>
      </p:pic>
      <p:pic>
        <p:nvPicPr>
          <p:cNvPr id="8" name="Picture 7">
            <a:extLst>
              <a:ext uri="{FF2B5EF4-FFF2-40B4-BE49-F238E27FC236}">
                <a16:creationId xmlns:a16="http://schemas.microsoft.com/office/drawing/2014/main" id="{1133D6D4-DC41-27ED-7A50-7B60176B31EC}"/>
              </a:ext>
            </a:extLst>
          </p:cNvPr>
          <p:cNvPicPr>
            <a:picLocks noChangeAspect="1"/>
          </p:cNvPicPr>
          <p:nvPr/>
        </p:nvPicPr>
        <p:blipFill>
          <a:blip r:embed="rId6"/>
          <a:stretch>
            <a:fillRect/>
          </a:stretch>
        </p:blipFill>
        <p:spPr>
          <a:xfrm>
            <a:off x="851497" y="3901553"/>
            <a:ext cx="3012440" cy="2825750"/>
          </a:xfrm>
          <a:prstGeom prst="rect">
            <a:avLst/>
          </a:prstGeom>
        </p:spPr>
      </p:pic>
    </p:spTree>
    <p:extLst>
      <p:ext uri="{BB962C8B-B14F-4D97-AF65-F5344CB8AC3E}">
        <p14:creationId xmlns:p14="http://schemas.microsoft.com/office/powerpoint/2010/main" val="292342525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6320</TotalTime>
  <Words>691</Words>
  <Application>Microsoft Office PowerPoint</Application>
  <PresentationFormat>Widescreen</PresentationFormat>
  <Paragraphs>96</Paragraphs>
  <Slides>12</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Calibri</vt:lpstr>
      <vt:lpstr>Calibri Light</vt:lpstr>
      <vt:lpstr>Casper</vt:lpstr>
      <vt:lpstr>Gelasio</vt:lpstr>
      <vt:lpstr>Roboto</vt:lpstr>
      <vt:lpstr>Times New Roman</vt:lpstr>
      <vt:lpstr>1_Office Theme</vt:lpstr>
      <vt:lpstr>2_Office Theme</vt:lpstr>
      <vt:lpstr>Contents Slide Master</vt:lpstr>
      <vt:lpstr>PowerPoint Presentation</vt:lpstr>
      <vt:lpstr>Outline</vt:lpstr>
      <vt:lpstr>Introduction to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kumar</cp:lastModifiedBy>
  <cp:revision>499</cp:revision>
  <dcterms:created xsi:type="dcterms:W3CDTF">2019-01-09T10:33:58Z</dcterms:created>
  <dcterms:modified xsi:type="dcterms:W3CDTF">2024-04-29T21:03:54Z</dcterms:modified>
</cp:coreProperties>
</file>