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6" r:id="rId9"/>
    <p:sldId id="268" r:id="rId10"/>
    <p:sldId id="27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269A15A-C631-482C-99A2-44FC7C5F086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69A15A-C631-482C-99A2-44FC7C5F086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9A15A-C631-482C-99A2-44FC7C5F086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69A15A-C631-482C-99A2-44FC7C5F08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269A15A-C631-482C-99A2-44FC7C5F086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69A15A-C631-482C-99A2-44FC7C5F086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9A15A-C631-482C-99A2-44FC7C5F086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69A15A-C631-482C-99A2-44FC7C5F08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3CEF1F-4C00-4B3E-B402-80A8C5AB601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9A15A-C631-482C-99A2-44FC7C5F086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CEF1F-4C00-4B3E-B402-80A8C5AB601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9A15A-C631-482C-99A2-44FC7C5F086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CEF1F-4C00-4B3E-B402-80A8C5AB601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9600" b="1" dirty="0">
                <a:latin typeface="Agency FB" panose="020B0503020202020204" pitchFamily="34" charset="0"/>
              </a:rPr>
              <a:t>AVIONICS AND GNC</a:t>
            </a:r>
            <a:endParaRPr lang="en-IN" sz="9600" b="1" dirty="0">
              <a:latin typeface="Agency FB" panose="020B0503020202020204" pitchFamily="34" charset="0"/>
            </a:endParaRPr>
          </a:p>
        </p:txBody>
      </p:sp>
      <p:sp>
        <p:nvSpPr>
          <p:cNvPr id="3" name="Subtitle 2"/>
          <p:cNvSpPr>
            <a:spLocks noGrp="1"/>
          </p:cNvSpPr>
          <p:nvPr>
            <p:ph type="subTitle" idx="1"/>
          </p:nvPr>
        </p:nvSpPr>
        <p:spPr/>
        <p:txBody>
          <a:bodyPr/>
          <a:lstStyle/>
          <a:p>
            <a:pPr algn="r"/>
            <a:r>
              <a:rPr lang="en-IN" b="1" dirty="0">
                <a:latin typeface="Agency FB" panose="020B0503020202020204" pitchFamily="34" charset="0"/>
              </a:rPr>
              <a:t>-JAIN NINAN &amp; ANKIT NEGI</a:t>
            </a:r>
            <a:endParaRPr lang="en-IN" b="1" dirty="0">
              <a:latin typeface="Agency FB" panose="020B0503020202020204" pitchFamily="34" charset="0"/>
            </a:endParaRPr>
          </a:p>
        </p:txBody>
      </p:sp>
      <p:pic>
        <p:nvPicPr>
          <p:cNvPr id="5" name="Picture 4"/>
          <p:cNvPicPr>
            <a:picLocks noChangeAspect="1"/>
          </p:cNvPicPr>
          <p:nvPr/>
        </p:nvPicPr>
        <p:blipFill>
          <a:blip r:embed="rId1">
            <a:alphaModFix amt="35000"/>
            <a:extLst>
              <a:ext uri="{28A0092B-C50C-407E-A947-70E740481C1C}">
                <a14:useLocalDpi xmlns:a14="http://schemas.microsoft.com/office/drawing/2010/main" val="0"/>
              </a:ext>
            </a:extLst>
          </a:blip>
          <a:stretch>
            <a:fillRect/>
          </a:stretch>
        </p:blipFill>
        <p:spPr>
          <a:xfrm>
            <a:off x="-20487" y="0"/>
            <a:ext cx="12192000" cy="6858000"/>
          </a:xfrm>
          <a:prstGeom prst="rect">
            <a:avLst/>
          </a:prstGeom>
        </p:spPr>
      </p:pic>
      <p:pic>
        <p:nvPicPr>
          <p:cNvPr id="11" name="Graphic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6804" y="4026200"/>
            <a:ext cx="4762500" cy="4762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6" name="TextBox 5"/>
          <p:cNvSpPr txBox="1"/>
          <p:nvPr/>
        </p:nvSpPr>
        <p:spPr>
          <a:xfrm>
            <a:off x="1446362" y="198406"/>
            <a:ext cx="9299275" cy="707886"/>
          </a:xfrm>
          <a:prstGeom prst="rect">
            <a:avLst/>
          </a:prstGeom>
          <a:noFill/>
        </p:spPr>
        <p:txBody>
          <a:bodyPr wrap="square" rtlCol="0">
            <a:spAutoFit/>
          </a:bodyPr>
          <a:lstStyle/>
          <a:p>
            <a:pPr algn="ctr"/>
            <a:r>
              <a:rPr lang="en-IN" sz="4000" b="1" dirty="0">
                <a:solidFill>
                  <a:schemeClr val="bg1"/>
                </a:solidFill>
                <a:latin typeface="Agency FB" panose="020B0503020202020204" pitchFamily="34" charset="0"/>
              </a:rPr>
              <a:t>Role of ELECTRONIC SYSTEMS in Rocketry</a:t>
            </a:r>
            <a:endParaRPr lang="en-IN" sz="4000" b="1" dirty="0"/>
          </a:p>
        </p:txBody>
      </p:sp>
      <p:sp>
        <p:nvSpPr>
          <p:cNvPr id="7" name="TextBox 6"/>
          <p:cNvSpPr txBox="1"/>
          <p:nvPr/>
        </p:nvSpPr>
        <p:spPr>
          <a:xfrm>
            <a:off x="810884" y="2305615"/>
            <a:ext cx="5285116" cy="2246769"/>
          </a:xfrm>
          <a:prstGeom prst="rect">
            <a:avLst/>
          </a:prstGeom>
          <a:noFill/>
        </p:spPr>
        <p:txBody>
          <a:bodyPr wrap="square" rtlCol="0">
            <a:spAutoFit/>
          </a:bodyPr>
          <a:lstStyle/>
          <a:p>
            <a:pPr algn="just"/>
            <a:r>
              <a:rPr lang="en-US" sz="2800" b="0" i="0" dirty="0">
                <a:solidFill>
                  <a:srgbClr val="D1D5DB"/>
                </a:solidFill>
                <a:effectLst/>
                <a:latin typeface="Agency FB" panose="020B0503020202020204" pitchFamily="34" charset="0"/>
              </a:rPr>
              <a:t>Electronic systems play a crucial role in rocketry. They are used for a variety of functions, such as guidance, navigation, control, telemetry, communication, and safety.</a:t>
            </a:r>
            <a:endParaRPr lang="en-IN" sz="2800" dirty="0">
              <a:solidFill>
                <a:schemeClr val="bg1"/>
              </a:solidFill>
              <a:latin typeface="Agency FB" panose="020B0503020202020204" pitchFamily="34" charset="0"/>
            </a:endParaRPr>
          </a:p>
        </p:txBody>
      </p:sp>
      <p:pic>
        <p:nvPicPr>
          <p:cNvPr id="1026" name="Picture 2" descr="Custom Flight Computer MkII - SHAWN VICTOR"/>
          <p:cNvPicPr>
            <a:picLocks noChangeAspect="1" noChangeArrowheads="1"/>
          </p:cNvPicPr>
          <p:nvPr/>
        </p:nvPicPr>
        <p:blipFill rotWithShape="1">
          <a:blip r:embed="rId2">
            <a:extLst>
              <a:ext uri="{28A0092B-C50C-407E-A947-70E740481C1C}">
                <a14:useLocalDpi xmlns:a14="http://schemas.microsoft.com/office/drawing/2010/main" val="0"/>
              </a:ext>
            </a:extLst>
          </a:blip>
          <a:srcRect t="16109" b="12075"/>
          <a:stretch>
            <a:fillRect/>
          </a:stretch>
        </p:blipFill>
        <p:spPr bwMode="auto">
          <a:xfrm>
            <a:off x="6432429" y="1265544"/>
            <a:ext cx="5143500" cy="4925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2" name="TextBox 1"/>
          <p:cNvSpPr txBox="1"/>
          <p:nvPr/>
        </p:nvSpPr>
        <p:spPr>
          <a:xfrm>
            <a:off x="5397260" y="370936"/>
            <a:ext cx="1397479" cy="1107996"/>
          </a:xfrm>
          <a:prstGeom prst="rect">
            <a:avLst/>
          </a:prstGeom>
          <a:noFill/>
        </p:spPr>
        <p:txBody>
          <a:bodyPr wrap="square" rtlCol="0">
            <a:spAutoFit/>
          </a:bodyPr>
          <a:lstStyle/>
          <a:p>
            <a:pPr algn="ctr"/>
            <a:r>
              <a:rPr lang="en-IN" sz="6600" b="1" dirty="0">
                <a:solidFill>
                  <a:schemeClr val="bg1"/>
                </a:solidFill>
                <a:latin typeface="Agency FB" panose="020B0503020202020204" pitchFamily="34" charset="0"/>
              </a:rPr>
              <a:t>GNC</a:t>
            </a:r>
            <a:endParaRPr lang="en-IN" sz="6600" b="1" dirty="0">
              <a:solidFill>
                <a:schemeClr val="bg1"/>
              </a:solidFill>
              <a:latin typeface="Agency FB" panose="020B0503020202020204" pitchFamily="34" charset="0"/>
            </a:endParaRPr>
          </a:p>
        </p:txBody>
      </p:sp>
      <p:sp>
        <p:nvSpPr>
          <p:cNvPr id="3" name="TextBox 2"/>
          <p:cNvSpPr txBox="1"/>
          <p:nvPr/>
        </p:nvSpPr>
        <p:spPr>
          <a:xfrm>
            <a:off x="638355" y="2458529"/>
            <a:ext cx="4871048" cy="3108543"/>
          </a:xfrm>
          <a:prstGeom prst="rect">
            <a:avLst/>
          </a:prstGeom>
          <a:noFill/>
        </p:spPr>
        <p:txBody>
          <a:bodyPr wrap="square" rtlCol="0">
            <a:spAutoFit/>
          </a:bodyPr>
          <a:lstStyle/>
          <a:p>
            <a:pPr algn="just"/>
            <a:r>
              <a:rPr lang="en-US" sz="2800" b="0" i="0" dirty="0">
                <a:solidFill>
                  <a:srgbClr val="D1D5DB"/>
                </a:solidFill>
                <a:effectLst/>
                <a:latin typeface="Agency FB" panose="020B0503020202020204" pitchFamily="34" charset="0"/>
              </a:rPr>
              <a:t>Guidance and navigation systems use sensors and computer algorithms to determine the rocket's position, velocity, and orientation in space. They provide the necessary information to control the rocket's trajectory and ensure that it reaches its intended destination</a:t>
            </a:r>
            <a:r>
              <a:rPr lang="en-US" sz="2800" b="0" i="0" dirty="0">
                <a:solidFill>
                  <a:srgbClr val="D1D5DB"/>
                </a:solidFill>
                <a:effectLst/>
                <a:latin typeface="Söhne"/>
              </a:rPr>
              <a:t>. </a:t>
            </a:r>
            <a:endParaRPr lang="en-IN" sz="2800" dirty="0"/>
          </a:p>
        </p:txBody>
      </p:sp>
      <p:sp>
        <p:nvSpPr>
          <p:cNvPr id="4" name="TextBox 3"/>
          <p:cNvSpPr txBox="1"/>
          <p:nvPr/>
        </p:nvSpPr>
        <p:spPr>
          <a:xfrm>
            <a:off x="6794739" y="2458529"/>
            <a:ext cx="4445479" cy="2677656"/>
          </a:xfrm>
          <a:prstGeom prst="rect">
            <a:avLst/>
          </a:prstGeom>
          <a:noFill/>
        </p:spPr>
        <p:txBody>
          <a:bodyPr wrap="square" rtlCol="0">
            <a:spAutoFit/>
          </a:bodyPr>
          <a:lstStyle/>
          <a:p>
            <a:pPr algn="just"/>
            <a:r>
              <a:rPr lang="en-US" sz="2800" b="0" i="0" dirty="0">
                <a:solidFill>
                  <a:srgbClr val="D1D5DB"/>
                </a:solidFill>
                <a:effectLst/>
                <a:latin typeface="Agency FB" panose="020B0503020202020204" pitchFamily="34" charset="0"/>
              </a:rPr>
              <a:t>Control systems use electronic actuators to adjust the rocket's thrust, attitude, and trajectory. They are essential for ensuring that the rocket follows its planned flight path and stays on course.</a:t>
            </a:r>
            <a:endParaRPr lang="en-IN" sz="2800" dirty="0">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2" name="TextBox 1"/>
          <p:cNvSpPr txBox="1"/>
          <p:nvPr/>
        </p:nvSpPr>
        <p:spPr>
          <a:xfrm>
            <a:off x="4409535" y="437693"/>
            <a:ext cx="3372929" cy="1015663"/>
          </a:xfrm>
          <a:prstGeom prst="rect">
            <a:avLst/>
          </a:prstGeom>
          <a:noFill/>
        </p:spPr>
        <p:txBody>
          <a:bodyPr wrap="square" rtlCol="0">
            <a:spAutoFit/>
          </a:bodyPr>
          <a:lstStyle/>
          <a:p>
            <a:pPr algn="ctr"/>
            <a:r>
              <a:rPr lang="en-IN" sz="6000" b="1" dirty="0">
                <a:solidFill>
                  <a:schemeClr val="bg1"/>
                </a:solidFill>
                <a:latin typeface="Agency FB" panose="020B0503020202020204" pitchFamily="34" charset="0"/>
              </a:rPr>
              <a:t>TELEMETRY</a:t>
            </a:r>
            <a:endParaRPr lang="en-IN" sz="6000" b="1" dirty="0">
              <a:solidFill>
                <a:schemeClr val="bg1"/>
              </a:solidFill>
              <a:latin typeface="Agency FB" panose="020B0503020202020204" pitchFamily="34" charset="0"/>
            </a:endParaRPr>
          </a:p>
        </p:txBody>
      </p:sp>
      <p:sp>
        <p:nvSpPr>
          <p:cNvPr id="3" name="TextBox 2"/>
          <p:cNvSpPr txBox="1"/>
          <p:nvPr/>
        </p:nvSpPr>
        <p:spPr>
          <a:xfrm>
            <a:off x="163903" y="1527006"/>
            <a:ext cx="5158594" cy="4524315"/>
          </a:xfrm>
          <a:prstGeom prst="rect">
            <a:avLst/>
          </a:prstGeom>
          <a:noFill/>
        </p:spPr>
        <p:txBody>
          <a:bodyPr wrap="square" rtlCol="0">
            <a:spAutoFit/>
          </a:bodyPr>
          <a:lstStyle/>
          <a:p>
            <a:pPr algn="just"/>
            <a:r>
              <a:rPr lang="en-US" sz="2400" b="0" i="0" dirty="0">
                <a:solidFill>
                  <a:srgbClr val="D1D5DB"/>
                </a:solidFill>
                <a:effectLst/>
                <a:latin typeface="Agency FB" panose="020B0503020202020204" pitchFamily="34" charset="0"/>
              </a:rPr>
              <a:t>Telemetry systems use sensors and transmitters to send data from the rocket back to the ground. This data includes information about the rocket's position, velocity, temperature, pressure, and other important parameters. This data helps ground crews monitor the rocket's performance and make any necessary adjustments during the flight. Communication systems allow the rocket to receive commands from the ground and send telemetry data back to the ground. They are essential for controlling the rocket and ensuring that it remains on course.</a:t>
            </a:r>
            <a:endParaRPr lang="en-IN" sz="2400" dirty="0">
              <a:latin typeface="Agency FB" panose="020B0503020202020204" pitchFamily="34" charset="0"/>
            </a:endParaRPr>
          </a:p>
        </p:txBody>
      </p:sp>
      <p:pic>
        <p:nvPicPr>
          <p:cNvPr id="2050" name="Picture 2" descr="Rocket Teleme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484" y="1527006"/>
            <a:ext cx="607695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4" name="TextBox 3"/>
          <p:cNvSpPr txBox="1"/>
          <p:nvPr/>
        </p:nvSpPr>
        <p:spPr>
          <a:xfrm>
            <a:off x="3279363" y="310551"/>
            <a:ext cx="5633273" cy="923330"/>
          </a:xfrm>
          <a:prstGeom prst="rect">
            <a:avLst/>
          </a:prstGeom>
          <a:noFill/>
        </p:spPr>
        <p:txBody>
          <a:bodyPr wrap="none" rtlCol="0">
            <a:spAutoFit/>
          </a:bodyPr>
          <a:lstStyle/>
          <a:p>
            <a:pPr algn="ctr"/>
            <a:r>
              <a:rPr lang="en-IN" sz="5400" b="1" dirty="0">
                <a:solidFill>
                  <a:schemeClr val="bg1"/>
                </a:solidFill>
                <a:latin typeface="Agency FB" panose="020B0503020202020204" pitchFamily="34" charset="0"/>
              </a:rPr>
              <a:t>SAFETY AND RECOVERY</a:t>
            </a:r>
            <a:endParaRPr lang="en-IN" sz="5400" b="1" dirty="0">
              <a:solidFill>
                <a:schemeClr val="bg1"/>
              </a:solidFill>
              <a:latin typeface="Agency FB" panose="020B0503020202020204" pitchFamily="34" charset="0"/>
            </a:endParaRPr>
          </a:p>
        </p:txBody>
      </p:sp>
      <p:sp>
        <p:nvSpPr>
          <p:cNvPr id="5" name="TextBox 4"/>
          <p:cNvSpPr txBox="1"/>
          <p:nvPr/>
        </p:nvSpPr>
        <p:spPr>
          <a:xfrm>
            <a:off x="465825" y="1613140"/>
            <a:ext cx="5520907" cy="4431983"/>
          </a:xfrm>
          <a:prstGeom prst="rect">
            <a:avLst/>
          </a:prstGeom>
          <a:noFill/>
        </p:spPr>
        <p:txBody>
          <a:bodyPr wrap="square" rtlCol="0">
            <a:spAutoFit/>
          </a:bodyPr>
          <a:lstStyle/>
          <a:p>
            <a:pPr algn="just"/>
            <a:r>
              <a:rPr lang="en-US" sz="2400" b="0" i="0" dirty="0">
                <a:solidFill>
                  <a:srgbClr val="D1D5DB"/>
                </a:solidFill>
                <a:effectLst/>
                <a:latin typeface="Agency FB" panose="020B0503020202020204" pitchFamily="34" charset="0"/>
              </a:rPr>
              <a:t>Safety systems use electronic sensors and algorithms to detect and prevent potential hazards. For example, they can detect anomalies in the rocket's performance and trigger automatic shutdown or abort procedures if necessary.</a:t>
            </a:r>
            <a:endParaRPr lang="en-US" sz="2400" b="0" i="0" dirty="0">
              <a:solidFill>
                <a:srgbClr val="D1D5DB"/>
              </a:solidFill>
              <a:effectLst/>
              <a:latin typeface="Agency FB" panose="020B0503020202020204" pitchFamily="34" charset="0"/>
            </a:endParaRPr>
          </a:p>
          <a:p>
            <a:pPr algn="just"/>
            <a:endParaRPr lang="en-US" sz="2400" b="0" i="0" dirty="0">
              <a:solidFill>
                <a:srgbClr val="D1D5DB"/>
              </a:solidFill>
              <a:effectLst/>
              <a:latin typeface="Agency FB" panose="020B0503020202020204" pitchFamily="34" charset="0"/>
            </a:endParaRPr>
          </a:p>
          <a:p>
            <a:pPr algn="just"/>
            <a:r>
              <a:rPr lang="en-US" sz="2400" dirty="0">
                <a:solidFill>
                  <a:srgbClr val="D1D5DB"/>
                </a:solidFill>
                <a:latin typeface="Agency FB" panose="020B0503020202020204" pitchFamily="34" charset="0"/>
              </a:rPr>
              <a:t>Recovery Systems includes parachute deployment and touch-down.</a:t>
            </a:r>
            <a:endParaRPr lang="en-US" sz="2400" dirty="0">
              <a:solidFill>
                <a:srgbClr val="D1D5DB"/>
              </a:solidFill>
              <a:latin typeface="Agency FB" panose="020B0503020202020204" pitchFamily="34" charset="0"/>
            </a:endParaRPr>
          </a:p>
          <a:p>
            <a:pPr algn="just"/>
            <a:endParaRPr lang="en-US" sz="2400" b="0" i="0" dirty="0">
              <a:solidFill>
                <a:srgbClr val="D1D5DB"/>
              </a:solidFill>
              <a:effectLst/>
              <a:latin typeface="Agency FB" panose="020B0503020202020204" pitchFamily="34" charset="0"/>
            </a:endParaRPr>
          </a:p>
          <a:p>
            <a:pPr algn="just"/>
            <a:r>
              <a:rPr lang="en-US" sz="2400" b="0" i="0" dirty="0">
                <a:solidFill>
                  <a:srgbClr val="D1D5DB"/>
                </a:solidFill>
                <a:effectLst/>
                <a:latin typeface="Agency FB" panose="020B0503020202020204" pitchFamily="34" charset="0"/>
              </a:rPr>
              <a:t>Overall, electronic systems play a critical role in ensuring the success and safety of rocket launches.</a:t>
            </a:r>
            <a:endParaRPr lang="en-US" sz="2400" b="0" i="0" dirty="0">
              <a:solidFill>
                <a:srgbClr val="D1D5DB"/>
              </a:solidFill>
              <a:effectLst/>
              <a:latin typeface="Agency FB" panose="020B0503020202020204" pitchFamily="34" charset="0"/>
            </a:endParaRPr>
          </a:p>
          <a:p>
            <a:endParaRPr lang="en-IN" dirty="0">
              <a:solidFill>
                <a:schemeClr val="bg1"/>
              </a:solidFill>
              <a:latin typeface="Agency FB" panose="020B0503020202020204" pitchFamily="34" charset="0"/>
            </a:endParaRPr>
          </a:p>
        </p:txBody>
      </p:sp>
      <p:pic>
        <p:nvPicPr>
          <p:cNvPr id="3076" name="Picture 4" descr="SPEAR II – Delft Aerospace Rocket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680" y="1233881"/>
            <a:ext cx="4383800" cy="24668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paceX's self-landing rocket is a flying robot that's great at 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5680" y="3762770"/>
            <a:ext cx="4385513" cy="2466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4" name="TextBox 3"/>
          <p:cNvSpPr txBox="1"/>
          <p:nvPr/>
        </p:nvSpPr>
        <p:spPr>
          <a:xfrm>
            <a:off x="4368482" y="310551"/>
            <a:ext cx="3455035" cy="922020"/>
          </a:xfrm>
          <a:prstGeom prst="rect">
            <a:avLst/>
          </a:prstGeom>
          <a:noFill/>
        </p:spPr>
        <p:txBody>
          <a:bodyPr wrap="none" rtlCol="0">
            <a:spAutoFit/>
          </a:bodyPr>
          <a:lstStyle/>
          <a:p>
            <a:pPr algn="ctr"/>
            <a:r>
              <a:rPr lang="en-US" altLang="en-IN" sz="5400" b="1" dirty="0">
                <a:solidFill>
                  <a:schemeClr val="bg1"/>
                </a:solidFill>
                <a:latin typeface="Agency FB" panose="020B0503020202020204" pitchFamily="34" charset="0"/>
              </a:rPr>
              <a:t>OUR SYSTEMS</a:t>
            </a:r>
            <a:endParaRPr lang="en-US" altLang="en-IN" sz="5400" b="1" dirty="0">
              <a:solidFill>
                <a:schemeClr val="bg1"/>
              </a:solidFill>
              <a:latin typeface="Agency FB" panose="020B0503020202020204" pitchFamily="34" charset="0"/>
            </a:endParaRPr>
          </a:p>
        </p:txBody>
      </p:sp>
      <p:sp>
        <p:nvSpPr>
          <p:cNvPr id="5" name="TextBox 4"/>
          <p:cNvSpPr txBox="1"/>
          <p:nvPr/>
        </p:nvSpPr>
        <p:spPr>
          <a:xfrm>
            <a:off x="382005" y="1691245"/>
            <a:ext cx="5520907" cy="3046095"/>
          </a:xfrm>
          <a:prstGeom prst="rect">
            <a:avLst/>
          </a:prstGeom>
          <a:noFill/>
        </p:spPr>
        <p:txBody>
          <a:bodyPr wrap="square" rtlCol="0">
            <a:spAutoFit/>
          </a:bodyPr>
          <a:lstStyle/>
          <a:p>
            <a:pPr marL="342900" indent="-342900" algn="l">
              <a:buFont typeface="Arial" panose="020B0604020202020204" pitchFamily="34" charset="0"/>
              <a:buChar char="•"/>
            </a:pPr>
            <a:r>
              <a:rPr lang="en-US" sz="4800" b="0" i="0" dirty="0">
                <a:solidFill>
                  <a:srgbClr val="D1D5DB"/>
                </a:solidFill>
                <a:effectLst/>
                <a:latin typeface="Agency FB" panose="020B0503020202020204" pitchFamily="34" charset="0"/>
              </a:rPr>
              <a:t>EJECTION SYSTEM.</a:t>
            </a:r>
            <a:endParaRPr lang="en-US" sz="4800" b="0" i="0" dirty="0">
              <a:solidFill>
                <a:srgbClr val="D1D5DB"/>
              </a:solidFill>
              <a:effectLst/>
              <a:latin typeface="Agency FB" panose="020B0503020202020204" pitchFamily="34" charset="0"/>
            </a:endParaRPr>
          </a:p>
          <a:p>
            <a:pPr marL="342900" indent="-342900" algn="l">
              <a:buFont typeface="Arial" panose="020B0604020202020204" pitchFamily="34" charset="0"/>
              <a:buChar char="•"/>
            </a:pPr>
            <a:endParaRPr lang="en-US" sz="4800" b="0" i="0" dirty="0">
              <a:solidFill>
                <a:srgbClr val="D1D5DB"/>
              </a:solidFill>
              <a:effectLst/>
              <a:latin typeface="Agency FB" panose="020B0503020202020204" pitchFamily="34" charset="0"/>
            </a:endParaRPr>
          </a:p>
          <a:p>
            <a:pPr marL="342900" indent="-342900" algn="l">
              <a:buFont typeface="Arial" panose="020B0604020202020204" pitchFamily="34" charset="0"/>
              <a:buChar char="•"/>
            </a:pPr>
            <a:r>
              <a:rPr lang="en-US" sz="4800" b="0" i="0" dirty="0">
                <a:solidFill>
                  <a:srgbClr val="D1D5DB"/>
                </a:solidFill>
                <a:effectLst/>
                <a:latin typeface="Agency FB" panose="020B0503020202020204" pitchFamily="34" charset="0"/>
              </a:rPr>
              <a:t>FLIGHT DATA.</a:t>
            </a:r>
            <a:endParaRPr lang="en-US" sz="4800" b="0" i="0" dirty="0">
              <a:solidFill>
                <a:srgbClr val="D1D5DB"/>
              </a:solidFill>
              <a:effectLst/>
              <a:latin typeface="Agency FB" panose="020B0503020202020204" pitchFamily="34" charset="0"/>
            </a:endParaRPr>
          </a:p>
          <a:p>
            <a:pPr marL="285750" indent="-285750" algn="l"/>
            <a:endParaRPr lang="en-IN" sz="4800" dirty="0">
              <a:solidFill>
                <a:schemeClr val="bg1"/>
              </a:solidFill>
              <a:latin typeface="Agency FB" panose="020B0503020202020204" pitchFamily="34" charset="0"/>
            </a:endParaRPr>
          </a:p>
        </p:txBody>
      </p:sp>
      <p:pic>
        <p:nvPicPr>
          <p:cNvPr id="7" name="Content Placeholder 6"/>
          <p:cNvPicPr>
            <a:picLocks noChangeAspect="1"/>
          </p:cNvPicPr>
          <p:nvPr>
            <p:ph idx="1"/>
          </p:nvPr>
        </p:nvPicPr>
        <p:blipFill rotWithShape="1">
          <a:blip r:embed="rId2">
            <a:extLst>
              <a:ext uri="{28A0092B-C50C-407E-A947-70E740481C1C}">
                <a14:useLocalDpi xmlns:a14="http://schemas.microsoft.com/office/drawing/2010/main" val="0"/>
              </a:ext>
            </a:extLst>
          </a:blip>
          <a:srcRect t="6239" r="20018" b="17138"/>
          <a:stretch>
            <a:fillRect/>
          </a:stretch>
        </p:blipFill>
        <p:spPr>
          <a:xfrm>
            <a:off x="7823200" y="3596005"/>
            <a:ext cx="4124325" cy="2235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4" name="TextBox 3"/>
          <p:cNvSpPr txBox="1"/>
          <p:nvPr/>
        </p:nvSpPr>
        <p:spPr>
          <a:xfrm>
            <a:off x="3896359" y="301026"/>
            <a:ext cx="4399280" cy="922020"/>
          </a:xfrm>
          <a:prstGeom prst="rect">
            <a:avLst/>
          </a:prstGeom>
          <a:noFill/>
        </p:spPr>
        <p:txBody>
          <a:bodyPr wrap="none" rtlCol="0">
            <a:spAutoFit/>
          </a:bodyPr>
          <a:lstStyle/>
          <a:p>
            <a:pPr algn="ctr"/>
            <a:r>
              <a:rPr lang="en-US" altLang="en-IN" sz="5400" b="1" dirty="0">
                <a:solidFill>
                  <a:schemeClr val="bg1"/>
                </a:solidFill>
                <a:latin typeface="Agency FB" panose="020B0503020202020204" pitchFamily="34" charset="0"/>
              </a:rPr>
              <a:t>EJECTION SYSTEM</a:t>
            </a:r>
            <a:endParaRPr lang="en-US" altLang="en-IN" sz="5400" b="1" dirty="0">
              <a:solidFill>
                <a:schemeClr val="bg1"/>
              </a:solidFill>
              <a:latin typeface="Agency FB" panose="020B0503020202020204" pitchFamily="34" charset="0"/>
            </a:endParaRPr>
          </a:p>
        </p:txBody>
      </p:sp>
      <p:sp>
        <p:nvSpPr>
          <p:cNvPr id="5" name="TextBox 4"/>
          <p:cNvSpPr txBox="1"/>
          <p:nvPr/>
        </p:nvSpPr>
        <p:spPr>
          <a:xfrm>
            <a:off x="382005" y="1691245"/>
            <a:ext cx="5520907" cy="3046095"/>
          </a:xfrm>
          <a:prstGeom prst="rect">
            <a:avLst/>
          </a:prstGeom>
          <a:noFill/>
        </p:spPr>
        <p:txBody>
          <a:bodyPr wrap="square" rtlCol="0">
            <a:spAutoFit/>
          </a:bodyPr>
          <a:lstStyle/>
          <a:p>
            <a:pPr marL="285750" indent="-285750" algn="l"/>
            <a:r>
              <a:rPr lang="en-US" altLang="en-IN" sz="3200" dirty="0">
                <a:solidFill>
                  <a:schemeClr val="bg1"/>
                </a:solidFill>
                <a:latin typeface="Agency FB" panose="020B0503020202020204" pitchFamily="34" charset="0"/>
              </a:rPr>
              <a:t>We are using arduino nano, leds,</a:t>
            </a:r>
            <a:endParaRPr lang="en-US" altLang="en-IN" sz="3200" dirty="0">
              <a:solidFill>
                <a:schemeClr val="bg1"/>
              </a:solidFill>
              <a:latin typeface="Agency FB" panose="020B0503020202020204" pitchFamily="34" charset="0"/>
            </a:endParaRPr>
          </a:p>
          <a:p>
            <a:pPr marL="285750" indent="-285750" algn="l"/>
            <a:r>
              <a:rPr lang="en-US" altLang="en-IN" sz="3200" dirty="0">
                <a:solidFill>
                  <a:schemeClr val="bg1"/>
                </a:solidFill>
                <a:latin typeface="Agency FB" panose="020B0503020202020204" pitchFamily="34" charset="0"/>
              </a:rPr>
              <a:t>switchs, servo motors to eject the</a:t>
            </a:r>
            <a:endParaRPr lang="en-US" altLang="en-IN" sz="3200" dirty="0">
              <a:solidFill>
                <a:schemeClr val="bg1"/>
              </a:solidFill>
              <a:latin typeface="Agency FB" panose="020B0503020202020204" pitchFamily="34" charset="0"/>
            </a:endParaRPr>
          </a:p>
          <a:p>
            <a:pPr marL="285750" indent="-285750" algn="l"/>
            <a:r>
              <a:rPr lang="en-US" altLang="en-IN" sz="3200" dirty="0">
                <a:solidFill>
                  <a:schemeClr val="bg1"/>
                </a:solidFill>
                <a:latin typeface="Agency FB" panose="020B0503020202020204" pitchFamily="34" charset="0"/>
              </a:rPr>
              <a:t>parachute. When the rocket reaches the</a:t>
            </a:r>
            <a:endParaRPr lang="en-US" altLang="en-IN" sz="3200" dirty="0">
              <a:solidFill>
                <a:schemeClr val="bg1"/>
              </a:solidFill>
              <a:latin typeface="Agency FB" panose="020B0503020202020204" pitchFamily="34" charset="0"/>
            </a:endParaRPr>
          </a:p>
          <a:p>
            <a:pPr marL="285750" indent="-285750" algn="l"/>
            <a:r>
              <a:rPr lang="en-US" altLang="en-IN" sz="3200" dirty="0">
                <a:solidFill>
                  <a:schemeClr val="bg1"/>
                </a:solidFill>
                <a:latin typeface="Agency FB" panose="020B0503020202020204" pitchFamily="34" charset="0"/>
              </a:rPr>
              <a:t>apogee then automatically the parachute</a:t>
            </a:r>
            <a:endParaRPr lang="en-US" altLang="en-IN" sz="3200" dirty="0">
              <a:solidFill>
                <a:schemeClr val="bg1"/>
              </a:solidFill>
              <a:latin typeface="Agency FB" panose="020B0503020202020204" pitchFamily="34" charset="0"/>
            </a:endParaRPr>
          </a:p>
          <a:p>
            <a:pPr marL="285750" indent="-285750" algn="l"/>
            <a:r>
              <a:rPr lang="en-US" altLang="en-IN" sz="3200" dirty="0">
                <a:solidFill>
                  <a:schemeClr val="bg1"/>
                </a:solidFill>
                <a:latin typeface="Agency FB" panose="020B0503020202020204" pitchFamily="34" charset="0"/>
              </a:rPr>
              <a:t>is deployed for the recovery of the</a:t>
            </a:r>
            <a:endParaRPr lang="en-US" altLang="en-IN" sz="3200" dirty="0">
              <a:solidFill>
                <a:schemeClr val="bg1"/>
              </a:solidFill>
              <a:latin typeface="Agency FB" panose="020B0503020202020204" pitchFamily="34" charset="0"/>
            </a:endParaRPr>
          </a:p>
          <a:p>
            <a:pPr marL="285750" indent="-285750" algn="l"/>
            <a:r>
              <a:rPr lang="en-US" altLang="en-IN" sz="3200" dirty="0">
                <a:solidFill>
                  <a:schemeClr val="bg1"/>
                </a:solidFill>
                <a:latin typeface="Agency FB" panose="020B0503020202020204" pitchFamily="34" charset="0"/>
              </a:rPr>
              <a:t>rocket.</a:t>
            </a:r>
            <a:endParaRPr lang="en-US" altLang="en-IN" sz="3200" dirty="0">
              <a:solidFill>
                <a:schemeClr val="bg1"/>
              </a:solidFill>
              <a:latin typeface="Agency FB" panose="020B0503020202020204" pitchFamily="34" charset="0"/>
            </a:endParaRPr>
          </a:p>
        </p:txBody>
      </p:sp>
      <p:sp>
        <p:nvSpPr>
          <p:cNvPr id="8" name="Content Placeholder 7"/>
          <p:cNvSpPr/>
          <p:nvPr>
            <p:ph idx="1"/>
          </p:nvPr>
        </p:nvSpPr>
        <p:spPr>
          <a:xfrm>
            <a:off x="838200" y="5953760"/>
            <a:ext cx="10515600" cy="223520"/>
          </a:xfrm>
        </p:spPr>
        <p:txBody>
          <a:bodyPr>
            <a:normAutofit fontScale="30000"/>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p>
            <a:endParaRPr lang="en-US"/>
          </a:p>
        </p:txBody>
      </p:sp>
      <p:sp>
        <p:nvSpPr>
          <p:cNvPr id="9" name="Content Placeholder 8"/>
          <p:cNvSpPr>
            <a:spLocks noGrp="1"/>
          </p:cNvSpPr>
          <p:nvPr>
            <p:ph sz="half" idx="1"/>
          </p:nvPr>
        </p:nvSpPr>
        <p:spPr/>
        <p:txBody>
          <a:bodyPr/>
          <a:p>
            <a:r>
              <a:rPr lang="en-US" sz="3200">
                <a:solidFill>
                  <a:schemeClr val="bg1"/>
                </a:solidFill>
                <a:latin typeface="Agency FB" panose="020B0503020202020204" pitchFamily="34" charset="0"/>
                <a:cs typeface="Agency FB" panose="020B0503020202020204" pitchFamily="34" charset="0"/>
              </a:rPr>
              <a:t>By using arduino nano, mpu6050, bmp280, sd card reader, we were able to record flight data in the sd card.</a:t>
            </a:r>
            <a:endParaRPr lang="en-US" sz="3200">
              <a:solidFill>
                <a:schemeClr val="bg1"/>
              </a:solidFill>
              <a:latin typeface="Agency FB" panose="020B0503020202020204" pitchFamily="34" charset="0"/>
              <a:cs typeface="Agency FB" panose="020B0503020202020204" pitchFamily="34" charset="0"/>
            </a:endParaRPr>
          </a:p>
        </p:txBody>
      </p:sp>
      <p:sp>
        <p:nvSpPr>
          <p:cNvPr id="4" name="TextBox 3"/>
          <p:cNvSpPr txBox="1"/>
          <p:nvPr/>
        </p:nvSpPr>
        <p:spPr>
          <a:xfrm>
            <a:off x="4544694" y="301026"/>
            <a:ext cx="3102610" cy="922020"/>
          </a:xfrm>
          <a:prstGeom prst="rect">
            <a:avLst/>
          </a:prstGeom>
          <a:noFill/>
        </p:spPr>
        <p:txBody>
          <a:bodyPr wrap="none" rtlCol="0">
            <a:spAutoFit/>
          </a:bodyPr>
          <a:lstStyle/>
          <a:p>
            <a:pPr algn="ctr"/>
            <a:r>
              <a:rPr lang="en-US" altLang="en-IN" sz="5400" b="1" dirty="0">
                <a:solidFill>
                  <a:schemeClr val="bg1"/>
                </a:solidFill>
                <a:latin typeface="Agency FB" panose="020B0503020202020204" pitchFamily="34" charset="0"/>
              </a:rPr>
              <a:t>FLIGHT DATA</a:t>
            </a:r>
            <a:endParaRPr lang="en-US" altLang="en-IN" sz="5400" b="1" dirty="0">
              <a:solidFill>
                <a:schemeClr val="bg1"/>
              </a:solidFill>
              <a:latin typeface="Agency FB" panose="020B0503020202020204" pitchFamily="34" charset="0"/>
            </a:endParaRPr>
          </a:p>
        </p:txBody>
      </p:sp>
      <p:pic>
        <p:nvPicPr>
          <p:cNvPr id="10" name="Content Placeholder 9"/>
          <p:cNvPicPr>
            <a:picLocks noChangeAspect="1"/>
          </p:cNvPicPr>
          <p:nvPr>
            <p:ph sz="half" idx="2"/>
          </p:nvPr>
        </p:nvPicPr>
        <p:blipFill rotWithShape="1">
          <a:blip r:embed="rId2">
            <a:extLst>
              <a:ext uri="{28A0092B-C50C-407E-A947-70E740481C1C}">
                <a14:useLocalDpi xmlns:a14="http://schemas.microsoft.com/office/drawing/2010/main" val="0"/>
              </a:ext>
            </a:extLst>
          </a:blip>
          <a:srcRect t="6239" r="20018" b="17138"/>
          <a:stretch>
            <a:fillRect/>
          </a:stretch>
        </p:blipFill>
        <p:spPr>
          <a:xfrm>
            <a:off x="6116955" y="1691005"/>
            <a:ext cx="5730875" cy="2666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7000" t="-28000" b="-55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227" y="967230"/>
            <a:ext cx="10897544" cy="5890770"/>
          </a:xfrm>
          <a:prstGeom prst="rect">
            <a:avLst/>
          </a:prstGeom>
        </p:spPr>
      </p:pic>
      <p:sp>
        <p:nvSpPr>
          <p:cNvPr id="5" name="TextBox 4"/>
          <p:cNvSpPr txBox="1"/>
          <p:nvPr/>
        </p:nvSpPr>
        <p:spPr>
          <a:xfrm>
            <a:off x="2241789" y="104052"/>
            <a:ext cx="7708421" cy="923330"/>
          </a:xfrm>
          <a:prstGeom prst="rect">
            <a:avLst/>
          </a:prstGeom>
          <a:noFill/>
        </p:spPr>
        <p:txBody>
          <a:bodyPr wrap="square">
            <a:spAutoFit/>
          </a:bodyPr>
          <a:lstStyle/>
          <a:p>
            <a:pPr algn="ctr"/>
            <a:r>
              <a:rPr lang="en-IN" sz="5400" b="1" dirty="0">
                <a:solidFill>
                  <a:schemeClr val="bg1"/>
                </a:solidFill>
                <a:latin typeface="Agency FB" panose="020B0503020202020204" pitchFamily="34" charset="0"/>
              </a:rPr>
              <a:t>OUR FLIGHT COMPUTER DATA</a:t>
            </a:r>
            <a:endParaRPr lang="en-IN" sz="5400" b="1" dirty="0">
              <a:solidFill>
                <a:schemeClr val="bg1"/>
              </a:solidFill>
              <a:latin typeface="Agency FB" panose="020B05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2055</Words>
  <Application>WPS Presentation</Application>
  <PresentationFormat>Widescreen</PresentationFormat>
  <Paragraphs>49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SimSun</vt:lpstr>
      <vt:lpstr>Wingdings</vt:lpstr>
      <vt:lpstr>Agency FB</vt:lpstr>
      <vt:lpstr>Söhne</vt:lpstr>
      <vt:lpstr>SWAstro</vt:lpstr>
      <vt:lpstr>Microsoft YaHei</vt:lpstr>
      <vt:lpstr>Arial Unicode MS</vt:lpstr>
      <vt:lpstr>Calibri Light</vt:lpstr>
      <vt:lpstr>Calibri</vt:lpstr>
      <vt:lpstr>Adobe Arabic</vt:lpstr>
      <vt:lpstr>Office Theme</vt:lpstr>
      <vt:lpstr>1_Office Theme</vt:lpstr>
      <vt:lpstr>AVIONICS AND GNC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AND GNC</dc:title>
  <dc:creator>jain.ninan01@outlook.com</dc:creator>
  <cp:lastModifiedBy>Ankit Negi</cp:lastModifiedBy>
  <cp:revision>8</cp:revision>
  <dcterms:created xsi:type="dcterms:W3CDTF">2023-04-18T15:29:00Z</dcterms:created>
  <dcterms:modified xsi:type="dcterms:W3CDTF">2023-07-09T14:15:22Z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5D8E8AF60884492BAAC3FA064F194E1A</vt:lpwstr>
  </property>
  <property fmtid="{D5CDD505-2E9C-101B-9397-08002B2CF9AE}" pid="3" name="KSOProductBuildVer">
    <vt:lpwstr>1033-11.2.0.11537</vt:lpwstr>
  </property>
</Properties>
</file>