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6"/>
  </p:notesMasterIdLst>
  <p:sldIdLst>
    <p:sldId id="256" r:id="rId2"/>
    <p:sldId id="257" r:id="rId3"/>
    <p:sldId id="258" r:id="rId4"/>
    <p:sldId id="260" r:id="rId5"/>
    <p:sldId id="261" r:id="rId6"/>
    <p:sldId id="264" r:id="rId7"/>
    <p:sldId id="265" r:id="rId8"/>
    <p:sldId id="266" r:id="rId9"/>
    <p:sldId id="267" r:id="rId10"/>
    <p:sldId id="268" r:id="rId11"/>
    <p:sldId id="269" r:id="rId12"/>
    <p:sldId id="270" r:id="rId13"/>
    <p:sldId id="271" r:id="rId14"/>
    <p:sldId id="272" r:id="rId15"/>
    <p:sldId id="274" r:id="rId16"/>
    <p:sldId id="275" r:id="rId17"/>
    <p:sldId id="276" r:id="rId18"/>
    <p:sldId id="277" r:id="rId19"/>
    <p:sldId id="279" r:id="rId20"/>
    <p:sldId id="280" r:id="rId21"/>
    <p:sldId id="278" r:id="rId22"/>
    <p:sldId id="281" r:id="rId23"/>
    <p:sldId id="27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Dadarwala" initials="AD" lastIdx="1" clrIdx="0">
    <p:extLst>
      <p:ext uri="{19B8F6BF-5375-455C-9EA6-DF929625EA0E}">
        <p15:presenceInfo xmlns:p15="http://schemas.microsoft.com/office/powerpoint/2012/main" userId="2293f5c368a714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00" autoAdjust="0"/>
  </p:normalViewPr>
  <p:slideViewPr>
    <p:cSldViewPr snapToGrid="0">
      <p:cViewPr varScale="1">
        <p:scale>
          <a:sx n="76" d="100"/>
          <a:sy n="76" d="100"/>
        </p:scale>
        <p:origin x="2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74D36-7C9E-43F9-B7E0-2B50761F7151}" type="datetimeFigureOut">
              <a:rPr lang="en-IN" smtClean="0"/>
              <a:t>24-10-2021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5DD4A-D446-4406-996F-9D829AB5201F}" type="slidenum">
              <a:rPr lang="en-IN" smtClean="0"/>
              <a:t>‹#›</a:t>
            </a:fld>
            <a:endParaRPr lang="en-IN"/>
          </a:p>
        </p:txBody>
      </p:sp>
    </p:spTree>
    <p:extLst>
      <p:ext uri="{BB962C8B-B14F-4D97-AF65-F5344CB8AC3E}">
        <p14:creationId xmlns:p14="http://schemas.microsoft.com/office/powerpoint/2010/main" val="60849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5DD4A-D446-4406-996F-9D829AB5201F}" type="slidenum">
              <a:rPr lang="en-IN" smtClean="0"/>
              <a:t>8</a:t>
            </a:fld>
            <a:endParaRPr lang="en-IN"/>
          </a:p>
        </p:txBody>
      </p:sp>
    </p:spTree>
    <p:extLst>
      <p:ext uri="{BB962C8B-B14F-4D97-AF65-F5344CB8AC3E}">
        <p14:creationId xmlns:p14="http://schemas.microsoft.com/office/powerpoint/2010/main" val="120917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8923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19620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1981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82310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9691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627915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74974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38583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6076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93488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890E5-5BDE-4720-9810-B18C42AE8847}"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413868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890E5-5BDE-4720-9810-B18C42AE8847}"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405938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890E5-5BDE-4720-9810-B18C42AE8847}"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86127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890E5-5BDE-4720-9810-B18C42AE8847}"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4195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890E5-5BDE-4720-9810-B18C42AE8847}"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28350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890E5-5BDE-4720-9810-B18C42AE8847}"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59812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1890E5-5BDE-4720-9810-B18C42AE8847}" type="datetimeFigureOut">
              <a:rPr lang="en-IN" smtClean="0"/>
              <a:t>24-10-2021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3D17DD-32A0-4E50-8930-6A2DE0C74A04}" type="slidenum">
              <a:rPr lang="en-IN" smtClean="0"/>
              <a:t>‹#›</a:t>
            </a:fld>
            <a:endParaRPr lang="en-IN"/>
          </a:p>
        </p:txBody>
      </p:sp>
    </p:spTree>
    <p:extLst>
      <p:ext uri="{BB962C8B-B14F-4D97-AF65-F5344CB8AC3E}">
        <p14:creationId xmlns:p14="http://schemas.microsoft.com/office/powerpoint/2010/main" val="361970282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nalyticssteps.com/blogs/introduction-statistical-data-analysis" TargetMode="External"/><Relationship Id="rId2" Type="http://schemas.openxmlformats.org/officeDocument/2006/relationships/hyperlink" Target="https://www.kaggle.com/harshjain123/feature-engineering-from-scratch"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codespeedy.com/p-value-in-machine-learning-pyth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62338A-FCE4-45A3-A4E0-6A58C4F526A7}"/>
              </a:ext>
            </a:extLst>
          </p:cNvPr>
          <p:cNvSpPr>
            <a:spLocks noGrp="1"/>
          </p:cNvSpPr>
          <p:nvPr>
            <p:ph type="subTitle" idx="1"/>
          </p:nvPr>
        </p:nvSpPr>
        <p:spPr>
          <a:xfrm>
            <a:off x="618836" y="1450109"/>
            <a:ext cx="11314546" cy="5246255"/>
          </a:xfrm>
        </p:spPr>
        <p:txBody>
          <a:bodyPr>
            <a:normAutofit lnSpcReduction="10000"/>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HOUSING: PRICE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ANKIT DADARWALA</a:t>
            </a:r>
          </a:p>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ACKNOWLEDGMENT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includes mentioning of all the references, research papers, data sources, professionals and other resources that helped you and guided you in completion of the project. </a:t>
            </a:r>
          </a:p>
          <a:p>
            <a:pPr marL="285750" lvl="0" indent="-285750">
              <a:lnSpc>
                <a:spcPct val="107000"/>
              </a:lnSpc>
              <a:buFont typeface="Wingdings" panose="05000000000000000000" pitchFamily="2" charset="2"/>
              <a:buChar char="q"/>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https://www.kaggle.com/harshjain123/feature-engineering-from-scratch</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this website for Features selection, Missing value handling, Assumption, Statistical analysis. </a:t>
            </a:r>
          </a:p>
          <a:p>
            <a:pPr marL="285750" lvl="0" indent="-285750">
              <a:lnSpc>
                <a:spcPct val="107000"/>
              </a:lnSpc>
              <a:buFont typeface="Wingdings" panose="05000000000000000000" pitchFamily="2" charset="2"/>
              <a:buChar char="q"/>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https://www.analyticssteps.com/blogs/introduction-statistical-data-analysis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used this website for statistics theory concept and study about data set.</a:t>
            </a:r>
          </a:p>
          <a:p>
            <a:pPr marL="285750" lvl="0" indent="-285750">
              <a:lnSpc>
                <a:spcPct val="107000"/>
              </a:lnSpc>
              <a:buFont typeface="Wingdings" panose="05000000000000000000" pitchFamily="2" charset="2"/>
              <a:buChar char="q"/>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https://www.codespeedy.com/p-value-in-machine-learning-python/</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 for statistics tools like hypothesis test, p- values for features selection and features analysis.</a:t>
            </a:r>
          </a:p>
          <a:p>
            <a:pPr marL="28575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Some Googles, YouTube channels and Stack overflow for coding.  </a:t>
            </a:r>
          </a:p>
          <a:p>
            <a:endParaRPr lang="en-IN" dirty="0"/>
          </a:p>
        </p:txBody>
      </p:sp>
      <p:pic>
        <p:nvPicPr>
          <p:cNvPr id="7" name="Picture 6">
            <a:extLst>
              <a:ext uri="{FF2B5EF4-FFF2-40B4-BE49-F238E27FC236}">
                <a16:creationId xmlns:a16="http://schemas.microsoft.com/office/drawing/2014/main" id="{EAA6FE91-A2A0-44F5-A0F0-9B46A695B8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31055" y="55416"/>
            <a:ext cx="2929890" cy="2149764"/>
          </a:xfrm>
          <a:prstGeom prst="rect">
            <a:avLst/>
          </a:prstGeom>
          <a:noFill/>
          <a:ln>
            <a:noFill/>
          </a:ln>
        </p:spPr>
      </p:pic>
    </p:spTree>
    <p:extLst>
      <p:ext uri="{BB962C8B-B14F-4D97-AF65-F5344CB8AC3E}">
        <p14:creationId xmlns:p14="http://schemas.microsoft.com/office/powerpoint/2010/main" val="245466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839788" y="457200"/>
            <a:ext cx="5256212" cy="530225"/>
          </a:xfrm>
        </p:spPr>
        <p:txBody>
          <a:bodyPr>
            <a:normAutofit fontScale="90000"/>
          </a:bodyPr>
          <a:lstStyle/>
          <a:p>
            <a:pPr lvl="0">
              <a:spcAft>
                <a:spcPts val="800"/>
              </a:spcAft>
            </a:pPr>
            <a:r>
              <a:rPr lang="en-IN" sz="2400" b="1" dirty="0">
                <a:latin typeface="Calibri" panose="020F0502020204030204" pitchFamily="34" charset="0"/>
                <a:cs typeface="Times New Roman" panose="02020603050405020304" pitchFamily="18" charset="0"/>
              </a:rPr>
              <a:t>Data Inputs- Logic- Output Relationships</a:t>
            </a: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507278" y="1062181"/>
            <a:ext cx="5034539" cy="5006110"/>
          </a:xfrm>
        </p:spPr>
        <p:txBody>
          <a:bodyPr>
            <a:normAutofit/>
          </a:bodyPr>
          <a:lstStyle/>
          <a:p>
            <a:pPr>
              <a:lnSpc>
                <a:spcPct val="100000"/>
              </a:lnSpc>
              <a:spcAft>
                <a:spcPts val="800"/>
              </a:spcAft>
            </a:pPr>
            <a:r>
              <a:rPr lang="en-IN" dirty="0">
                <a:latin typeface="Calibri" panose="020F0502020204030204" pitchFamily="34" charset="0"/>
                <a:cs typeface="Calibri" panose="020F0502020204030204" pitchFamily="34" charset="0"/>
              </a:rPr>
              <a:t>        </a:t>
            </a:r>
            <a:r>
              <a:rPr lang="en-IN" sz="1300" dirty="0">
                <a:latin typeface="Calibri" panose="020F0502020204030204" pitchFamily="34" charset="0"/>
                <a:cs typeface="Calibri" panose="020F0502020204030204" pitchFamily="34" charset="0"/>
              </a:rPr>
              <a:t>To check relation with target column used a heatmap for visualization and correlation method to which particular feature affect positively to target and which feature affect target negatively, and also know how to individual feature correlated to each other so check multi-collinearity by Variance inflation factor.</a:t>
            </a:r>
          </a:p>
          <a:p>
            <a:pPr>
              <a:lnSpc>
                <a:spcPct val="100000"/>
              </a:lnSpc>
              <a:spcAft>
                <a:spcPts val="800"/>
              </a:spcAft>
            </a:pPr>
            <a:r>
              <a:rPr lang="en-IN" sz="1300" dirty="0">
                <a:latin typeface="Calibri" panose="020F0502020204030204" pitchFamily="34" charset="0"/>
                <a:cs typeface="Calibri" panose="020F0502020204030204" pitchFamily="34" charset="0"/>
              </a:rPr>
              <a:t>       Now from below code “ </a:t>
            </a:r>
            <a:r>
              <a:rPr lang="en-IN" sz="1300" dirty="0" err="1">
                <a:latin typeface="Calibri" panose="020F0502020204030204" pitchFamily="34" charset="0"/>
                <a:cs typeface="Calibri" panose="020F0502020204030204" pitchFamily="34" charset="0"/>
              </a:rPr>
              <a:t>Lotfrontage</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Lotarea</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OverallQual</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Yearbuilt</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YearRemodAdd</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MasVnrArea</a:t>
            </a:r>
            <a:r>
              <a:rPr lang="en-IN" sz="1300" dirty="0">
                <a:latin typeface="Calibri" panose="020F0502020204030204" pitchFamily="34" charset="0"/>
                <a:cs typeface="Calibri" panose="020F0502020204030204" pitchFamily="34" charset="0"/>
              </a:rPr>
              <a:t>, BsmtFinSF1, </a:t>
            </a:r>
            <a:r>
              <a:rPr lang="en-IN" sz="1300" dirty="0" err="1">
                <a:latin typeface="Calibri" panose="020F0502020204030204" pitchFamily="34" charset="0"/>
                <a:cs typeface="Calibri" panose="020F0502020204030204" pitchFamily="34" charset="0"/>
              </a:rPr>
              <a:t>TotalBsmtSF</a:t>
            </a:r>
            <a:r>
              <a:rPr lang="en-IN" sz="1300" dirty="0">
                <a:latin typeface="Calibri" panose="020F0502020204030204" pitchFamily="34" charset="0"/>
                <a:cs typeface="Calibri" panose="020F0502020204030204" pitchFamily="34" charset="0"/>
              </a:rPr>
              <a:t>, 1stFlrSF, </a:t>
            </a:r>
            <a:r>
              <a:rPr lang="en-IN" sz="1300" dirty="0" err="1">
                <a:latin typeface="Calibri" panose="020F0502020204030204" pitchFamily="34" charset="0"/>
                <a:cs typeface="Calibri" panose="020F0502020204030204" pitchFamily="34" charset="0"/>
              </a:rPr>
              <a:t>GrLivArea</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FullBath</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TotRmsAbvGrd</a:t>
            </a:r>
            <a:r>
              <a:rPr lang="en-IN" sz="1300" dirty="0">
                <a:latin typeface="Calibri" panose="020F0502020204030204" pitchFamily="34" charset="0"/>
                <a:cs typeface="Calibri" panose="020F0502020204030204" pitchFamily="34" charset="0"/>
              </a:rPr>
              <a:t>, Fireplaces, </a:t>
            </a:r>
            <a:r>
              <a:rPr lang="en-IN" sz="1300" dirty="0" err="1">
                <a:latin typeface="Calibri" panose="020F0502020204030204" pitchFamily="34" charset="0"/>
                <a:cs typeface="Calibri" panose="020F0502020204030204" pitchFamily="34" charset="0"/>
              </a:rPr>
              <a:t>GarageYrBlt</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GarageCars</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GarageArea</a:t>
            </a:r>
            <a:r>
              <a:rPr lang="en-IN" sz="1300" dirty="0">
                <a:latin typeface="Calibri" panose="020F0502020204030204" pitchFamily="34" charset="0"/>
                <a:cs typeface="Calibri" panose="020F0502020204030204" pitchFamily="34" charset="0"/>
              </a:rPr>
              <a:t>, </a:t>
            </a:r>
            <a:r>
              <a:rPr lang="en-IN" sz="1300" dirty="0" err="1">
                <a:latin typeface="Calibri" panose="020F0502020204030204" pitchFamily="34" charset="0"/>
                <a:cs typeface="Calibri" panose="020F0502020204030204" pitchFamily="34" charset="0"/>
              </a:rPr>
              <a:t>WoodDeckSF</a:t>
            </a:r>
            <a:r>
              <a:rPr lang="en-IN" sz="1300" dirty="0">
                <a:latin typeface="Calibri" panose="020F0502020204030204" pitchFamily="34" charset="0"/>
                <a:cs typeface="Calibri" panose="020F0502020204030204" pitchFamily="34" charset="0"/>
              </a:rPr>
              <a:t> “ are highly Positive correlated with target columns.</a:t>
            </a:r>
          </a:p>
          <a:p>
            <a:pPr>
              <a:lnSpc>
                <a:spcPct val="100000"/>
              </a:lnSpc>
              <a:spcAft>
                <a:spcPts val="800"/>
              </a:spcAft>
            </a:pPr>
            <a:r>
              <a:rPr lang="en-IN" sz="1300" dirty="0">
                <a:latin typeface="Calibri" panose="020F0502020204030204" pitchFamily="34" charset="0"/>
                <a:cs typeface="Calibri" panose="020F0502020204030204" pitchFamily="34" charset="0"/>
              </a:rPr>
              <a:t>           “LotShape,ExterQual,BsmtQual,HeatingQC,KitchenQual,GarageType,GarageFinish” are negatively correlation with House price.</a:t>
            </a:r>
          </a:p>
          <a:p>
            <a:endParaRPr lang="en-IN" dirty="0"/>
          </a:p>
        </p:txBody>
      </p:sp>
      <p:sp>
        <p:nvSpPr>
          <p:cNvPr id="9" name="TextBox 8">
            <a:extLst>
              <a:ext uri="{FF2B5EF4-FFF2-40B4-BE49-F238E27FC236}">
                <a16:creationId xmlns:a16="http://schemas.microsoft.com/office/drawing/2014/main" id="{6551FF1C-BA53-4059-8588-A9020CCD66CA}"/>
              </a:ext>
            </a:extLst>
          </p:cNvPr>
          <p:cNvSpPr txBox="1"/>
          <p:nvPr/>
        </p:nvSpPr>
        <p:spPr>
          <a:xfrm>
            <a:off x="6964218" y="581891"/>
            <a:ext cx="5153891" cy="6276109"/>
          </a:xfrm>
          <a:prstGeom prst="rect">
            <a:avLst/>
          </a:prstGeom>
          <a:noFill/>
        </p:spPr>
        <p:txBody>
          <a:bodyPr wrap="square" rtlCol="0">
            <a:spAutoFit/>
          </a:bodyPr>
          <a:lstStyle/>
          <a:p>
            <a:endParaRPr lang="en-IN" dirty="0"/>
          </a:p>
        </p:txBody>
      </p:sp>
      <p:graphicFrame>
        <p:nvGraphicFramePr>
          <p:cNvPr id="13" name="Table 12">
            <a:extLst>
              <a:ext uri="{FF2B5EF4-FFF2-40B4-BE49-F238E27FC236}">
                <a16:creationId xmlns:a16="http://schemas.microsoft.com/office/drawing/2014/main" id="{12BB013B-F5FF-4BB3-B6AD-26AA63350C10}"/>
              </a:ext>
            </a:extLst>
          </p:cNvPr>
          <p:cNvGraphicFramePr>
            <a:graphicFrameLocks noGrp="1"/>
          </p:cNvGraphicFramePr>
          <p:nvPr>
            <p:extLst>
              <p:ext uri="{D42A27DB-BD31-4B8C-83A1-F6EECF244321}">
                <p14:modId xmlns:p14="http://schemas.microsoft.com/office/powerpoint/2010/main" val="4124353959"/>
              </p:ext>
            </p:extLst>
          </p:nvPr>
        </p:nvGraphicFramePr>
        <p:xfrm>
          <a:off x="8331199" y="-163946"/>
          <a:ext cx="2807856" cy="8089960"/>
        </p:xfrm>
        <a:graphic>
          <a:graphicData uri="http://schemas.openxmlformats.org/drawingml/2006/table">
            <a:tbl>
              <a:tblPr>
                <a:tableStyleId>{5C22544A-7EE6-4342-B048-85BDC9FD1C3A}</a:tableStyleId>
              </a:tblPr>
              <a:tblGrid>
                <a:gridCol w="1403928">
                  <a:extLst>
                    <a:ext uri="{9D8B030D-6E8A-4147-A177-3AD203B41FA5}">
                      <a16:colId xmlns:a16="http://schemas.microsoft.com/office/drawing/2014/main" val="343845504"/>
                    </a:ext>
                  </a:extLst>
                </a:gridCol>
                <a:gridCol w="1403928">
                  <a:extLst>
                    <a:ext uri="{9D8B030D-6E8A-4147-A177-3AD203B41FA5}">
                      <a16:colId xmlns:a16="http://schemas.microsoft.com/office/drawing/2014/main" val="2496439912"/>
                    </a:ext>
                  </a:extLst>
                </a:gridCol>
              </a:tblGrid>
              <a:tr h="59962">
                <a:tc>
                  <a:txBody>
                    <a:bodyPr/>
                    <a:lstStyle/>
                    <a:p>
                      <a:pPr algn="just" fontAlgn="ctr"/>
                      <a:endParaRPr lang="en-IN" sz="600" b="1" i="0" u="none" strike="noStrike" dirty="0">
                        <a:solidFill>
                          <a:srgbClr val="000000"/>
                        </a:solidFill>
                        <a:effectLst/>
                        <a:latin typeface="Courier New" panose="02070309020205020404" pitchFamily="49" charset="0"/>
                      </a:endParaRPr>
                    </a:p>
                  </a:txBody>
                  <a:tcPr marL="3748" marR="3748" marT="3748" marB="0" anchor="ctr"/>
                </a:tc>
                <a:tc>
                  <a:txBody>
                    <a:bodyPr/>
                    <a:lstStyle/>
                    <a:p>
                      <a:pPr algn="just" fontAlgn="ctr"/>
                      <a:endParaRPr lang="en-IN" sz="600" b="1" i="0" u="none" strike="noStrike" dirty="0">
                        <a:solidFill>
                          <a:srgbClr val="000000"/>
                        </a:solidFill>
                        <a:effectLst/>
                        <a:latin typeface="Courier New" panose="02070309020205020404" pitchFamily="49" charset="0"/>
                      </a:endParaRPr>
                    </a:p>
                  </a:txBody>
                  <a:tcPr marL="3748" marR="3748" marT="3748" marB="0" anchor="ctr"/>
                </a:tc>
                <a:extLst>
                  <a:ext uri="{0D108BD9-81ED-4DB2-BD59-A6C34878D82A}">
                    <a16:rowId xmlns:a16="http://schemas.microsoft.com/office/drawing/2014/main" val="3917215208"/>
                  </a:ext>
                </a:extLst>
              </a:tr>
              <a:tr h="203966">
                <a:tc gridSpan="2">
                  <a:txBody>
                    <a:bodyPr/>
                    <a:lstStyle/>
                    <a:p>
                      <a:pPr algn="just" fontAlgn="ctr"/>
                      <a:r>
                        <a:rPr lang="en-IN" sz="600" u="none" strike="noStrike" dirty="0">
                          <a:effectLst/>
                        </a:rPr>
                        <a:t> </a:t>
                      </a:r>
                      <a:endParaRPr lang="en-IN" sz="1500" b="1" u="none" strike="noStrike" dirty="0">
                        <a:effectLst/>
                      </a:endParaRPr>
                    </a:p>
                    <a:p>
                      <a:pPr algn="just" fontAlgn="ctr"/>
                      <a:r>
                        <a:rPr lang="en-IN" sz="1500" b="1" i="0" u="none" strike="noStrike" dirty="0">
                          <a:solidFill>
                            <a:srgbClr val="000000"/>
                          </a:solidFill>
                          <a:effectLst/>
                          <a:latin typeface="Courier New" panose="02070309020205020404" pitchFamily="49" charset="0"/>
                        </a:rPr>
                        <a:t>Columns   correlations</a:t>
                      </a:r>
                    </a:p>
                  </a:txBody>
                  <a:tcPr marL="3748" marR="3748" marT="3748" marB="0" anchor="ctr"/>
                </a:tc>
                <a:tc hMerge="1">
                  <a:txBody>
                    <a:bodyPr/>
                    <a:lstStyle/>
                    <a:p>
                      <a:endParaRPr lang="en-IN"/>
                    </a:p>
                  </a:txBody>
                  <a:tcPr/>
                </a:tc>
                <a:extLst>
                  <a:ext uri="{0D108BD9-81ED-4DB2-BD59-A6C34878D82A}">
                    <a16:rowId xmlns:a16="http://schemas.microsoft.com/office/drawing/2014/main" val="2337950062"/>
                  </a:ext>
                </a:extLst>
              </a:tr>
              <a:tr h="127164">
                <a:tc gridSpan="2">
                  <a:txBody>
                    <a:bodyPr/>
                    <a:lstStyle/>
                    <a:p>
                      <a:pPr algn="just" fontAlgn="ctr"/>
                      <a:r>
                        <a:rPr lang="en-IN" sz="1300" u="none" strike="noStrike" dirty="0" err="1">
                          <a:effectLst/>
                        </a:rPr>
                        <a:t>MSSubClass</a:t>
                      </a:r>
                      <a:r>
                        <a:rPr lang="en-IN" sz="1300" u="none" strike="noStrike" dirty="0">
                          <a:effectLst/>
                        </a:rPr>
                        <a:t>      -0.060775</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93588496"/>
                  </a:ext>
                </a:extLst>
              </a:tr>
              <a:tr h="127164">
                <a:tc gridSpan="2">
                  <a:txBody>
                    <a:bodyPr/>
                    <a:lstStyle/>
                    <a:p>
                      <a:pPr algn="just" fontAlgn="ctr"/>
                      <a:r>
                        <a:rPr lang="en-IN" sz="1300" u="none" strike="noStrike" dirty="0" err="1">
                          <a:effectLst/>
                        </a:rPr>
                        <a:t>LotFrontage</a:t>
                      </a:r>
                      <a:r>
                        <a:rPr lang="en-IN" sz="1300" u="none" strike="noStrike" dirty="0">
                          <a:effectLst/>
                        </a:rPr>
                        <a:t>      0.323851</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26344553"/>
                  </a:ext>
                </a:extLst>
              </a:tr>
              <a:tr h="127164">
                <a:tc gridSpan="2">
                  <a:txBody>
                    <a:bodyPr/>
                    <a:lstStyle/>
                    <a:p>
                      <a:pPr algn="just" fontAlgn="ctr"/>
                      <a:r>
                        <a:rPr lang="en-IN" sz="1300" u="none" strike="noStrike" dirty="0" err="1">
                          <a:effectLst/>
                        </a:rPr>
                        <a:t>LotArea</a:t>
                      </a:r>
                      <a:r>
                        <a:rPr lang="en-IN" sz="1300" u="none" strike="noStrike" dirty="0">
                          <a:effectLst/>
                        </a:rPr>
                        <a:t>          0.249499</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218177552"/>
                  </a:ext>
                </a:extLst>
              </a:tr>
              <a:tr h="127164">
                <a:tc gridSpan="2">
                  <a:txBody>
                    <a:bodyPr/>
                    <a:lstStyle/>
                    <a:p>
                      <a:pPr algn="just" fontAlgn="ctr"/>
                      <a:r>
                        <a:rPr lang="en-IN" sz="1300" u="none" strike="noStrike" dirty="0" err="1">
                          <a:effectLst/>
                        </a:rPr>
                        <a:t>OverallQual</a:t>
                      </a:r>
                      <a:r>
                        <a:rPr lang="en-IN" sz="1300" u="none" strike="noStrike" dirty="0">
                          <a:effectLst/>
                        </a:rPr>
                        <a:t>      0.789185</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908074500"/>
                  </a:ext>
                </a:extLst>
              </a:tr>
              <a:tr h="127164">
                <a:tc gridSpan="2">
                  <a:txBody>
                    <a:bodyPr/>
                    <a:lstStyle/>
                    <a:p>
                      <a:pPr algn="just" fontAlgn="ctr"/>
                      <a:r>
                        <a:rPr lang="en-IN" sz="1300" u="none" strike="noStrike" dirty="0" err="1">
                          <a:effectLst/>
                        </a:rPr>
                        <a:t>OverallCond</a:t>
                      </a:r>
                      <a:r>
                        <a:rPr lang="en-IN" sz="1300" u="none" strike="noStrike" dirty="0">
                          <a:effectLst/>
                        </a:rPr>
                        <a:t>     -0.065642</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076904353"/>
                  </a:ext>
                </a:extLst>
              </a:tr>
              <a:tr h="127164">
                <a:tc gridSpan="2">
                  <a:txBody>
                    <a:bodyPr/>
                    <a:lstStyle/>
                    <a:p>
                      <a:pPr algn="just" fontAlgn="ctr"/>
                      <a:r>
                        <a:rPr lang="en-IN" sz="1300" u="none" strike="noStrike" dirty="0" err="1">
                          <a:effectLst/>
                        </a:rPr>
                        <a:t>YearBuilt</a:t>
                      </a:r>
                      <a:r>
                        <a:rPr lang="en-IN" sz="1300" u="none" strike="noStrike" dirty="0">
                          <a:effectLst/>
                        </a:rPr>
                        <a:t>        0.514408</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276953451"/>
                  </a:ext>
                </a:extLst>
              </a:tr>
              <a:tr h="127164">
                <a:tc gridSpan="2">
                  <a:txBody>
                    <a:bodyPr/>
                    <a:lstStyle/>
                    <a:p>
                      <a:pPr algn="just" fontAlgn="ctr"/>
                      <a:r>
                        <a:rPr lang="en-IN" sz="1300" u="none" strike="noStrike" dirty="0" err="1">
                          <a:effectLst/>
                        </a:rPr>
                        <a:t>YearRemodAdd</a:t>
                      </a:r>
                      <a:r>
                        <a:rPr lang="en-IN" sz="1300" u="none" strike="noStrike" dirty="0">
                          <a:effectLst/>
                        </a:rPr>
                        <a:t>     0.507831</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72753181"/>
                  </a:ext>
                </a:extLst>
              </a:tr>
              <a:tr h="127164">
                <a:tc gridSpan="2">
                  <a:txBody>
                    <a:bodyPr/>
                    <a:lstStyle/>
                    <a:p>
                      <a:pPr algn="just" fontAlgn="ctr"/>
                      <a:r>
                        <a:rPr lang="en-IN" sz="1300" u="none" strike="noStrike" dirty="0" err="1">
                          <a:effectLst/>
                        </a:rPr>
                        <a:t>MasVnrArea</a:t>
                      </a:r>
                      <a:r>
                        <a:rPr lang="en-IN" sz="1300" u="none" strike="noStrike" dirty="0">
                          <a:effectLst/>
                        </a:rPr>
                        <a:t>       0.460535</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911512640"/>
                  </a:ext>
                </a:extLst>
              </a:tr>
              <a:tr h="127164">
                <a:tc gridSpan="2">
                  <a:txBody>
                    <a:bodyPr/>
                    <a:lstStyle/>
                    <a:p>
                      <a:pPr algn="just" fontAlgn="ctr"/>
                      <a:r>
                        <a:rPr lang="en-IN" sz="1300" u="none" strike="noStrike" dirty="0">
                          <a:effectLst/>
                        </a:rPr>
                        <a:t>BsmtFinSF1       0.362874</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022376983"/>
                  </a:ext>
                </a:extLst>
              </a:tr>
              <a:tr h="127164">
                <a:tc gridSpan="2">
                  <a:txBody>
                    <a:bodyPr/>
                    <a:lstStyle/>
                    <a:p>
                      <a:pPr algn="just" fontAlgn="ctr"/>
                      <a:r>
                        <a:rPr lang="en-IN" sz="1300" u="none" strike="noStrike" dirty="0">
                          <a:effectLst/>
                        </a:rPr>
                        <a:t>BsmtFinSF2      -0.010151</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227100119"/>
                  </a:ext>
                </a:extLst>
              </a:tr>
              <a:tr h="127164">
                <a:tc gridSpan="2">
                  <a:txBody>
                    <a:bodyPr/>
                    <a:lstStyle/>
                    <a:p>
                      <a:pPr algn="just" fontAlgn="ctr"/>
                      <a:r>
                        <a:rPr lang="en-IN" sz="1300" u="none" strike="noStrike" dirty="0" err="1">
                          <a:effectLst/>
                        </a:rPr>
                        <a:t>BsmtUnfSF</a:t>
                      </a:r>
                      <a:r>
                        <a:rPr lang="en-IN" sz="1300" u="none" strike="noStrike" dirty="0">
                          <a:effectLst/>
                        </a:rPr>
                        <a:t>        0.215724</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070696355"/>
                  </a:ext>
                </a:extLst>
              </a:tr>
              <a:tr h="127164">
                <a:tc gridSpan="2">
                  <a:txBody>
                    <a:bodyPr/>
                    <a:lstStyle/>
                    <a:p>
                      <a:pPr algn="just" fontAlgn="ctr"/>
                      <a:r>
                        <a:rPr lang="en-IN" sz="1300" u="none" strike="noStrike" dirty="0" err="1">
                          <a:effectLst/>
                        </a:rPr>
                        <a:t>TotalBsmtSF</a:t>
                      </a:r>
                      <a:r>
                        <a:rPr lang="en-IN" sz="1300" u="none" strike="noStrike" dirty="0">
                          <a:effectLst/>
                        </a:rPr>
                        <a:t>      0.595042</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560978330"/>
                  </a:ext>
                </a:extLst>
              </a:tr>
              <a:tr h="127164">
                <a:tc gridSpan="2">
                  <a:txBody>
                    <a:bodyPr/>
                    <a:lstStyle/>
                    <a:p>
                      <a:pPr algn="just" fontAlgn="ctr"/>
                      <a:r>
                        <a:rPr lang="en-IN" sz="1300" u="none" strike="noStrike">
                          <a:effectLst/>
                        </a:rPr>
                        <a:t>1stFlrSF         0.587642</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814159882"/>
                  </a:ext>
                </a:extLst>
              </a:tr>
              <a:tr h="127164">
                <a:tc gridSpan="2">
                  <a:txBody>
                    <a:bodyPr/>
                    <a:lstStyle/>
                    <a:p>
                      <a:pPr algn="just" fontAlgn="ctr"/>
                      <a:r>
                        <a:rPr lang="en-IN" sz="1300" u="none" strike="noStrike" dirty="0">
                          <a:effectLst/>
                        </a:rPr>
                        <a:t>2ndFlrSF         0.330386</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294186248"/>
                  </a:ext>
                </a:extLst>
              </a:tr>
              <a:tr h="127164">
                <a:tc gridSpan="2">
                  <a:txBody>
                    <a:bodyPr/>
                    <a:lstStyle/>
                    <a:p>
                      <a:pPr algn="just" fontAlgn="ctr"/>
                      <a:r>
                        <a:rPr lang="en-IN" sz="1300" u="none" strike="noStrike" dirty="0" err="1">
                          <a:effectLst/>
                        </a:rPr>
                        <a:t>LowQualFinSF</a:t>
                      </a:r>
                      <a:r>
                        <a:rPr lang="en-IN" sz="1300" u="none" strike="noStrike" dirty="0">
                          <a:effectLst/>
                        </a:rPr>
                        <a:t>    -0.032381</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989575221"/>
                  </a:ext>
                </a:extLst>
              </a:tr>
              <a:tr h="127164">
                <a:tc gridSpan="2">
                  <a:txBody>
                    <a:bodyPr/>
                    <a:lstStyle/>
                    <a:p>
                      <a:pPr algn="just" fontAlgn="ctr"/>
                      <a:r>
                        <a:rPr lang="en-IN" sz="1300" u="none" strike="noStrike">
                          <a:effectLst/>
                        </a:rPr>
                        <a:t>GrLivArea        0.707300</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540601322"/>
                  </a:ext>
                </a:extLst>
              </a:tr>
              <a:tr h="127164">
                <a:tc gridSpan="2">
                  <a:txBody>
                    <a:bodyPr/>
                    <a:lstStyle/>
                    <a:p>
                      <a:pPr algn="just" fontAlgn="ctr"/>
                      <a:r>
                        <a:rPr lang="en-IN" sz="1300" u="none" strike="noStrike">
                          <a:effectLst/>
                        </a:rPr>
                        <a:t>BsmtFullBath     0.212924</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970844992"/>
                  </a:ext>
                </a:extLst>
              </a:tr>
              <a:tr h="127164">
                <a:tc gridSpan="2">
                  <a:txBody>
                    <a:bodyPr/>
                    <a:lstStyle/>
                    <a:p>
                      <a:pPr algn="just" fontAlgn="ctr"/>
                      <a:r>
                        <a:rPr lang="en-IN" sz="1300" u="none" strike="noStrike" dirty="0" err="1">
                          <a:effectLst/>
                        </a:rPr>
                        <a:t>BsmtHalfBath</a:t>
                      </a:r>
                      <a:r>
                        <a:rPr lang="en-IN" sz="1300" u="none" strike="noStrike" dirty="0">
                          <a:effectLst/>
                        </a:rPr>
                        <a:t>    -0.011109</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931722423"/>
                  </a:ext>
                </a:extLst>
              </a:tr>
              <a:tr h="127164">
                <a:tc gridSpan="2">
                  <a:txBody>
                    <a:bodyPr/>
                    <a:lstStyle/>
                    <a:p>
                      <a:pPr algn="just" fontAlgn="ctr"/>
                      <a:r>
                        <a:rPr lang="en-IN" sz="1300" u="none" strike="noStrike">
                          <a:effectLst/>
                        </a:rPr>
                        <a:t>FullBath         0.554988</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062526262"/>
                  </a:ext>
                </a:extLst>
              </a:tr>
              <a:tr h="127164">
                <a:tc gridSpan="2">
                  <a:txBody>
                    <a:bodyPr/>
                    <a:lstStyle/>
                    <a:p>
                      <a:pPr algn="just" fontAlgn="ctr"/>
                      <a:r>
                        <a:rPr lang="en-IN" sz="1300" u="none" strike="noStrike">
                          <a:effectLst/>
                        </a:rPr>
                        <a:t>HalfBath         0.295592</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566460263"/>
                  </a:ext>
                </a:extLst>
              </a:tr>
              <a:tr h="127164">
                <a:tc gridSpan="2">
                  <a:txBody>
                    <a:bodyPr/>
                    <a:lstStyle/>
                    <a:p>
                      <a:pPr algn="just" fontAlgn="ctr"/>
                      <a:r>
                        <a:rPr lang="en-IN" sz="1300" u="none" strike="noStrike" dirty="0" err="1">
                          <a:effectLst/>
                        </a:rPr>
                        <a:t>BedroomAbvGr</a:t>
                      </a:r>
                      <a:r>
                        <a:rPr lang="en-IN" sz="1300" u="none" strike="noStrike" dirty="0">
                          <a:effectLst/>
                        </a:rPr>
                        <a:t>     0.158281</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787490845"/>
                  </a:ext>
                </a:extLst>
              </a:tr>
              <a:tr h="127164">
                <a:tc gridSpan="2">
                  <a:txBody>
                    <a:bodyPr/>
                    <a:lstStyle/>
                    <a:p>
                      <a:pPr algn="just" fontAlgn="ctr"/>
                      <a:r>
                        <a:rPr lang="en-IN" sz="1300" u="none" strike="noStrike" dirty="0" err="1">
                          <a:effectLst/>
                        </a:rPr>
                        <a:t>KitchenAbvGr</a:t>
                      </a:r>
                      <a:r>
                        <a:rPr lang="en-IN" sz="1300" u="none" strike="noStrike" dirty="0">
                          <a:effectLst/>
                        </a:rPr>
                        <a:t>    -0.132108</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051877"/>
                  </a:ext>
                </a:extLst>
              </a:tr>
              <a:tr h="127164">
                <a:tc gridSpan="2">
                  <a:txBody>
                    <a:bodyPr/>
                    <a:lstStyle/>
                    <a:p>
                      <a:pPr algn="just" fontAlgn="ctr"/>
                      <a:r>
                        <a:rPr lang="en-IN" sz="1300" u="none" strike="noStrike" dirty="0" err="1">
                          <a:effectLst/>
                        </a:rPr>
                        <a:t>TotRmsAbvGrd</a:t>
                      </a:r>
                      <a:r>
                        <a:rPr lang="en-IN" sz="1300" u="none" strike="noStrike" dirty="0">
                          <a:effectLst/>
                        </a:rPr>
                        <a:t>     0.528363</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137257653"/>
                  </a:ext>
                </a:extLst>
              </a:tr>
              <a:tr h="127164">
                <a:tc gridSpan="2">
                  <a:txBody>
                    <a:bodyPr/>
                    <a:lstStyle/>
                    <a:p>
                      <a:pPr algn="just" fontAlgn="ctr"/>
                      <a:r>
                        <a:rPr lang="en-IN" sz="1300" u="none" strike="noStrike">
                          <a:effectLst/>
                        </a:rPr>
                        <a:t>Fireplaces       0.459611</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282373414"/>
                  </a:ext>
                </a:extLst>
              </a:tr>
              <a:tr h="127164">
                <a:tc gridSpan="2">
                  <a:txBody>
                    <a:bodyPr/>
                    <a:lstStyle/>
                    <a:p>
                      <a:pPr algn="just" fontAlgn="ctr"/>
                      <a:r>
                        <a:rPr lang="en-IN" sz="1300" u="none" strike="noStrike">
                          <a:effectLst/>
                        </a:rPr>
                        <a:t>GarageYrBlt      0.453840</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76357756"/>
                  </a:ext>
                </a:extLst>
              </a:tr>
              <a:tr h="127164">
                <a:tc gridSpan="2">
                  <a:txBody>
                    <a:bodyPr/>
                    <a:lstStyle/>
                    <a:p>
                      <a:pPr algn="just" fontAlgn="ctr"/>
                      <a:r>
                        <a:rPr lang="en-IN" sz="1300" u="none" strike="noStrike">
                          <a:effectLst/>
                        </a:rPr>
                        <a:t>GarageCars       0.628329</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615237573"/>
                  </a:ext>
                </a:extLst>
              </a:tr>
              <a:tr h="127164">
                <a:tc gridSpan="2">
                  <a:txBody>
                    <a:bodyPr/>
                    <a:lstStyle/>
                    <a:p>
                      <a:pPr algn="just" fontAlgn="ctr"/>
                      <a:r>
                        <a:rPr lang="en-IN" sz="1300" u="none" strike="noStrike" dirty="0" err="1">
                          <a:effectLst/>
                        </a:rPr>
                        <a:t>GarageArea</a:t>
                      </a:r>
                      <a:r>
                        <a:rPr lang="en-IN" sz="1300" u="none" strike="noStrike" dirty="0">
                          <a:effectLst/>
                        </a:rPr>
                        <a:t>       0.619000</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797109992"/>
                  </a:ext>
                </a:extLst>
              </a:tr>
              <a:tr h="127164">
                <a:tc gridSpan="2">
                  <a:txBody>
                    <a:bodyPr/>
                    <a:lstStyle/>
                    <a:p>
                      <a:pPr algn="just" fontAlgn="ctr"/>
                      <a:r>
                        <a:rPr lang="en-IN" sz="1300" u="none" strike="noStrike">
                          <a:effectLst/>
                        </a:rPr>
                        <a:t>WoodDeckSF       0.315444</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961263910"/>
                  </a:ext>
                </a:extLst>
              </a:tr>
              <a:tr h="127164">
                <a:tc gridSpan="2">
                  <a:txBody>
                    <a:bodyPr/>
                    <a:lstStyle/>
                    <a:p>
                      <a:pPr algn="just" fontAlgn="ctr"/>
                      <a:r>
                        <a:rPr lang="en-IN" sz="1300" u="none" strike="noStrike" dirty="0" err="1">
                          <a:effectLst/>
                        </a:rPr>
                        <a:t>OpenPorchSF</a:t>
                      </a:r>
                      <a:r>
                        <a:rPr lang="en-IN" sz="1300" u="none" strike="noStrike" dirty="0">
                          <a:effectLst/>
                        </a:rPr>
                        <a:t>      0.339500</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946837650"/>
                  </a:ext>
                </a:extLst>
              </a:tr>
              <a:tr h="127164">
                <a:tc gridSpan="2">
                  <a:txBody>
                    <a:bodyPr/>
                    <a:lstStyle/>
                    <a:p>
                      <a:pPr algn="just" fontAlgn="ctr"/>
                      <a:r>
                        <a:rPr lang="en-IN" sz="1300" u="none" strike="noStrike">
                          <a:effectLst/>
                        </a:rPr>
                        <a:t>EnclosedPorch   -0.115004</a:t>
                      </a:r>
                      <a:endParaRPr lang="en-IN" sz="1300" b="0" i="0" u="none" strike="noStrike">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448372701"/>
                  </a:ext>
                </a:extLst>
              </a:tr>
              <a:tr h="127164">
                <a:tc gridSpan="2">
                  <a:txBody>
                    <a:bodyPr/>
                    <a:lstStyle/>
                    <a:p>
                      <a:pPr algn="just" fontAlgn="ctr"/>
                      <a:r>
                        <a:rPr lang="en-IN" sz="1300" u="none" strike="noStrike" dirty="0">
                          <a:effectLst/>
                        </a:rPr>
                        <a:t>3SsnPorch        0.060119</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470462328"/>
                  </a:ext>
                </a:extLst>
              </a:tr>
              <a:tr h="127164">
                <a:tc gridSpan="2">
                  <a:txBody>
                    <a:bodyPr/>
                    <a:lstStyle/>
                    <a:p>
                      <a:pPr algn="just" fontAlgn="ctr"/>
                      <a:r>
                        <a:rPr lang="en-IN" sz="1300" u="none" strike="noStrike" dirty="0" err="1">
                          <a:effectLst/>
                        </a:rPr>
                        <a:t>ScreenPorch</a:t>
                      </a:r>
                      <a:r>
                        <a:rPr lang="en-IN" sz="1300" u="none" strike="noStrike" dirty="0">
                          <a:effectLst/>
                        </a:rPr>
                        <a:t>      0.100284</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492412079"/>
                  </a:ext>
                </a:extLst>
              </a:tr>
              <a:tr h="127164">
                <a:tc gridSpan="2">
                  <a:txBody>
                    <a:bodyPr/>
                    <a:lstStyle/>
                    <a:p>
                      <a:pPr algn="just" fontAlgn="ctr"/>
                      <a:r>
                        <a:rPr lang="en-IN" sz="1300" u="none" strike="noStrike" dirty="0" err="1">
                          <a:effectLst/>
                        </a:rPr>
                        <a:t>PoolArea</a:t>
                      </a:r>
                      <a:r>
                        <a:rPr lang="en-IN" sz="1300" u="none" strike="noStrike" dirty="0">
                          <a:effectLst/>
                        </a:rPr>
                        <a:t>         0.103280</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66547585"/>
                  </a:ext>
                </a:extLst>
              </a:tr>
              <a:tr h="127164">
                <a:tc gridSpan="2">
                  <a:txBody>
                    <a:bodyPr/>
                    <a:lstStyle/>
                    <a:p>
                      <a:pPr algn="just" fontAlgn="ctr"/>
                      <a:r>
                        <a:rPr lang="en-IN" sz="1300" u="none" strike="noStrike" dirty="0" err="1">
                          <a:effectLst/>
                        </a:rPr>
                        <a:t>MiscVal</a:t>
                      </a:r>
                      <a:r>
                        <a:rPr lang="en-IN" sz="1300" u="none" strike="noStrike" dirty="0">
                          <a:effectLst/>
                        </a:rPr>
                        <a:t>         -0.013071</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964500609"/>
                  </a:ext>
                </a:extLst>
              </a:tr>
              <a:tr h="127164">
                <a:tc gridSpan="2">
                  <a:txBody>
                    <a:bodyPr/>
                    <a:lstStyle/>
                    <a:p>
                      <a:pPr algn="just" fontAlgn="ctr"/>
                      <a:r>
                        <a:rPr lang="en-IN" sz="1300" u="none" strike="noStrike" dirty="0" err="1">
                          <a:effectLst/>
                        </a:rPr>
                        <a:t>MoSold</a:t>
                      </a:r>
                      <a:r>
                        <a:rPr lang="en-IN" sz="1300" u="none" strike="noStrike" dirty="0">
                          <a:effectLst/>
                        </a:rPr>
                        <a:t>           0.072764</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2632652949"/>
                  </a:ext>
                </a:extLst>
              </a:tr>
              <a:tr h="127164">
                <a:tc gridSpan="2">
                  <a:txBody>
                    <a:bodyPr/>
                    <a:lstStyle/>
                    <a:p>
                      <a:pPr algn="just" fontAlgn="ctr"/>
                      <a:r>
                        <a:rPr lang="en-IN" sz="1300" u="none" strike="noStrike" dirty="0" err="1">
                          <a:effectLst/>
                        </a:rPr>
                        <a:t>YrSold</a:t>
                      </a:r>
                      <a:r>
                        <a:rPr lang="en-IN" sz="1300" u="none" strike="noStrike" dirty="0">
                          <a:effectLst/>
                        </a:rPr>
                        <a:t>          -0.045508</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3393095312"/>
                  </a:ext>
                </a:extLst>
              </a:tr>
              <a:tr h="127164">
                <a:tc gridSpan="2">
                  <a:txBody>
                    <a:bodyPr/>
                    <a:lstStyle/>
                    <a:p>
                      <a:pPr algn="just" fontAlgn="ctr"/>
                      <a:r>
                        <a:rPr lang="en-IN" sz="1300" u="none" strike="noStrike" dirty="0" err="1">
                          <a:effectLst/>
                        </a:rPr>
                        <a:t>SalePrice</a:t>
                      </a:r>
                      <a:r>
                        <a:rPr lang="en-IN" sz="1300" u="none" strike="noStrike" dirty="0">
                          <a:effectLst/>
                        </a:rPr>
                        <a:t>        1.000000</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882331525"/>
                  </a:ext>
                </a:extLst>
              </a:tr>
              <a:tr h="127164">
                <a:tc gridSpan="2">
                  <a:txBody>
                    <a:bodyPr/>
                    <a:lstStyle/>
                    <a:p>
                      <a:pPr algn="just" fontAlgn="ctr"/>
                      <a:r>
                        <a:rPr lang="en-IN" sz="1300" u="none" strike="noStrike" dirty="0">
                          <a:effectLst/>
                        </a:rPr>
                        <a:t>Name: </a:t>
                      </a:r>
                      <a:r>
                        <a:rPr lang="en-IN" sz="1300" u="none" strike="noStrike" dirty="0" err="1">
                          <a:effectLst/>
                        </a:rPr>
                        <a:t>SalePrice</a:t>
                      </a:r>
                      <a:r>
                        <a:rPr lang="en-IN" sz="1300" u="none" strike="noStrike" dirty="0">
                          <a:effectLst/>
                        </a:rPr>
                        <a:t>, </a:t>
                      </a:r>
                      <a:r>
                        <a:rPr lang="en-IN" sz="1300" u="none" strike="noStrike" dirty="0" err="1">
                          <a:effectLst/>
                        </a:rPr>
                        <a:t>dtype</a:t>
                      </a:r>
                      <a:r>
                        <a:rPr lang="en-IN" sz="1300" u="none" strike="noStrike" dirty="0">
                          <a:effectLst/>
                        </a:rPr>
                        <a:t>: float64</a:t>
                      </a:r>
                      <a:endParaRPr lang="en-IN" sz="1300" b="0" i="0" u="none" strike="noStrike" dirty="0">
                        <a:solidFill>
                          <a:srgbClr val="000000"/>
                        </a:solidFill>
                        <a:effectLst/>
                        <a:latin typeface="Courier New" panose="02070309020205020404" pitchFamily="49" charset="0"/>
                      </a:endParaRPr>
                    </a:p>
                  </a:txBody>
                  <a:tcPr marL="3748" marR="3748" marT="3748" marB="0" anchor="ctr"/>
                </a:tc>
                <a:tc hMerge="1">
                  <a:txBody>
                    <a:bodyPr/>
                    <a:lstStyle/>
                    <a:p>
                      <a:endParaRPr lang="en-IN"/>
                    </a:p>
                  </a:txBody>
                  <a:tcPr/>
                </a:tc>
                <a:extLst>
                  <a:ext uri="{0D108BD9-81ED-4DB2-BD59-A6C34878D82A}">
                    <a16:rowId xmlns:a16="http://schemas.microsoft.com/office/drawing/2014/main" val="1778371039"/>
                  </a:ext>
                </a:extLst>
              </a:tr>
            </a:tbl>
          </a:graphicData>
        </a:graphic>
      </p:graphicFrame>
    </p:spTree>
    <p:extLst>
      <p:ext uri="{BB962C8B-B14F-4D97-AF65-F5344CB8AC3E}">
        <p14:creationId xmlns:p14="http://schemas.microsoft.com/office/powerpoint/2010/main" val="173508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332509" y="92364"/>
            <a:ext cx="7472218" cy="683491"/>
          </a:xfrm>
        </p:spPr>
        <p:txBody>
          <a:bodyPr>
            <a:noAutofit/>
          </a:bodyPr>
          <a:lstStyle/>
          <a:p>
            <a:pPr marL="914400">
              <a:spcAft>
                <a:spcPts val="800"/>
              </a:spcAft>
            </a:pPr>
            <a:r>
              <a:rPr lang="en-IN" sz="2200" b="1" dirty="0">
                <a:latin typeface="Calibri" panose="020F0502020204030204" pitchFamily="34" charset="0"/>
                <a:cs typeface="Times New Roman" panose="02020603050405020304" pitchFamily="18" charset="0"/>
              </a:rPr>
              <a:t>For the Multicollinearity we check VIF score of features</a:t>
            </a: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193964" y="1089891"/>
            <a:ext cx="5597236" cy="4359563"/>
          </a:xfrm>
        </p:spPr>
        <p:txBody>
          <a:bodyPr>
            <a:normAutofit fontScale="62500" lnSpcReduction="20000"/>
          </a:bodyPr>
          <a:lstStyle/>
          <a:p>
            <a:pPr>
              <a:lnSpc>
                <a:spcPct val="107000"/>
              </a:lnSpc>
            </a:pPr>
            <a:r>
              <a:rPr lang="en-IN" sz="2200" dirty="0">
                <a:latin typeface="Calibri" panose="020F0502020204030204" pitchFamily="34" charset="0"/>
                <a:cs typeface="Calibri" panose="020F0502020204030204" pitchFamily="34" charset="0"/>
              </a:rPr>
              <a:t>From that table pic we show </a:t>
            </a:r>
            <a:r>
              <a:rPr lang="en-IN" sz="2200" dirty="0" err="1">
                <a:latin typeface="Calibri" panose="020F0502020204030204" pitchFamily="34" charset="0"/>
                <a:cs typeface="Calibri" panose="020F0502020204030204" pitchFamily="34" charset="0"/>
              </a:rPr>
              <a:t>Vif</a:t>
            </a:r>
            <a:r>
              <a:rPr lang="en-IN" sz="2200" dirty="0">
                <a:latin typeface="Calibri" panose="020F0502020204030204" pitchFamily="34" charset="0"/>
                <a:cs typeface="Calibri" panose="020F0502020204030204" pitchFamily="34" charset="0"/>
              </a:rPr>
              <a:t> score of individual features and with reference with heatmap we check which is more related with target columns and drop other which less correlated.</a:t>
            </a:r>
          </a:p>
          <a:p>
            <a:pPr>
              <a:lnSpc>
                <a:spcPct val="107000"/>
              </a:lnSpc>
            </a:pPr>
            <a:r>
              <a:rPr lang="en-IN" sz="2200" dirty="0" err="1">
                <a:latin typeface="Calibri" panose="020F0502020204030204" pitchFamily="34" charset="0"/>
                <a:cs typeface="Calibri" panose="020F0502020204030204" pitchFamily="34" charset="0"/>
              </a:rPr>
              <a:t>MSSubclass</a:t>
            </a:r>
            <a:r>
              <a:rPr lang="en-IN" sz="2200" dirty="0">
                <a:latin typeface="Calibri" panose="020F0502020204030204" pitchFamily="34" charset="0"/>
                <a:cs typeface="Calibri" panose="020F0502020204030204" pitchFamily="34" charset="0"/>
              </a:rPr>
              <a:t> and </a:t>
            </a:r>
            <a:r>
              <a:rPr lang="en-IN" sz="2200" dirty="0" err="1">
                <a:latin typeface="Calibri" panose="020F0502020204030204" pitchFamily="34" charset="0"/>
                <a:cs typeface="Calibri" panose="020F0502020204030204" pitchFamily="34" charset="0"/>
              </a:rPr>
              <a:t>Bldgtype</a:t>
            </a:r>
            <a:r>
              <a:rPr lang="en-IN" sz="2200" dirty="0">
                <a:latin typeface="Calibri" panose="020F0502020204030204" pitchFamily="34" charset="0"/>
                <a:cs typeface="Calibri" panose="020F0502020204030204" pitchFamily="34" charset="0"/>
              </a:rPr>
              <a:t> are highly collinear with each other and have equal values so choose one from that.</a:t>
            </a:r>
          </a:p>
          <a:p>
            <a:pPr>
              <a:lnSpc>
                <a:spcPct val="107000"/>
              </a:lnSpc>
            </a:pPr>
            <a:r>
              <a:rPr lang="en-IN" sz="2200" dirty="0" err="1">
                <a:latin typeface="Calibri" panose="020F0502020204030204" pitchFamily="34" charset="0"/>
                <a:cs typeface="Calibri" panose="020F0502020204030204" pitchFamily="34" charset="0"/>
              </a:rPr>
              <a:t>OverallQual</a:t>
            </a:r>
            <a:r>
              <a:rPr lang="en-IN" sz="2200" dirty="0">
                <a:latin typeface="Calibri" panose="020F0502020204030204" pitchFamily="34" charset="0"/>
                <a:cs typeface="Calibri" panose="020F0502020204030204" pitchFamily="34" charset="0"/>
              </a:rPr>
              <a:t> and </a:t>
            </a:r>
            <a:r>
              <a:rPr lang="en-IN" sz="2200" dirty="0" err="1">
                <a:latin typeface="Calibri" panose="020F0502020204030204" pitchFamily="34" charset="0"/>
                <a:cs typeface="Calibri" panose="020F0502020204030204" pitchFamily="34" charset="0"/>
              </a:rPr>
              <a:t>Yearbult</a:t>
            </a:r>
            <a:r>
              <a:rPr lang="en-IN" sz="2200" dirty="0">
                <a:latin typeface="Calibri" panose="020F0502020204030204" pitchFamily="34" charset="0"/>
                <a:cs typeface="Calibri" panose="020F0502020204030204" pitchFamily="34" charset="0"/>
              </a:rPr>
              <a:t> negatively with each other because year spend house quality decrease</a:t>
            </a:r>
          </a:p>
          <a:p>
            <a:pPr>
              <a:lnSpc>
                <a:spcPct val="107000"/>
              </a:lnSpc>
            </a:pPr>
            <a:r>
              <a:rPr lang="en-IN" sz="2200" dirty="0" err="1">
                <a:latin typeface="Calibri" panose="020F0502020204030204" pitchFamily="34" charset="0"/>
                <a:cs typeface="Calibri" panose="020F0502020204030204" pitchFamily="34" charset="0"/>
              </a:rPr>
              <a:t>OverallQual</a:t>
            </a:r>
            <a:r>
              <a:rPr lang="en-IN" sz="2200" dirty="0">
                <a:latin typeface="Calibri" panose="020F0502020204030204" pitchFamily="34" charset="0"/>
                <a:cs typeface="Calibri" panose="020F0502020204030204" pitchFamily="34" charset="0"/>
              </a:rPr>
              <a:t> and </a:t>
            </a:r>
            <a:r>
              <a:rPr lang="en-IN" sz="2200" dirty="0" err="1">
                <a:latin typeface="Calibri" panose="020F0502020204030204" pitchFamily="34" charset="0"/>
                <a:cs typeface="Calibri" panose="020F0502020204030204" pitchFamily="34" charset="0"/>
              </a:rPr>
              <a:t>YearRemodAdd</a:t>
            </a:r>
            <a:r>
              <a:rPr lang="en-IN" sz="2200" dirty="0">
                <a:latin typeface="Calibri" panose="020F0502020204030204" pitchFamily="34" charset="0"/>
                <a:cs typeface="Calibri" panose="020F0502020204030204" pitchFamily="34" charset="0"/>
              </a:rPr>
              <a:t> are positive correlated with each other.</a:t>
            </a:r>
          </a:p>
          <a:p>
            <a:pPr>
              <a:lnSpc>
                <a:spcPct val="107000"/>
              </a:lnSpc>
            </a:pPr>
            <a:r>
              <a:rPr lang="en-IN" sz="2200" dirty="0">
                <a:latin typeface="Calibri" panose="020F0502020204030204" pitchFamily="34" charset="0"/>
                <a:cs typeface="Calibri" panose="020F0502020204030204" pitchFamily="34" charset="0"/>
              </a:rPr>
              <a:t>Extrior1st and Exterior2nd are highly correlated with each other have </a:t>
            </a:r>
            <a:r>
              <a:rPr lang="en-IN" sz="2200" dirty="0" err="1">
                <a:latin typeface="Calibri" panose="020F0502020204030204" pitchFamily="34" charset="0"/>
                <a:cs typeface="Calibri" panose="020F0502020204030204" pitchFamily="34" charset="0"/>
              </a:rPr>
              <a:t>Vif</a:t>
            </a:r>
            <a:r>
              <a:rPr lang="en-IN" sz="2200" dirty="0">
                <a:latin typeface="Calibri" panose="020F0502020204030204" pitchFamily="34" charset="0"/>
                <a:cs typeface="Calibri" panose="020F0502020204030204" pitchFamily="34" charset="0"/>
              </a:rPr>
              <a:t> score  38.4 and 36.4 accordingly  equally correlated with target so we assume one material use in house drop Exterior2nd</a:t>
            </a:r>
          </a:p>
          <a:p>
            <a:pPr>
              <a:lnSpc>
                <a:spcPct val="107000"/>
              </a:lnSpc>
            </a:pPr>
            <a:r>
              <a:rPr lang="en-IN" sz="2200" dirty="0" err="1">
                <a:latin typeface="Calibri" panose="020F0502020204030204" pitchFamily="34" charset="0"/>
                <a:cs typeface="Calibri" panose="020F0502020204030204" pitchFamily="34" charset="0"/>
              </a:rPr>
              <a:t>GarageCars</a:t>
            </a:r>
            <a:r>
              <a:rPr lang="en-IN" sz="2200" dirty="0">
                <a:latin typeface="Calibri" panose="020F0502020204030204" pitchFamily="34" charset="0"/>
                <a:cs typeface="Calibri" panose="020F0502020204030204" pitchFamily="34" charset="0"/>
              </a:rPr>
              <a:t>  and </a:t>
            </a:r>
            <a:r>
              <a:rPr lang="en-IN" sz="2200" dirty="0" err="1">
                <a:latin typeface="Calibri" panose="020F0502020204030204" pitchFamily="34" charset="0"/>
                <a:cs typeface="Calibri" panose="020F0502020204030204" pitchFamily="34" charset="0"/>
              </a:rPr>
              <a:t>Garagearea</a:t>
            </a:r>
            <a:r>
              <a:rPr lang="en-IN" sz="2200" dirty="0">
                <a:latin typeface="Calibri" panose="020F0502020204030204" pitchFamily="34" charset="0"/>
                <a:cs typeface="Calibri" panose="020F0502020204030204" pitchFamily="34" charset="0"/>
              </a:rPr>
              <a:t> are high correlated with each other and also positive with target column so we assume </a:t>
            </a:r>
            <a:r>
              <a:rPr lang="en-IN" sz="2200" dirty="0" err="1">
                <a:latin typeface="Calibri" panose="020F0502020204030204" pitchFamily="34" charset="0"/>
                <a:cs typeface="Calibri" panose="020F0502020204030204" pitchFamily="34" charset="0"/>
              </a:rPr>
              <a:t>NO.of</a:t>
            </a:r>
            <a:r>
              <a:rPr lang="en-IN" sz="2200" dirty="0">
                <a:latin typeface="Calibri" panose="020F0502020204030204" pitchFamily="34" charset="0"/>
                <a:cs typeface="Calibri" panose="020F0502020204030204" pitchFamily="34" charset="0"/>
              </a:rPr>
              <a:t> cars parked in garage are necessary so drop other one.</a:t>
            </a:r>
          </a:p>
          <a:p>
            <a:pPr>
              <a:lnSpc>
                <a:spcPct val="107000"/>
              </a:lnSpc>
            </a:pPr>
            <a:r>
              <a:rPr lang="en-IN" sz="2200" dirty="0">
                <a:latin typeface="Calibri" panose="020F0502020204030204" pitchFamily="34" charset="0"/>
                <a:cs typeface="Calibri" panose="020F0502020204030204" pitchFamily="34" charset="0"/>
              </a:rPr>
              <a:t>Consider that multicollinear columns that drop that column “MSSubClass','Condition1','TotRmsAbvGrd','Utilities','YearBuilt','2ndFlrSF','Exterior2nd','BsmtUnfSF','GarageArea','OverallCond”</a:t>
            </a:r>
          </a:p>
          <a:p>
            <a:endParaRPr lang="en-IN" dirty="0"/>
          </a:p>
        </p:txBody>
      </p:sp>
      <p:sp>
        <p:nvSpPr>
          <p:cNvPr id="9" name="TextBox 8">
            <a:extLst>
              <a:ext uri="{FF2B5EF4-FFF2-40B4-BE49-F238E27FC236}">
                <a16:creationId xmlns:a16="http://schemas.microsoft.com/office/drawing/2014/main" id="{6551FF1C-BA53-4059-8588-A9020CCD66CA}"/>
              </a:ext>
            </a:extLst>
          </p:cNvPr>
          <p:cNvSpPr txBox="1"/>
          <p:nvPr/>
        </p:nvSpPr>
        <p:spPr>
          <a:xfrm>
            <a:off x="6945745" y="591127"/>
            <a:ext cx="5153891" cy="6276109"/>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7E0F6B3-A2DB-41DE-B205-355353CCF584}"/>
              </a:ext>
            </a:extLst>
          </p:cNvPr>
          <p:cNvPicPr>
            <a:picLocks noChangeAspect="1"/>
          </p:cNvPicPr>
          <p:nvPr/>
        </p:nvPicPr>
        <p:blipFill rotWithShape="1">
          <a:blip r:embed="rId2">
            <a:extLst>
              <a:ext uri="{28A0092B-C50C-407E-A947-70E740481C1C}">
                <a14:useLocalDpi xmlns:a14="http://schemas.microsoft.com/office/drawing/2010/main" val="0"/>
              </a:ext>
            </a:extLst>
          </a:blip>
          <a:srcRect l="-1" r="-346" b="2022"/>
          <a:stretch/>
        </p:blipFill>
        <p:spPr bwMode="auto">
          <a:xfrm>
            <a:off x="6168418" y="775855"/>
            <a:ext cx="4750435" cy="55746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48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332509" y="92364"/>
            <a:ext cx="7472218" cy="683491"/>
          </a:xfrm>
        </p:spPr>
        <p:txBody>
          <a:bodyPr>
            <a:no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State the set of assumptions (if any) related to the problem under consideration</a:t>
            </a: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193964" y="1089891"/>
            <a:ext cx="11905672" cy="5675745"/>
          </a:xfrm>
        </p:spPr>
        <p:txBody>
          <a:bodyPr>
            <a:normAutofit fontScale="25000" lnSpcReduction="20000"/>
          </a:bodyPr>
          <a:lstStyle/>
          <a:p>
            <a:pPr lvl="0">
              <a:lnSpc>
                <a:spcPct val="107000"/>
              </a:lnSpc>
            </a:pPr>
            <a:r>
              <a:rPr lang="en-IN" sz="6000" b="1" dirty="0">
                <a:latin typeface="Calibri" panose="020F0502020204030204" pitchFamily="34" charset="0"/>
                <a:cs typeface="Calibri" panose="020F0502020204030204" pitchFamily="34" charset="0"/>
              </a:rPr>
              <a:t>Data is missing completely at random (MCAR)</a:t>
            </a:r>
          </a:p>
          <a:p>
            <a:pPr lvl="0">
              <a:lnSpc>
                <a:spcPct val="107000"/>
              </a:lnSpc>
            </a:pPr>
            <a:r>
              <a:rPr lang="en-IN" sz="5600" dirty="0">
                <a:latin typeface="Calibri" panose="020F0502020204030204" pitchFamily="34" charset="0"/>
                <a:cs typeface="Calibri" panose="020F0502020204030204" pitchFamily="34" charset="0"/>
              </a:rPr>
              <a:t>The missing observations, most likely look like the majority of the observations in the variable (aka, the mean/median)</a:t>
            </a:r>
          </a:p>
          <a:p>
            <a:pPr lvl="0">
              <a:lnSpc>
                <a:spcPct val="107000"/>
              </a:lnSpc>
            </a:pPr>
            <a:r>
              <a:rPr lang="en-IN" sz="5600" dirty="0">
                <a:latin typeface="Calibri" panose="020F0502020204030204" pitchFamily="34" charset="0"/>
                <a:cs typeface="Calibri" panose="020F0502020204030204" pitchFamily="34" charset="0"/>
              </a:rPr>
              <a:t>If data is missing completely at random, then it is fair to assume that the missing values are most likely very close to the value of the mean or the median of the distribution, as these represent the most frequent/average observation.</a:t>
            </a:r>
          </a:p>
          <a:p>
            <a:pPr lvl="0">
              <a:lnSpc>
                <a:spcPct val="107000"/>
              </a:lnSpc>
            </a:pPr>
            <a:r>
              <a:rPr lang="en-IN" sz="5600" dirty="0">
                <a:latin typeface="Calibri" panose="020F0502020204030204" pitchFamily="34" charset="0"/>
                <a:cs typeface="Calibri" panose="020F0502020204030204" pitchFamily="34" charset="0"/>
              </a:rPr>
              <a:t>Frequency Count Imputation (Mode)</a:t>
            </a:r>
          </a:p>
          <a:p>
            <a:pPr lvl="0">
              <a:lnSpc>
                <a:spcPct val="107000"/>
              </a:lnSpc>
            </a:pPr>
            <a:r>
              <a:rPr lang="en-IN" sz="5600" dirty="0">
                <a:latin typeface="Calibri" panose="020F0502020204030204" pitchFamily="34" charset="0"/>
                <a:cs typeface="Calibri" panose="020F0502020204030204" pitchFamily="34" charset="0"/>
              </a:rPr>
              <a:t>Frequent category imputation—or mode imputation—consists of replacing all occurrences of missing values (NA) within a variable with the mode, or the most frequent value.</a:t>
            </a:r>
          </a:p>
          <a:p>
            <a:pPr lvl="0">
              <a:lnSpc>
                <a:spcPct val="107000"/>
              </a:lnSpc>
            </a:pPr>
            <a:r>
              <a:rPr lang="en-IN" sz="5600" dirty="0">
                <a:latin typeface="Calibri" panose="020F0502020204030204" pitchFamily="34" charset="0"/>
                <a:cs typeface="Calibri" panose="020F0502020204030204" pitchFamily="34" charset="0"/>
              </a:rPr>
              <a:t>This method is suitable for numerical and categorical variables, but in practice, we use this technique with categorical variables.</a:t>
            </a:r>
          </a:p>
          <a:p>
            <a:pPr lvl="0">
              <a:lnSpc>
                <a:spcPct val="107000"/>
              </a:lnSpc>
            </a:pPr>
            <a:r>
              <a:rPr lang="en-IN" sz="5600" dirty="0">
                <a:latin typeface="Calibri" panose="020F0502020204030204" pitchFamily="34" charset="0"/>
                <a:cs typeface="Calibri" panose="020F0502020204030204" pitchFamily="34" charset="0"/>
              </a:rPr>
              <a:t>You can use this method when data is missing completely at random, and no more than 5% of the variable contains missing data</a:t>
            </a:r>
          </a:p>
          <a:p>
            <a:pPr lvl="0">
              <a:lnSpc>
                <a:spcPct val="107000"/>
              </a:lnSpc>
            </a:pPr>
            <a:r>
              <a:rPr lang="en-IN" sz="6000" b="1" dirty="0">
                <a:latin typeface="Calibri" panose="020F0502020204030204" pitchFamily="34" charset="0"/>
                <a:cs typeface="Calibri" panose="020F0502020204030204" pitchFamily="34" charset="0"/>
              </a:rPr>
              <a:t>Min-Max Scaler</a:t>
            </a:r>
          </a:p>
          <a:p>
            <a:pPr marL="0" lvl="1">
              <a:lnSpc>
                <a:spcPct val="107000"/>
              </a:lnSpc>
            </a:pPr>
            <a:r>
              <a:rPr lang="en-IN" sz="5600" dirty="0">
                <a:latin typeface="Calibri" panose="020F0502020204030204" pitchFamily="34" charset="0"/>
                <a:cs typeface="Calibri" panose="020F0502020204030204" pitchFamily="34" charset="0"/>
              </a:rPr>
              <a:t>The </a:t>
            </a:r>
            <a:r>
              <a:rPr lang="en-IN" sz="5600" dirty="0" err="1">
                <a:latin typeface="Calibri" panose="020F0502020204030204" pitchFamily="34" charset="0"/>
                <a:cs typeface="Calibri" panose="020F0502020204030204" pitchFamily="34" charset="0"/>
              </a:rPr>
              <a:t>MinMax</a:t>
            </a:r>
            <a:r>
              <a:rPr lang="en-IN" sz="5600" dirty="0">
                <a:latin typeface="Calibri" panose="020F0502020204030204" pitchFamily="34" charset="0"/>
                <a:cs typeface="Calibri" panose="020F0502020204030204" pitchFamily="34" charset="0"/>
              </a:rPr>
              <a:t> scaler is one of the simplest scalers to understand. It just scales all the data between 0 and 1.</a:t>
            </a:r>
          </a:p>
          <a:p>
            <a:pPr marL="0" lvl="1">
              <a:lnSpc>
                <a:spcPct val="107000"/>
              </a:lnSpc>
            </a:pPr>
            <a:r>
              <a:rPr lang="en-IN" sz="5600" dirty="0">
                <a:latin typeface="Calibri" panose="020F0502020204030204" pitchFamily="34" charset="0"/>
                <a:cs typeface="Calibri" panose="020F0502020204030204" pitchFamily="34" charset="0"/>
              </a:rPr>
              <a:t>FORMULA: </a:t>
            </a:r>
            <a:r>
              <a:rPr lang="en-IN" sz="5600" dirty="0" err="1">
                <a:latin typeface="Calibri" panose="020F0502020204030204" pitchFamily="34" charset="0"/>
                <a:cs typeface="Calibri" panose="020F0502020204030204" pitchFamily="34" charset="0"/>
              </a:rPr>
              <a:t>x_scaled</a:t>
            </a:r>
            <a:r>
              <a:rPr lang="en-IN" sz="5600" dirty="0">
                <a:latin typeface="Calibri" panose="020F0502020204030204" pitchFamily="34" charset="0"/>
                <a:cs typeface="Calibri" panose="020F0502020204030204" pitchFamily="34" charset="0"/>
              </a:rPr>
              <a:t> = (x – </a:t>
            </a:r>
            <a:r>
              <a:rPr lang="en-IN" sz="5600" dirty="0" err="1">
                <a:latin typeface="Calibri" panose="020F0502020204030204" pitchFamily="34" charset="0"/>
                <a:cs typeface="Calibri" panose="020F0502020204030204" pitchFamily="34" charset="0"/>
              </a:rPr>
              <a:t>x_min</a:t>
            </a:r>
            <a:r>
              <a:rPr lang="en-IN" sz="5600" dirty="0">
                <a:latin typeface="Calibri" panose="020F0502020204030204" pitchFamily="34" charset="0"/>
                <a:cs typeface="Calibri" panose="020F0502020204030204" pitchFamily="34" charset="0"/>
              </a:rPr>
              <a:t>)/(</a:t>
            </a:r>
            <a:r>
              <a:rPr lang="en-IN" sz="5600" dirty="0" err="1">
                <a:latin typeface="Calibri" panose="020F0502020204030204" pitchFamily="34" charset="0"/>
                <a:cs typeface="Calibri" panose="020F0502020204030204" pitchFamily="34" charset="0"/>
              </a:rPr>
              <a:t>x_max</a:t>
            </a:r>
            <a:r>
              <a:rPr lang="en-IN" sz="5600" dirty="0">
                <a:latin typeface="Calibri" panose="020F0502020204030204" pitchFamily="34" charset="0"/>
                <a:cs typeface="Calibri" panose="020F0502020204030204" pitchFamily="34" charset="0"/>
              </a:rPr>
              <a:t> – </a:t>
            </a:r>
            <a:r>
              <a:rPr lang="en-IN" sz="5600" dirty="0" err="1">
                <a:latin typeface="Calibri" panose="020F0502020204030204" pitchFamily="34" charset="0"/>
                <a:cs typeface="Calibri" panose="020F0502020204030204" pitchFamily="34" charset="0"/>
              </a:rPr>
              <a:t>x_min</a:t>
            </a:r>
            <a:r>
              <a:rPr lang="en-IN" sz="5600" dirty="0">
                <a:latin typeface="Calibri" panose="020F0502020204030204" pitchFamily="34" charset="0"/>
                <a:cs typeface="Calibri" panose="020F0502020204030204" pitchFamily="34" charset="0"/>
              </a:rPr>
              <a:t>)</a:t>
            </a:r>
          </a:p>
          <a:p>
            <a:pPr lvl="0">
              <a:lnSpc>
                <a:spcPct val="107000"/>
              </a:lnSpc>
            </a:pPr>
            <a:r>
              <a:rPr lang="en-IN" sz="6000" b="1" dirty="0">
                <a:latin typeface="Calibri" panose="020F0502020204030204" pitchFamily="34" charset="0"/>
                <a:cs typeface="Calibri" panose="020F0502020204030204" pitchFamily="34" charset="0"/>
              </a:rPr>
              <a:t>Feature Selection Methods:</a:t>
            </a:r>
          </a:p>
          <a:p>
            <a:pPr lvl="0">
              <a:lnSpc>
                <a:spcPct val="107000"/>
              </a:lnSpc>
            </a:pPr>
            <a:r>
              <a:rPr lang="en-IN" sz="5600" dirty="0">
                <a:latin typeface="Calibri" panose="020F0502020204030204" pitchFamily="34" charset="0"/>
                <a:cs typeface="Calibri" panose="020F0502020204030204" pitchFamily="34" charset="0"/>
              </a:rPr>
              <a:t>1). Univariate Selection  2).Feature Importance  3).Correlation Matrix with Heatmap</a:t>
            </a:r>
          </a:p>
          <a:p>
            <a:pPr>
              <a:lnSpc>
                <a:spcPct val="107000"/>
              </a:lnSpc>
            </a:pPr>
            <a:r>
              <a:rPr lang="en-IN" sz="6000" b="1" dirty="0">
                <a:latin typeface="Calibri" panose="020F0502020204030204" pitchFamily="34" charset="0"/>
                <a:cs typeface="Calibri" panose="020F0502020204030204" pitchFamily="34" charset="0"/>
              </a:rPr>
              <a:t>We use Correlation Matrix with Heatmap</a:t>
            </a:r>
          </a:p>
          <a:p>
            <a:pPr marL="0" lvl="1">
              <a:lnSpc>
                <a:spcPct val="107000"/>
              </a:lnSpc>
            </a:pPr>
            <a:r>
              <a:rPr lang="en-IN" sz="5600" dirty="0">
                <a:latin typeface="Calibri" panose="020F0502020204030204" pitchFamily="34" charset="0"/>
                <a:cs typeface="Calibri" panose="020F0502020204030204" pitchFamily="34" charset="0"/>
              </a:rPr>
              <a:t>Correlation states how the features are related to each other or the target variable. Correlation can be positive (increase in one value of feature increases the value of the target variable) or negative (increase in one value of feature decreases the value of the target variable).Heatmap makes it easy to identify which features are most related to the target variable, we will plot heatmap of correlated features using the seaborn library..</a:t>
            </a:r>
          </a:p>
          <a:p>
            <a:endParaRPr lang="en-IN" dirty="0"/>
          </a:p>
        </p:txBody>
      </p:sp>
    </p:spTree>
    <p:extLst>
      <p:ext uri="{BB962C8B-B14F-4D97-AF65-F5344CB8AC3E}">
        <p14:creationId xmlns:p14="http://schemas.microsoft.com/office/powerpoint/2010/main" val="214776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332509" y="92364"/>
            <a:ext cx="7472218" cy="683491"/>
          </a:xfrm>
        </p:spPr>
        <p:txBody>
          <a:bodyPr anchor="ctr">
            <a:no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Required Libraries Used For Dataset</a:t>
            </a: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14433" y="600075"/>
            <a:ext cx="11218345" cy="6848475"/>
          </a:xfrm>
        </p:spPr>
        <p:txBody>
          <a:bodyPr>
            <a:noAutofit/>
          </a:bodyPr>
          <a:lstStyle/>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900" dirty="0">
                <a:effectLst/>
                <a:latin typeface="Calibri" panose="020F0502020204030204" pitchFamily="34" charset="0"/>
                <a:ea typeface="Calibri" panose="020F0502020204030204" pitchFamily="34" charset="0"/>
                <a:cs typeface="Times New Roman" panose="02020603050405020304" pitchFamily="18" charset="0"/>
              </a:rPr>
              <a:t> as np</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900" dirty="0">
                <a:effectLst/>
                <a:latin typeface="Calibri" panose="020F0502020204030204" pitchFamily="34" charset="0"/>
                <a:ea typeface="Calibri" panose="020F0502020204030204" pitchFamily="34" charset="0"/>
                <a:cs typeface="Times New Roman" panose="02020603050405020304" pitchFamily="18" charset="0"/>
              </a:rPr>
              <a:t> as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%matplotlib inline</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pandas_profiling</a:t>
            </a:r>
            <a:r>
              <a:rPr lang="en-IN" sz="900" dirty="0">
                <a:effectLst/>
                <a:latin typeface="Calibri" panose="020F0502020204030204" pitchFamily="34" charset="0"/>
                <a:ea typeface="Calibri" panose="020F0502020204030204" pitchFamily="34" charset="0"/>
                <a:cs typeface="Times New Roman" panose="02020603050405020304" pitchFamily="18" charset="0"/>
              </a:rPr>
              <a:t> as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ProfileReport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IPython.display</a:t>
            </a:r>
            <a:r>
              <a:rPr lang="en-IN" sz="900" dirty="0">
                <a:effectLst/>
                <a:latin typeface="Calibri" panose="020F0502020204030204" pitchFamily="34" charset="0"/>
                <a:ea typeface="Calibri" panose="020F0502020204030204" pitchFamily="34" charset="0"/>
                <a:cs typeface="Times New Roman" panose="02020603050405020304" pitchFamily="18" charset="0"/>
              </a:rPr>
              <a:t> as display</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missingno</a:t>
            </a:r>
            <a:r>
              <a:rPr lang="en-IN" sz="900" dirty="0">
                <a:effectLst/>
                <a:latin typeface="Calibri" panose="020F0502020204030204" pitchFamily="34" charset="0"/>
                <a:ea typeface="Calibri" panose="020F0502020204030204" pitchFamily="34" charset="0"/>
                <a:cs typeface="Times New Roman" panose="02020603050405020304" pitchFamily="18" charset="0"/>
              </a:rPr>
              <a:t> as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msno</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import warnings </a:t>
            </a:r>
          </a:p>
          <a:p>
            <a:pPr marL="742950" lvl="1" indent="-285750">
              <a:lnSpc>
                <a:spcPct val="107000"/>
              </a:lnSpc>
              <a:buFont typeface="Wingdings" panose="05000000000000000000" pitchFamily="2" charset="2"/>
              <a:buChar char=""/>
            </a:pPr>
            <a:r>
              <a:rPr lang="en-IN" sz="900" dirty="0" err="1">
                <a:effectLst/>
                <a:latin typeface="Calibri" panose="020F0502020204030204" pitchFamily="34" charset="0"/>
                <a:ea typeface="Calibri" panose="020F0502020204030204" pitchFamily="34" charset="0"/>
                <a:cs typeface="Times New Roman" panose="02020603050405020304" pitchFamily="18" charset="0"/>
              </a:rPr>
              <a:t>warnings.filterwarnings</a:t>
            </a:r>
            <a:r>
              <a:rPr lang="en-IN" sz="900" dirty="0">
                <a:effectLst/>
                <a:latin typeface="Calibri" panose="020F0502020204030204" pitchFamily="34" charset="0"/>
                <a:ea typeface="Calibri" panose="020F0502020204030204" pitchFamily="34" charset="0"/>
                <a:cs typeface="Times New Roman" panose="02020603050405020304" pitchFamily="18" charset="0"/>
              </a:rPr>
              <a:t>('ignore')</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sklearn.impute</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SimpleImputer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OrdinalEncoder,MinMaxScaler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statsmodels.stats.outliers_influence</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variance_inflation_factor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LinearRegression,SGDRegressor,Lasso,Ridge,BayesianRidge,ElasticNet</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sklearn.tree</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sklearn.svm</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SVR</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sklearn.neighbors</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XGBRegressor,XGBRFRegressor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sklearn.ensemble</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RandomForestRegressor,GradientBoostingRegressor,AdaBoostRegressor,BaggingRegressor</a:t>
            </a: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train_test_split,cross_val_score,GridSearchCV,KFold</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sklearn.metrics</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r2_score,mean_absolute_error,mean_squared_error</a:t>
            </a:r>
          </a:p>
          <a:p>
            <a:pPr marL="742950" lvl="1" indent="-285750">
              <a:lnSpc>
                <a:spcPct val="107000"/>
              </a:lnSpc>
              <a:spcAft>
                <a:spcPts val="800"/>
              </a:spcAft>
              <a:buFont typeface="Wingdings" panose="05000000000000000000" pitchFamily="2" charset="2"/>
              <a:buChar char=""/>
            </a:pPr>
            <a:r>
              <a:rPr lang="en-IN" sz="900" dirty="0">
                <a:effectLst/>
                <a:latin typeface="Calibri" panose="020F0502020204030204" pitchFamily="34" charset="0"/>
                <a:ea typeface="Calibri" panose="020F0502020204030204" pitchFamily="34" charset="0"/>
                <a:cs typeface="Times New Roman" panose="02020603050405020304" pitchFamily="18" charset="0"/>
              </a:rPr>
              <a:t>from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sklearn.feature_selection</a:t>
            </a:r>
            <a:r>
              <a:rPr lang="en-IN" sz="9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900" dirty="0" err="1">
                <a:effectLst/>
                <a:latin typeface="Calibri" panose="020F0502020204030204" pitchFamily="34" charset="0"/>
                <a:ea typeface="Calibri" panose="020F0502020204030204" pitchFamily="34" charset="0"/>
                <a:cs typeface="Times New Roman" panose="02020603050405020304" pitchFamily="18" charset="0"/>
              </a:rPr>
              <a:t>SelectFromMode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Aft>
                <a:spcPts val="800"/>
              </a:spcAft>
            </a:pPr>
            <a:endParaRPr lang="en-IN" sz="1100" dirty="0"/>
          </a:p>
        </p:txBody>
      </p:sp>
    </p:spTree>
    <p:extLst>
      <p:ext uri="{BB962C8B-B14F-4D97-AF65-F5344CB8AC3E}">
        <p14:creationId xmlns:p14="http://schemas.microsoft.com/office/powerpoint/2010/main" val="45466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332509" y="92364"/>
            <a:ext cx="7472218" cy="683491"/>
          </a:xfrm>
        </p:spPr>
        <p:txBody>
          <a:bodyPr anchor="ctr">
            <a:noAutofit/>
          </a:bodyPr>
          <a:lstStyle/>
          <a:p>
            <a:pPr lvl="0">
              <a:lnSpc>
                <a:spcPct val="107000"/>
              </a:lnSpc>
              <a:spcAft>
                <a:spcPts val="800"/>
              </a:spcAft>
            </a:pPr>
            <a:r>
              <a:rPr lang="en-IN" sz="2200" b="1" dirty="0">
                <a:latin typeface="Calibri" panose="020F0502020204030204" pitchFamily="34" charset="0"/>
                <a:cs typeface="Times New Roman" panose="02020603050405020304" pitchFamily="18" charset="0"/>
              </a:rPr>
              <a:t>Testing of Identified Approaches (Algorithms)</a:t>
            </a: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143164" y="775855"/>
            <a:ext cx="11905672" cy="4405745"/>
          </a:xfrm>
        </p:spPr>
        <p:txBody>
          <a:bodyPr>
            <a:normAutofit fontScale="92500" lnSpcReduction="20000"/>
          </a:bodyPr>
          <a:lstStyle/>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SVR(kernel="</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linear",C</a:t>
            </a:r>
            <a:r>
              <a:rPr lang="en-IN" sz="1300" dirty="0">
                <a:effectLst/>
                <a:latin typeface="Calibri" panose="020F0502020204030204" pitchFamily="34" charset="0"/>
                <a:ea typeface="Calibri" panose="020F0502020204030204" pitchFamily="34" charset="0"/>
                <a:cs typeface="Times New Roman" panose="02020603050405020304" pitchFamily="18" charset="0"/>
              </a:rPr>
              <a:t>=0.1)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n_neighbors</a:t>
            </a:r>
            <a:r>
              <a:rPr lang="en-IN" sz="13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Lasso(alpha=0.001,fit_intercept=</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True,normalize</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r>
              <a:rPr lang="en-IN" sz="1300" dirty="0" err="1">
                <a:effectLst/>
                <a:latin typeface="Calibri" panose="020F0502020204030204" pitchFamily="34" charset="0"/>
                <a:ea typeface="Calibri" panose="020F0502020204030204" pitchFamily="34" charset="0"/>
                <a:cs typeface="Times New Roman" panose="02020603050405020304" pitchFamily="18" charset="0"/>
              </a:rPr>
              <a:t>False,precompute</a:t>
            </a:r>
            <a:r>
              <a:rPr lang="en-IN" sz="1300" dirty="0">
                <a:effectLst/>
                <a:latin typeface="Calibri" panose="020F0502020204030204" pitchFamily="34" charset="0"/>
                <a:ea typeface="Calibri" panose="020F0502020204030204" pitchFamily="34" charset="0"/>
                <a:cs typeface="Times New Roman" panose="02020603050405020304" pitchFamily="18" charset="0"/>
              </a:rPr>
              <a:t>=True)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Ridge(alpha=1,solver="saga")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ElasticNet</a:t>
            </a:r>
            <a:r>
              <a:rPr lang="en-IN" sz="1300" dirty="0">
                <a:effectLst/>
                <a:latin typeface="Calibri" panose="020F0502020204030204" pitchFamily="34" charset="0"/>
                <a:ea typeface="Calibri" panose="020F0502020204030204" pitchFamily="34" charset="0"/>
                <a:cs typeface="Times New Roman" panose="02020603050405020304" pitchFamily="18" charset="0"/>
              </a:rPr>
              <a:t>(alpha=0.001,max_iter=10)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BayesianRidge</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SGDRegressor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XGBRegressor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XGBRFRegressor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BaggingRegressor</a:t>
            </a:r>
            <a:r>
              <a:rPr lang="en-IN" sz="13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94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marL="342900" lvl="0" indent="-342900" algn="ctr">
              <a:lnSpc>
                <a:spcPct val="107000"/>
              </a:lnSpc>
            </a:pPr>
            <a:r>
              <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646544" y="5180614"/>
            <a:ext cx="10632643" cy="962059"/>
          </a:xfrm>
        </p:spPr>
        <p:txBody>
          <a:bodyPr anchor="t"/>
          <a:lstStyle/>
          <a:p>
            <a:pPr marL="742950" lvl="1" indent="-285750">
              <a:lnSpc>
                <a:spcPct val="107000"/>
              </a:lnSpc>
              <a:spcAft>
                <a:spcPts val="800"/>
              </a:spcAft>
              <a:buFont typeface="Arial" panose="020B0604020202020204" pitchFamily="34" charset="0"/>
              <a:buChar char="•"/>
            </a:pPr>
            <a:r>
              <a:rPr lang="en-IN" sz="1300" b="0" dirty="0">
                <a:latin typeface="Calibri" panose="020F0502020204030204" pitchFamily="34" charset="0"/>
                <a:cs typeface="Times New Roman" panose="02020603050405020304" pitchFamily="18" charset="0"/>
              </a:rPr>
              <a:t>Above graph represent the Missing values and correlation with missing values with each other’s.</a:t>
            </a:r>
          </a:p>
          <a:p>
            <a:pPr marL="742950" lvl="1" indent="-285750">
              <a:lnSpc>
                <a:spcPct val="107000"/>
              </a:lnSpc>
              <a:spcAft>
                <a:spcPts val="800"/>
              </a:spcAft>
              <a:buFont typeface="Arial" panose="020B0604020202020204" pitchFamily="34" charset="0"/>
              <a:buChar char="•"/>
            </a:pPr>
            <a:r>
              <a:rPr lang="en-IN" sz="1300" b="0" dirty="0" err="1">
                <a:latin typeface="Calibri" panose="020F0502020204030204" pitchFamily="34" charset="0"/>
                <a:cs typeface="Times New Roman" panose="02020603050405020304" pitchFamily="18" charset="0"/>
              </a:rPr>
              <a:t>PoolQC</a:t>
            </a:r>
            <a:r>
              <a:rPr lang="en-IN" sz="1300" b="0" dirty="0">
                <a:latin typeface="Calibri" panose="020F0502020204030204" pitchFamily="34" charset="0"/>
                <a:cs typeface="Times New Roman" panose="02020603050405020304" pitchFamily="18" charset="0"/>
              </a:rPr>
              <a:t>, </a:t>
            </a:r>
            <a:r>
              <a:rPr lang="en-IN" sz="1300" b="0" dirty="0" err="1">
                <a:latin typeface="Calibri" panose="020F0502020204030204" pitchFamily="34" charset="0"/>
                <a:cs typeface="Times New Roman" panose="02020603050405020304" pitchFamily="18" charset="0"/>
              </a:rPr>
              <a:t>MiscFeature</a:t>
            </a:r>
            <a:r>
              <a:rPr lang="en-IN" sz="1300" b="0" dirty="0">
                <a:latin typeface="Calibri" panose="020F0502020204030204" pitchFamily="34" charset="0"/>
                <a:cs typeface="Times New Roman" panose="02020603050405020304" pitchFamily="18" charset="0"/>
              </a:rPr>
              <a:t>, Alley, Fence have more 50% to 98% Null values so drop that column also they columns have not correlation with others.</a:t>
            </a:r>
          </a:p>
        </p:txBody>
      </p:sp>
      <p:pic>
        <p:nvPicPr>
          <p:cNvPr id="10" name="Content Placeholder 9">
            <a:extLst>
              <a:ext uri="{FF2B5EF4-FFF2-40B4-BE49-F238E27FC236}">
                <a16:creationId xmlns:a16="http://schemas.microsoft.com/office/drawing/2014/main" id="{D2370EBE-1B28-4747-A04A-4CCCCE1797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2486" y="1779589"/>
            <a:ext cx="4130569" cy="3371672"/>
          </a:xfrm>
          <a:prstGeom prst="rect">
            <a:avLst/>
          </a:prstGeom>
        </p:spPr>
      </p:pic>
      <p:pic>
        <p:nvPicPr>
          <p:cNvPr id="12" name="Content Placeholder 11">
            <a:extLst>
              <a:ext uri="{FF2B5EF4-FFF2-40B4-BE49-F238E27FC236}">
                <a16:creationId xmlns:a16="http://schemas.microsoft.com/office/drawing/2014/main" id="{E77FF627-1B70-4297-8730-C06A2018E92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096000" y="1896397"/>
            <a:ext cx="4823317" cy="3211368"/>
          </a:xfrm>
          <a:prstGeom prst="rect">
            <a:avLst/>
          </a:prstGeom>
        </p:spPr>
      </p:pic>
      <p:sp>
        <p:nvSpPr>
          <p:cNvPr id="7" name="TextBox 6">
            <a:extLst>
              <a:ext uri="{FF2B5EF4-FFF2-40B4-BE49-F238E27FC236}">
                <a16:creationId xmlns:a16="http://schemas.microsoft.com/office/drawing/2014/main" id="{705E295C-8A4F-4F00-848F-ED6669BA7AC8}"/>
              </a:ext>
            </a:extLst>
          </p:cNvPr>
          <p:cNvSpPr txBox="1"/>
          <p:nvPr/>
        </p:nvSpPr>
        <p:spPr>
          <a:xfrm>
            <a:off x="565222" y="781107"/>
            <a:ext cx="11351491" cy="6719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742950" lvl="1" indent="-285750">
              <a:lnSpc>
                <a:spcPct val="107000"/>
              </a:lnSpc>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Count plot , Bar plot  </a:t>
            </a:r>
            <a:r>
              <a:rPr lang="en-IN" b="1" dirty="0">
                <a:effectLst/>
                <a:latin typeface="Calibri" panose="020F0502020204030204" pitchFamily="34" charset="0"/>
                <a:ea typeface="Calibri" panose="020F0502020204030204" pitchFamily="34" charset="0"/>
                <a:cs typeface="Times New Roman" panose="02020603050405020304" pitchFamily="18" charset="0"/>
              </a:rPr>
              <a:t>Distribution plot ,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Scatter plot </a:t>
            </a:r>
          </a:p>
          <a:p>
            <a:pPr marL="742950" lvl="1" indent="-285750">
              <a:lnSpc>
                <a:spcPct val="107000"/>
              </a:lnSpc>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Box plot , Correlation matrix Heatmap , Line plot</a:t>
            </a:r>
          </a:p>
        </p:txBody>
      </p:sp>
    </p:spTree>
    <p:extLst>
      <p:ext uri="{BB962C8B-B14F-4D97-AF65-F5344CB8AC3E}">
        <p14:creationId xmlns:p14="http://schemas.microsoft.com/office/powerpoint/2010/main" val="191114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marL="342900" lvl="0" indent="-342900" algn="ctr">
              <a:lnSpc>
                <a:spcPct val="107000"/>
              </a:lnSpc>
            </a:pPr>
            <a:r>
              <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528031" y="3929890"/>
            <a:ext cx="10740333" cy="1862233"/>
          </a:xfrm>
        </p:spPr>
        <p:txBody>
          <a:bodyPr anchor="t"/>
          <a:lstStyle/>
          <a:p>
            <a:pPr marL="1143000" lvl="2" indent="-228600">
              <a:lnSpc>
                <a:spcPct val="107000"/>
              </a:lnSpc>
              <a:buFont typeface="Wingdings" panose="05000000000000000000" pitchFamily="2" charset="2"/>
              <a:buChar char=""/>
            </a:pPr>
            <a:r>
              <a:rPr lang="en-IN" sz="1300" b="0" dirty="0">
                <a:latin typeface="Calibri" panose="020F0502020204030204" pitchFamily="34" charset="0"/>
                <a:cs typeface="Times New Roman" panose="02020603050405020304" pitchFamily="18" charset="0"/>
              </a:rPr>
              <a:t>Above graph show the House price with respect to year olds In 1st graph saw that price continues decrease with year’s old.</a:t>
            </a:r>
          </a:p>
          <a:p>
            <a:pPr marL="1143000" lvl="2" indent="-228600">
              <a:lnSpc>
                <a:spcPct val="107000"/>
              </a:lnSpc>
              <a:buFont typeface="Wingdings" panose="05000000000000000000" pitchFamily="2" charset="2"/>
              <a:buChar char=""/>
            </a:pPr>
            <a:r>
              <a:rPr lang="en-IN" sz="1300" b="0" dirty="0">
                <a:latin typeface="Calibri" panose="020F0502020204030204" pitchFamily="34" charset="0"/>
                <a:cs typeface="Times New Roman" panose="02020603050405020304" pitchFamily="18" charset="0"/>
              </a:rPr>
              <a:t>2nd graph we saw price increasing with Renovation done in year.</a:t>
            </a:r>
          </a:p>
          <a:p>
            <a:pPr marL="1143000" lvl="2" indent="-228600">
              <a:lnSpc>
                <a:spcPct val="107000"/>
              </a:lnSpc>
              <a:spcAft>
                <a:spcPts val="800"/>
              </a:spcAft>
              <a:buFont typeface="Wingdings" panose="05000000000000000000" pitchFamily="2" charset="2"/>
              <a:buChar char=""/>
            </a:pPr>
            <a:r>
              <a:rPr lang="en-IN" sz="1300" b="0" dirty="0">
                <a:latin typeface="Calibri" panose="020F0502020204030204" pitchFamily="34" charset="0"/>
                <a:cs typeface="Times New Roman" panose="02020603050405020304" pitchFamily="18" charset="0"/>
              </a:rPr>
              <a:t>3rd graph most of 4 to 10 months period price is continuously increasing.</a:t>
            </a:r>
          </a:p>
        </p:txBody>
      </p:sp>
      <p:pic>
        <p:nvPicPr>
          <p:cNvPr id="8" name="Picture 7">
            <a:extLst>
              <a:ext uri="{FF2B5EF4-FFF2-40B4-BE49-F238E27FC236}">
                <a16:creationId xmlns:a16="http://schemas.microsoft.com/office/drawing/2014/main" id="{99450B04-6110-40A7-8A61-19C1D30A8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1" y="1065877"/>
            <a:ext cx="3636010" cy="2509520"/>
          </a:xfrm>
          <a:prstGeom prst="rect">
            <a:avLst/>
          </a:prstGeom>
        </p:spPr>
      </p:pic>
      <p:pic>
        <p:nvPicPr>
          <p:cNvPr id="13" name="Picture 12">
            <a:extLst>
              <a:ext uri="{FF2B5EF4-FFF2-40B4-BE49-F238E27FC236}">
                <a16:creationId xmlns:a16="http://schemas.microsoft.com/office/drawing/2014/main" id="{0CBC01B8-BBC0-4955-856B-8E505033D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973" y="1065877"/>
            <a:ext cx="3723784" cy="2582897"/>
          </a:xfrm>
          <a:prstGeom prst="rect">
            <a:avLst/>
          </a:prstGeom>
        </p:spPr>
      </p:pic>
      <p:pic>
        <p:nvPicPr>
          <p:cNvPr id="14" name="Picture 13">
            <a:extLst>
              <a:ext uri="{FF2B5EF4-FFF2-40B4-BE49-F238E27FC236}">
                <a16:creationId xmlns:a16="http://schemas.microsoft.com/office/drawing/2014/main" id="{E893147B-E0EE-4723-8ED1-760B972FD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983" y="1076216"/>
            <a:ext cx="4007169" cy="2582897"/>
          </a:xfrm>
          <a:prstGeom prst="rect">
            <a:avLst/>
          </a:prstGeom>
        </p:spPr>
      </p:pic>
    </p:spTree>
    <p:extLst>
      <p:ext uri="{BB962C8B-B14F-4D97-AF65-F5344CB8AC3E}">
        <p14:creationId xmlns:p14="http://schemas.microsoft.com/office/powerpoint/2010/main" val="134976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351069" y="137103"/>
            <a:ext cx="10131121" cy="351088"/>
          </a:xfrm>
        </p:spPr>
        <p:txBody>
          <a:bodyPr>
            <a:normAutofit fontScale="90000"/>
          </a:bodyPr>
          <a:lstStyle/>
          <a:p>
            <a:pPr lvl="0">
              <a:lnSpc>
                <a:spcPct val="107000"/>
              </a:lnSpc>
              <a:spcAft>
                <a:spcPts val="800"/>
              </a:spcAft>
            </a:pPr>
            <a:r>
              <a:rPr lang="en-IN" sz="2200" b="1" dirty="0">
                <a:latin typeface="Calibri" panose="020F0502020204030204" pitchFamily="34" charset="0"/>
                <a:cs typeface="Times New Roman" panose="02020603050405020304" pitchFamily="18" charset="0"/>
              </a:rPr>
              <a:t>Graph show house sales price affect by discrete features of data set</a:t>
            </a: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248731" y="4390564"/>
            <a:ext cx="10740333" cy="2703572"/>
          </a:xfrm>
        </p:spPr>
        <p:txBody>
          <a:bodyPr anchor="t">
            <a:noAutofit/>
          </a:bodyPr>
          <a:lstStyle/>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2-STORY 1946 &amp; NEWER and 1-STORY PUD (Planned Unit Development) - 1946 &amp; NEWER have max high house price up 200000/-</a:t>
            </a:r>
          </a:p>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 2-STORY 1945 &amp; OLDER,2-1/2 STORY ALL AGES, SPLIT OR MULTI-LEVEL, SPLIT FOYER, DUPLEX - ALL STYLES AND AGES have Average price around 150000/-</a:t>
            </a:r>
          </a:p>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 Over all Quality increase affect price positively that increase price as well</a:t>
            </a:r>
          </a:p>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 Over all condition between 5 to 10 high prices above 125000/-</a:t>
            </a:r>
          </a:p>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 </a:t>
            </a:r>
            <a:r>
              <a:rPr lang="en-IN" sz="1000" b="0" dirty="0" err="1">
                <a:latin typeface="Calibri" panose="020F0502020204030204" pitchFamily="34" charset="0"/>
                <a:cs typeface="Times New Roman" panose="02020603050405020304" pitchFamily="18" charset="0"/>
              </a:rPr>
              <a:t>Bsmtfullbath</a:t>
            </a:r>
            <a:r>
              <a:rPr lang="en-IN" sz="1000" b="0" dirty="0">
                <a:latin typeface="Calibri" panose="020F0502020204030204" pitchFamily="34" charset="0"/>
                <a:cs typeface="Times New Roman" panose="02020603050405020304" pitchFamily="18" charset="0"/>
              </a:rPr>
              <a:t> and </a:t>
            </a:r>
            <a:r>
              <a:rPr lang="en-IN" sz="1000" b="0" dirty="0" err="1">
                <a:latin typeface="Calibri" panose="020F0502020204030204" pitchFamily="34" charset="0"/>
                <a:cs typeface="Times New Roman" panose="02020603050405020304" pitchFamily="18" charset="0"/>
              </a:rPr>
              <a:t>Bsmthalfbath</a:t>
            </a:r>
            <a:r>
              <a:rPr lang="en-IN" sz="1000" b="0" dirty="0">
                <a:latin typeface="Calibri" panose="020F0502020204030204" pitchFamily="34" charset="0"/>
                <a:cs typeface="Times New Roman" panose="02020603050405020304" pitchFamily="18" charset="0"/>
              </a:rPr>
              <a:t> doesn’t affect price much have same </a:t>
            </a:r>
          </a:p>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 3 </a:t>
            </a:r>
            <a:r>
              <a:rPr lang="en-IN" sz="1000" b="0" dirty="0" err="1">
                <a:latin typeface="Calibri" panose="020F0502020204030204" pitchFamily="34" charset="0"/>
                <a:cs typeface="Times New Roman" panose="02020603050405020304" pitchFamily="18" charset="0"/>
              </a:rPr>
              <a:t>Fullbath</a:t>
            </a:r>
            <a:r>
              <a:rPr lang="en-IN" sz="1000" b="0" dirty="0">
                <a:latin typeface="Calibri" panose="020F0502020204030204" pitchFamily="34" charset="0"/>
                <a:cs typeface="Times New Roman" panose="02020603050405020304" pitchFamily="18" charset="0"/>
              </a:rPr>
              <a:t> has max price</a:t>
            </a:r>
          </a:p>
          <a:p>
            <a:pPr marL="742950" lvl="1" indent="-285750">
              <a:lnSpc>
                <a:spcPct val="127000"/>
              </a:lnSpc>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Total rooms increase price also increase at 10 rooms than price decrease by increase rooms</a:t>
            </a:r>
          </a:p>
          <a:p>
            <a:pPr marL="742950" lvl="1" indent="-285750">
              <a:lnSpc>
                <a:spcPct val="127000"/>
              </a:lnSpc>
              <a:spcAft>
                <a:spcPts val="800"/>
              </a:spcAft>
              <a:buFont typeface="Wingdings" panose="05000000000000000000" pitchFamily="2" charset="2"/>
              <a:buChar char=""/>
            </a:pPr>
            <a:r>
              <a:rPr lang="en-IN" sz="1000" b="0" dirty="0">
                <a:latin typeface="Calibri" panose="020F0502020204030204" pitchFamily="34" charset="0"/>
                <a:cs typeface="Times New Roman" panose="02020603050405020304" pitchFamily="18" charset="0"/>
              </a:rPr>
              <a:t>Most of 3 cars park in garage space have high price</a:t>
            </a:r>
          </a:p>
          <a:p>
            <a:pPr marL="742950" lvl="1" indent="-285750">
              <a:lnSpc>
                <a:spcPct val="127000"/>
              </a:lnSpc>
              <a:spcAft>
                <a:spcPts val="800"/>
              </a:spcAft>
              <a:buFont typeface="Wingdings" panose="05000000000000000000" pitchFamily="2" charset="2"/>
              <a:buChar char=""/>
            </a:pPr>
            <a:r>
              <a:rPr lang="en-IN" sz="1000" b="0" dirty="0" err="1">
                <a:latin typeface="Calibri" panose="020F0502020204030204" pitchFamily="34" charset="0"/>
                <a:cs typeface="Times New Roman" panose="02020603050405020304" pitchFamily="18" charset="0"/>
              </a:rPr>
              <a:t>Poolarea</a:t>
            </a:r>
            <a:r>
              <a:rPr lang="en-IN" sz="1000" b="0" dirty="0">
                <a:latin typeface="Calibri" panose="020F0502020204030204" pitchFamily="34" charset="0"/>
                <a:cs typeface="Times New Roman" panose="02020603050405020304" pitchFamily="18" charset="0"/>
              </a:rPr>
              <a:t> 555 area have max price</a:t>
            </a:r>
          </a:p>
        </p:txBody>
      </p:sp>
      <p:pic>
        <p:nvPicPr>
          <p:cNvPr id="7" name="Picture 6">
            <a:extLst>
              <a:ext uri="{FF2B5EF4-FFF2-40B4-BE49-F238E27FC236}">
                <a16:creationId xmlns:a16="http://schemas.microsoft.com/office/drawing/2014/main" id="{0DF72B4A-A160-4D99-8AA7-317EBBBE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55" y="574000"/>
            <a:ext cx="2804140" cy="1862233"/>
          </a:xfrm>
          <a:prstGeom prst="rect">
            <a:avLst/>
          </a:prstGeom>
        </p:spPr>
      </p:pic>
      <p:pic>
        <p:nvPicPr>
          <p:cNvPr id="9" name="Picture 8">
            <a:extLst>
              <a:ext uri="{FF2B5EF4-FFF2-40B4-BE49-F238E27FC236}">
                <a16:creationId xmlns:a16="http://schemas.microsoft.com/office/drawing/2014/main" id="{844578E6-1B5D-4A7F-93A2-E10CB8432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04" y="620814"/>
            <a:ext cx="2834246" cy="1840944"/>
          </a:xfrm>
          <a:prstGeom prst="rect">
            <a:avLst/>
          </a:prstGeom>
        </p:spPr>
      </p:pic>
      <p:pic>
        <p:nvPicPr>
          <p:cNvPr id="10" name="Picture 9">
            <a:extLst>
              <a:ext uri="{FF2B5EF4-FFF2-40B4-BE49-F238E27FC236}">
                <a16:creationId xmlns:a16="http://schemas.microsoft.com/office/drawing/2014/main" id="{C4A17B47-C145-4013-8FA8-9F0C57F2C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634" y="597619"/>
            <a:ext cx="2950962" cy="1873116"/>
          </a:xfrm>
          <a:prstGeom prst="rect">
            <a:avLst/>
          </a:prstGeom>
        </p:spPr>
      </p:pic>
      <p:pic>
        <p:nvPicPr>
          <p:cNvPr id="11" name="Picture 10">
            <a:extLst>
              <a:ext uri="{FF2B5EF4-FFF2-40B4-BE49-F238E27FC236}">
                <a16:creationId xmlns:a16="http://schemas.microsoft.com/office/drawing/2014/main" id="{48127A0A-353B-4FC8-B575-0AF1632BA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6546" y="583990"/>
            <a:ext cx="2950962" cy="1873139"/>
          </a:xfrm>
          <a:prstGeom prst="rect">
            <a:avLst/>
          </a:prstGeom>
        </p:spPr>
      </p:pic>
      <p:pic>
        <p:nvPicPr>
          <p:cNvPr id="12" name="Picture 11">
            <a:extLst>
              <a:ext uri="{FF2B5EF4-FFF2-40B4-BE49-F238E27FC236}">
                <a16:creationId xmlns:a16="http://schemas.microsoft.com/office/drawing/2014/main" id="{F29D44B5-6109-4772-917A-341FA41E0F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82" y="2458538"/>
            <a:ext cx="3005667" cy="1908208"/>
          </a:xfrm>
          <a:prstGeom prst="rect">
            <a:avLst/>
          </a:prstGeom>
        </p:spPr>
      </p:pic>
      <p:pic>
        <p:nvPicPr>
          <p:cNvPr id="15" name="Picture 14">
            <a:extLst>
              <a:ext uri="{FF2B5EF4-FFF2-40B4-BE49-F238E27FC236}">
                <a16:creationId xmlns:a16="http://schemas.microsoft.com/office/drawing/2014/main" id="{63EA26E7-A09D-4114-80E1-ED9C0FBCBF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9350" y="2436233"/>
            <a:ext cx="3024720" cy="1964386"/>
          </a:xfrm>
          <a:prstGeom prst="rect">
            <a:avLst/>
          </a:prstGeom>
        </p:spPr>
      </p:pic>
      <p:pic>
        <p:nvPicPr>
          <p:cNvPr id="16" name="Picture 15">
            <a:extLst>
              <a:ext uri="{FF2B5EF4-FFF2-40B4-BE49-F238E27FC236}">
                <a16:creationId xmlns:a16="http://schemas.microsoft.com/office/drawing/2014/main" id="{34694F4C-0714-4916-A724-36331F9CD7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7096" y="2470057"/>
            <a:ext cx="2987386" cy="1903679"/>
          </a:xfrm>
          <a:prstGeom prst="rect">
            <a:avLst/>
          </a:prstGeom>
        </p:spPr>
      </p:pic>
      <p:pic>
        <p:nvPicPr>
          <p:cNvPr id="17" name="Picture 16">
            <a:extLst>
              <a:ext uri="{FF2B5EF4-FFF2-40B4-BE49-F238E27FC236}">
                <a16:creationId xmlns:a16="http://schemas.microsoft.com/office/drawing/2014/main" id="{60499179-DEBC-4596-8E32-5D88276DDA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3525" y="2417767"/>
            <a:ext cx="3052833" cy="2027505"/>
          </a:xfrm>
          <a:prstGeom prst="rect">
            <a:avLst/>
          </a:prstGeom>
        </p:spPr>
      </p:pic>
    </p:spTree>
    <p:extLst>
      <p:ext uri="{BB962C8B-B14F-4D97-AF65-F5344CB8AC3E}">
        <p14:creationId xmlns:p14="http://schemas.microsoft.com/office/powerpoint/2010/main" val="3793928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lvl="0">
              <a:lnSpc>
                <a:spcPct val="107000"/>
              </a:lnSpc>
              <a:spcAft>
                <a:spcPts val="800"/>
              </a:spcAft>
            </a:pPr>
            <a:r>
              <a:rPr lang="en-IN" sz="2200" b="1" dirty="0">
                <a:latin typeface="Calibri" panose="020F0502020204030204" pitchFamily="34" charset="0"/>
                <a:cs typeface="Times New Roman" panose="02020603050405020304" pitchFamily="18" charset="0"/>
              </a:rPr>
              <a:t>Graph show house sales price with continues features of data set</a:t>
            </a: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815468" y="5207206"/>
            <a:ext cx="9879547" cy="1085843"/>
          </a:xfrm>
        </p:spPr>
        <p:txBody>
          <a:bodyPr anchor="t">
            <a:noAutofit/>
          </a:bodyPr>
          <a:lstStyle/>
          <a:p>
            <a:pPr marL="342900" lvl="0" indent="-342900">
              <a:lnSpc>
                <a:spcPct val="107000"/>
              </a:lnSpc>
              <a:spcAft>
                <a:spcPts val="800"/>
              </a:spcAft>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From the scatter plot we saw that price linearly increase with some features </a:t>
            </a:r>
            <a:r>
              <a:rPr lang="en-IN" sz="1300" b="0" dirty="0" err="1">
                <a:effectLst/>
                <a:latin typeface="Calibri" panose="020F0502020204030204" pitchFamily="34" charset="0"/>
                <a:ea typeface="Calibri" panose="020F0502020204030204" pitchFamily="34" charset="0"/>
                <a:cs typeface="Times New Roman" panose="02020603050405020304" pitchFamily="18" charset="0"/>
              </a:rPr>
              <a:t>like,WoodDeckSF</a:t>
            </a:r>
            <a:r>
              <a:rPr lang="en-IN" sz="1300" b="0" dirty="0">
                <a:effectLst/>
                <a:latin typeface="Calibri" panose="020F0502020204030204" pitchFamily="34" charset="0"/>
                <a:ea typeface="Calibri" panose="020F0502020204030204" pitchFamily="34" charset="0"/>
                <a:cs typeface="Times New Roman" panose="02020603050405020304" pitchFamily="18" charset="0"/>
              </a:rPr>
              <a:t> Garage area, </a:t>
            </a:r>
            <a:r>
              <a:rPr lang="en-IN" sz="1300" b="0" dirty="0" err="1">
                <a:effectLst/>
                <a:latin typeface="Calibri" panose="020F0502020204030204" pitchFamily="34" charset="0"/>
                <a:ea typeface="Calibri" panose="020F0502020204030204" pitchFamily="34" charset="0"/>
                <a:cs typeface="Times New Roman" panose="02020603050405020304" pitchFamily="18" charset="0"/>
              </a:rPr>
              <a:t>Grlivearea</a:t>
            </a:r>
            <a:r>
              <a:rPr lang="en-IN" sz="1300" b="0" dirty="0">
                <a:effectLst/>
                <a:latin typeface="Calibri" panose="020F0502020204030204" pitchFamily="34" charset="0"/>
                <a:ea typeface="Calibri" panose="020F0502020204030204" pitchFamily="34" charset="0"/>
                <a:cs typeface="Times New Roman" panose="02020603050405020304" pitchFamily="18" charset="0"/>
              </a:rPr>
              <a:t>, 1stflrSF, 2ndfltSF, </a:t>
            </a:r>
            <a:r>
              <a:rPr lang="en-IN" sz="1300" b="0" dirty="0" err="1">
                <a:effectLst/>
                <a:latin typeface="Calibri" panose="020F0502020204030204" pitchFamily="34" charset="0"/>
                <a:ea typeface="Calibri" panose="020F0502020204030204" pitchFamily="34" charset="0"/>
                <a:cs typeface="Times New Roman" panose="02020603050405020304" pitchFamily="18" charset="0"/>
              </a:rPr>
              <a:t>TotBsmtSF</a:t>
            </a:r>
            <a:r>
              <a:rPr lang="en-IN" sz="1300" b="0" dirty="0">
                <a:effectLst/>
                <a:latin typeface="Calibri" panose="020F0502020204030204" pitchFamily="34" charset="0"/>
                <a:ea typeface="Calibri" panose="020F0502020204030204" pitchFamily="34" charset="0"/>
                <a:cs typeface="Times New Roman" panose="02020603050405020304" pitchFamily="18" charset="0"/>
              </a:rPr>
              <a:t>, </a:t>
            </a:r>
            <a:r>
              <a:rPr lang="en-IN" sz="1300" b="0" dirty="0" err="1">
                <a:effectLst/>
                <a:latin typeface="Calibri" panose="020F0502020204030204" pitchFamily="34" charset="0"/>
                <a:ea typeface="Calibri" panose="020F0502020204030204" pitchFamily="34" charset="0"/>
                <a:cs typeface="Times New Roman" panose="02020603050405020304" pitchFamily="18" charset="0"/>
              </a:rPr>
              <a:t>LotFrontage</a:t>
            </a:r>
            <a:r>
              <a:rPr lang="en-IN" sz="1300" b="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3" name="Picture 12">
            <a:extLst>
              <a:ext uri="{FF2B5EF4-FFF2-40B4-BE49-F238E27FC236}">
                <a16:creationId xmlns:a16="http://schemas.microsoft.com/office/drawing/2014/main" id="{32B378CB-A02E-42A7-9A2E-FFFA320B6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2" y="678586"/>
            <a:ext cx="2836914" cy="1900767"/>
          </a:xfrm>
          <a:prstGeom prst="rect">
            <a:avLst/>
          </a:prstGeom>
        </p:spPr>
      </p:pic>
      <p:pic>
        <p:nvPicPr>
          <p:cNvPr id="14" name="Picture 13">
            <a:extLst>
              <a:ext uri="{FF2B5EF4-FFF2-40B4-BE49-F238E27FC236}">
                <a16:creationId xmlns:a16="http://schemas.microsoft.com/office/drawing/2014/main" id="{146AB957-A540-445C-BC95-FFE3D4F66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766" y="838163"/>
            <a:ext cx="2604654" cy="1745326"/>
          </a:xfrm>
          <a:prstGeom prst="rect">
            <a:avLst/>
          </a:prstGeom>
        </p:spPr>
      </p:pic>
      <p:pic>
        <p:nvPicPr>
          <p:cNvPr id="18" name="Picture 17">
            <a:extLst>
              <a:ext uri="{FF2B5EF4-FFF2-40B4-BE49-F238E27FC236}">
                <a16:creationId xmlns:a16="http://schemas.microsoft.com/office/drawing/2014/main" id="{87D2C982-1F59-4FBE-98BC-249B5E5A2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420" y="773669"/>
            <a:ext cx="2836807" cy="1900767"/>
          </a:xfrm>
          <a:prstGeom prst="rect">
            <a:avLst/>
          </a:prstGeom>
        </p:spPr>
      </p:pic>
      <p:pic>
        <p:nvPicPr>
          <p:cNvPr id="19" name="Picture 18">
            <a:extLst>
              <a:ext uri="{FF2B5EF4-FFF2-40B4-BE49-F238E27FC236}">
                <a16:creationId xmlns:a16="http://schemas.microsoft.com/office/drawing/2014/main" id="{5A171212-4B8C-4A44-8F0B-778BBC76B7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1884" y="712526"/>
            <a:ext cx="3031971" cy="2031310"/>
          </a:xfrm>
          <a:prstGeom prst="rect">
            <a:avLst/>
          </a:prstGeom>
        </p:spPr>
      </p:pic>
      <p:pic>
        <p:nvPicPr>
          <p:cNvPr id="20" name="Picture 19">
            <a:extLst>
              <a:ext uri="{FF2B5EF4-FFF2-40B4-BE49-F238E27FC236}">
                <a16:creationId xmlns:a16="http://schemas.microsoft.com/office/drawing/2014/main" id="{59D5653D-E345-4AA7-9B38-307E51797E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16" y="2674436"/>
            <a:ext cx="3608070" cy="2417445"/>
          </a:xfrm>
          <a:prstGeom prst="rect">
            <a:avLst/>
          </a:prstGeom>
        </p:spPr>
      </p:pic>
      <p:pic>
        <p:nvPicPr>
          <p:cNvPr id="21" name="Picture 20">
            <a:extLst>
              <a:ext uri="{FF2B5EF4-FFF2-40B4-BE49-F238E27FC236}">
                <a16:creationId xmlns:a16="http://schemas.microsoft.com/office/drawing/2014/main" id="{86120C50-27B7-457C-841B-A371B5210D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9307" y="2802705"/>
            <a:ext cx="3411870" cy="2286000"/>
          </a:xfrm>
          <a:prstGeom prst="rect">
            <a:avLst/>
          </a:prstGeom>
        </p:spPr>
      </p:pic>
      <p:pic>
        <p:nvPicPr>
          <p:cNvPr id="22" name="Picture 21">
            <a:extLst>
              <a:ext uri="{FF2B5EF4-FFF2-40B4-BE49-F238E27FC236}">
                <a16:creationId xmlns:a16="http://schemas.microsoft.com/office/drawing/2014/main" id="{743F3DD0-4D91-4145-B84A-4D85C7129F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4536" y="2802705"/>
            <a:ext cx="3411220" cy="2286000"/>
          </a:xfrm>
          <a:prstGeom prst="rect">
            <a:avLst/>
          </a:prstGeom>
        </p:spPr>
      </p:pic>
    </p:spTree>
    <p:extLst>
      <p:ext uri="{BB962C8B-B14F-4D97-AF65-F5344CB8AC3E}">
        <p14:creationId xmlns:p14="http://schemas.microsoft.com/office/powerpoint/2010/main" val="359210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lvl="0">
              <a:lnSpc>
                <a:spcPct val="107000"/>
              </a:lnSpc>
              <a:spcAft>
                <a:spcPts val="800"/>
              </a:spcAft>
            </a:pPr>
            <a:r>
              <a:rPr lang="en-IN" sz="2200" b="1" dirty="0">
                <a:latin typeface="Calibri" panose="020F0502020204030204" pitchFamily="34" charset="0"/>
                <a:cs typeface="Times New Roman" panose="02020603050405020304" pitchFamily="18" charset="0"/>
              </a:rPr>
              <a:t>Graph show house sales price affect by Categorical features of data set</a:t>
            </a:r>
          </a:p>
        </p:txBody>
      </p:sp>
      <p:pic>
        <p:nvPicPr>
          <p:cNvPr id="17" name="Picture 16">
            <a:extLst>
              <a:ext uri="{FF2B5EF4-FFF2-40B4-BE49-F238E27FC236}">
                <a16:creationId xmlns:a16="http://schemas.microsoft.com/office/drawing/2014/main" id="{27902E08-5FF1-418E-8DB1-5A98D3E7D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585" y="696978"/>
            <a:ext cx="3690965" cy="2732022"/>
          </a:xfrm>
          <a:prstGeom prst="rect">
            <a:avLst/>
          </a:prstGeom>
        </p:spPr>
      </p:pic>
      <p:pic>
        <p:nvPicPr>
          <p:cNvPr id="23" name="Picture 22">
            <a:extLst>
              <a:ext uri="{FF2B5EF4-FFF2-40B4-BE49-F238E27FC236}">
                <a16:creationId xmlns:a16="http://schemas.microsoft.com/office/drawing/2014/main" id="{2CD31011-ACF1-4998-842F-9221C826D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755" y="3769175"/>
            <a:ext cx="3636690" cy="2816351"/>
          </a:xfrm>
          <a:prstGeom prst="rect">
            <a:avLst/>
          </a:prstGeom>
        </p:spPr>
      </p:pic>
      <p:pic>
        <p:nvPicPr>
          <p:cNvPr id="24" name="Picture 23">
            <a:extLst>
              <a:ext uri="{FF2B5EF4-FFF2-40B4-BE49-F238E27FC236}">
                <a16:creationId xmlns:a16="http://schemas.microsoft.com/office/drawing/2014/main" id="{D2F0FC60-F600-4DE6-836E-237A27ACC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87" y="3769176"/>
            <a:ext cx="4004310" cy="2964180"/>
          </a:xfrm>
          <a:prstGeom prst="rect">
            <a:avLst/>
          </a:prstGeom>
        </p:spPr>
      </p:pic>
      <p:pic>
        <p:nvPicPr>
          <p:cNvPr id="25" name="Picture 24">
            <a:extLst>
              <a:ext uri="{FF2B5EF4-FFF2-40B4-BE49-F238E27FC236}">
                <a16:creationId xmlns:a16="http://schemas.microsoft.com/office/drawing/2014/main" id="{156ACFCE-98FA-4696-9D9D-04A5E956A4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0453" y="745794"/>
            <a:ext cx="3591547" cy="2614054"/>
          </a:xfrm>
          <a:prstGeom prst="rect">
            <a:avLst/>
          </a:prstGeom>
        </p:spPr>
      </p:pic>
      <p:pic>
        <p:nvPicPr>
          <p:cNvPr id="27" name="Picture 26">
            <a:extLst>
              <a:ext uri="{FF2B5EF4-FFF2-40B4-BE49-F238E27FC236}">
                <a16:creationId xmlns:a16="http://schemas.microsoft.com/office/drawing/2014/main" id="{4CF226A0-7193-4DA8-92ED-35AB375725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96978"/>
            <a:ext cx="4004310" cy="3072198"/>
          </a:xfrm>
          <a:prstGeom prst="rect">
            <a:avLst/>
          </a:prstGeom>
        </p:spPr>
      </p:pic>
      <p:pic>
        <p:nvPicPr>
          <p:cNvPr id="29" name="Picture 28">
            <a:extLst>
              <a:ext uri="{FF2B5EF4-FFF2-40B4-BE49-F238E27FC236}">
                <a16:creationId xmlns:a16="http://schemas.microsoft.com/office/drawing/2014/main" id="{A8F2ABBA-AE45-4D99-B98D-9388FEB729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1178" y="3582698"/>
            <a:ext cx="4017316" cy="2964179"/>
          </a:xfrm>
          <a:prstGeom prst="rect">
            <a:avLst/>
          </a:prstGeom>
        </p:spPr>
      </p:pic>
    </p:spTree>
    <p:extLst>
      <p:ext uri="{BB962C8B-B14F-4D97-AF65-F5344CB8AC3E}">
        <p14:creationId xmlns:p14="http://schemas.microsoft.com/office/powerpoint/2010/main" val="224183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C297-D22E-464A-AEBD-6E3E6455F479}"/>
              </a:ext>
            </a:extLst>
          </p:cNvPr>
          <p:cNvSpPr>
            <a:spLocks noGrp="1"/>
          </p:cNvSpPr>
          <p:nvPr>
            <p:ph type="title"/>
          </p:nvPr>
        </p:nvSpPr>
        <p:spPr>
          <a:xfrm>
            <a:off x="838199" y="365125"/>
            <a:ext cx="9765145" cy="761711"/>
          </a:xfrm>
        </p:spPr>
        <p:txBody>
          <a:bodyPr>
            <a:normAutofit/>
          </a:bodyPr>
          <a:lstStyle/>
          <a:p>
            <a:pPr algn="ct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6AFC5C41-4BDC-4DFA-8E20-596479345D62}"/>
              </a:ext>
            </a:extLst>
          </p:cNvPr>
          <p:cNvSpPr>
            <a:spLocks noGrp="1"/>
          </p:cNvSpPr>
          <p:nvPr>
            <p:ph idx="1"/>
          </p:nvPr>
        </p:nvSpPr>
        <p:spPr>
          <a:xfrm>
            <a:off x="701964" y="960582"/>
            <a:ext cx="10651836" cy="5216381"/>
          </a:xfrm>
        </p:spPr>
        <p:txBody>
          <a:bodyPr>
            <a:normAutofit/>
          </a:bodyPr>
          <a:lstStyle/>
          <a:p>
            <a:pPr marL="0" indent="0">
              <a:buNone/>
            </a:pPr>
            <a:endParaRPr lang="en-IN" sz="1800" b="1" i="0" u="none" strike="noStrike" baseline="0" dirty="0">
              <a:solidFill>
                <a:srgbClr val="000000"/>
              </a:solidFill>
              <a:latin typeface="Times New Roman" panose="02020603050405020304" pitchFamily="18" charset="0"/>
            </a:endParaRPr>
          </a:p>
          <a:p>
            <a:pPr marL="0" indent="0">
              <a:buNone/>
            </a:pPr>
            <a:r>
              <a:rPr lang="en-IN" sz="1800" b="1" i="0" u="none" strike="noStrike" baseline="0" dirty="0">
                <a:solidFill>
                  <a:schemeClr val="tx1">
                    <a:lumMod val="95000"/>
                  </a:schemeClr>
                </a:solidFill>
                <a:latin typeface="Times New Roman" panose="02020603050405020304" pitchFamily="18" charset="0"/>
              </a:rPr>
              <a:t>Problem Statement: </a:t>
            </a:r>
            <a:endParaRPr lang="en-IN" sz="1800" b="0" i="0" u="none" strike="noStrike" baseline="0" dirty="0">
              <a:solidFill>
                <a:schemeClr val="tx1">
                  <a:lumMod val="95000"/>
                </a:schemeClr>
              </a:solidFill>
              <a:latin typeface="Times New Roman" panose="02020603050405020304" pitchFamily="18" charset="0"/>
            </a:endParaRPr>
          </a:p>
          <a:p>
            <a:pPr marL="0" indent="0">
              <a:buNone/>
            </a:pPr>
            <a:r>
              <a:rPr lang="en-US" sz="1500" b="0" i="0" u="none" strike="noStrike" baseline="0" dirty="0">
                <a:solidFill>
                  <a:schemeClr val="tx1">
                    <a:lumMod val="95000"/>
                  </a:schemeClr>
                </a:solidFill>
                <a:cs typeface="Times New Roman" panose="02020603050405020304" pitchFamily="18" charset="0"/>
              </a:rPr>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US" sz="1500" b="0" i="0" u="none" strike="noStrike" baseline="0" dirty="0">
                <a:solidFill>
                  <a:schemeClr val="tx1">
                    <a:lumMod val="95000"/>
                  </a:schemeClr>
                </a:solidFill>
                <a:cs typeface="Times New Roman" panose="02020603050405020304" pitchFamily="18" charset="0"/>
              </a:rPr>
              <a:t>           A US-based housing company named </a:t>
            </a:r>
            <a:r>
              <a:rPr lang="en-US" sz="1500" b="1" i="0" u="none" strike="noStrike" baseline="0" dirty="0">
                <a:solidFill>
                  <a:schemeClr val="tx1">
                    <a:lumMod val="95000"/>
                  </a:schemeClr>
                </a:solidFill>
                <a:cs typeface="Times New Roman" panose="02020603050405020304" pitchFamily="18" charset="0"/>
              </a:rPr>
              <a:t>Surprise Housing </a:t>
            </a:r>
            <a:r>
              <a:rPr lang="en-US" sz="1500" b="0" i="0" u="none" strike="noStrike" baseline="0" dirty="0">
                <a:solidFill>
                  <a:schemeClr val="tx1">
                    <a:lumMod val="95000"/>
                  </a:schemeClr>
                </a:solidFill>
                <a:cs typeface="Times New Roman" panose="02020603050405020304"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1500" b="0" i="0" u="none" strike="noStrike" baseline="0" dirty="0">
                <a:solidFill>
                  <a:schemeClr val="tx1">
                    <a:lumMod val="95000"/>
                  </a:schemeClr>
                </a:solidFill>
                <a:cs typeface="Times New Roman" panose="02020603050405020304" pitchFamily="18" charset="0"/>
              </a:rPr>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US" sz="1500" b="0" i="0" u="none" strike="noStrike" baseline="0" dirty="0">
                <a:solidFill>
                  <a:schemeClr val="tx1">
                    <a:lumMod val="95000"/>
                  </a:schemeClr>
                </a:solidFill>
                <a:cs typeface="Times New Roman" panose="02020603050405020304" pitchFamily="18" charset="0"/>
              </a:rPr>
              <a:t>Which variables are important to predict the price of variable? </a:t>
            </a:r>
          </a:p>
          <a:p>
            <a:r>
              <a:rPr lang="en-US" sz="1500" b="0" i="0" u="none" strike="noStrike" baseline="0" dirty="0">
                <a:solidFill>
                  <a:schemeClr val="tx1">
                    <a:lumMod val="95000"/>
                  </a:schemeClr>
                </a:solidFill>
                <a:cs typeface="Times New Roman" panose="02020603050405020304" pitchFamily="18" charset="0"/>
              </a:rPr>
              <a:t>How do these variables describe the price of the house</a:t>
            </a:r>
            <a:r>
              <a:rPr lang="en-US" sz="1500" b="0" i="0" u="none" strike="noStrike" baseline="0" dirty="0">
                <a:solidFill>
                  <a:schemeClr val="tx1">
                    <a:lumMod val="95000"/>
                  </a:schemeClr>
                </a:solidFill>
                <a:latin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82530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lvl="0">
              <a:lnSpc>
                <a:spcPct val="107000"/>
              </a:lnSpc>
              <a:spcAft>
                <a:spcPts val="800"/>
              </a:spcAft>
            </a:pPr>
            <a:r>
              <a:rPr lang="en-IN" sz="2200" b="1" dirty="0">
                <a:latin typeface="Calibri" panose="020F0502020204030204" pitchFamily="34" charset="0"/>
                <a:cs typeface="Times New Roman" panose="02020603050405020304" pitchFamily="18" charset="0"/>
              </a:rPr>
              <a:t>Graph show house sales price affect by Categorical features of data set</a:t>
            </a:r>
          </a:p>
        </p:txBody>
      </p:sp>
      <p:pic>
        <p:nvPicPr>
          <p:cNvPr id="11" name="Picture 10">
            <a:extLst>
              <a:ext uri="{FF2B5EF4-FFF2-40B4-BE49-F238E27FC236}">
                <a16:creationId xmlns:a16="http://schemas.microsoft.com/office/drawing/2014/main" id="{38B3B8C6-F16B-4AA1-AA79-FF95ABD5B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3759"/>
            <a:ext cx="2854194" cy="2084517"/>
          </a:xfrm>
          <a:prstGeom prst="rect">
            <a:avLst/>
          </a:prstGeom>
        </p:spPr>
      </p:pic>
      <p:pic>
        <p:nvPicPr>
          <p:cNvPr id="12" name="Picture 11">
            <a:extLst>
              <a:ext uri="{FF2B5EF4-FFF2-40B4-BE49-F238E27FC236}">
                <a16:creationId xmlns:a16="http://schemas.microsoft.com/office/drawing/2014/main" id="{124E6353-459B-4DDF-A4EA-FA4E7DF3E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964" y="439995"/>
            <a:ext cx="3540908" cy="2533975"/>
          </a:xfrm>
          <a:prstGeom prst="rect">
            <a:avLst/>
          </a:prstGeom>
        </p:spPr>
      </p:pic>
      <p:pic>
        <p:nvPicPr>
          <p:cNvPr id="15" name="Picture 14">
            <a:extLst>
              <a:ext uri="{FF2B5EF4-FFF2-40B4-BE49-F238E27FC236}">
                <a16:creationId xmlns:a16="http://schemas.microsoft.com/office/drawing/2014/main" id="{EA86B23A-09E6-4C22-9023-93C81CCAA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241" y="4429131"/>
            <a:ext cx="3016304" cy="2291767"/>
          </a:xfrm>
          <a:prstGeom prst="rect">
            <a:avLst/>
          </a:prstGeom>
        </p:spPr>
      </p:pic>
      <p:pic>
        <p:nvPicPr>
          <p:cNvPr id="16" name="Picture 15">
            <a:extLst>
              <a:ext uri="{FF2B5EF4-FFF2-40B4-BE49-F238E27FC236}">
                <a16:creationId xmlns:a16="http://schemas.microsoft.com/office/drawing/2014/main" id="{5D3C3A1C-AD7D-4B90-BC90-BFF2E6C942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7637" y="3528762"/>
            <a:ext cx="4384600" cy="3406745"/>
          </a:xfrm>
          <a:prstGeom prst="rect">
            <a:avLst/>
          </a:prstGeom>
        </p:spPr>
      </p:pic>
      <p:pic>
        <p:nvPicPr>
          <p:cNvPr id="26" name="Picture 25">
            <a:extLst>
              <a:ext uri="{FF2B5EF4-FFF2-40B4-BE49-F238E27FC236}">
                <a16:creationId xmlns:a16="http://schemas.microsoft.com/office/drawing/2014/main" id="{AC69559B-61EC-4DA5-8760-8BCF2223C2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0037" y="593860"/>
            <a:ext cx="3760393" cy="2543999"/>
          </a:xfrm>
          <a:prstGeom prst="rect">
            <a:avLst/>
          </a:prstGeom>
        </p:spPr>
      </p:pic>
      <p:pic>
        <p:nvPicPr>
          <p:cNvPr id="28" name="Picture 27">
            <a:extLst>
              <a:ext uri="{FF2B5EF4-FFF2-40B4-BE49-F238E27FC236}">
                <a16:creationId xmlns:a16="http://schemas.microsoft.com/office/drawing/2014/main" id="{F703500C-1099-4AD5-980C-92D4D7CE70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3850" y="3594617"/>
            <a:ext cx="4009776" cy="2712616"/>
          </a:xfrm>
          <a:prstGeom prst="rect">
            <a:avLst/>
          </a:prstGeom>
        </p:spPr>
      </p:pic>
    </p:spTree>
    <p:extLst>
      <p:ext uri="{BB962C8B-B14F-4D97-AF65-F5344CB8AC3E}">
        <p14:creationId xmlns:p14="http://schemas.microsoft.com/office/powerpoint/2010/main" val="368110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lvl="0">
              <a:lnSpc>
                <a:spcPct val="107000"/>
              </a:lnSpc>
              <a:spcAft>
                <a:spcPts val="800"/>
              </a:spcAft>
            </a:pPr>
            <a:r>
              <a:rPr lang="en-IN" sz="2200" b="1" dirty="0">
                <a:latin typeface="Calibri" panose="020F0502020204030204" pitchFamily="34" charset="0"/>
                <a:cs typeface="Times New Roman" panose="02020603050405020304" pitchFamily="18" charset="0"/>
              </a:rPr>
              <a:t>Graph show house sales price affect by Continues features of data set</a:t>
            </a: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275287" y="805439"/>
            <a:ext cx="9879547" cy="5915459"/>
          </a:xfrm>
        </p:spPr>
        <p:txBody>
          <a:bodyPr anchor="t">
            <a:noAutofit/>
          </a:bodyPr>
          <a:lstStyle/>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In that Floating Village Residential and Residential Low Density has max price of house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On Pave Street house price is high</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Moderately Irregular, Hillside - Significant slope from side to side, Depression max price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Corner and Frontage 3 side property has maximum price of house.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Northridge , NorthPark Villa, Stone brook near property has price more than 250000.</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Clear creek, College creek, Crawford, Gilbert, North Ames, sawyer west, </a:t>
            </a:r>
            <a:r>
              <a:rPr lang="en-IN" sz="1300" b="0" dirty="0" err="1">
                <a:effectLst/>
                <a:latin typeface="Calibri" panose="020F0502020204030204" pitchFamily="34" charset="0"/>
                <a:ea typeface="Calibri" panose="020F0502020204030204" pitchFamily="34" charset="0"/>
                <a:cs typeface="Times New Roman" panose="02020603050405020304" pitchFamily="18" charset="0"/>
              </a:rPr>
              <a:t>Somerest</a:t>
            </a:r>
            <a:r>
              <a:rPr lang="en-IN" sz="1300" b="0" dirty="0">
                <a:effectLst/>
                <a:latin typeface="Calibri" panose="020F0502020204030204" pitchFamily="34" charset="0"/>
                <a:ea typeface="Calibri" panose="020F0502020204030204" pitchFamily="34" charset="0"/>
                <a:cs typeface="Times New Roman" panose="02020603050405020304" pitchFamily="18" charset="0"/>
              </a:rPr>
              <a:t>, Timberland, Veenker place have Average house prices up to 200000, Remaining Places have price between 50000 to 100000</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 Flat and Shed type roof price is more also used materials of wood shakers and Wood shingles prices high</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Exterior covering of by Cement board, Imitation Stucco, Stone, Vinyl Siding has more price.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 Masonry veneer type in Stone the house price more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Poured concrete type foundation has more price of house cost of concrete is more than other.</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Gas forced warm air furnace, Gas hot water or steam heat, Hot water or steam heat other than gas facilities have more price than others.</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Central air conditioning facility have more price of house.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Standard Circuit Breakers &amp; Romex electric facility has high price of house.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Built in garage facility house price is more.</a:t>
            </a:r>
          </a:p>
          <a:p>
            <a:pPr marL="342900" lvl="0" indent="-342900">
              <a:lnSpc>
                <a:spcPct val="107000"/>
              </a:lnSpc>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Contract 15% Down payment regular terms, Home just constructed and sold both have max price.</a:t>
            </a:r>
          </a:p>
          <a:p>
            <a:pPr marL="342900" lvl="0" indent="-342900">
              <a:lnSpc>
                <a:spcPct val="107000"/>
              </a:lnSpc>
              <a:spcAft>
                <a:spcPts val="800"/>
              </a:spcAft>
              <a:buFont typeface="Wingdings" panose="05000000000000000000" pitchFamily="2" charset="2"/>
              <a:buChar char=""/>
            </a:pPr>
            <a:r>
              <a:rPr lang="en-IN" sz="1300" b="0" dirty="0">
                <a:effectLst/>
                <a:latin typeface="Calibri" panose="020F0502020204030204" pitchFamily="34" charset="0"/>
                <a:ea typeface="Calibri" panose="020F0502020204030204" pitchFamily="34" charset="0"/>
                <a:cs typeface="Times New Roman" panose="02020603050405020304" pitchFamily="18" charset="0"/>
              </a:rPr>
              <a:t>Home was not completed when last assessed (associated with New Homes) has high price</a:t>
            </a:r>
          </a:p>
        </p:txBody>
      </p:sp>
    </p:spTree>
    <p:extLst>
      <p:ext uri="{BB962C8B-B14F-4D97-AF65-F5344CB8AC3E}">
        <p14:creationId xmlns:p14="http://schemas.microsoft.com/office/powerpoint/2010/main" val="260610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Key Findings and Conclusions of the Study</a:t>
            </a:r>
          </a:p>
        </p:txBody>
      </p:sp>
      <p:pic>
        <p:nvPicPr>
          <p:cNvPr id="9" name="Picture 8">
            <a:extLst>
              <a:ext uri="{FF2B5EF4-FFF2-40B4-BE49-F238E27FC236}">
                <a16:creationId xmlns:a16="http://schemas.microsoft.com/office/drawing/2014/main" id="{5F555AA1-4F28-4AC2-96AB-FCB8158F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98" y="955819"/>
            <a:ext cx="5263429" cy="4927553"/>
          </a:xfrm>
          <a:prstGeom prst="rect">
            <a:avLst/>
          </a:prstGeom>
        </p:spPr>
      </p:pic>
      <p:sp>
        <p:nvSpPr>
          <p:cNvPr id="6" name="TextBox 5">
            <a:extLst>
              <a:ext uri="{FF2B5EF4-FFF2-40B4-BE49-F238E27FC236}">
                <a16:creationId xmlns:a16="http://schemas.microsoft.com/office/drawing/2014/main" id="{75886142-D066-41A9-B724-5576DB64E2A8}"/>
              </a:ext>
            </a:extLst>
          </p:cNvPr>
          <p:cNvSpPr txBox="1"/>
          <p:nvPr/>
        </p:nvSpPr>
        <p:spPr>
          <a:xfrm>
            <a:off x="6216076" y="955818"/>
            <a:ext cx="4266114" cy="1541961"/>
          </a:xfrm>
          <a:prstGeom prst="rect">
            <a:avLst/>
          </a:prstGeom>
          <a:noFill/>
        </p:spPr>
        <p:txBody>
          <a:bodyPr wrap="square" rtlCol="0">
            <a:spAutoFit/>
          </a:bodyPr>
          <a:lstStyle/>
          <a:p>
            <a:pPr lvl="1">
              <a:lnSpc>
                <a:spcPct val="127000"/>
              </a:lnSpc>
              <a:spcBef>
                <a:spcPts val="500"/>
              </a:spcBef>
            </a:pPr>
            <a:r>
              <a:rPr lang="en-IN" sz="1500" dirty="0">
                <a:latin typeface="Calibri" panose="020F0502020204030204" pitchFamily="34" charset="0"/>
                <a:cs typeface="Times New Roman" panose="02020603050405020304" pitchFamily="18" charset="0"/>
              </a:rPr>
              <a:t>From the above code find features that most affect the house price or say key features of datasets by Lasso model because its equal weight the all features.</a:t>
            </a:r>
          </a:p>
          <a:p>
            <a:endParaRPr lang="en-IN" dirty="0"/>
          </a:p>
        </p:txBody>
      </p:sp>
    </p:spTree>
    <p:extLst>
      <p:ext uri="{BB962C8B-B14F-4D97-AF65-F5344CB8AC3E}">
        <p14:creationId xmlns:p14="http://schemas.microsoft.com/office/powerpoint/2010/main" val="2461284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146E-1D08-4F20-AC6A-69016AEA444C}"/>
              </a:ext>
            </a:extLst>
          </p:cNvPr>
          <p:cNvSpPr>
            <a:spLocks noGrp="1"/>
          </p:cNvSpPr>
          <p:nvPr>
            <p:ph type="title"/>
          </p:nvPr>
        </p:nvSpPr>
        <p:spPr>
          <a:xfrm>
            <a:off x="1037936" y="844913"/>
            <a:ext cx="10116127" cy="642139"/>
          </a:xfrm>
        </p:spPr>
        <p:txBody>
          <a:bodyPr>
            <a:noAutofit/>
          </a:bodyPr>
          <a:lstStyle/>
          <a:p>
            <a:pPr>
              <a:lnSpc>
                <a:spcPct val="107000"/>
              </a:lnSpc>
              <a:spcAft>
                <a:spcPts val="800"/>
              </a:spcAft>
            </a:pPr>
            <a:r>
              <a:rPr lang="en-US" altLang="en-US" sz="2200" b="1" dirty="0">
                <a:latin typeface="Calibri" panose="020F0502020204030204" pitchFamily="34" charset="0"/>
                <a:cs typeface="Times New Roman" panose="02020603050405020304" pitchFamily="18" charset="0"/>
              </a:rPr>
              <a:t>Select Best Model base Less RSME and Test score and cross validation score Gradient Boosting Algorithm working best for dataset</a:t>
            </a:r>
            <a:br>
              <a:rPr lang="en-US" altLang="en-US" sz="2200" b="1" dirty="0">
                <a:latin typeface="Calibri" panose="020F0502020204030204" pitchFamily="34" charset="0"/>
                <a:cs typeface="Times New Roman" panose="02020603050405020304" pitchFamily="18" charset="0"/>
              </a:rPr>
            </a:br>
            <a:endParaRPr lang="en-IN" sz="2200" b="1" dirty="0">
              <a:latin typeface="Calibri" panose="020F0502020204030204" pitchFamily="34" charset="0"/>
              <a:cs typeface="Times New Roman" panose="02020603050405020304" pitchFamily="18" charset="0"/>
            </a:endParaRPr>
          </a:p>
        </p:txBody>
      </p:sp>
      <p:pic>
        <p:nvPicPr>
          <p:cNvPr id="3073" name="Picture 49">
            <a:extLst>
              <a:ext uri="{FF2B5EF4-FFF2-40B4-BE49-F238E27FC236}">
                <a16:creationId xmlns:a16="http://schemas.microsoft.com/office/drawing/2014/main" id="{5CC94044-8D3B-4AA1-81FB-E4245EE99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690" y="1983561"/>
            <a:ext cx="7342910" cy="37524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BB1F52E-5E11-489D-BA7F-9A383E731B8A}"/>
              </a:ext>
            </a:extLst>
          </p:cNvPr>
          <p:cNvSpPr>
            <a:spLocks noChangeArrowheads="1"/>
          </p:cNvSpPr>
          <p:nvPr/>
        </p:nvSpPr>
        <p:spPr bwMode="auto">
          <a:xfrm>
            <a:off x="789709" y="50133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79F2B867-5C13-4908-BB28-7BC8A9271CD6}"/>
              </a:ext>
            </a:extLst>
          </p:cNvPr>
          <p:cNvSpPr txBox="1"/>
          <p:nvPr/>
        </p:nvSpPr>
        <p:spPr>
          <a:xfrm>
            <a:off x="498764" y="5865104"/>
            <a:ext cx="9688945" cy="860492"/>
          </a:xfrm>
          <a:prstGeom prst="rect">
            <a:avLst/>
          </a:prstGeom>
          <a:noFill/>
        </p:spPr>
        <p:txBody>
          <a:bodyPr wrap="square" rtlCol="0">
            <a:spAutoFit/>
          </a:bodyPr>
          <a:lstStyle/>
          <a:p>
            <a:pPr lvl="0">
              <a:lnSpc>
                <a:spcPct val="107000"/>
              </a:lnSpc>
              <a:spcBef>
                <a:spcPct val="0"/>
              </a:spcBef>
              <a:spcAft>
                <a:spcPts val="800"/>
              </a:spcAft>
            </a:pPr>
            <a:r>
              <a:rPr lang="en-IN" sz="1500" b="1" dirty="0">
                <a:latin typeface="Calibri" panose="020F0502020204030204" pitchFamily="34" charset="0"/>
                <a:ea typeface="+mj-ea"/>
                <a:cs typeface="Times New Roman" panose="02020603050405020304" pitchFamily="18" charset="0"/>
              </a:rPr>
              <a:t>Key Metrics for solving problem under consideration</a:t>
            </a:r>
          </a:p>
          <a:p>
            <a:pPr marL="742950" lvl="1" indent="-285750">
              <a:lnSpc>
                <a:spcPct val="107000"/>
              </a:lnSpc>
              <a:buFont typeface="Wingdings" panose="05000000000000000000" pitchFamily="2"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Here We used Root mean squared error metrics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Absolute mean error metrics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30C97A4-D2E8-4C37-92A1-21F760220A0A}"/>
              </a:ext>
            </a:extLst>
          </p:cNvPr>
          <p:cNvSpPr txBox="1"/>
          <p:nvPr/>
        </p:nvSpPr>
        <p:spPr>
          <a:xfrm>
            <a:off x="789709" y="1424477"/>
            <a:ext cx="11176000" cy="769441"/>
          </a:xfrm>
          <a:prstGeom prst="rect">
            <a:avLst/>
          </a:prstGeom>
          <a:noFill/>
        </p:spPr>
        <p:txBody>
          <a:bodyPr wrap="square" rtlCol="0">
            <a:spAutoFit/>
          </a:bodyPr>
          <a:lstStyle/>
          <a:p>
            <a:r>
              <a:rPr lang="en-IN" sz="1300" dirty="0">
                <a:effectLst/>
                <a:latin typeface="Calibri" panose="020F0502020204030204" pitchFamily="34" charset="0"/>
                <a:ea typeface="Calibri" panose="020F0502020204030204" pitchFamily="34" charset="0"/>
                <a:cs typeface="Times New Roman" panose="02020603050405020304" pitchFamily="18" charset="0"/>
              </a:rPr>
              <a:t>After data cleaning, features selection, transform the data </a:t>
            </a:r>
            <a:r>
              <a:rPr lang="en-IN" sz="1300" b="1" dirty="0">
                <a:effectLst/>
                <a:latin typeface="Calibri" panose="020F0502020204030204" pitchFamily="34" charset="0"/>
                <a:ea typeface="Calibri" panose="020F0502020204030204" pitchFamily="34" charset="0"/>
                <a:cs typeface="Times New Roman" panose="02020603050405020304" pitchFamily="18" charset="0"/>
              </a:rPr>
              <a:t>Gradient Boosting Regressor </a:t>
            </a:r>
            <a:r>
              <a:rPr lang="en-IN" sz="1300" dirty="0">
                <a:effectLst/>
                <a:latin typeface="Calibri" panose="020F0502020204030204" pitchFamily="34" charset="0"/>
                <a:ea typeface="Calibri" panose="020F0502020204030204" pitchFamily="34" charset="0"/>
                <a:cs typeface="Times New Roman" panose="02020603050405020304" pitchFamily="18" charset="0"/>
              </a:rPr>
              <a:t>performed well with </a:t>
            </a:r>
            <a:r>
              <a:rPr lang="en-IN" sz="1300" b="1" dirty="0">
                <a:effectLst/>
                <a:latin typeface="Calibri" panose="020F0502020204030204" pitchFamily="34" charset="0"/>
                <a:ea typeface="Calibri" panose="020F0502020204030204" pitchFamily="34" charset="0"/>
                <a:cs typeface="Times New Roman" panose="02020603050405020304" pitchFamily="18" charset="0"/>
              </a:rPr>
              <a:t>Parameters of (“criterion='friedman_</a:t>
            </a:r>
            <a:r>
              <a:rPr lang="en-IN" sz="1300" b="1" dirty="0" err="1">
                <a:effectLst/>
                <a:latin typeface="Calibri" panose="020F0502020204030204" pitchFamily="34" charset="0"/>
                <a:ea typeface="Calibri" panose="020F0502020204030204" pitchFamily="34" charset="0"/>
                <a:cs typeface="Times New Roman" panose="02020603050405020304" pitchFamily="18" charset="0"/>
              </a:rPr>
              <a:t>mse</a:t>
            </a:r>
            <a:r>
              <a:rPr lang="en-IN" sz="1300" b="1" dirty="0">
                <a:effectLst/>
                <a:latin typeface="Calibri" panose="020F0502020204030204" pitchFamily="34" charset="0"/>
                <a:ea typeface="Calibri" panose="020F0502020204030204" pitchFamily="34" charset="0"/>
                <a:cs typeface="Times New Roman" panose="02020603050405020304" pitchFamily="18" charset="0"/>
              </a:rPr>
              <a:t>',</a:t>
            </a:r>
            <a:r>
              <a:rPr lang="en-IN" sz="1300" b="1"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IN" sz="1300" b="1" dirty="0">
                <a:effectLst/>
                <a:latin typeface="Calibri" panose="020F0502020204030204" pitchFamily="34" charset="0"/>
                <a:ea typeface="Calibri" panose="020F0502020204030204" pitchFamily="34" charset="0"/>
                <a:cs typeface="Times New Roman" panose="02020603050405020304" pitchFamily="18" charset="0"/>
              </a:rPr>
              <a:t>=0.01,max_features='log2',n_estimators=1000”)</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3630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Prediction From study model </a:t>
            </a:r>
          </a:p>
        </p:txBody>
      </p:sp>
      <p:pic>
        <p:nvPicPr>
          <p:cNvPr id="8" name="Picture 7">
            <a:extLst>
              <a:ext uri="{FF2B5EF4-FFF2-40B4-BE49-F238E27FC236}">
                <a16:creationId xmlns:a16="http://schemas.microsoft.com/office/drawing/2014/main" id="{60A9C3D1-F21A-46BB-B552-2187A84F2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7" y="620767"/>
            <a:ext cx="4642824" cy="2623560"/>
          </a:xfrm>
          <a:prstGeom prst="rect">
            <a:avLst/>
          </a:prstGeom>
        </p:spPr>
      </p:pic>
      <p:pic>
        <p:nvPicPr>
          <p:cNvPr id="10" name="Picture 9">
            <a:extLst>
              <a:ext uri="{FF2B5EF4-FFF2-40B4-BE49-F238E27FC236}">
                <a16:creationId xmlns:a16="http://schemas.microsoft.com/office/drawing/2014/main" id="{77284195-3A9D-44A8-9337-4957BE81E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867" y="268857"/>
            <a:ext cx="3963715" cy="2790797"/>
          </a:xfrm>
          <a:prstGeom prst="rect">
            <a:avLst/>
          </a:prstGeom>
        </p:spPr>
      </p:pic>
      <p:pic>
        <p:nvPicPr>
          <p:cNvPr id="12" name="Picture 11">
            <a:extLst>
              <a:ext uri="{FF2B5EF4-FFF2-40B4-BE49-F238E27FC236}">
                <a16:creationId xmlns:a16="http://schemas.microsoft.com/office/drawing/2014/main" id="{05AD8E4F-6929-44AA-954F-2F55A4AEE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47" y="3543319"/>
            <a:ext cx="5404639" cy="3024106"/>
          </a:xfrm>
          <a:prstGeom prst="rect">
            <a:avLst/>
          </a:prstGeom>
        </p:spPr>
      </p:pic>
      <p:pic>
        <p:nvPicPr>
          <p:cNvPr id="13" name="Picture 12">
            <a:extLst>
              <a:ext uri="{FF2B5EF4-FFF2-40B4-BE49-F238E27FC236}">
                <a16:creationId xmlns:a16="http://schemas.microsoft.com/office/drawing/2014/main" id="{21DA0140-2773-4B65-B76E-E32F46607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653" y="3597642"/>
            <a:ext cx="4397876" cy="2836487"/>
          </a:xfrm>
          <a:prstGeom prst="rect">
            <a:avLst/>
          </a:prstGeom>
        </p:spPr>
      </p:pic>
    </p:spTree>
    <p:extLst>
      <p:ext uri="{BB962C8B-B14F-4D97-AF65-F5344CB8AC3E}">
        <p14:creationId xmlns:p14="http://schemas.microsoft.com/office/powerpoint/2010/main" val="340553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ED26-C0A9-4EAC-A18D-88A830578416}"/>
              </a:ext>
            </a:extLst>
          </p:cNvPr>
          <p:cNvSpPr>
            <a:spLocks noGrp="1"/>
          </p:cNvSpPr>
          <p:nvPr>
            <p:ph type="title"/>
          </p:nvPr>
        </p:nvSpPr>
        <p:spPr>
          <a:xfrm>
            <a:off x="422564" y="364836"/>
            <a:ext cx="10515600" cy="632402"/>
          </a:xfrm>
        </p:spPr>
        <p:txBody>
          <a:bodyPr>
            <a:normAutofit/>
          </a:bodyPr>
          <a:lstStyle/>
          <a:p>
            <a:pPr algn="ctr">
              <a:lnSpc>
                <a:spcPct val="150000"/>
              </a:lnSpc>
            </a:pPr>
            <a:r>
              <a:rPr lang="en-IN" sz="2000" b="1" dirty="0">
                <a:latin typeface="Calibri" panose="020F0502020204030204" pitchFamily="34" charset="0"/>
                <a:cs typeface="Times New Roman" panose="02020603050405020304" pitchFamily="18" charset="0"/>
              </a:rPr>
              <a:t>Business Goal</a:t>
            </a:r>
          </a:p>
        </p:txBody>
      </p:sp>
      <p:sp>
        <p:nvSpPr>
          <p:cNvPr id="3" name="Content Placeholder 2">
            <a:extLst>
              <a:ext uri="{FF2B5EF4-FFF2-40B4-BE49-F238E27FC236}">
                <a16:creationId xmlns:a16="http://schemas.microsoft.com/office/drawing/2014/main" id="{CF4CDEFB-325B-469D-B53A-492578EF45FF}"/>
              </a:ext>
            </a:extLst>
          </p:cNvPr>
          <p:cNvSpPr>
            <a:spLocks noGrp="1"/>
          </p:cNvSpPr>
          <p:nvPr>
            <p:ph idx="1"/>
          </p:nvPr>
        </p:nvSpPr>
        <p:spPr>
          <a:xfrm>
            <a:off x="544945" y="1071418"/>
            <a:ext cx="10808855" cy="5105545"/>
          </a:xfrm>
        </p:spPr>
        <p:txBody>
          <a:bodyPr>
            <a:normAutofit lnSpcReduction="10000"/>
          </a:bodyPr>
          <a:lstStyle/>
          <a:p>
            <a:pPr marL="0" indent="0">
              <a:buNone/>
            </a:pPr>
            <a:r>
              <a:rPr lang="en-IN" sz="1800" b="0" i="0" u="none" strike="noStrike" baseline="0" dirty="0">
                <a:solidFill>
                  <a:srgbClr val="000000"/>
                </a:solidFill>
                <a:latin typeface="Times New Roman" panose="02020603050405020304" pitchFamily="18" charset="0"/>
              </a:rPr>
              <a:t>          </a:t>
            </a:r>
            <a:r>
              <a:rPr lang="en-US" sz="1400" dirty="0">
                <a:latin typeface="Calibri" panose="020F0502020204030204" pitchFamily="34" charset="0"/>
                <a:cs typeface="Calibri" panose="020F0502020204030204" pitchFamily="34"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a:p>
            <a:pPr marL="0" indent="0">
              <a:buNone/>
            </a:pPr>
            <a:r>
              <a:rPr lang="en-IN" sz="19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p>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House is very necessary thing on earth for each n every person for stay in and spend time with family or friends. On now today property prices is very high due real estate growth and as better arcatures are facilitate with like luxurious house or flats and also Hi-tech gadgets like automation of electrical equipment other facilities like extra spaces for vehicles, Storage room, 3BHK,4BKH, basement area, gardens, Bathrooms with attached rooms, more kitchen spaces with optimize with kitchen appliances and good-looking kitchens with latest hi-tech furniture. Also, facility with individual bedrooms like children’s bedrooms, master bedrooms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 In flats also proving penthouse with garden home looks beautiful, Duplex flats also available for big family, as well Fire safety facilities ,Other facilities like gas line provided by Govt, Electricity supplies, Water supplies for 24Hours,pool facility etc…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900" b="1"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	</a:t>
            </a:r>
          </a:p>
          <a:p>
            <a:pPr marL="0" lvl="0" indent="0">
              <a:lnSpc>
                <a:spcPct val="107000"/>
              </a:lnSpc>
              <a:buNone/>
            </a:pPr>
            <a:r>
              <a:rPr lang="en-IN" sz="1900" b="1" dirty="0">
                <a:latin typeface="Calibri" panose="020F0502020204030204" pitchFamily="34" charset="0"/>
                <a:cs typeface="Times New Roman" panose="02020603050405020304" pitchFamily="18" charset="0"/>
              </a:rPr>
              <a:t>         </a:t>
            </a:r>
            <a:r>
              <a:rPr lang="en-IN" sz="1400" dirty="0">
                <a:latin typeface="Calibri" panose="020F0502020204030204" pitchFamily="34" charset="0"/>
                <a:cs typeface="Calibri" panose="020F0502020204030204" pitchFamily="34" charset="0"/>
              </a:rPr>
              <a:t>Now days House buys are easy from the ecommerce websites like 99acres.com, housing.com, magicbricks.com etc. But for the person who not familiar with real estate and does not know how find exact value of the house, and they hired broker for that to find house according to their budgets and pay them fess too. So for that Make Machine Learning algorithm that find the price of house by given features(description of house) like </a:t>
            </a:r>
          </a:p>
          <a:p>
            <a:pPr marL="0" lvl="0" indent="0">
              <a:lnSpc>
                <a:spcPct val="107000"/>
              </a:lnSpc>
              <a:buNone/>
            </a:pPr>
            <a:r>
              <a:rPr lang="en-IN" sz="1400" dirty="0">
                <a:latin typeface="Calibri" panose="020F0502020204030204" pitchFamily="34" charset="0"/>
                <a:cs typeface="Calibri" panose="020F0502020204030204" pitchFamily="34" charset="0"/>
              </a:rPr>
              <a:t>             Lot area, frontage area, location of house, condition of house, construction year, Any modification done/not, foundation type, total square feet, usable square feet of house, No. of floors, No. of bedrooms ,total rooms, kitchen areas, pool facility ,water and gas facility etc….</a:t>
            </a:r>
          </a:p>
          <a:p>
            <a:pPr marL="0" indent="0">
              <a:buNone/>
            </a:pPr>
            <a:endParaRPr lang="en-IN" dirty="0"/>
          </a:p>
        </p:txBody>
      </p:sp>
    </p:spTree>
    <p:extLst>
      <p:ext uri="{BB962C8B-B14F-4D97-AF65-F5344CB8AC3E}">
        <p14:creationId xmlns:p14="http://schemas.microsoft.com/office/powerpoint/2010/main" val="55259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D8E-624D-4FBD-9AA0-91367BFFCDB9}"/>
              </a:ext>
            </a:extLst>
          </p:cNvPr>
          <p:cNvSpPr>
            <a:spLocks noGrp="1"/>
          </p:cNvSpPr>
          <p:nvPr>
            <p:ph type="title"/>
          </p:nvPr>
        </p:nvSpPr>
        <p:spPr>
          <a:xfrm>
            <a:off x="839788" y="457200"/>
            <a:ext cx="4683557" cy="1685636"/>
          </a:xfrm>
        </p:spPr>
        <p:txBody>
          <a:bodyPr anchor="t">
            <a:normAutofit/>
          </a:bodyPr>
          <a:lstStyle/>
          <a:p>
            <a:pPr algn="ctr">
              <a:lnSpc>
                <a:spcPct val="100000"/>
              </a:lnSpc>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2" name="Picture Placeholder 11">
            <a:extLst>
              <a:ext uri="{FF2B5EF4-FFF2-40B4-BE49-F238E27FC236}">
                <a16:creationId xmlns:a16="http://schemas.microsoft.com/office/drawing/2014/main" id="{F476EAA1-AB9D-48DC-AE84-F75BAC7C02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727" b="12727"/>
          <a:stretch>
            <a:fillRect/>
          </a:stretch>
        </p:blipFill>
        <p:spPr>
          <a:xfrm>
            <a:off x="6299200" y="1062181"/>
            <a:ext cx="4769421" cy="3602181"/>
          </a:xfrm>
        </p:spPr>
      </p:pic>
      <p:sp>
        <p:nvSpPr>
          <p:cNvPr id="3" name="Content Placeholder 2">
            <a:extLst>
              <a:ext uri="{FF2B5EF4-FFF2-40B4-BE49-F238E27FC236}">
                <a16:creationId xmlns:a16="http://schemas.microsoft.com/office/drawing/2014/main" id="{C748E5AC-8A37-477C-87C4-C60271BBC41E}"/>
              </a:ext>
            </a:extLst>
          </p:cNvPr>
          <p:cNvSpPr>
            <a:spLocks noGrp="1"/>
          </p:cNvSpPr>
          <p:nvPr>
            <p:ph type="body" sz="half" idx="2"/>
          </p:nvPr>
        </p:nvSpPr>
        <p:spPr>
          <a:xfrm>
            <a:off x="387928" y="1126836"/>
            <a:ext cx="5504874" cy="4734213"/>
          </a:xfrm>
        </p:spPr>
        <p:txBody>
          <a:bodyPr>
            <a:normAutofit/>
          </a:bodyPr>
          <a:lstStyle/>
          <a:p>
            <a:pPr marL="0" lvl="0" indent="0">
              <a:lnSpc>
                <a:spcPct val="107000"/>
              </a:lnSpc>
              <a:spcAft>
                <a:spcPts val="800"/>
              </a:spcAft>
              <a:buNone/>
            </a:pPr>
            <a:r>
              <a:rPr lang="en-IN" sz="1900" b="1" dirty="0">
                <a:latin typeface="Calibri" panose="020F0502020204030204" pitchFamily="34" charset="0"/>
                <a:cs typeface="Times New Roman" panose="02020603050405020304" pitchFamily="18" charset="0"/>
              </a:rPr>
              <a:t>Mathematical/ Analytical Modelling of the Problem</a:t>
            </a:r>
          </a:p>
          <a:p>
            <a:pPr marL="0" lvl="0" indent="0">
              <a:lnSpc>
                <a:spcPct val="107000"/>
              </a:lnSpc>
              <a:spcAft>
                <a:spcPts val="800"/>
              </a:spcAft>
              <a:buNone/>
            </a:pPr>
            <a:r>
              <a:rPr lang="en-IN" sz="1900" b="1" dirty="0">
                <a:latin typeface="Calibri" panose="020F0502020204030204" pitchFamily="34" charset="0"/>
                <a:cs typeface="Times New Roman" panose="02020603050405020304" pitchFamily="18" charset="0"/>
              </a:rPr>
              <a:t>           </a:t>
            </a:r>
            <a:r>
              <a:rPr lang="en-IN" sz="1400" dirty="0">
                <a:latin typeface="Calibri" panose="020F0502020204030204" pitchFamily="34" charset="0"/>
                <a:cs typeface="Calibri" panose="020F0502020204030204" pitchFamily="34" charset="0"/>
              </a:rPr>
              <a:t>We have Use two linear models for problems like Linear Regression and Logistic Regression, they apply according to target columns so if we have Binary or Class column, we use Logistic Regression and If we have Continuous feature target column use Linear Regression.  </a:t>
            </a:r>
          </a:p>
          <a:p>
            <a:pPr>
              <a:lnSpc>
                <a:spcPct val="107000"/>
              </a:lnSpc>
              <a:spcAft>
                <a:spcPts val="800"/>
              </a:spcAft>
            </a:pPr>
            <a:r>
              <a:rPr lang="en-IN" sz="1900" b="1" dirty="0">
                <a:latin typeface="Calibri" panose="020F0502020204030204" pitchFamily="34" charset="0"/>
                <a:cs typeface="Times New Roman" panose="02020603050405020304" pitchFamily="18" charset="0"/>
              </a:rPr>
              <a:t>Why use Linear Relationships?</a:t>
            </a:r>
          </a:p>
          <a:p>
            <a:pPr>
              <a:lnSpc>
                <a:spcPct val="107000"/>
              </a:lnSpc>
              <a:spcAft>
                <a:spcPts val="800"/>
              </a:spcAft>
            </a:pPr>
            <a:r>
              <a:rPr lang="en-US" sz="1400" dirty="0">
                <a:latin typeface="Calibri" panose="020F0502020204030204" pitchFamily="34" charset="0"/>
                <a:cs typeface="Calibri" panose="020F0502020204030204" pitchFamily="34" charset="0"/>
              </a:rPr>
              <a:t>         Linear relationships, i.e. lines, are easier to work with and most phenomenon are naturally linearly related. If variables aren’t linearly related, then some math can transform that relationship into a linear one, so that it’s easier for the researcher (i.e. you) to understand.</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270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E0563-3BFF-4139-8A33-4F4124DB4826}"/>
              </a:ext>
            </a:extLst>
          </p:cNvPr>
          <p:cNvSpPr>
            <a:spLocks noGrp="1"/>
          </p:cNvSpPr>
          <p:nvPr>
            <p:ph type="title"/>
          </p:nvPr>
        </p:nvSpPr>
        <p:spPr>
          <a:xfrm>
            <a:off x="839788" y="346652"/>
            <a:ext cx="10515600" cy="493857"/>
          </a:xfrm>
        </p:spPr>
        <p:txBody>
          <a:bodyPr anchor="ctr">
            <a:normAutofit/>
          </a:bodyPr>
          <a:lstStyle/>
          <a:p>
            <a:pPr algn="ctr"/>
            <a:r>
              <a:rPr lang="en-IN" sz="2200" b="1" dirty="0">
                <a:effectLst/>
                <a:latin typeface="Calibri" panose="020F0502020204030204" pitchFamily="34" charset="0"/>
                <a:ea typeface="Calibri" panose="020F0502020204030204" pitchFamily="34" charset="0"/>
                <a:cs typeface="Times New Roman" panose="02020603050405020304" pitchFamily="18" charset="0"/>
              </a:rPr>
              <a:t>Distribution Plot of Skewed Features in dataset</a:t>
            </a:r>
            <a:endParaRPr lang="en-IN" sz="2200" dirty="0"/>
          </a:p>
        </p:txBody>
      </p:sp>
      <p:pic>
        <p:nvPicPr>
          <p:cNvPr id="10" name="Content Placeholder 9">
            <a:extLst>
              <a:ext uri="{FF2B5EF4-FFF2-40B4-BE49-F238E27FC236}">
                <a16:creationId xmlns:a16="http://schemas.microsoft.com/office/drawing/2014/main" id="{E3917B72-798D-41B0-A267-8509596B53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1697" y="1704389"/>
            <a:ext cx="5053968" cy="3326984"/>
          </a:xfrm>
        </p:spPr>
      </p:pic>
      <p:pic>
        <p:nvPicPr>
          <p:cNvPr id="12" name="Content Placeholder 11">
            <a:extLst>
              <a:ext uri="{FF2B5EF4-FFF2-40B4-BE49-F238E27FC236}">
                <a16:creationId xmlns:a16="http://schemas.microsoft.com/office/drawing/2014/main" id="{73243B55-CA03-4CDD-926B-47304B86854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730934"/>
            <a:ext cx="5183188" cy="3254845"/>
          </a:xfrm>
        </p:spPr>
      </p:pic>
    </p:spTree>
    <p:extLst>
      <p:ext uri="{BB962C8B-B14F-4D97-AF65-F5344CB8AC3E}">
        <p14:creationId xmlns:p14="http://schemas.microsoft.com/office/powerpoint/2010/main" val="207962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E0563-3BFF-4139-8A33-4F4124DB4826}"/>
              </a:ext>
            </a:extLst>
          </p:cNvPr>
          <p:cNvSpPr>
            <a:spLocks noGrp="1"/>
          </p:cNvSpPr>
          <p:nvPr>
            <p:ph type="title"/>
          </p:nvPr>
        </p:nvSpPr>
        <p:spPr>
          <a:xfrm>
            <a:off x="839788" y="346652"/>
            <a:ext cx="10515600" cy="493857"/>
          </a:xfrm>
        </p:spPr>
        <p:txBody>
          <a:bodyPr anchor="ctr">
            <a:normAutofit/>
          </a:bodyPr>
          <a:lstStyle/>
          <a:p>
            <a:pPr algn="ctr"/>
            <a:r>
              <a:rPr lang="en-IN" sz="2200" b="1" dirty="0">
                <a:effectLst/>
                <a:latin typeface="Calibri" panose="020F0502020204030204" pitchFamily="34" charset="0"/>
                <a:ea typeface="Calibri" panose="020F0502020204030204" pitchFamily="34" charset="0"/>
                <a:cs typeface="Times New Roman" panose="02020603050405020304" pitchFamily="18" charset="0"/>
              </a:rPr>
              <a:t>Distribution Plot of Skewed Features in dataset</a:t>
            </a:r>
            <a:endParaRPr lang="en-IN" sz="2200" dirty="0"/>
          </a:p>
        </p:txBody>
      </p:sp>
      <p:pic>
        <p:nvPicPr>
          <p:cNvPr id="12" name="Content Placeholder 11">
            <a:extLst>
              <a:ext uri="{FF2B5EF4-FFF2-40B4-BE49-F238E27FC236}">
                <a16:creationId xmlns:a16="http://schemas.microsoft.com/office/drawing/2014/main" id="{73243B55-CA03-4CDD-926B-47304B8685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285952" y="1730934"/>
            <a:ext cx="4955684" cy="3254845"/>
          </a:xfrm>
        </p:spPr>
      </p:pic>
      <p:pic>
        <p:nvPicPr>
          <p:cNvPr id="3" name="Picture 2">
            <a:extLst>
              <a:ext uri="{FF2B5EF4-FFF2-40B4-BE49-F238E27FC236}">
                <a16:creationId xmlns:a16="http://schemas.microsoft.com/office/drawing/2014/main" id="{1C88FF2E-E221-47A5-BAB4-933A5FBC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44" y="1765508"/>
            <a:ext cx="5142857" cy="3326984"/>
          </a:xfrm>
          <a:prstGeom prst="rect">
            <a:avLst/>
          </a:prstGeom>
        </p:spPr>
      </p:pic>
    </p:spTree>
    <p:extLst>
      <p:ext uri="{BB962C8B-B14F-4D97-AF65-F5344CB8AC3E}">
        <p14:creationId xmlns:p14="http://schemas.microsoft.com/office/powerpoint/2010/main" val="97410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E0563-3BFF-4139-8A33-4F4124DB4826}"/>
              </a:ext>
            </a:extLst>
          </p:cNvPr>
          <p:cNvSpPr>
            <a:spLocks noGrp="1"/>
          </p:cNvSpPr>
          <p:nvPr>
            <p:ph type="title"/>
          </p:nvPr>
        </p:nvSpPr>
        <p:spPr>
          <a:xfrm>
            <a:off x="839788" y="346652"/>
            <a:ext cx="10515600" cy="493857"/>
          </a:xfrm>
        </p:spPr>
        <p:txBody>
          <a:bodyPr anchor="ctr">
            <a:normAutofit/>
          </a:bodyPr>
          <a:lstStyle/>
          <a:p>
            <a:pPr algn="ctr"/>
            <a:r>
              <a:rPr lang="en-IN" sz="2200" b="1" dirty="0">
                <a:effectLst/>
                <a:latin typeface="Calibri" panose="020F0502020204030204" pitchFamily="34" charset="0"/>
                <a:ea typeface="Calibri" panose="020F0502020204030204" pitchFamily="34" charset="0"/>
                <a:cs typeface="Times New Roman" panose="02020603050405020304" pitchFamily="18" charset="0"/>
              </a:rPr>
              <a:t>Distribution Plot of Skewed Features in dataset</a:t>
            </a:r>
            <a:endParaRPr lang="en-IN" sz="2200" dirty="0"/>
          </a:p>
        </p:txBody>
      </p:sp>
      <p:pic>
        <p:nvPicPr>
          <p:cNvPr id="10" name="Content Placeholder 9">
            <a:extLst>
              <a:ext uri="{FF2B5EF4-FFF2-40B4-BE49-F238E27FC236}">
                <a16:creationId xmlns:a16="http://schemas.microsoft.com/office/drawing/2014/main" id="{E3917B72-798D-41B0-A267-8509596B53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127571" y="1704389"/>
            <a:ext cx="4582219" cy="3326984"/>
          </a:xfrm>
        </p:spPr>
      </p:pic>
      <p:pic>
        <p:nvPicPr>
          <p:cNvPr id="12" name="Content Placeholder 11">
            <a:extLst>
              <a:ext uri="{FF2B5EF4-FFF2-40B4-BE49-F238E27FC236}">
                <a16:creationId xmlns:a16="http://schemas.microsoft.com/office/drawing/2014/main" id="{73243B55-CA03-4CDD-926B-47304B86854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285952" y="1730934"/>
            <a:ext cx="4955684" cy="3254845"/>
          </a:xfrm>
        </p:spPr>
      </p:pic>
    </p:spTree>
    <p:extLst>
      <p:ext uri="{BB962C8B-B14F-4D97-AF65-F5344CB8AC3E}">
        <p14:creationId xmlns:p14="http://schemas.microsoft.com/office/powerpoint/2010/main" val="314182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E0563-3BFF-4139-8A33-4F4124DB4826}"/>
              </a:ext>
            </a:extLst>
          </p:cNvPr>
          <p:cNvSpPr>
            <a:spLocks noGrp="1"/>
          </p:cNvSpPr>
          <p:nvPr>
            <p:ph type="title" idx="4294967295"/>
          </p:nvPr>
        </p:nvSpPr>
        <p:spPr>
          <a:xfrm>
            <a:off x="1676400" y="346075"/>
            <a:ext cx="10515600" cy="493713"/>
          </a:xfrm>
        </p:spPr>
        <p:txBody>
          <a:bodyPr anchor="ctr">
            <a:normAutofit/>
          </a:bodyPr>
          <a:lstStyle/>
          <a:p>
            <a:pPr algn="ctr"/>
            <a:r>
              <a:rPr lang="en-IN" sz="2200" b="1" dirty="0">
                <a:effectLst/>
                <a:latin typeface="Calibri" panose="020F0502020204030204" pitchFamily="34" charset="0"/>
                <a:ea typeface="Calibri" panose="020F0502020204030204" pitchFamily="34" charset="0"/>
                <a:cs typeface="Times New Roman" panose="02020603050405020304" pitchFamily="18" charset="0"/>
              </a:rPr>
              <a:t>Distribution Plot of Skewed Features in dataset</a:t>
            </a:r>
            <a:endParaRPr lang="en-IN" sz="2200" dirty="0"/>
          </a:p>
        </p:txBody>
      </p:sp>
      <p:pic>
        <p:nvPicPr>
          <p:cNvPr id="10" name="Content Placeholder 9">
            <a:extLst>
              <a:ext uri="{FF2B5EF4-FFF2-40B4-BE49-F238E27FC236}">
                <a16:creationId xmlns:a16="http://schemas.microsoft.com/office/drawing/2014/main" id="{E3917B72-798D-41B0-A267-8509596B5302}"/>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p:blipFill>
        <p:spPr>
          <a:xfrm>
            <a:off x="0" y="1704975"/>
            <a:ext cx="4976813" cy="3325813"/>
          </a:xfrm>
        </p:spPr>
      </p:pic>
      <p:pic>
        <p:nvPicPr>
          <p:cNvPr id="12" name="Content Placeholder 11">
            <a:extLst>
              <a:ext uri="{FF2B5EF4-FFF2-40B4-BE49-F238E27FC236}">
                <a16:creationId xmlns:a16="http://schemas.microsoft.com/office/drawing/2014/main" id="{73243B55-CA03-4CDD-926B-47304B868541}"/>
              </a:ext>
            </a:extLst>
          </p:cNvPr>
          <p:cNvPicPr>
            <a:picLocks noGrp="1" noChangeAspect="1"/>
          </p:cNvPicPr>
          <p:nvPr>
            <p:ph sz="quarter" idx="4294967295"/>
          </p:nvPr>
        </p:nvPicPr>
        <p:blipFill>
          <a:blip r:embed="rId4">
            <a:extLst>
              <a:ext uri="{28A0092B-C50C-407E-A947-70E740481C1C}">
                <a14:useLocalDpi xmlns:a14="http://schemas.microsoft.com/office/drawing/2010/main" val="0"/>
              </a:ext>
            </a:extLst>
          </a:blip>
          <a:srcRect/>
          <a:stretch/>
        </p:blipFill>
        <p:spPr>
          <a:xfrm>
            <a:off x="7246938" y="1704975"/>
            <a:ext cx="4945062" cy="3255963"/>
          </a:xfrm>
        </p:spPr>
      </p:pic>
      <p:sp>
        <p:nvSpPr>
          <p:cNvPr id="3" name="TextBox 2">
            <a:extLst>
              <a:ext uri="{FF2B5EF4-FFF2-40B4-BE49-F238E27FC236}">
                <a16:creationId xmlns:a16="http://schemas.microsoft.com/office/drawing/2014/main" id="{8A0F92CE-F5C6-4B79-A546-95C893AE9692}"/>
              </a:ext>
            </a:extLst>
          </p:cNvPr>
          <p:cNvSpPr txBox="1"/>
          <p:nvPr/>
        </p:nvSpPr>
        <p:spPr>
          <a:xfrm flipH="1">
            <a:off x="387927" y="5486399"/>
            <a:ext cx="11462328" cy="64633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above graph all features have left skewed data in that mean is greater than median values.</a:t>
            </a:r>
          </a:p>
          <a:p>
            <a:endParaRPr lang="en-IN" dirty="0"/>
          </a:p>
        </p:txBody>
      </p:sp>
    </p:spTree>
    <p:extLst>
      <p:ext uri="{BB962C8B-B14F-4D97-AF65-F5344CB8AC3E}">
        <p14:creationId xmlns:p14="http://schemas.microsoft.com/office/powerpoint/2010/main" val="110334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839787" y="457201"/>
            <a:ext cx="3932237" cy="632691"/>
          </a:xfrm>
        </p:spPr>
        <p:txBody>
          <a:bodyPr>
            <a:normAutofit/>
          </a:bodyPr>
          <a:lstStyle/>
          <a:p>
            <a:r>
              <a:rPr lang="en-US" sz="2400" b="1" dirty="0">
                <a:latin typeface="Calibri" panose="020F0502020204030204" pitchFamily="34" charset="0"/>
                <a:cs typeface="Times New Roman" panose="02020603050405020304" pitchFamily="18" charset="0"/>
              </a:rPr>
              <a:t>Remove Skewness</a:t>
            </a:r>
            <a:endParaRPr lang="en-IN" sz="2400" b="1" dirty="0">
              <a:latin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69D639F-E2A1-4BB0-8C0B-D7AFB6962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4986" y="514350"/>
            <a:ext cx="3685116" cy="5527675"/>
          </a:xfrm>
          <a:prstGeom prst="rect">
            <a:avLst/>
          </a:prstGeom>
        </p:spPr>
      </p:pic>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839788" y="1089892"/>
            <a:ext cx="4332576" cy="2272144"/>
          </a:xfrm>
        </p:spPr>
        <p:txBody>
          <a:bodyPr/>
          <a:lstStyle/>
          <a:p>
            <a:r>
              <a:rPr lang="en-US" sz="1400" dirty="0">
                <a:latin typeface="Calibri" panose="020F0502020204030204" pitchFamily="34" charset="0"/>
                <a:cs typeface="Calibri" panose="020F0502020204030204" pitchFamily="34" charset="0"/>
              </a:rPr>
              <a:t>In code apply for remove skewness from the continues features</a:t>
            </a:r>
          </a:p>
          <a:p>
            <a:r>
              <a:rPr lang="en-US" sz="1400" dirty="0">
                <a:latin typeface="Calibri" panose="020F0502020204030204" pitchFamily="34" charset="0"/>
                <a:cs typeface="Calibri" panose="020F0502020204030204" pitchFamily="34" charset="0"/>
              </a:rPr>
              <a:t>In that skewness remove by log method</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771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214</TotalTime>
  <Words>2701</Words>
  <Application>Microsoft Office PowerPoint</Application>
  <PresentationFormat>Widescreen</PresentationFormat>
  <Paragraphs>193</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Times New Roman</vt:lpstr>
      <vt:lpstr>Trebuchet MS</vt:lpstr>
      <vt:lpstr>Wingdings</vt:lpstr>
      <vt:lpstr>Wingdings 3</vt:lpstr>
      <vt:lpstr>Facet</vt:lpstr>
      <vt:lpstr>PowerPoint Presentation</vt:lpstr>
      <vt:lpstr> INTRODUCTION </vt:lpstr>
      <vt:lpstr>Business Goal</vt:lpstr>
      <vt:lpstr> Analytical Problem Framing </vt:lpstr>
      <vt:lpstr>Distribution Plot of Skewed Features in dataset</vt:lpstr>
      <vt:lpstr>Distribution Plot of Skewed Features in dataset</vt:lpstr>
      <vt:lpstr>Distribution Plot of Skewed Features in dataset</vt:lpstr>
      <vt:lpstr>Distribution Plot of Skewed Features in dataset</vt:lpstr>
      <vt:lpstr>Remove Skewness</vt:lpstr>
      <vt:lpstr>Data Inputs- Logic- Output Relationships</vt:lpstr>
      <vt:lpstr>For the Multicollinearity we check VIF score of features</vt:lpstr>
      <vt:lpstr>State the set of assumptions (if any) related to the problem under consideration</vt:lpstr>
      <vt:lpstr>Required Libraries Used For Dataset</vt:lpstr>
      <vt:lpstr>Testing of Identified Approaches (Algorithms)</vt:lpstr>
      <vt:lpstr>Visualizations</vt:lpstr>
      <vt:lpstr>Visualizations</vt:lpstr>
      <vt:lpstr>Graph show house sales price affect by discrete features of data set</vt:lpstr>
      <vt:lpstr>Graph show house sales price with continues features of data set</vt:lpstr>
      <vt:lpstr>Graph show house sales price affect by Categorical features of data set</vt:lpstr>
      <vt:lpstr>Graph show house sales price affect by Categorical features of data set</vt:lpstr>
      <vt:lpstr>Graph show house sales price affect by Continues features of data set</vt:lpstr>
      <vt:lpstr>Key Findings and Conclusions of the Study</vt:lpstr>
      <vt:lpstr>Select Best Model base Less RSME and Test score and cross validation score Gradient Boosting Algorithm working best for dataset </vt:lpstr>
      <vt:lpstr>Prediction From study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Dadarwala</dc:creator>
  <cp:lastModifiedBy>Ankit Dadarwala</cp:lastModifiedBy>
  <cp:revision>23</cp:revision>
  <dcterms:created xsi:type="dcterms:W3CDTF">2021-10-24T07:09:11Z</dcterms:created>
  <dcterms:modified xsi:type="dcterms:W3CDTF">2021-10-24T10:44:05Z</dcterms:modified>
</cp:coreProperties>
</file>