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35"/>
  </p:notesMasterIdLst>
  <p:sldIdLst>
    <p:sldId id="256" r:id="rId2"/>
    <p:sldId id="257" r:id="rId3"/>
    <p:sldId id="258" r:id="rId4"/>
    <p:sldId id="260" r:id="rId5"/>
    <p:sldId id="267" r:id="rId6"/>
    <p:sldId id="268" r:id="rId7"/>
    <p:sldId id="269" r:id="rId8"/>
    <p:sldId id="270" r:id="rId9"/>
    <p:sldId id="274" r:id="rId10"/>
    <p:sldId id="275" r:id="rId11"/>
    <p:sldId id="276" r:id="rId12"/>
    <p:sldId id="277" r:id="rId13"/>
    <p:sldId id="279" r:id="rId14"/>
    <p:sldId id="280" r:id="rId15"/>
    <p:sldId id="278" r:id="rId16"/>
    <p:sldId id="281" r:id="rId17"/>
    <p:sldId id="285" r:id="rId18"/>
    <p:sldId id="286" r:id="rId19"/>
    <p:sldId id="287" r:id="rId20"/>
    <p:sldId id="288" r:id="rId21"/>
    <p:sldId id="289" r:id="rId22"/>
    <p:sldId id="290" r:id="rId23"/>
    <p:sldId id="291" r:id="rId24"/>
    <p:sldId id="292" r:id="rId25"/>
    <p:sldId id="295" r:id="rId26"/>
    <p:sldId id="296" r:id="rId27"/>
    <p:sldId id="297" r:id="rId28"/>
    <p:sldId id="300" r:id="rId29"/>
    <p:sldId id="298" r:id="rId30"/>
    <p:sldId id="299" r:id="rId31"/>
    <p:sldId id="271" r:id="rId32"/>
    <p:sldId id="284"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Dadarwala" initials="AD" lastIdx="1" clrIdx="0">
    <p:extLst>
      <p:ext uri="{19B8F6BF-5375-455C-9EA6-DF929625EA0E}">
        <p15:presenceInfo xmlns:p15="http://schemas.microsoft.com/office/powerpoint/2012/main" userId="2293f5c368a714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300" autoAdjust="0"/>
  </p:normalViewPr>
  <p:slideViewPr>
    <p:cSldViewPr snapToGrid="0">
      <p:cViewPr varScale="1">
        <p:scale>
          <a:sx n="74" d="100"/>
          <a:sy n="74" d="100"/>
        </p:scale>
        <p:origin x="103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74D36-7C9E-43F9-B7E0-2B50761F7151}" type="datetimeFigureOut">
              <a:rPr lang="en-IN" smtClean="0"/>
              <a:t>07-11-2021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5DD4A-D446-4406-996F-9D829AB5201F}" type="slidenum">
              <a:rPr lang="en-IN" smtClean="0"/>
              <a:t>‹#›</a:t>
            </a:fld>
            <a:endParaRPr lang="en-IN"/>
          </a:p>
        </p:txBody>
      </p:sp>
    </p:spTree>
    <p:extLst>
      <p:ext uri="{BB962C8B-B14F-4D97-AF65-F5344CB8AC3E}">
        <p14:creationId xmlns:p14="http://schemas.microsoft.com/office/powerpoint/2010/main" val="60849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35DD4A-D446-4406-996F-9D829AB5201F}" type="slidenum">
              <a:rPr lang="en-IN" smtClean="0"/>
              <a:t>9</a:t>
            </a:fld>
            <a:endParaRPr lang="en-IN"/>
          </a:p>
        </p:txBody>
      </p:sp>
    </p:spTree>
    <p:extLst>
      <p:ext uri="{BB962C8B-B14F-4D97-AF65-F5344CB8AC3E}">
        <p14:creationId xmlns:p14="http://schemas.microsoft.com/office/powerpoint/2010/main" val="225987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78045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890E5-5BDE-4720-9810-B18C42AE8847}"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96069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12140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65344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254111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0741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29286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36904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512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14367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890E5-5BDE-4720-9810-B18C42AE8847}"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75446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890E5-5BDE-4720-9810-B18C42AE8847}"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53178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890E5-5BDE-4720-9810-B18C42AE8847}"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258805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890E5-5BDE-4720-9810-B18C42AE8847}"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50912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890E5-5BDE-4720-9810-B18C42AE8847}" type="datetimeFigureOut">
              <a:rPr lang="en-IN" smtClean="0"/>
              <a:t>07-11-2021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7897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890E5-5BDE-4720-9810-B18C42AE8847}"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37002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890E5-5BDE-4720-9810-B18C42AE8847}"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3D17DD-32A0-4E50-8930-6A2DE0C74A04}" type="slidenum">
              <a:rPr lang="en-IN" smtClean="0"/>
              <a:t>‹#›</a:t>
            </a:fld>
            <a:endParaRPr lang="en-IN"/>
          </a:p>
        </p:txBody>
      </p:sp>
    </p:spTree>
    <p:extLst>
      <p:ext uri="{BB962C8B-B14F-4D97-AF65-F5344CB8AC3E}">
        <p14:creationId xmlns:p14="http://schemas.microsoft.com/office/powerpoint/2010/main" val="15825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1890E5-5BDE-4720-9810-B18C42AE8847}" type="datetimeFigureOut">
              <a:rPr lang="en-IN" smtClean="0"/>
              <a:t>07-11-2021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3D17DD-32A0-4E50-8930-6A2DE0C74A04}" type="slidenum">
              <a:rPr lang="en-IN" smtClean="0"/>
              <a:t>‹#›</a:t>
            </a:fld>
            <a:endParaRPr lang="en-IN"/>
          </a:p>
        </p:txBody>
      </p:sp>
    </p:spTree>
    <p:extLst>
      <p:ext uri="{BB962C8B-B14F-4D97-AF65-F5344CB8AC3E}">
        <p14:creationId xmlns:p14="http://schemas.microsoft.com/office/powerpoint/2010/main" val="354930662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www.analyticssteps.com/blogs/introduction-statistical-data-analysis" TargetMode="External"/><Relationship Id="rId2" Type="http://schemas.openxmlformats.org/officeDocument/2006/relationships/hyperlink" Target="https://www.kaggle.com/harshjain123/feature-engineering-from-scratch" TargetMode="External"/><Relationship Id="rId1" Type="http://schemas.openxmlformats.org/officeDocument/2006/relationships/slideLayout" Target="../slideLayouts/slideLayout1.xml"/><Relationship Id="rId4" Type="http://schemas.openxmlformats.org/officeDocument/2006/relationships/hyperlink" Target="https://www.codespeedy.com/p-value-in-machine-learning-pyth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62338A-FCE4-45A3-A4E0-6A58C4F526A7}"/>
              </a:ext>
            </a:extLst>
          </p:cNvPr>
          <p:cNvSpPr>
            <a:spLocks noGrp="1"/>
          </p:cNvSpPr>
          <p:nvPr>
            <p:ph type="subTitle" idx="1"/>
          </p:nvPr>
        </p:nvSpPr>
        <p:spPr>
          <a:xfrm>
            <a:off x="1911928" y="2660072"/>
            <a:ext cx="7891318" cy="3392055"/>
          </a:xfrm>
        </p:spPr>
        <p:txBody>
          <a:bodyPr>
            <a:normAutofit/>
          </a:bodyPr>
          <a:lstStyle/>
          <a:p>
            <a:pPr algn="ctr">
              <a:lnSpc>
                <a:spcPct val="107000"/>
              </a:lnSpc>
              <a:spcAft>
                <a:spcPts val="800"/>
              </a:spcAft>
            </a:pPr>
            <a:r>
              <a:rPr lang="en-IN" sz="2200" b="1" dirty="0">
                <a:effectLst/>
                <a:latin typeface="Calibri" panose="020F0502020204030204" pitchFamily="34" charset="0"/>
                <a:ea typeface="Calibri" panose="020F0502020204030204" pitchFamily="34" charset="0"/>
                <a:cs typeface="Calibri" panose="020F0502020204030204" pitchFamily="34" charset="0"/>
              </a:rPr>
              <a:t>E-Retail factors for customer activation and retention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ANKIT DADARWALA</a:t>
            </a:r>
          </a:p>
          <a:p>
            <a:endParaRPr lang="en-IN" dirty="0"/>
          </a:p>
        </p:txBody>
      </p:sp>
      <p:pic>
        <p:nvPicPr>
          <p:cNvPr id="7" name="Picture 6">
            <a:extLst>
              <a:ext uri="{FF2B5EF4-FFF2-40B4-BE49-F238E27FC236}">
                <a16:creationId xmlns:a16="http://schemas.microsoft.com/office/drawing/2014/main" id="{EAA6FE91-A2A0-44F5-A0F0-9B46A695B8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2682" y="232061"/>
            <a:ext cx="2929890" cy="2149764"/>
          </a:xfrm>
          <a:prstGeom prst="rect">
            <a:avLst/>
          </a:prstGeom>
          <a:noFill/>
          <a:ln>
            <a:noFill/>
          </a:ln>
        </p:spPr>
      </p:pic>
    </p:spTree>
    <p:extLst>
      <p:ext uri="{BB962C8B-B14F-4D97-AF65-F5344CB8AC3E}">
        <p14:creationId xmlns:p14="http://schemas.microsoft.com/office/powerpoint/2010/main" val="245466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marL="342900" lvl="0" indent="-342900" algn="ctr">
              <a:lnSpc>
                <a:spcPct val="107000"/>
              </a:lnSpc>
            </a:pPr>
            <a:r>
              <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103909" y="729490"/>
            <a:ext cx="4416137" cy="6128510"/>
          </a:xfrm>
        </p:spPr>
        <p:txBody>
          <a:bodyPr anchor="t"/>
          <a:lstStyle/>
          <a:p>
            <a:pPr marL="342900" lvl="0" indent="-342900">
              <a:lnSpc>
                <a:spcPct val="107000"/>
              </a:lnSpc>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above plot in Delhi and Noida Online purchases by men is more than female respectively to 15% and 10% we say that men are more interested than women in online shopping or say that it can also save time of shopping in working professional.</a:t>
            </a:r>
          </a:p>
          <a:p>
            <a:pPr marL="342900" lvl="0" indent="-342900">
              <a:lnSpc>
                <a:spcPct val="107000"/>
              </a:lnSpc>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Rather than Delhi and Noida other cities women ratio are more in online shopping highest shopping count in Greater Noida 15.6%.</a:t>
            </a:r>
          </a:p>
          <a:p>
            <a:pPr marL="342900" lvl="0" indent="-342900">
              <a:lnSpc>
                <a:spcPct val="107000"/>
              </a:lnSpc>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other cities also women ratio is high in online purchases as they getting sufficient time and getting all thing at one place with benefits.</a:t>
            </a:r>
          </a:p>
          <a:p>
            <a:pPr marL="342900" lvl="0" indent="-342900">
              <a:lnSpc>
                <a:spcPct val="107000"/>
              </a:lnSpc>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Moradabad and </a:t>
            </a:r>
            <a:r>
              <a:rPr lang="en-IN" sz="15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Bulandshahr</a:t>
            </a: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only males are interested for online shopping.</a:t>
            </a:r>
          </a:p>
          <a:p>
            <a:pPr marL="342900" lvl="0" indent="-342900">
              <a:lnSpc>
                <a:spcPct val="107000"/>
              </a:lnSpc>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t>
            </a:r>
            <a:r>
              <a:rPr lang="en-IN" sz="15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Merrut</a:t>
            </a: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only females are responding for online shopping.</a:t>
            </a:r>
          </a:p>
          <a:p>
            <a:pPr marL="342900" lvl="0" indent="-342900">
              <a:lnSpc>
                <a:spcPct val="107000"/>
              </a:lnSpc>
              <a:spcAft>
                <a:spcPts val="800"/>
              </a:spcAft>
              <a:buFont typeface="Wingdings" panose="05000000000000000000" pitchFamily="2" charset="2"/>
              <a:buChar char=""/>
            </a:pPr>
            <a:r>
              <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Also, Cities like Delhi, Grater Noida, Bangalore, Noida highest rate of online shopping users.</a:t>
            </a:r>
          </a:p>
          <a:p>
            <a:pPr>
              <a:lnSpc>
                <a:spcPct val="107000"/>
              </a:lnSpc>
            </a:pPr>
            <a:endParaRPr lang="en-IN" sz="2300" b="0" dirty="0">
              <a:latin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5D3AE18-D33B-4A0D-B030-11EE255FF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93" y="805439"/>
            <a:ext cx="7753207" cy="4206713"/>
          </a:xfrm>
          <a:prstGeom prst="rect">
            <a:avLst/>
          </a:prstGeom>
        </p:spPr>
      </p:pic>
    </p:spTree>
    <p:extLst>
      <p:ext uri="{BB962C8B-B14F-4D97-AF65-F5344CB8AC3E}">
        <p14:creationId xmlns:p14="http://schemas.microsoft.com/office/powerpoint/2010/main" val="13497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28FFB3-1DB2-4544-8939-1F32EBCDD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0" y="270164"/>
            <a:ext cx="6057555" cy="5309754"/>
          </a:xfrm>
          <a:prstGeom prst="rect">
            <a:avLst/>
          </a:prstGeom>
        </p:spPr>
      </p:pic>
      <p:pic>
        <p:nvPicPr>
          <p:cNvPr id="18" name="Picture 17">
            <a:extLst>
              <a:ext uri="{FF2B5EF4-FFF2-40B4-BE49-F238E27FC236}">
                <a16:creationId xmlns:a16="http://schemas.microsoft.com/office/drawing/2014/main" id="{E5F67BA4-F619-4DDD-B6DB-F40C738D9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437" y="1548247"/>
            <a:ext cx="6251430" cy="5309754"/>
          </a:xfrm>
          <a:prstGeom prst="rect">
            <a:avLst/>
          </a:prstGeom>
        </p:spPr>
      </p:pic>
      <p:sp>
        <p:nvSpPr>
          <p:cNvPr id="6" name="TextBox 5">
            <a:extLst>
              <a:ext uri="{FF2B5EF4-FFF2-40B4-BE49-F238E27FC236}">
                <a16:creationId xmlns:a16="http://schemas.microsoft.com/office/drawing/2014/main" id="{B31E4CB6-E09E-4A22-9969-40F8A31877CC}"/>
              </a:ext>
            </a:extLst>
          </p:cNvPr>
          <p:cNvSpPr txBox="1"/>
          <p:nvPr/>
        </p:nvSpPr>
        <p:spPr>
          <a:xfrm>
            <a:off x="5974773" y="270164"/>
            <a:ext cx="56734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Most of female are spending time on online shopping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21 to 50 year's people in that mostly female are preferred online shopping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392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82811B6-0F20-44BC-92B3-75712D6B7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1" y="-1"/>
            <a:ext cx="9990591" cy="4966855"/>
          </a:xfrm>
          <a:prstGeom prst="rect">
            <a:avLst/>
          </a:prstGeom>
        </p:spPr>
      </p:pic>
      <p:sp>
        <p:nvSpPr>
          <p:cNvPr id="8" name="TextBox 7">
            <a:extLst>
              <a:ext uri="{FF2B5EF4-FFF2-40B4-BE49-F238E27FC236}">
                <a16:creationId xmlns:a16="http://schemas.microsoft.com/office/drawing/2014/main" id="{53A3A41A-C9DC-454C-BFA2-5EA2E1A064FB}"/>
              </a:ext>
            </a:extLst>
          </p:cNvPr>
          <p:cNvSpPr txBox="1"/>
          <p:nvPr/>
        </p:nvSpPr>
        <p:spPr>
          <a:xfrm>
            <a:off x="446809" y="5278582"/>
            <a:ext cx="1136765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More than 40 min time spend on shopping websites are youth generation age between 21-30 years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Age of 41-50 years mostly spend time of less than 10 min for </a:t>
            </a:r>
            <a:r>
              <a:rPr lang="en-US" dirty="0" err="1">
                <a:latin typeface="Calibri" panose="020F0502020204030204" pitchFamily="34" charset="0"/>
                <a:cs typeface="Calibri" panose="020F0502020204030204" pitchFamily="34" charset="0"/>
              </a:rPr>
              <a:t>chech</a:t>
            </a:r>
            <a:r>
              <a:rPr lang="en-US" dirty="0">
                <a:latin typeface="Calibri" panose="020F0502020204030204" pitchFamily="34" charset="0"/>
                <a:cs typeface="Calibri" panose="020F0502020204030204" pitchFamily="34" charset="0"/>
              </a:rPr>
              <a:t> best deals or offers on </a:t>
            </a:r>
            <a:r>
              <a:rPr lang="en-US" dirty="0" err="1">
                <a:latin typeface="Calibri" panose="020F0502020204030204" pitchFamily="34" charset="0"/>
                <a:cs typeface="Calibri" panose="020F0502020204030204" pitchFamily="34" charset="0"/>
              </a:rPr>
              <a:t>perticulat</a:t>
            </a:r>
            <a:r>
              <a:rPr lang="en-US" dirty="0">
                <a:latin typeface="Calibri" panose="020F0502020204030204" pitchFamily="34" charset="0"/>
                <a:cs typeface="Calibri" panose="020F0502020204030204" pitchFamily="34" charset="0"/>
              </a:rPr>
              <a:t> product or 30-40 min of day on while during shopping.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210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A60BEC-C817-437B-83AF-9B6D77285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227186"/>
            <a:ext cx="3939568" cy="3789466"/>
          </a:xfrm>
          <a:prstGeom prst="rect">
            <a:avLst/>
          </a:prstGeom>
        </p:spPr>
      </p:pic>
      <p:pic>
        <p:nvPicPr>
          <p:cNvPr id="12" name="Picture 11">
            <a:extLst>
              <a:ext uri="{FF2B5EF4-FFF2-40B4-BE49-F238E27FC236}">
                <a16:creationId xmlns:a16="http://schemas.microsoft.com/office/drawing/2014/main" id="{633243CF-9D90-45E9-8DAF-0C46C7CCA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96" y="0"/>
            <a:ext cx="7987232" cy="4431296"/>
          </a:xfrm>
          <a:prstGeom prst="rect">
            <a:avLst/>
          </a:prstGeom>
        </p:spPr>
      </p:pic>
      <p:sp>
        <p:nvSpPr>
          <p:cNvPr id="5" name="TextBox 4">
            <a:extLst>
              <a:ext uri="{FF2B5EF4-FFF2-40B4-BE49-F238E27FC236}">
                <a16:creationId xmlns:a16="http://schemas.microsoft.com/office/drawing/2014/main" id="{A0AD1EDD-697B-4B80-9FB4-E5049EEA15EC}"/>
              </a:ext>
            </a:extLst>
          </p:cNvPr>
          <p:cNvSpPr txBox="1"/>
          <p:nvPr/>
        </p:nvSpPr>
        <p:spPr>
          <a:xfrm>
            <a:off x="1007918" y="4644736"/>
            <a:ext cx="10172700" cy="2546466"/>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people use Mobile internet for online shopping about to 70%</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Rest of people use Wi-Fi 28% </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very few people use Dial-up mode which very old technique for internet.</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Mostly mobile internet used by young as well middle age generation during shopping because of that they can do shopping at any time or any place</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Wi-Fi used is less because of they can only access while Wi-Fi is available at that place so it may be office place or home place or any public place</a:t>
            </a:r>
          </a:p>
          <a:p>
            <a:endParaRPr lang="en-IN" dirty="0"/>
          </a:p>
        </p:txBody>
      </p:sp>
    </p:spTree>
    <p:extLst>
      <p:ext uri="{BB962C8B-B14F-4D97-AF65-F5344CB8AC3E}">
        <p14:creationId xmlns:p14="http://schemas.microsoft.com/office/powerpoint/2010/main" val="224183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6FC14A-9389-483A-8DB8-ABC1A8B67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40" y="152264"/>
            <a:ext cx="3799205" cy="3701415"/>
          </a:xfrm>
          <a:prstGeom prst="rect">
            <a:avLst/>
          </a:prstGeom>
        </p:spPr>
      </p:pic>
      <p:pic>
        <p:nvPicPr>
          <p:cNvPr id="14" name="Picture 13">
            <a:extLst>
              <a:ext uri="{FF2B5EF4-FFF2-40B4-BE49-F238E27FC236}">
                <a16:creationId xmlns:a16="http://schemas.microsoft.com/office/drawing/2014/main" id="{4265F240-9160-4EE6-8C0E-C2CE6E969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239" y="152264"/>
            <a:ext cx="7528221" cy="4769893"/>
          </a:xfrm>
          <a:prstGeom prst="rect">
            <a:avLst/>
          </a:prstGeom>
        </p:spPr>
      </p:pic>
      <p:sp>
        <p:nvSpPr>
          <p:cNvPr id="5" name="TextBox 4">
            <a:extLst>
              <a:ext uri="{FF2B5EF4-FFF2-40B4-BE49-F238E27FC236}">
                <a16:creationId xmlns:a16="http://schemas.microsoft.com/office/drawing/2014/main" id="{5A67407C-B470-41AC-A023-AFF61B2627E7}"/>
              </a:ext>
            </a:extLst>
          </p:cNvPr>
          <p:cNvSpPr txBox="1"/>
          <p:nvPr/>
        </p:nvSpPr>
        <p:spPr>
          <a:xfrm>
            <a:off x="1752600" y="5094514"/>
            <a:ext cx="10003971" cy="1371600"/>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mobile internet used most from that Smartphone app or websites use most for shopping</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well as Laptop and Desktop also preferred by users for better wide screening options.</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smart phone mostly android/iOS and in Laptop window O/S used.</a:t>
            </a:r>
          </a:p>
          <a:p>
            <a:endParaRPr lang="en-IN" dirty="0"/>
          </a:p>
        </p:txBody>
      </p:sp>
    </p:spTree>
    <p:extLst>
      <p:ext uri="{BB962C8B-B14F-4D97-AF65-F5344CB8AC3E}">
        <p14:creationId xmlns:p14="http://schemas.microsoft.com/office/powerpoint/2010/main" val="368110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073318-0A7E-4CD6-BEE5-3E15003A3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4" y="0"/>
            <a:ext cx="8005559" cy="5617029"/>
          </a:xfrm>
          <a:prstGeom prst="rect">
            <a:avLst/>
          </a:prstGeom>
        </p:spPr>
      </p:pic>
      <p:sp>
        <p:nvSpPr>
          <p:cNvPr id="9" name="TextBox 8">
            <a:extLst>
              <a:ext uri="{FF2B5EF4-FFF2-40B4-BE49-F238E27FC236}">
                <a16:creationId xmlns:a16="http://schemas.microsoft.com/office/drawing/2014/main" id="{1A84216D-13E3-4501-A009-41E002FEA731}"/>
              </a:ext>
            </a:extLst>
          </p:cNvPr>
          <p:cNvSpPr txBox="1"/>
          <p:nvPr/>
        </p:nvSpPr>
        <p:spPr>
          <a:xfrm>
            <a:off x="7990114" y="370113"/>
            <a:ext cx="420188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All websites open in google chrome and safari so that mostly preferable</a:t>
            </a:r>
          </a:p>
          <a:p>
            <a:pPr marL="285750" indent="-285750">
              <a:buFont typeface="Arial" panose="020B0604020202020204" pitchFamily="34" charset="0"/>
              <a:buChar char="•"/>
            </a:pPr>
            <a:r>
              <a:rPr lang="en-US" dirty="0"/>
              <a:t>In opera browser only Amazon.in support or say that other website can't take load</a:t>
            </a:r>
          </a:p>
          <a:p>
            <a:pPr marL="285750" indent="-285750">
              <a:buFont typeface="Arial" panose="020B0604020202020204" pitchFamily="34" charset="0"/>
              <a:buChar char="•"/>
            </a:pPr>
            <a:r>
              <a:rPr lang="en-US" dirty="0"/>
              <a:t>Same as Mozilla Firefox Amazon.in, Flipkart.com are supported or both site take less load for opening.</a:t>
            </a:r>
            <a:endParaRPr lang="en-IN" dirty="0"/>
          </a:p>
        </p:txBody>
      </p:sp>
    </p:spTree>
    <p:extLst>
      <p:ext uri="{BB962C8B-B14F-4D97-AF65-F5344CB8AC3E}">
        <p14:creationId xmlns:p14="http://schemas.microsoft.com/office/powerpoint/2010/main" val="260610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5" name="Picture 4">
            <a:extLst>
              <a:ext uri="{FF2B5EF4-FFF2-40B4-BE49-F238E27FC236}">
                <a16:creationId xmlns:a16="http://schemas.microsoft.com/office/drawing/2014/main" id="{5A8A452E-7341-4881-A72C-25915F51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0" y="687886"/>
            <a:ext cx="6122988" cy="2818527"/>
          </a:xfrm>
          <a:prstGeom prst="rect">
            <a:avLst/>
          </a:prstGeom>
        </p:spPr>
      </p:pic>
      <p:pic>
        <p:nvPicPr>
          <p:cNvPr id="7" name="Picture 6">
            <a:extLst>
              <a:ext uri="{FF2B5EF4-FFF2-40B4-BE49-F238E27FC236}">
                <a16:creationId xmlns:a16="http://schemas.microsoft.com/office/drawing/2014/main" id="{7B3FBE6F-CC21-4362-B1A1-E4343E8B3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87" y="3752396"/>
            <a:ext cx="6671681" cy="2968501"/>
          </a:xfrm>
          <a:prstGeom prst="rect">
            <a:avLst/>
          </a:prstGeom>
        </p:spPr>
      </p:pic>
      <p:pic>
        <p:nvPicPr>
          <p:cNvPr id="8" name="Picture 7">
            <a:extLst>
              <a:ext uri="{FF2B5EF4-FFF2-40B4-BE49-F238E27FC236}">
                <a16:creationId xmlns:a16="http://schemas.microsoft.com/office/drawing/2014/main" id="{A28960FC-0F7F-4E82-B5DA-05D254604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559" y="687886"/>
            <a:ext cx="4898571" cy="3435725"/>
          </a:xfrm>
          <a:prstGeom prst="rect">
            <a:avLst/>
          </a:prstGeom>
        </p:spPr>
      </p:pic>
    </p:spTree>
    <p:extLst>
      <p:ext uri="{BB962C8B-B14F-4D97-AF65-F5344CB8AC3E}">
        <p14:creationId xmlns:p14="http://schemas.microsoft.com/office/powerpoint/2010/main" val="246128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6" name="Picture 5">
            <a:extLst>
              <a:ext uri="{FF2B5EF4-FFF2-40B4-BE49-F238E27FC236}">
                <a16:creationId xmlns:a16="http://schemas.microsoft.com/office/drawing/2014/main" id="{9F3ACA81-C8DF-4CC8-B900-6AF2E825E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 y="388163"/>
            <a:ext cx="5889171" cy="3418149"/>
          </a:xfrm>
          <a:prstGeom prst="rect">
            <a:avLst/>
          </a:prstGeom>
        </p:spPr>
      </p:pic>
      <p:pic>
        <p:nvPicPr>
          <p:cNvPr id="9" name="Picture 8">
            <a:extLst>
              <a:ext uri="{FF2B5EF4-FFF2-40B4-BE49-F238E27FC236}">
                <a16:creationId xmlns:a16="http://schemas.microsoft.com/office/drawing/2014/main" id="{E9459264-32CA-42CA-B913-31BF2D841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657" y="3761650"/>
            <a:ext cx="6439380" cy="3102795"/>
          </a:xfrm>
          <a:prstGeom prst="rect">
            <a:avLst/>
          </a:prstGeom>
        </p:spPr>
      </p:pic>
      <p:pic>
        <p:nvPicPr>
          <p:cNvPr id="10" name="Picture 9">
            <a:extLst>
              <a:ext uri="{FF2B5EF4-FFF2-40B4-BE49-F238E27FC236}">
                <a16:creationId xmlns:a16="http://schemas.microsoft.com/office/drawing/2014/main" id="{E1036DB4-2DD4-4D0C-9A55-9EF5F2800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98390"/>
            <a:ext cx="6022275" cy="3197694"/>
          </a:xfrm>
          <a:prstGeom prst="rect">
            <a:avLst/>
          </a:prstGeom>
        </p:spPr>
      </p:pic>
    </p:spTree>
    <p:extLst>
      <p:ext uri="{BB962C8B-B14F-4D97-AF65-F5344CB8AC3E}">
        <p14:creationId xmlns:p14="http://schemas.microsoft.com/office/powerpoint/2010/main" val="375912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7" name="Picture 6">
            <a:extLst>
              <a:ext uri="{FF2B5EF4-FFF2-40B4-BE49-F238E27FC236}">
                <a16:creationId xmlns:a16="http://schemas.microsoft.com/office/drawing/2014/main" id="{C2F82993-F57D-4006-B24F-561B6C8DD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85" y="3649026"/>
            <a:ext cx="5944915" cy="3050949"/>
          </a:xfrm>
          <a:prstGeom prst="rect">
            <a:avLst/>
          </a:prstGeom>
        </p:spPr>
      </p:pic>
      <p:pic>
        <p:nvPicPr>
          <p:cNvPr id="8" name="Picture 7">
            <a:extLst>
              <a:ext uri="{FF2B5EF4-FFF2-40B4-BE49-F238E27FC236}">
                <a16:creationId xmlns:a16="http://schemas.microsoft.com/office/drawing/2014/main" id="{812FD9C4-2BE1-4CDC-84B9-F31CE233F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982" y="405912"/>
            <a:ext cx="7093018" cy="3585527"/>
          </a:xfrm>
          <a:prstGeom prst="rect">
            <a:avLst/>
          </a:prstGeom>
        </p:spPr>
      </p:pic>
      <p:pic>
        <p:nvPicPr>
          <p:cNvPr id="11" name="Picture 10">
            <a:extLst>
              <a:ext uri="{FF2B5EF4-FFF2-40B4-BE49-F238E27FC236}">
                <a16:creationId xmlns:a16="http://schemas.microsoft.com/office/drawing/2014/main" id="{E3B323F3-C0D5-427B-9CBC-3A8466BC1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5912"/>
            <a:ext cx="5015049" cy="3118927"/>
          </a:xfrm>
          <a:prstGeom prst="rect">
            <a:avLst/>
          </a:prstGeom>
        </p:spPr>
      </p:pic>
    </p:spTree>
    <p:extLst>
      <p:ext uri="{BB962C8B-B14F-4D97-AF65-F5344CB8AC3E}">
        <p14:creationId xmlns:p14="http://schemas.microsoft.com/office/powerpoint/2010/main" val="170984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7" name="Picture 6">
            <a:extLst>
              <a:ext uri="{FF2B5EF4-FFF2-40B4-BE49-F238E27FC236}">
                <a16:creationId xmlns:a16="http://schemas.microsoft.com/office/drawing/2014/main" id="{4958A1D0-74F2-4B20-9780-CD0AC582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664" y="415563"/>
            <a:ext cx="6189266" cy="3208702"/>
          </a:xfrm>
          <a:prstGeom prst="rect">
            <a:avLst/>
          </a:prstGeom>
        </p:spPr>
      </p:pic>
      <p:pic>
        <p:nvPicPr>
          <p:cNvPr id="8" name="Picture 7">
            <a:extLst>
              <a:ext uri="{FF2B5EF4-FFF2-40B4-BE49-F238E27FC236}">
                <a16:creationId xmlns:a16="http://schemas.microsoft.com/office/drawing/2014/main" id="{BE4F5C83-50CF-4CA1-8F46-5C0B9FCB1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812" y="3624264"/>
            <a:ext cx="6917645" cy="3237773"/>
          </a:xfrm>
          <a:prstGeom prst="rect">
            <a:avLst/>
          </a:prstGeom>
        </p:spPr>
      </p:pic>
      <p:pic>
        <p:nvPicPr>
          <p:cNvPr id="11" name="Picture 10">
            <a:extLst>
              <a:ext uri="{FF2B5EF4-FFF2-40B4-BE49-F238E27FC236}">
                <a16:creationId xmlns:a16="http://schemas.microsoft.com/office/drawing/2014/main" id="{54217D21-91F9-4998-96D4-6FF28718A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4829"/>
            <a:ext cx="5959663" cy="3099435"/>
          </a:xfrm>
          <a:prstGeom prst="rect">
            <a:avLst/>
          </a:prstGeom>
        </p:spPr>
      </p:pic>
    </p:spTree>
    <p:extLst>
      <p:ext uri="{BB962C8B-B14F-4D97-AF65-F5344CB8AC3E}">
        <p14:creationId xmlns:p14="http://schemas.microsoft.com/office/powerpoint/2010/main" val="356723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C297-D22E-464A-AEBD-6E3E6455F479}"/>
              </a:ext>
            </a:extLst>
          </p:cNvPr>
          <p:cNvSpPr>
            <a:spLocks noGrp="1"/>
          </p:cNvSpPr>
          <p:nvPr>
            <p:ph type="title"/>
          </p:nvPr>
        </p:nvSpPr>
        <p:spPr>
          <a:xfrm>
            <a:off x="1404256" y="256268"/>
            <a:ext cx="9765145" cy="761711"/>
          </a:xfrm>
        </p:spPr>
        <p:txBody>
          <a:bodyPr>
            <a:normAutofit fontScale="90000"/>
          </a:bodyPr>
          <a:lstStyle/>
          <a:p>
            <a:pPr algn="ct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5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6AFC5C41-4BDC-4DFA-8E20-596479345D62}"/>
              </a:ext>
            </a:extLst>
          </p:cNvPr>
          <p:cNvSpPr>
            <a:spLocks noGrp="1"/>
          </p:cNvSpPr>
          <p:nvPr>
            <p:ph idx="1"/>
          </p:nvPr>
        </p:nvSpPr>
        <p:spPr>
          <a:xfrm>
            <a:off x="1322450" y="917039"/>
            <a:ext cx="10651836" cy="5216381"/>
          </a:xfrm>
        </p:spPr>
        <p:txBody>
          <a:bodyPr>
            <a:normAutofit/>
          </a:bodyPr>
          <a:lstStyle/>
          <a:p>
            <a:pPr marL="0" indent="0">
              <a:buNone/>
            </a:pPr>
            <a:endParaRPr lang="en-IN" sz="1800" b="1" i="0" u="none" strike="noStrike" baseline="0" dirty="0">
              <a:solidFill>
                <a:srgbClr val="000000"/>
              </a:solidFill>
              <a:latin typeface="Times New Roman" panose="02020603050405020304" pitchFamily="18" charset="0"/>
            </a:endParaRPr>
          </a:p>
          <a:p>
            <a:pPr marL="0" indent="0">
              <a:buNone/>
            </a:pPr>
            <a:r>
              <a:rPr lang="en-IN" sz="1800" b="1" i="0" u="none" strike="noStrike" baseline="0" dirty="0">
                <a:solidFill>
                  <a:schemeClr val="tx1">
                    <a:lumMod val="95000"/>
                  </a:schemeClr>
                </a:solidFill>
                <a:latin typeface="Times New Roman" panose="02020603050405020304" pitchFamily="18" charset="0"/>
              </a:rPr>
              <a:t>Problem Statement: </a:t>
            </a:r>
            <a:r>
              <a:rPr lang="en-IN" sz="1800" dirty="0">
                <a:solidFill>
                  <a:schemeClr val="tx1">
                    <a:lumMod val="95000"/>
                  </a:schemeClr>
                </a:solidFill>
                <a:latin typeface="Times New Roman" panose="02020603050405020304" pitchFamily="18" charset="0"/>
              </a:rPr>
              <a:t>		</a:t>
            </a:r>
          </a:p>
          <a:p>
            <a:pPr marL="0" indent="0">
              <a:buNone/>
            </a:pP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r>
              <a:rPr lang="en-US" sz="1500" b="0" i="0" u="none" strike="noStrike" baseline="0" dirty="0">
                <a:solidFill>
                  <a:schemeClr val="tx1">
                    <a:lumMod val="95000"/>
                  </a:schemeClr>
                </a:solidFill>
                <a:cs typeface="Times New Roman" panose="02020603050405020304" pitchFamily="18" charset="0"/>
              </a:rPr>
              <a:t>   </a:t>
            </a: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2530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7" name="Picture 6">
            <a:extLst>
              <a:ext uri="{FF2B5EF4-FFF2-40B4-BE49-F238E27FC236}">
                <a16:creationId xmlns:a16="http://schemas.microsoft.com/office/drawing/2014/main" id="{398BC8B1-0EE3-41FD-A9B3-0A67906E9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028" y="274449"/>
            <a:ext cx="5183991" cy="3413624"/>
          </a:xfrm>
          <a:prstGeom prst="rect">
            <a:avLst/>
          </a:prstGeom>
        </p:spPr>
      </p:pic>
      <p:pic>
        <p:nvPicPr>
          <p:cNvPr id="8" name="Picture 7">
            <a:extLst>
              <a:ext uri="{FF2B5EF4-FFF2-40B4-BE49-F238E27FC236}">
                <a16:creationId xmlns:a16="http://schemas.microsoft.com/office/drawing/2014/main" id="{9BC4B928-A5DE-4173-BCA6-FBBC2AA2E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862" y="3751452"/>
            <a:ext cx="5516109" cy="3066462"/>
          </a:xfrm>
          <a:prstGeom prst="rect">
            <a:avLst/>
          </a:prstGeom>
        </p:spPr>
      </p:pic>
      <p:pic>
        <p:nvPicPr>
          <p:cNvPr id="11" name="Picture 10">
            <a:extLst>
              <a:ext uri="{FF2B5EF4-FFF2-40B4-BE49-F238E27FC236}">
                <a16:creationId xmlns:a16="http://schemas.microsoft.com/office/drawing/2014/main" id="{E9B2CDA7-A984-48E0-928B-A2FC012E4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7106"/>
            <a:ext cx="4517571" cy="3314345"/>
          </a:xfrm>
          <a:prstGeom prst="rect">
            <a:avLst/>
          </a:prstGeom>
        </p:spPr>
      </p:pic>
    </p:spTree>
    <p:extLst>
      <p:ext uri="{BB962C8B-B14F-4D97-AF65-F5344CB8AC3E}">
        <p14:creationId xmlns:p14="http://schemas.microsoft.com/office/powerpoint/2010/main" val="40478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Different E-Retailers Performances </a:t>
            </a:r>
          </a:p>
        </p:txBody>
      </p:sp>
      <p:pic>
        <p:nvPicPr>
          <p:cNvPr id="3" name="Picture 2">
            <a:extLst>
              <a:ext uri="{FF2B5EF4-FFF2-40B4-BE49-F238E27FC236}">
                <a16:creationId xmlns:a16="http://schemas.microsoft.com/office/drawing/2014/main" id="{B546EA77-C09D-4935-98DC-47A20E700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618"/>
            <a:ext cx="5144770" cy="3832225"/>
          </a:xfrm>
          <a:prstGeom prst="rect">
            <a:avLst/>
          </a:prstGeom>
        </p:spPr>
      </p:pic>
    </p:spTree>
    <p:extLst>
      <p:ext uri="{BB962C8B-B14F-4D97-AF65-F5344CB8AC3E}">
        <p14:creationId xmlns:p14="http://schemas.microsoft.com/office/powerpoint/2010/main" val="259553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536544" y="-59719"/>
            <a:ext cx="10206903" cy="668337"/>
          </a:xfrm>
        </p:spPr>
        <p:txBody>
          <a:bodyPr>
            <a:normAutofit/>
          </a:bodyPr>
          <a:lstStyle/>
          <a:p>
            <a:pPr>
              <a:lnSpc>
                <a:spcPct val="107000"/>
              </a:lnSpc>
              <a:spcAft>
                <a:spcPts val="800"/>
              </a:spcAft>
            </a:pPr>
            <a:r>
              <a:rPr lang="en-IN" sz="2200" b="1" dirty="0">
                <a:latin typeface="Calibri" panose="020F0502020204030204" pitchFamily="34" charset="0"/>
                <a:cs typeface="Times New Roman" panose="02020603050405020304" pitchFamily="18" charset="0"/>
              </a:rPr>
              <a:t>Benefits give by E-Retailers to How much Relevant  </a:t>
            </a:r>
          </a:p>
        </p:txBody>
      </p:sp>
      <p:pic>
        <p:nvPicPr>
          <p:cNvPr id="3" name="Picture 2">
            <a:extLst>
              <a:ext uri="{FF2B5EF4-FFF2-40B4-BE49-F238E27FC236}">
                <a16:creationId xmlns:a16="http://schemas.microsoft.com/office/drawing/2014/main" id="{F1349B23-3AA1-4E76-B7CE-A8FC92AAA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5198"/>
            <a:ext cx="5428207" cy="2998318"/>
          </a:xfrm>
          <a:prstGeom prst="rect">
            <a:avLst/>
          </a:prstGeom>
        </p:spPr>
      </p:pic>
      <p:pic>
        <p:nvPicPr>
          <p:cNvPr id="4" name="Picture 3">
            <a:extLst>
              <a:ext uri="{FF2B5EF4-FFF2-40B4-BE49-F238E27FC236}">
                <a16:creationId xmlns:a16="http://schemas.microsoft.com/office/drawing/2014/main" id="{95895805-61EF-4099-B0C5-4B7B6E0A2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922" y="1084407"/>
            <a:ext cx="6674078" cy="4689186"/>
          </a:xfrm>
          <a:prstGeom prst="rect">
            <a:avLst/>
          </a:prstGeom>
        </p:spPr>
      </p:pic>
    </p:spTree>
    <p:extLst>
      <p:ext uri="{BB962C8B-B14F-4D97-AF65-F5344CB8AC3E}">
        <p14:creationId xmlns:p14="http://schemas.microsoft.com/office/powerpoint/2010/main" val="354317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167C6AB-1BE4-4D8E-827B-68ECEDC4F0D3}"/>
              </a:ext>
            </a:extLst>
          </p:cNvPr>
          <p:cNvSpPr txBox="1"/>
          <p:nvPr/>
        </p:nvSpPr>
        <p:spPr>
          <a:xfrm>
            <a:off x="108857" y="217714"/>
            <a:ext cx="12083143" cy="430887"/>
          </a:xfrm>
          <a:prstGeom prst="rect">
            <a:avLst/>
          </a:prstGeom>
          <a:noFill/>
        </p:spPr>
        <p:txBody>
          <a:bodyPr wrap="square" rtlCol="0">
            <a:spAutoFit/>
          </a:bodyPr>
          <a:lstStyle/>
          <a:p>
            <a:pPr algn="ctr"/>
            <a:r>
              <a:rPr lang="en-US" sz="2200" b="1" dirty="0">
                <a:latin typeface="Calibri" panose="020F0502020204030204" pitchFamily="34" charset="0"/>
                <a:cs typeface="Calibri" panose="020F0502020204030204" pitchFamily="34" charset="0"/>
              </a:rPr>
              <a:t>Reason of Abaddon shopping without payment ,Which E-retail website have more Abaddon problems</a:t>
            </a:r>
            <a:endParaRPr lang="en-IN" sz="22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8F997CC-6226-465B-A66C-545CD8E92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8" y="868589"/>
            <a:ext cx="4899560" cy="4073525"/>
          </a:xfrm>
          <a:prstGeom prst="rect">
            <a:avLst/>
          </a:prstGeom>
        </p:spPr>
      </p:pic>
      <p:pic>
        <p:nvPicPr>
          <p:cNvPr id="10" name="Picture 9">
            <a:extLst>
              <a:ext uri="{FF2B5EF4-FFF2-40B4-BE49-F238E27FC236}">
                <a16:creationId xmlns:a16="http://schemas.microsoft.com/office/drawing/2014/main" id="{136036C3-2709-48F5-93C1-8EBEC3084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29" y="868589"/>
            <a:ext cx="6934971" cy="5054009"/>
          </a:xfrm>
          <a:prstGeom prst="rect">
            <a:avLst/>
          </a:prstGeom>
        </p:spPr>
      </p:pic>
    </p:spTree>
    <p:extLst>
      <p:ext uri="{BB962C8B-B14F-4D97-AF65-F5344CB8AC3E}">
        <p14:creationId xmlns:p14="http://schemas.microsoft.com/office/powerpoint/2010/main" val="267757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A109-6732-4D7F-AD8A-A5F7E10A6543}"/>
              </a:ext>
            </a:extLst>
          </p:cNvPr>
          <p:cNvSpPr>
            <a:spLocks noGrp="1"/>
          </p:cNvSpPr>
          <p:nvPr>
            <p:ph type="title"/>
          </p:nvPr>
        </p:nvSpPr>
        <p:spPr>
          <a:xfrm>
            <a:off x="1310141" y="206828"/>
            <a:ext cx="9815060" cy="381001"/>
          </a:xfrm>
        </p:spPr>
        <p:txBody>
          <a:bodyPr>
            <a:normAutofit fontScale="90000"/>
          </a:bodyPr>
          <a:lstStyle/>
          <a:p>
            <a:r>
              <a:rPr lang="en-US" b="1" dirty="0"/>
              <a:t>Which Payment method relevant to customers</a:t>
            </a:r>
            <a:endParaRPr lang="en-IN" b="1" dirty="0"/>
          </a:p>
        </p:txBody>
      </p:sp>
      <p:pic>
        <p:nvPicPr>
          <p:cNvPr id="7" name="Picture 6">
            <a:extLst>
              <a:ext uri="{FF2B5EF4-FFF2-40B4-BE49-F238E27FC236}">
                <a16:creationId xmlns:a16="http://schemas.microsoft.com/office/drawing/2014/main" id="{C6CD40DF-D657-46B6-8507-A299588B6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751864" y="-1586093"/>
            <a:ext cx="6057900" cy="10688774"/>
          </a:xfrm>
          <a:prstGeom prst="rect">
            <a:avLst/>
          </a:prstGeom>
        </p:spPr>
      </p:pic>
    </p:spTree>
    <p:extLst>
      <p:ext uri="{BB962C8B-B14F-4D97-AF65-F5344CB8AC3E}">
        <p14:creationId xmlns:p14="http://schemas.microsoft.com/office/powerpoint/2010/main" val="105639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0431-256D-46C5-BF10-E44D12545E07}"/>
              </a:ext>
            </a:extLst>
          </p:cNvPr>
          <p:cNvSpPr>
            <a:spLocks noGrp="1"/>
          </p:cNvSpPr>
          <p:nvPr>
            <p:ph type="title"/>
          </p:nvPr>
        </p:nvSpPr>
        <p:spPr>
          <a:xfrm>
            <a:off x="-1" y="76201"/>
            <a:ext cx="12289971" cy="718456"/>
          </a:xfrm>
        </p:spPr>
        <p:txBody>
          <a:bodyPr>
            <a:normAutofit/>
          </a:bodyPr>
          <a:lstStyle/>
          <a:p>
            <a:r>
              <a:rPr lang="en-US" sz="3000" b="1" dirty="0"/>
              <a:t>Customer’s Recommendation for which site is preference </a:t>
            </a:r>
            <a:endParaRPr lang="en-IN" sz="3000" b="1" dirty="0"/>
          </a:p>
        </p:txBody>
      </p:sp>
      <p:pic>
        <p:nvPicPr>
          <p:cNvPr id="7" name="Picture 6">
            <a:extLst>
              <a:ext uri="{FF2B5EF4-FFF2-40B4-BE49-F238E27FC236}">
                <a16:creationId xmlns:a16="http://schemas.microsoft.com/office/drawing/2014/main" id="{2F9F89E6-AD01-4959-87D7-FDDBD988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3544"/>
            <a:ext cx="5878286" cy="6139181"/>
          </a:xfrm>
          <a:prstGeom prst="rect">
            <a:avLst/>
          </a:prstGeom>
        </p:spPr>
      </p:pic>
      <p:pic>
        <p:nvPicPr>
          <p:cNvPr id="8" name="Picture 7">
            <a:extLst>
              <a:ext uri="{FF2B5EF4-FFF2-40B4-BE49-F238E27FC236}">
                <a16:creationId xmlns:a16="http://schemas.microsoft.com/office/drawing/2014/main" id="{0059CCDD-F68E-4EE0-81B3-80AD71E93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723" y="912407"/>
            <a:ext cx="6010809" cy="5501454"/>
          </a:xfrm>
          <a:prstGeom prst="rect">
            <a:avLst/>
          </a:prstGeom>
        </p:spPr>
      </p:pic>
    </p:spTree>
    <p:extLst>
      <p:ext uri="{BB962C8B-B14F-4D97-AF65-F5344CB8AC3E}">
        <p14:creationId xmlns:p14="http://schemas.microsoft.com/office/powerpoint/2010/main" val="78479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7B6D50-2605-4F6B-9FEA-E4AF7DD2E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836" y="194966"/>
            <a:ext cx="6324328" cy="5788504"/>
          </a:xfrm>
          <a:prstGeom prst="rect">
            <a:avLst/>
          </a:prstGeom>
        </p:spPr>
      </p:pic>
    </p:spTree>
    <p:extLst>
      <p:ext uri="{BB962C8B-B14F-4D97-AF65-F5344CB8AC3E}">
        <p14:creationId xmlns:p14="http://schemas.microsoft.com/office/powerpoint/2010/main" val="1521567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01C1ED-12F2-4E75-84B0-27AAD06B0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056855" y="-499575"/>
            <a:ext cx="6400913" cy="7602175"/>
          </a:xfrm>
          <a:prstGeom prst="rect">
            <a:avLst/>
          </a:prstGeom>
        </p:spPr>
      </p:pic>
    </p:spTree>
    <p:extLst>
      <p:ext uri="{BB962C8B-B14F-4D97-AF65-F5344CB8AC3E}">
        <p14:creationId xmlns:p14="http://schemas.microsoft.com/office/powerpoint/2010/main" val="249114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FAC3E2-28A8-410A-B8A9-1AE75774B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51" y="154467"/>
            <a:ext cx="10773440" cy="6703533"/>
          </a:xfrm>
          <a:prstGeom prst="rect">
            <a:avLst/>
          </a:prstGeom>
        </p:spPr>
      </p:pic>
    </p:spTree>
    <p:extLst>
      <p:ext uri="{BB962C8B-B14F-4D97-AF65-F5344CB8AC3E}">
        <p14:creationId xmlns:p14="http://schemas.microsoft.com/office/powerpoint/2010/main" val="1833243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05A5-5189-493E-9A73-BE2754DD4709}"/>
              </a:ext>
            </a:extLst>
          </p:cNvPr>
          <p:cNvSpPr>
            <a:spLocks noGrp="1"/>
          </p:cNvSpPr>
          <p:nvPr>
            <p:ph type="title"/>
          </p:nvPr>
        </p:nvSpPr>
        <p:spPr>
          <a:xfrm>
            <a:off x="1484311" y="109538"/>
            <a:ext cx="9586460" cy="576263"/>
          </a:xfrm>
        </p:spPr>
        <p:txBody>
          <a:bodyPr>
            <a:normAutofit fontScale="90000"/>
          </a:bodyPr>
          <a:lstStyle/>
          <a:p>
            <a:r>
              <a:rPr lang="en-US" b="1" dirty="0"/>
              <a:t>Conclusion</a:t>
            </a:r>
            <a:endParaRPr lang="en-IN" b="1" dirty="0"/>
          </a:p>
        </p:txBody>
      </p:sp>
      <p:sp>
        <p:nvSpPr>
          <p:cNvPr id="8" name="TextBox 7">
            <a:extLst>
              <a:ext uri="{FF2B5EF4-FFF2-40B4-BE49-F238E27FC236}">
                <a16:creationId xmlns:a16="http://schemas.microsoft.com/office/drawing/2014/main" id="{EE4ECE5F-24BE-442E-A208-471989550F81}"/>
              </a:ext>
            </a:extLst>
          </p:cNvPr>
          <p:cNvSpPr txBox="1"/>
          <p:nvPr/>
        </p:nvSpPr>
        <p:spPr>
          <a:xfrm>
            <a:off x="1484311" y="794658"/>
            <a:ext cx="10304918" cy="646331"/>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Features and Conclusions of the Study </a:t>
            </a:r>
          </a:p>
          <a:p>
            <a:endParaRPr lang="en-IN" dirty="0"/>
          </a:p>
        </p:txBody>
      </p:sp>
      <p:graphicFrame>
        <p:nvGraphicFramePr>
          <p:cNvPr id="11" name="Table 11">
            <a:extLst>
              <a:ext uri="{FF2B5EF4-FFF2-40B4-BE49-F238E27FC236}">
                <a16:creationId xmlns:a16="http://schemas.microsoft.com/office/drawing/2014/main" id="{01ED73D9-231B-435D-8C78-38986025B9B8}"/>
              </a:ext>
            </a:extLst>
          </p:cNvPr>
          <p:cNvGraphicFramePr>
            <a:graphicFrameLocks noGrp="1"/>
          </p:cNvGraphicFramePr>
          <p:nvPr>
            <p:extLst>
              <p:ext uri="{D42A27DB-BD31-4B8C-83A1-F6EECF244321}">
                <p14:modId xmlns:p14="http://schemas.microsoft.com/office/powerpoint/2010/main" val="4013558242"/>
              </p:ext>
            </p:extLst>
          </p:nvPr>
        </p:nvGraphicFramePr>
        <p:xfrm>
          <a:off x="1745568" y="1440989"/>
          <a:ext cx="7703232" cy="3283412"/>
        </p:xfrm>
        <a:graphic>
          <a:graphicData uri="http://schemas.openxmlformats.org/drawingml/2006/table">
            <a:tbl>
              <a:tblPr firstRow="1" bandRow="1">
                <a:tableStyleId>{5C22544A-7EE6-4342-B048-85BDC9FD1C3A}</a:tableStyleId>
              </a:tblPr>
              <a:tblGrid>
                <a:gridCol w="1581913">
                  <a:extLst>
                    <a:ext uri="{9D8B030D-6E8A-4147-A177-3AD203B41FA5}">
                      <a16:colId xmlns:a16="http://schemas.microsoft.com/office/drawing/2014/main" val="723441438"/>
                    </a:ext>
                  </a:extLst>
                </a:gridCol>
                <a:gridCol w="6121319">
                  <a:extLst>
                    <a:ext uri="{9D8B030D-6E8A-4147-A177-3AD203B41FA5}">
                      <a16:colId xmlns:a16="http://schemas.microsoft.com/office/drawing/2014/main" val="1887743675"/>
                    </a:ext>
                  </a:extLst>
                </a:gridCol>
              </a:tblGrid>
              <a:tr h="298492">
                <a:tc>
                  <a:txBody>
                    <a:bodyPr/>
                    <a:lstStyle/>
                    <a:p>
                      <a:pPr algn="ctr" fontAlgn="ctr"/>
                      <a:r>
                        <a:rPr lang="en-IN" sz="1400" b="1" i="0" u="none" strike="noStrike" dirty="0">
                          <a:solidFill>
                            <a:srgbClr val="000000"/>
                          </a:solidFill>
                          <a:effectLst/>
                          <a:latin typeface="Calibri" panose="020F0502020204030204" pitchFamily="34" charset="0"/>
                        </a:rPr>
                        <a:t>Scores</a:t>
                      </a:r>
                    </a:p>
                  </a:txBody>
                  <a:tcPr marL="7620" marR="7620" marT="7620" marB="0" anchor="ctr"/>
                </a:tc>
                <a:tc>
                  <a:txBody>
                    <a:bodyPr/>
                    <a:lstStyle/>
                    <a:p>
                      <a:pPr algn="ctr" fontAlgn="ctr"/>
                      <a:r>
                        <a:rPr lang="en-IN" sz="1400" b="1" i="0" u="none" strike="noStrike" dirty="0">
                          <a:solidFill>
                            <a:srgbClr val="000000"/>
                          </a:solidFill>
                          <a:effectLst/>
                          <a:latin typeface="Calibri" panose="020F0502020204030204" pitchFamily="34" charset="0"/>
                        </a:rPr>
                        <a:t>Features</a:t>
                      </a:r>
                    </a:p>
                  </a:txBody>
                  <a:tcPr marL="7620" marR="7620" marT="7620" marB="0" anchor="ctr"/>
                </a:tc>
                <a:extLst>
                  <a:ext uri="{0D108BD9-81ED-4DB2-BD59-A6C34878D82A}">
                    <a16:rowId xmlns:a16="http://schemas.microsoft.com/office/drawing/2014/main" val="1874563262"/>
                  </a:ext>
                </a:extLst>
              </a:tr>
              <a:tr h="298492">
                <a:tc>
                  <a:txBody>
                    <a:bodyPr/>
                    <a:lstStyle/>
                    <a:p>
                      <a:pPr algn="l" fontAlgn="ctr"/>
                      <a:r>
                        <a:rPr lang="en-IN" sz="1100" b="0" i="0" u="none" strike="noStrike" dirty="0">
                          <a:solidFill>
                            <a:srgbClr val="000000"/>
                          </a:solidFill>
                          <a:effectLst/>
                          <a:latin typeface="Calibri" panose="020F0502020204030204" pitchFamily="34" charset="0"/>
                        </a:rPr>
                        <a:t>75.754028</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 Why did you abandon the “Bag”, “Shopping Ca...</a:t>
                      </a:r>
                    </a:p>
                  </a:txBody>
                  <a:tcPr marL="7620" marR="7620" marT="7620" marB="0" anchor="b"/>
                </a:tc>
                <a:extLst>
                  <a:ext uri="{0D108BD9-81ED-4DB2-BD59-A6C34878D82A}">
                    <a16:rowId xmlns:a16="http://schemas.microsoft.com/office/drawing/2014/main" val="652703144"/>
                  </a:ext>
                </a:extLst>
              </a:tr>
              <a:tr h="298492">
                <a:tc>
                  <a:txBody>
                    <a:bodyPr/>
                    <a:lstStyle/>
                    <a:p>
                      <a:pPr algn="l" fontAlgn="ctr"/>
                      <a:r>
                        <a:rPr lang="en-IN" sz="1100" b="0" i="0" u="none" strike="noStrike">
                          <a:solidFill>
                            <a:srgbClr val="000000"/>
                          </a:solidFill>
                          <a:effectLst/>
                          <a:latin typeface="Calibri" panose="020F0502020204030204" pitchFamily="34" charset="0"/>
                        </a:rPr>
                        <a:t>59.810983</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 Loading and processing speed</a:t>
                      </a:r>
                    </a:p>
                  </a:txBody>
                  <a:tcPr marL="7620" marR="7620" marT="7620" marB="0" anchor="b"/>
                </a:tc>
                <a:extLst>
                  <a:ext uri="{0D108BD9-81ED-4DB2-BD59-A6C34878D82A}">
                    <a16:rowId xmlns:a16="http://schemas.microsoft.com/office/drawing/2014/main" val="2689036444"/>
                  </a:ext>
                </a:extLst>
              </a:tr>
              <a:tr h="298492">
                <a:tc>
                  <a:txBody>
                    <a:bodyPr/>
                    <a:lstStyle/>
                    <a:p>
                      <a:pPr algn="l" fontAlgn="ctr"/>
                      <a:r>
                        <a:rPr lang="en-IN" sz="1100" b="0" i="0" u="none" strike="noStrike">
                          <a:solidFill>
                            <a:srgbClr val="000000"/>
                          </a:solidFill>
                          <a:effectLst/>
                          <a:latin typeface="Calibri" panose="020F0502020204030204" pitchFamily="34" charset="0"/>
                        </a:rPr>
                        <a:t>59.253569</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Shopping on the website gives you the sense...</a:t>
                      </a:r>
                    </a:p>
                  </a:txBody>
                  <a:tcPr marL="7620" marR="7620" marT="7620" marB="0" anchor="b"/>
                </a:tc>
                <a:extLst>
                  <a:ext uri="{0D108BD9-81ED-4DB2-BD59-A6C34878D82A}">
                    <a16:rowId xmlns:a16="http://schemas.microsoft.com/office/drawing/2014/main" val="3254506669"/>
                  </a:ext>
                </a:extLst>
              </a:tr>
              <a:tr h="298492">
                <a:tc>
                  <a:txBody>
                    <a:bodyPr/>
                    <a:lstStyle/>
                    <a:p>
                      <a:pPr algn="l" fontAlgn="ctr"/>
                      <a:r>
                        <a:rPr lang="en-IN" sz="1100" b="0" i="0" u="none" strike="noStrike">
                          <a:solidFill>
                            <a:srgbClr val="000000"/>
                          </a:solidFill>
                          <a:effectLst/>
                          <a:latin typeface="Calibri" panose="020F0502020204030204" pitchFamily="34" charset="0"/>
                        </a:rPr>
                        <a:t>57.171099</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 What browser do you run on your device to a...</a:t>
                      </a:r>
                    </a:p>
                  </a:txBody>
                  <a:tcPr marL="7620" marR="7620" marT="7620" marB="0" anchor="b"/>
                </a:tc>
                <a:extLst>
                  <a:ext uri="{0D108BD9-81ED-4DB2-BD59-A6C34878D82A}">
                    <a16:rowId xmlns:a16="http://schemas.microsoft.com/office/drawing/2014/main" val="865732138"/>
                  </a:ext>
                </a:extLst>
              </a:tr>
              <a:tr h="298492">
                <a:tc>
                  <a:txBody>
                    <a:bodyPr/>
                    <a:lstStyle/>
                    <a:p>
                      <a:pPr algn="l" fontAlgn="ctr"/>
                      <a:r>
                        <a:rPr lang="en-IN" sz="1100" b="0" i="0" u="none" strike="noStrike" dirty="0">
                          <a:solidFill>
                            <a:srgbClr val="000000"/>
                          </a:solidFill>
                          <a:effectLst/>
                          <a:latin typeface="Calibri" panose="020F0502020204030204" pitchFamily="34" charset="0"/>
                        </a:rPr>
                        <a:t>55.301526</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  Change in website/Application design</a:t>
                      </a:r>
                    </a:p>
                  </a:txBody>
                  <a:tcPr marL="7620" marR="7620" marT="7620" marB="0" anchor="b"/>
                </a:tc>
                <a:extLst>
                  <a:ext uri="{0D108BD9-81ED-4DB2-BD59-A6C34878D82A}">
                    <a16:rowId xmlns:a16="http://schemas.microsoft.com/office/drawing/2014/main" val="488257353"/>
                  </a:ext>
                </a:extLst>
              </a:tr>
              <a:tr h="298492">
                <a:tc>
                  <a:txBody>
                    <a:bodyPr/>
                    <a:lstStyle/>
                    <a:p>
                      <a:pPr algn="l" fontAlgn="ctr"/>
                      <a:r>
                        <a:rPr lang="en-IN" sz="1100" b="0" i="0" u="none" strike="noStrike">
                          <a:solidFill>
                            <a:srgbClr val="000000"/>
                          </a:solidFill>
                          <a:effectLst/>
                          <a:latin typeface="Calibri" panose="020F0502020204030204" pitchFamily="34" charset="0"/>
                        </a:rPr>
                        <a:t>54.24576</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 Visual appealing web-page layout</a:t>
                      </a:r>
                    </a:p>
                  </a:txBody>
                  <a:tcPr marL="7620" marR="7620" marT="7620" marB="0" anchor="b"/>
                </a:tc>
                <a:extLst>
                  <a:ext uri="{0D108BD9-81ED-4DB2-BD59-A6C34878D82A}">
                    <a16:rowId xmlns:a16="http://schemas.microsoft.com/office/drawing/2014/main" val="3444985528"/>
                  </a:ext>
                </a:extLst>
              </a:tr>
              <a:tr h="298492">
                <a:tc>
                  <a:txBody>
                    <a:bodyPr/>
                    <a:lstStyle/>
                    <a:p>
                      <a:pPr algn="l" fontAlgn="ctr"/>
                      <a:r>
                        <a:rPr lang="en-IN" sz="1100" b="0" i="0" u="none" strike="noStrike">
                          <a:solidFill>
                            <a:srgbClr val="000000"/>
                          </a:solidFill>
                          <a:effectLst/>
                          <a:latin typeface="Calibri" panose="020F0502020204030204" pitchFamily="34" charset="0"/>
                        </a:rPr>
                        <a:t>53.269266</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 Limited mode of payment on most products (prom...</a:t>
                      </a:r>
                    </a:p>
                  </a:txBody>
                  <a:tcPr marL="7620" marR="7620" marT="7620" marB="0" anchor="b"/>
                </a:tc>
                <a:extLst>
                  <a:ext uri="{0D108BD9-81ED-4DB2-BD59-A6C34878D82A}">
                    <a16:rowId xmlns:a16="http://schemas.microsoft.com/office/drawing/2014/main" val="1701308839"/>
                  </a:ext>
                </a:extLst>
              </a:tr>
              <a:tr h="298492">
                <a:tc>
                  <a:txBody>
                    <a:bodyPr/>
                    <a:lstStyle/>
                    <a:p>
                      <a:pPr algn="l" fontAlgn="ctr"/>
                      <a:r>
                        <a:rPr lang="en-IN" sz="1100" b="0" i="0" u="none" strike="noStrike">
                          <a:solidFill>
                            <a:srgbClr val="000000"/>
                          </a:solidFill>
                          <a:effectLst/>
                          <a:latin typeface="Calibri" panose="020F0502020204030204" pitchFamily="34" charset="0"/>
                        </a:rPr>
                        <a:t>48.222655</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 Longer time to get logged in (promotion, sales...</a:t>
                      </a:r>
                    </a:p>
                  </a:txBody>
                  <a:tcPr marL="7620" marR="7620" marT="7620" marB="0" anchor="b"/>
                </a:tc>
                <a:extLst>
                  <a:ext uri="{0D108BD9-81ED-4DB2-BD59-A6C34878D82A}">
                    <a16:rowId xmlns:a16="http://schemas.microsoft.com/office/drawing/2014/main" val="4105988107"/>
                  </a:ext>
                </a:extLst>
              </a:tr>
              <a:tr h="298492">
                <a:tc>
                  <a:txBody>
                    <a:bodyPr/>
                    <a:lstStyle/>
                    <a:p>
                      <a:pPr algn="l" fontAlgn="ctr"/>
                      <a:r>
                        <a:rPr lang="en-IN" sz="1100" b="0" i="0" u="none" strike="noStrike">
                          <a:solidFill>
                            <a:srgbClr val="000000"/>
                          </a:solidFill>
                          <a:effectLst/>
                          <a:latin typeface="Calibri" panose="020F0502020204030204" pitchFamily="34" charset="0"/>
                        </a:rPr>
                        <a:t>48.130643</a:t>
                      </a:r>
                    </a:p>
                  </a:txBody>
                  <a:tcPr marL="7620" marR="7620" marT="7620" marB="0" anchor="ctr"/>
                </a:tc>
                <a:tc>
                  <a:txBody>
                    <a:bodyPr/>
                    <a:lstStyle/>
                    <a:p>
                      <a:pPr algn="l" fontAlgn="b"/>
                      <a:r>
                        <a:rPr lang="en-US" sz="1100" b="0" i="0" u="none" strike="noStrike">
                          <a:solidFill>
                            <a:srgbClr val="000000"/>
                          </a:solidFill>
                          <a:effectLst/>
                          <a:latin typeface="Calibri" panose="020F0502020204030204" pitchFamily="34" charset="0"/>
                        </a:rPr>
                        <a:t> Longer time in displaying graphics and photos ...</a:t>
                      </a:r>
                    </a:p>
                  </a:txBody>
                  <a:tcPr marL="7620" marR="7620" marT="7620" marB="0" anchor="b"/>
                </a:tc>
                <a:extLst>
                  <a:ext uri="{0D108BD9-81ED-4DB2-BD59-A6C34878D82A}">
                    <a16:rowId xmlns:a16="http://schemas.microsoft.com/office/drawing/2014/main" val="3417725850"/>
                  </a:ext>
                </a:extLst>
              </a:tr>
              <a:tr h="298492">
                <a:tc>
                  <a:txBody>
                    <a:bodyPr/>
                    <a:lstStyle/>
                    <a:p>
                      <a:pPr algn="l" fontAlgn="ctr"/>
                      <a:r>
                        <a:rPr lang="en-IN" sz="1100" b="0" i="0" u="none" strike="noStrike">
                          <a:solidFill>
                            <a:srgbClr val="000000"/>
                          </a:solidFill>
                          <a:effectLst/>
                          <a:latin typeface="Calibri" panose="020F0502020204030204" pitchFamily="34" charset="0"/>
                        </a:rPr>
                        <a:t>47.605973</a:t>
                      </a:r>
                    </a:p>
                  </a:txBody>
                  <a:tcPr marL="7620" marR="7620" marT="7620" marB="0" anchor="ctr"/>
                </a:tc>
                <a:tc>
                  <a:txBody>
                    <a:bodyPr/>
                    <a:lstStyle/>
                    <a:p>
                      <a:pPr algn="l" fontAlgn="b"/>
                      <a:r>
                        <a:rPr lang="en-US" sz="1100" b="0" i="0" u="none" strike="noStrike" dirty="0">
                          <a:solidFill>
                            <a:srgbClr val="000000"/>
                          </a:solidFill>
                          <a:effectLst/>
                          <a:latin typeface="Calibri" panose="020F0502020204030204" pitchFamily="34" charset="0"/>
                        </a:rPr>
                        <a:t> Wild variety of product on offer</a:t>
                      </a:r>
                    </a:p>
                  </a:txBody>
                  <a:tcPr marL="7620" marR="7620" marT="7620" marB="0" anchor="b"/>
                </a:tc>
                <a:extLst>
                  <a:ext uri="{0D108BD9-81ED-4DB2-BD59-A6C34878D82A}">
                    <a16:rowId xmlns:a16="http://schemas.microsoft.com/office/drawing/2014/main" val="3805553077"/>
                  </a:ext>
                </a:extLst>
              </a:tr>
            </a:tbl>
          </a:graphicData>
        </a:graphic>
      </p:graphicFrame>
      <p:sp>
        <p:nvSpPr>
          <p:cNvPr id="17" name="TextBox 16">
            <a:extLst>
              <a:ext uri="{FF2B5EF4-FFF2-40B4-BE49-F238E27FC236}">
                <a16:creationId xmlns:a16="http://schemas.microsoft.com/office/drawing/2014/main" id="{8687E3D6-93F4-4270-A0D7-6E09531598F3}"/>
              </a:ext>
            </a:extLst>
          </p:cNvPr>
          <p:cNvSpPr txBox="1"/>
          <p:nvPr/>
        </p:nvSpPr>
        <p:spPr>
          <a:xfrm>
            <a:off x="457200" y="5323114"/>
            <a:ext cx="1133202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800" dirty="0">
                <a:solidFill>
                  <a:srgbClr val="000000"/>
                </a:solidFill>
                <a:effectLst/>
                <a:latin typeface="Calibri" panose="020F0502020204030204" pitchFamily="34" charset="0"/>
                <a:ea typeface="Calibri" panose="020F0502020204030204" pitchFamily="34" charset="0"/>
              </a:rPr>
              <a:t>Above features are important to know about customer purchase behaviours and retention to Online Shopping. From the observation we conclude that </a:t>
            </a:r>
            <a:r>
              <a:rPr lang="en-IN" sz="1800" b="1" dirty="0">
                <a:solidFill>
                  <a:srgbClr val="000000"/>
                </a:solidFill>
                <a:effectLst/>
                <a:latin typeface="Calibri" panose="020F0502020204030204" pitchFamily="34" charset="0"/>
                <a:ea typeface="Calibri" panose="020F0502020204030204" pitchFamily="34" charset="0"/>
              </a:rPr>
              <a:t>Amazon and Flipkart </a:t>
            </a:r>
            <a:r>
              <a:rPr lang="en-IN" sz="1800" dirty="0">
                <a:solidFill>
                  <a:srgbClr val="000000"/>
                </a:solidFill>
                <a:effectLst/>
                <a:latin typeface="Calibri" panose="020F0502020204030204" pitchFamily="34" charset="0"/>
                <a:ea typeface="Calibri" panose="020F0502020204030204" pitchFamily="34" charset="0"/>
              </a:rPr>
              <a:t>both are most reliable and Trustworthiness e-commerce websites for shopping and customers mostly use of this</a:t>
            </a:r>
            <a:endParaRPr lang="en-IN" dirty="0"/>
          </a:p>
        </p:txBody>
      </p:sp>
    </p:spTree>
    <p:extLst>
      <p:ext uri="{BB962C8B-B14F-4D97-AF65-F5344CB8AC3E}">
        <p14:creationId xmlns:p14="http://schemas.microsoft.com/office/powerpoint/2010/main" val="32986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ED26-C0A9-4EAC-A18D-88A830578416}"/>
              </a:ext>
            </a:extLst>
          </p:cNvPr>
          <p:cNvSpPr>
            <a:spLocks noGrp="1"/>
          </p:cNvSpPr>
          <p:nvPr>
            <p:ph type="title"/>
          </p:nvPr>
        </p:nvSpPr>
        <p:spPr>
          <a:xfrm>
            <a:off x="422564" y="364836"/>
            <a:ext cx="10515600" cy="632402"/>
          </a:xfrm>
        </p:spPr>
        <p:txBody>
          <a:bodyPr>
            <a:normAutofit/>
          </a:bodyPr>
          <a:lstStyle/>
          <a:p>
            <a:pPr algn="ctr">
              <a:lnSpc>
                <a:spcPct val="150000"/>
              </a:lnSpc>
            </a:pPr>
            <a:r>
              <a:rPr lang="en-IN" sz="2000" b="1" dirty="0">
                <a:latin typeface="Calibri" panose="020F0502020204030204" pitchFamily="34" charset="0"/>
                <a:cs typeface="Times New Roman" panose="02020603050405020304" pitchFamily="18" charset="0"/>
              </a:rPr>
              <a:t>Goal of problem statement</a:t>
            </a:r>
          </a:p>
        </p:txBody>
      </p:sp>
      <p:sp>
        <p:nvSpPr>
          <p:cNvPr id="3" name="Content Placeholder 2">
            <a:extLst>
              <a:ext uri="{FF2B5EF4-FFF2-40B4-BE49-F238E27FC236}">
                <a16:creationId xmlns:a16="http://schemas.microsoft.com/office/drawing/2014/main" id="{CF4CDEFB-325B-469D-B53A-492578EF45FF}"/>
              </a:ext>
            </a:extLst>
          </p:cNvPr>
          <p:cNvSpPr>
            <a:spLocks noGrp="1"/>
          </p:cNvSpPr>
          <p:nvPr>
            <p:ph idx="1"/>
          </p:nvPr>
        </p:nvSpPr>
        <p:spPr>
          <a:xfrm>
            <a:off x="544945" y="1071418"/>
            <a:ext cx="10808855" cy="5105545"/>
          </a:xfrm>
        </p:spPr>
        <p:txBody>
          <a:bodyPr>
            <a:normAutofit lnSpcReduction="10000"/>
          </a:bodyPr>
          <a:lstStyle/>
          <a:p>
            <a:pPr marL="0" indent="0">
              <a:buNone/>
            </a:pPr>
            <a:r>
              <a:rPr lang="en-IN" sz="19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457200">
              <a:lnSpc>
                <a:spcPct val="107000"/>
              </a:lnSpc>
              <a:spcAft>
                <a:spcPts val="800"/>
              </a:spcAft>
            </a:pP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 commerce is one of the biggest market in today’s era, but it was not the same before some years, Before some years ago Online markets have to struggle to retain or activate the customer’s account, because customers were not ready to trust online things, they are afraid of getting cheated or not exact products received which they have seen in the photo also they are afraid of Money fraud as any online business requires the bank details and confidential information, so due to this customers are not ready to go with the online business rather than they prefer market shopping to feel the product and decrease the fear of fraudulent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But since last 2 to 3 years e commerce has drastically changed and made many changes related to the  fear of the customers, E retailers have started to examine the products personally where the customers can able to see assured products due to this different products problems can reduced, also they are giving exchange option so that if the products were not good customers can exchanged, extra security for payment transaction  Accordingly there are many advanced level changes were made to retain a customers and motivate new customers to activate their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Though the e commerce has now been in the peak level we have some benefits and drawbacks as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52599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05A5-5189-493E-9A73-BE2754DD4709}"/>
              </a:ext>
            </a:extLst>
          </p:cNvPr>
          <p:cNvSpPr>
            <a:spLocks noGrp="1"/>
          </p:cNvSpPr>
          <p:nvPr>
            <p:ph type="title"/>
          </p:nvPr>
        </p:nvSpPr>
        <p:spPr>
          <a:xfrm>
            <a:off x="1484311" y="109538"/>
            <a:ext cx="9586460" cy="576263"/>
          </a:xfrm>
        </p:spPr>
        <p:txBody>
          <a:bodyPr>
            <a:normAutofit fontScale="90000"/>
          </a:bodyPr>
          <a:lstStyle/>
          <a:p>
            <a:r>
              <a:rPr lang="en-US" b="1" dirty="0"/>
              <a:t>Benefits and Drawback of E-retailers</a:t>
            </a:r>
            <a:endParaRPr lang="en-IN" b="1" dirty="0"/>
          </a:p>
        </p:txBody>
      </p:sp>
      <p:sp>
        <p:nvSpPr>
          <p:cNvPr id="7" name="TextBox 6">
            <a:extLst>
              <a:ext uri="{FF2B5EF4-FFF2-40B4-BE49-F238E27FC236}">
                <a16:creationId xmlns:a16="http://schemas.microsoft.com/office/drawing/2014/main" id="{F8A281F2-E1F2-4146-86BC-AA906D4127C5}"/>
              </a:ext>
            </a:extLst>
          </p:cNvPr>
          <p:cNvSpPr txBox="1"/>
          <p:nvPr/>
        </p:nvSpPr>
        <p:spPr>
          <a:xfrm>
            <a:off x="2264227" y="881317"/>
            <a:ext cx="8665029" cy="5101397"/>
          </a:xfrm>
          <a:prstGeom prst="rect">
            <a:avLst/>
          </a:prstGeom>
          <a:noFill/>
        </p:spPr>
        <p:txBody>
          <a:bodyPr wrap="square">
            <a:spAutoFit/>
          </a:bodyPr>
          <a:lstStyle/>
          <a:p>
            <a:pPr marL="342900" lvl="0" indent="-342900">
              <a:spcAft>
                <a:spcPts val="300"/>
              </a:spcAft>
              <a:buSzPts val="1000"/>
              <a:buFont typeface="Symbol" panose="05050102010706020507" pitchFamily="18" charset="2"/>
              <a:buChar char=""/>
              <a:tabLst>
                <a:tab pos="685800" algn="l"/>
              </a:tabLst>
            </a:pPr>
            <a:r>
              <a:rPr lang="en-IN" sz="1800" b="1" dirty="0">
                <a:solidFill>
                  <a:srgbClr val="111111"/>
                </a:solidFill>
                <a:effectLst/>
                <a:latin typeface="Calibri" panose="020F0502020204030204" pitchFamily="34" charset="0"/>
                <a:ea typeface="Calibri" panose="020F0502020204030204" pitchFamily="34" charset="0"/>
              </a:rPr>
              <a:t>Benefits: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Wide range of products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Saves money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Saves time</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Exchange benefits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Adequate Information</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Convenience</a:t>
            </a:r>
            <a:endParaRPr lang="en-IN" sz="2000" dirty="0">
              <a:effectLst/>
              <a:latin typeface="Times New Roman" panose="02020603050405020304" pitchFamily="18" charset="0"/>
              <a:ea typeface="Times New Roman" panose="02020603050405020304" pitchFamily="18" charset="0"/>
            </a:endParaRPr>
          </a:p>
          <a:p>
            <a:pPr marL="685800">
              <a:spcAft>
                <a:spcPts val="300"/>
              </a:spcAft>
            </a:pPr>
            <a:r>
              <a:rPr lang="en-IN" sz="1800" dirty="0">
                <a:solidFill>
                  <a:srgbClr val="111111"/>
                </a:solidFill>
                <a:effectLst/>
                <a:latin typeface="Calibri" panose="020F0502020204030204" pitchFamily="34" charset="0"/>
                <a:ea typeface="Calibri" panose="020F0502020204030204" pitchFamily="34"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b="1" dirty="0">
                <a:solidFill>
                  <a:srgbClr val="111111"/>
                </a:solidFill>
                <a:effectLst/>
                <a:latin typeface="Calibri" panose="020F0502020204030204" pitchFamily="34" charset="0"/>
                <a:ea typeface="Calibri" panose="020F0502020204030204" pitchFamily="34" charset="0"/>
              </a:rPr>
              <a:t>Drawbacks: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Delay in delivery.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Lack of significant discounts in online shops.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Lack of touch and feel of merchandise in online shopping.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Lack of interactivity in online shopping.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Lack of shopping experience.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Lack of close examination in online shopping.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Symbol" panose="05050102010706020507" pitchFamily="18" charset="2"/>
              <a:buChar char=""/>
              <a:tabLst>
                <a:tab pos="685800" algn="l"/>
              </a:tabLst>
            </a:pPr>
            <a:r>
              <a:rPr lang="en-IN" sz="1800" dirty="0">
                <a:solidFill>
                  <a:srgbClr val="111111"/>
                </a:solidFill>
                <a:effectLst/>
                <a:latin typeface="Calibri" panose="020F0502020204030204" pitchFamily="34" charset="0"/>
                <a:ea typeface="Calibri" panose="020F0502020204030204" pitchFamily="34" charset="0"/>
              </a:rPr>
              <a:t>Frauds in online shopping.</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6054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1984664" y="81973"/>
            <a:ext cx="7472218" cy="683491"/>
          </a:xfrm>
        </p:spPr>
        <p:txBody>
          <a:bodyPr anchor="ctr">
            <a:noAutofit/>
          </a:bodyPr>
          <a:lstStyle/>
          <a:p>
            <a:pPr lvl="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Device and Library 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276512" y="685800"/>
            <a:ext cx="12057497" cy="5185064"/>
          </a:xfrm>
        </p:spPr>
        <p:txBody>
          <a:bodyPr>
            <a:noAutofit/>
          </a:bodyPr>
          <a:lstStyle/>
          <a:p>
            <a:pPr marL="457200">
              <a:lnSpc>
                <a:spcPct val="107000"/>
              </a:lnSpc>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b="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Device name: HP Pavilion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Processor: AMD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Ryzen</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5 3550H with Radeon Vega Mobile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Gfx</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2.10 GHz</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RAM: 8.00 GB</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System type: 64-bit operating system, x64-based processor</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Edition: Windows 10 Home Single Language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Version: 21H1</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OS build: 19043.1288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Jupyter</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NoteBooks</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Version : 6.4.3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Python3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vesrion</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3.8.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100" dirty="0"/>
          </a:p>
        </p:txBody>
      </p:sp>
    </p:spTree>
    <p:extLst>
      <p:ext uri="{BB962C8B-B14F-4D97-AF65-F5344CB8AC3E}">
        <p14:creationId xmlns:p14="http://schemas.microsoft.com/office/powerpoint/2010/main" val="454666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1984664" y="81973"/>
            <a:ext cx="7472218" cy="683491"/>
          </a:xfrm>
        </p:spPr>
        <p:txBody>
          <a:bodyPr anchor="ctr">
            <a:noAutofit/>
          </a:bodyPr>
          <a:lstStyle/>
          <a:p>
            <a:pPr lvl="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Device and Library Use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534439C-E62A-4636-97BA-FAD42AE672D8}"/>
              </a:ext>
            </a:extLst>
          </p:cNvPr>
          <p:cNvSpPr>
            <a:spLocks noGrp="1"/>
          </p:cNvSpPr>
          <p:nvPr>
            <p:ph type="body" sz="half" idx="2"/>
          </p:nvPr>
        </p:nvSpPr>
        <p:spPr>
          <a:xfrm>
            <a:off x="151822" y="644236"/>
            <a:ext cx="11218345" cy="5403273"/>
          </a:xfrm>
        </p:spPr>
        <p:txBody>
          <a:bodyPr>
            <a:noAutofit/>
          </a:bodyPr>
          <a:lstStyle/>
          <a:p>
            <a:pPr marL="457200">
              <a:lnSpc>
                <a:spcPct val="107000"/>
              </a:lnSpc>
            </a:pPr>
            <a:r>
              <a:rPr lang="en-IN" sz="1800" b="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 Libraries Used For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pandas as pd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numpy</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as np</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matplotlib.pyplot</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as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plt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%matplotlib inline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seaborn as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sns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pandas_profiling</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as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ProfileReport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IPython.display</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as display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import warnings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warnings.filterwarnings</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('ignore')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from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sklearn.preprocessing</a:t>
            </a:r>
            <a:r>
              <a:rPr lang="en-IN" sz="15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import </a:t>
            </a:r>
            <a:r>
              <a:rPr lang="en-IN" sz="15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OrdinalEncoder,MinMaxScaler</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pPr>
            <a:r>
              <a:rPr lang="en-IN" sz="1500" dirty="0">
                <a:solidFill>
                  <a:srgbClr val="212121"/>
                </a:solidFill>
                <a:effectLst/>
                <a:latin typeface="Calibri" panose="020F0502020204030204" pitchFamily="34" charset="0"/>
                <a:ea typeface="Calibri" panose="020F0502020204030204" pitchFamily="34" charset="0"/>
              </a:rPr>
              <a:t>from </a:t>
            </a:r>
            <a:r>
              <a:rPr lang="en-IN" sz="1500" dirty="0" err="1">
                <a:solidFill>
                  <a:srgbClr val="212121"/>
                </a:solidFill>
                <a:effectLst/>
                <a:latin typeface="Calibri" panose="020F0502020204030204" pitchFamily="34" charset="0"/>
                <a:ea typeface="Calibri" panose="020F0502020204030204" pitchFamily="34" charset="0"/>
              </a:rPr>
              <a:t>sklearn.feature_selection</a:t>
            </a:r>
            <a:r>
              <a:rPr lang="en-IN" sz="1500" dirty="0">
                <a:solidFill>
                  <a:srgbClr val="212121"/>
                </a:solidFill>
                <a:effectLst/>
                <a:latin typeface="Calibri" panose="020F0502020204030204" pitchFamily="34" charset="0"/>
                <a:ea typeface="Calibri" panose="020F0502020204030204" pitchFamily="34" charset="0"/>
              </a:rPr>
              <a:t> import SelectKBest,chi2</a:t>
            </a:r>
            <a:endParaRPr lang="en-IN" sz="1500" dirty="0"/>
          </a:p>
        </p:txBody>
      </p:sp>
    </p:spTree>
    <p:extLst>
      <p:ext uri="{BB962C8B-B14F-4D97-AF65-F5344CB8AC3E}">
        <p14:creationId xmlns:p14="http://schemas.microsoft.com/office/powerpoint/2010/main" val="3656804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62338A-FCE4-45A3-A4E0-6A58C4F526A7}"/>
              </a:ext>
            </a:extLst>
          </p:cNvPr>
          <p:cNvSpPr>
            <a:spLocks noGrp="1"/>
          </p:cNvSpPr>
          <p:nvPr>
            <p:ph type="subTitle" idx="1"/>
          </p:nvPr>
        </p:nvSpPr>
        <p:spPr>
          <a:xfrm>
            <a:off x="2292925" y="954376"/>
            <a:ext cx="9797144" cy="5903624"/>
          </a:xfrm>
        </p:spPr>
        <p:txBody>
          <a:bodyPr>
            <a:normAutofit/>
          </a:bodyPr>
          <a:lstStyle/>
          <a:p>
            <a:pPr algn="ctr">
              <a:lnSpc>
                <a:spcPct val="107000"/>
              </a:lnSpc>
              <a:spcAft>
                <a:spcPts val="800"/>
              </a:spcAft>
            </a:pP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includes mentioning of all the references, research papers, data sources, professionals and other resources that helped you and guided you in completion of the project. </a:t>
            </a:r>
          </a:p>
          <a:p>
            <a:pPr marL="285750" lvl="0" indent="-285750" algn="l">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https://www.kaggle.com/harshjain123/feature-engineering-from-scratch</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this website for Features selection, Missing value handling, Assumption, Statistical analysis. </a:t>
            </a:r>
          </a:p>
          <a:p>
            <a:pPr marL="285750" lvl="0" indent="-285750" algn="l">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https://www.analyticssteps.com/blogs/introduction-statistical-data-analysis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used this website for statistics theory concept and study about data set.</a:t>
            </a:r>
          </a:p>
          <a:p>
            <a:pPr marL="285750" lvl="0" indent="-285750" algn="l">
              <a:lnSpc>
                <a:spcPct val="107000"/>
              </a:lnSpc>
              <a:buFont typeface="Wingdings" panose="05000000000000000000" pitchFamily="2" charset="2"/>
              <a:buChar char="q"/>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https://www.codespeedy.com/p-value-in-machine-learning-python/</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 for statistics tools like hypothesis test, p- values for features selection and features analysis.</a:t>
            </a:r>
          </a:p>
          <a:p>
            <a:pPr marL="285750" lvl="0" indent="-285750" algn="l">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Some Googles, YouTube channels and Stack overflow for coding.  </a:t>
            </a:r>
          </a:p>
          <a:p>
            <a:endParaRPr lang="en-IN" dirty="0"/>
          </a:p>
        </p:txBody>
      </p:sp>
      <p:sp>
        <p:nvSpPr>
          <p:cNvPr id="2" name="TextBox 1">
            <a:extLst>
              <a:ext uri="{FF2B5EF4-FFF2-40B4-BE49-F238E27FC236}">
                <a16:creationId xmlns:a16="http://schemas.microsoft.com/office/drawing/2014/main" id="{48AAEB7C-100A-4F24-B7CB-8D6384555F24}"/>
              </a:ext>
            </a:extLst>
          </p:cNvPr>
          <p:cNvSpPr txBox="1"/>
          <p:nvPr/>
        </p:nvSpPr>
        <p:spPr>
          <a:xfrm flipH="1">
            <a:off x="2104158" y="270493"/>
            <a:ext cx="7983683" cy="477054"/>
          </a:xfrm>
          <a:prstGeom prst="rect">
            <a:avLst/>
          </a:prstGeom>
          <a:noFill/>
        </p:spPr>
        <p:txBody>
          <a:bodyPr wrap="square" rtlCol="0">
            <a:spAutoFit/>
          </a:bodyPr>
          <a:lstStyle/>
          <a:p>
            <a:pPr algn="ctr"/>
            <a:r>
              <a:rPr lang="en-US" sz="2500" b="1" dirty="0"/>
              <a:t>References</a:t>
            </a:r>
          </a:p>
        </p:txBody>
      </p:sp>
    </p:spTree>
    <p:extLst>
      <p:ext uri="{BB962C8B-B14F-4D97-AF65-F5344CB8AC3E}">
        <p14:creationId xmlns:p14="http://schemas.microsoft.com/office/powerpoint/2010/main" val="134363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D8E-624D-4FBD-9AA0-91367BFFCDB9}"/>
              </a:ext>
            </a:extLst>
          </p:cNvPr>
          <p:cNvSpPr>
            <a:spLocks noGrp="1"/>
          </p:cNvSpPr>
          <p:nvPr>
            <p:ph type="title"/>
          </p:nvPr>
        </p:nvSpPr>
        <p:spPr>
          <a:xfrm>
            <a:off x="839788" y="457200"/>
            <a:ext cx="4683557" cy="1685636"/>
          </a:xfrm>
        </p:spPr>
        <p:txBody>
          <a:bodyPr anchor="t">
            <a:normAutofit/>
          </a:bodyPr>
          <a:lstStyle/>
          <a:p>
            <a:pPr algn="ctr">
              <a:lnSpc>
                <a:spcPct val="100000"/>
              </a:lnSpc>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48E5AC-8A37-477C-87C4-C60271BBC41E}"/>
              </a:ext>
            </a:extLst>
          </p:cNvPr>
          <p:cNvSpPr>
            <a:spLocks noGrp="1"/>
          </p:cNvSpPr>
          <p:nvPr>
            <p:ph type="body" sz="half" idx="2"/>
          </p:nvPr>
        </p:nvSpPr>
        <p:spPr>
          <a:xfrm>
            <a:off x="387928" y="1126836"/>
            <a:ext cx="5504874" cy="4734213"/>
          </a:xfrm>
        </p:spPr>
        <p:txBody>
          <a:bodyPr>
            <a:normAutofit lnSpcReduction="10000"/>
          </a:bodyPr>
          <a:lstStyle/>
          <a:p>
            <a:pPr marL="457200" indent="45720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Utilitarian Value?</a:t>
            </a:r>
          </a:p>
          <a:p>
            <a:pPr indent="457200">
              <a:spcAft>
                <a:spcPts val="300"/>
              </a:spcAft>
            </a:pPr>
            <a:r>
              <a:rPr lang="en-IN" sz="1800" dirty="0">
                <a:solidFill>
                  <a:srgbClr val="111111"/>
                </a:solidFill>
                <a:effectLst/>
                <a:latin typeface="Calibri" panose="020F0502020204030204" pitchFamily="34" charset="0"/>
                <a:ea typeface="Calibri" panose="020F0502020204030204" pitchFamily="34" charset="0"/>
              </a:rPr>
              <a:t>Utilitarian value can be called as functional value and it associated with functional benefits of the products, Ex. Suppose someone buy Car and, in this product, utilitarian value is functions of car that satisfied consumers’ need like go one place to another place.</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Hedonic Value?</a:t>
            </a:r>
          </a:p>
          <a:p>
            <a:pPr marL="457200">
              <a:lnSpc>
                <a:spcPct val="107000"/>
              </a:lnSpc>
              <a:spcAft>
                <a:spcPts val="800"/>
              </a:spcAft>
            </a:pP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Hedonic values define as immediate psychological gratification that comes from consumption of product. The value received is derived from an emotion and actual experience associated with consumption, Ex. Suppose that Person who buy car that give Happiness or feel good in gratification in mind.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cs typeface="Calibri" panose="020F0502020204030204" pitchFamily="34" charset="0"/>
              </a:rPr>
              <a:t>.</a:t>
            </a:r>
            <a:endParaRPr lang="en-IN" sz="1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FA1D122-EA62-43C1-96C6-FAABC5CA23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7651" y="1397811"/>
            <a:ext cx="6093918" cy="2789726"/>
          </a:xfrm>
          <a:prstGeom prst="rect">
            <a:avLst/>
          </a:prstGeom>
          <a:noFill/>
          <a:ln>
            <a:noFill/>
          </a:ln>
        </p:spPr>
      </p:pic>
    </p:spTree>
    <p:extLst>
      <p:ext uri="{BB962C8B-B14F-4D97-AF65-F5344CB8AC3E}">
        <p14:creationId xmlns:p14="http://schemas.microsoft.com/office/powerpoint/2010/main" val="78270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7DD7-A390-4263-B2E9-04A14AC24F00}"/>
              </a:ext>
            </a:extLst>
          </p:cNvPr>
          <p:cNvSpPr>
            <a:spLocks noGrp="1"/>
          </p:cNvSpPr>
          <p:nvPr>
            <p:ph type="title"/>
          </p:nvPr>
        </p:nvSpPr>
        <p:spPr>
          <a:xfrm>
            <a:off x="1203569" y="0"/>
            <a:ext cx="10610501" cy="868878"/>
          </a:xfrm>
        </p:spPr>
        <p:txBody>
          <a:bodyPr>
            <a:normAutofit/>
          </a:bodyPr>
          <a:lstStyle/>
          <a:p>
            <a:pPr>
              <a:lnSpc>
                <a:spcPct val="150000"/>
              </a:lnSpc>
              <a:spcAft>
                <a:spcPts val="800"/>
              </a:spcAft>
            </a:pPr>
            <a:r>
              <a:rPr lang="en-IN" sz="25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4">
            <a:extLst>
              <a:ext uri="{FF2B5EF4-FFF2-40B4-BE49-F238E27FC236}">
                <a16:creationId xmlns:a16="http://schemas.microsoft.com/office/drawing/2014/main" id="{DE26A62F-F85C-4A0B-9853-1EDE7D1B204B}"/>
              </a:ext>
            </a:extLst>
          </p:cNvPr>
          <p:cNvSpPr>
            <a:spLocks noChangeArrowheads="1"/>
          </p:cNvSpPr>
          <p:nvPr/>
        </p:nvSpPr>
        <p:spPr bwMode="auto">
          <a:xfrm>
            <a:off x="1392533" y="1800008"/>
            <a:ext cx="1023257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 Done:</a:t>
            </a:r>
            <a:endPar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	</a:t>
            </a:r>
            <a:r>
              <a:rPr kumimoji="0" lang="en-US" altLang="en-US" b="1" i="0" u="none" strike="noStrike" cap="none" normalizeH="0" baseline="0" dirty="0" err="1">
                <a:ln>
                  <a:noFill/>
                </a:ln>
                <a:solidFill>
                  <a:srgbClr val="212121"/>
                </a:solidFill>
                <a:effectLst/>
                <a:latin typeface="Calibri" panose="020F0502020204030204" pitchFamily="34" charset="0"/>
                <a:cs typeface="Calibri" panose="020F0502020204030204" pitchFamily="34" charset="0"/>
              </a:rPr>
              <a:t>df.columns</a:t>
            </a: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  =</a:t>
            </a:r>
            <a:r>
              <a:rPr kumimoji="0" lang="en-US" altLang="en-US" b="1" i="0" u="none" strike="noStrike" cap="none" normalizeH="0" baseline="0" dirty="0" err="1">
                <a:ln>
                  <a:noFill/>
                </a:ln>
                <a:solidFill>
                  <a:srgbClr val="212121"/>
                </a:solidFill>
                <a:effectLst/>
                <a:latin typeface="Calibri" panose="020F0502020204030204" pitchFamily="34" charset="0"/>
                <a:cs typeface="Calibri" panose="020F0502020204030204" pitchFamily="34" charset="0"/>
              </a:rPr>
              <a:t>df.columns.str.strip</a:t>
            </a:r>
            <a:r>
              <a:rPr kumimoji="0" lang="en-US" altLang="en-US" b="1"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using this code modify the features so that remove extra spaces and commas from features </a:t>
            </a:r>
            <a:r>
              <a:rPr kumimoji="0" lang="en-US" altLang="en-US" b="0" i="0" u="none" strike="noStrike" cap="none" normalizeH="0" baseline="0" dirty="0" err="1">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name,Split</a:t>
            </a:r>
            <a:r>
              <a:rPr kumimoji="0" lang="en-US" altLang="en-US"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data into X and Y in that X have all Input features and Y have target feature that include How u approach other persons to use e-retailer for </a:t>
            </a:r>
            <a:r>
              <a:rPr kumimoji="0" lang="en-US" altLang="en-US" b="0" i="0" u="none" strike="noStrike" cap="none" normalizeH="0" baseline="0" dirty="0" err="1">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shoppingThen</a:t>
            </a:r>
            <a:r>
              <a:rPr kumimoji="0" lang="en-US" altLang="en-US"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use Ordinal encoders for target columns and Label encoders for Target columns</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Use MINMAX </a:t>
            </a:r>
            <a:r>
              <a:rPr kumimoji="0" lang="en-US" altLang="en-US"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Scaler is one of the simplest scalers to understand. It just scales all the data between 0 and 1. FORMULA: x_ scaled = (x – x_ min)/ (x_ max – x_ min)</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77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9522907-0B6D-404D-AB40-EC5C66CDE011}"/>
              </a:ext>
            </a:extLst>
          </p:cNvPr>
          <p:cNvSpPr txBox="1"/>
          <p:nvPr/>
        </p:nvSpPr>
        <p:spPr>
          <a:xfrm>
            <a:off x="259773" y="218209"/>
            <a:ext cx="11783291" cy="369332"/>
          </a:xfrm>
          <a:prstGeom prst="rect">
            <a:avLst/>
          </a:prstGeom>
          <a:noFill/>
        </p:spPr>
        <p:txBody>
          <a:bodyPr wrap="square" rtlCol="0">
            <a:spAutoFit/>
          </a:bodyPr>
          <a:lstStyle/>
          <a:p>
            <a:r>
              <a:rPr lang="en-US" dirty="0"/>
              <a:t>	</a:t>
            </a:r>
            <a:endParaRPr lang="en-IN" dirty="0"/>
          </a:p>
        </p:txBody>
      </p:sp>
      <p:sp>
        <p:nvSpPr>
          <p:cNvPr id="12" name="TextBox 11">
            <a:extLst>
              <a:ext uri="{FF2B5EF4-FFF2-40B4-BE49-F238E27FC236}">
                <a16:creationId xmlns:a16="http://schemas.microsoft.com/office/drawing/2014/main" id="{4E035EBE-8881-4D93-BCDE-1F6E957E616B}"/>
              </a:ext>
            </a:extLst>
          </p:cNvPr>
          <p:cNvSpPr txBox="1"/>
          <p:nvPr/>
        </p:nvSpPr>
        <p:spPr>
          <a:xfrm>
            <a:off x="0" y="218209"/>
            <a:ext cx="12118109" cy="754053"/>
          </a:xfrm>
          <a:prstGeom prst="rect">
            <a:avLst/>
          </a:prstGeom>
          <a:noFill/>
        </p:spPr>
        <p:txBody>
          <a:bodyPr wrap="square" rtlCol="0">
            <a:spAutoFit/>
          </a:bodyPr>
          <a:lstStyle/>
          <a:p>
            <a:pPr algn="ct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5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p>
          <a:p>
            <a:endParaRPr lang="en-IN" dirty="0"/>
          </a:p>
        </p:txBody>
      </p:sp>
      <p:sp>
        <p:nvSpPr>
          <p:cNvPr id="14" name="TextBox 13">
            <a:extLst>
              <a:ext uri="{FF2B5EF4-FFF2-40B4-BE49-F238E27FC236}">
                <a16:creationId xmlns:a16="http://schemas.microsoft.com/office/drawing/2014/main" id="{10518675-F1E5-44B1-974F-9A9C63DBF34D}"/>
              </a:ext>
            </a:extLst>
          </p:cNvPr>
          <p:cNvSpPr txBox="1"/>
          <p:nvPr/>
        </p:nvSpPr>
        <p:spPr>
          <a:xfrm>
            <a:off x="831769" y="1075727"/>
            <a:ext cx="11211296" cy="5009387"/>
          </a:xfrm>
          <a:prstGeom prst="rect">
            <a:avLst/>
          </a:prstGeom>
          <a:noFill/>
        </p:spPr>
        <p:txBody>
          <a:bodyPr wrap="square" rtlCol="0">
            <a:spAutoFit/>
          </a:bodyPr>
          <a:lstStyle/>
          <a:p>
            <a:pPr marL="457200" indent="457200" algn="just">
              <a:lnSpc>
                <a:spcPct val="107000"/>
              </a:lnSpc>
              <a:spcAft>
                <a:spcPts val="1200"/>
              </a:spcAft>
            </a:pPr>
            <a:r>
              <a:rPr lang="en-IN"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Feature Selection Methods: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Univariate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Feature Importance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Correlation Matrix with Heatmap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use Univariate selection as Chi Square test for X input feature selection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What is Chi-square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Chi-square formula is used to compare two or more statistical data sets. The chi-square formula is used in data that consist of variables distributed across various categories and helps us to know whether that distribution is different from what one would expect by chance. The chi-squared test checks the difference between the observed value and the expected value. Chi-Square shows or in a way check the relationship between two categorical variables which can be can be calculated by using the given observed frequency and expected frequency.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508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51FF1C-BA53-4059-8588-A9020CCD66CA}"/>
              </a:ext>
            </a:extLst>
          </p:cNvPr>
          <p:cNvSpPr txBox="1"/>
          <p:nvPr/>
        </p:nvSpPr>
        <p:spPr>
          <a:xfrm>
            <a:off x="7928264" y="1"/>
            <a:ext cx="4171372" cy="6867236"/>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80405F0-ED0F-4BE3-ADDA-213FAA0FEC91}"/>
              </a:ext>
            </a:extLst>
          </p:cNvPr>
          <p:cNvSpPr txBox="1"/>
          <p:nvPr/>
        </p:nvSpPr>
        <p:spPr>
          <a:xfrm>
            <a:off x="2307771" y="208311"/>
            <a:ext cx="8063346" cy="6264664"/>
          </a:xfrm>
          <a:prstGeom prst="rect">
            <a:avLst/>
          </a:prstGeom>
          <a:noFill/>
        </p:spPr>
        <p:txBody>
          <a:bodyPr wrap="square" rtlCol="0">
            <a:spAutoFit/>
          </a:bodyPr>
          <a:lstStyle/>
          <a:p>
            <a:pPr marL="457200">
              <a:lnSpc>
                <a:spcPct val="107000"/>
              </a:lnSpc>
              <a:spcAft>
                <a:spcPts val="1200"/>
              </a:spcAft>
            </a:pPr>
            <a:r>
              <a:rPr lang="en-IN" sz="1800" b="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The Chi-Square is denoted by χ2. The chi-square formula is: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457200"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χ2 = ∑(Oi – </a:t>
            </a:r>
            <a:r>
              <a:rPr lang="en-IN" sz="18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Ei</a:t>
            </a: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)2/</a:t>
            </a:r>
            <a:r>
              <a:rPr lang="en-IN" sz="18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Ei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were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Oi = observed value (actual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fontAlgn="base">
              <a:lnSpc>
                <a:spcPts val="2100"/>
              </a:lnSpc>
              <a:spcAft>
                <a:spcPts val="800"/>
              </a:spcAft>
            </a:pPr>
            <a:r>
              <a:rPr lang="en-IN" sz="180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Ei</a:t>
            </a: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expected value.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457200"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rPr>
              <a:t>The Chi-Square test gives a P-value to help you know the correlation if </a:t>
            </a:r>
            <a:r>
              <a:rPr lang="en-IN" sz="1800" dirty="0" err="1">
                <a:solidFill>
                  <a:srgbClr val="212121"/>
                </a:solidFill>
                <a:effectLst/>
                <a:latin typeface="Calibri" panose="020F0502020204030204" pitchFamily="34" charset="0"/>
                <a:ea typeface="Calibri" panose="020F0502020204030204" pitchFamily="34" charset="0"/>
              </a:rPr>
              <a:t>any!A</a:t>
            </a:r>
            <a:r>
              <a:rPr lang="en-IN" sz="1800" dirty="0">
                <a:solidFill>
                  <a:srgbClr val="212121"/>
                </a:solidFill>
                <a:effectLst/>
                <a:latin typeface="Calibri" panose="020F0502020204030204" pitchFamily="34" charset="0"/>
                <a:ea typeface="Calibri" panose="020F0502020204030204" pitchFamily="34" charset="0"/>
              </a:rPr>
              <a:t> hypothesis is in consideration, that a given condition or statement might be true, which we can test later. For example </a:t>
            </a:r>
            <a:endParaRPr lang="en-IN" sz="1800" dirty="0">
              <a:effectLst/>
              <a:latin typeface="Times New Roman" panose="02020603050405020304" pitchFamily="18" charset="0"/>
              <a:ea typeface="Times New Roman" panose="02020603050405020304" pitchFamily="18" charset="0"/>
            </a:endParaRPr>
          </a:p>
          <a:p>
            <a:pPr marL="695325"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 very small Chi-Square test statistic indicates that the collected data matches the expected data extremely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5325" fontAlgn="base">
              <a:lnSpc>
                <a:spcPts val="2100"/>
              </a:lnSpc>
              <a:spcAft>
                <a:spcPts val="800"/>
              </a:spcAf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 very large Chi-Square test statistic indicates that the data does not match very well. If the chi-square value is large, the null hypothesis is rejected.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12121"/>
                </a:solidFill>
                <a:effectLst/>
                <a:latin typeface="Calibri" panose="020F0502020204030204" pitchFamily="34" charset="0"/>
                <a:ea typeface="Calibri" panose="020F0502020204030204" pitchFamily="34" charset="0"/>
              </a:rPr>
              <a:t>Chi-Square test statistic is called P-value. The P-value is short for </a:t>
            </a:r>
            <a:r>
              <a:rPr lang="en-IN" sz="1800" u="none" strike="noStrike"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probability</a:t>
            </a:r>
            <a:r>
              <a:rPr lang="en-IN" sz="1800" dirty="0">
                <a:solidFill>
                  <a:srgbClr val="212121"/>
                </a:solidFill>
                <a:effectLst/>
                <a:latin typeface="Calibri" panose="020F0502020204030204" pitchFamily="34" charset="0"/>
                <a:ea typeface="Calibri" panose="020F0502020204030204" pitchFamily="34" charset="0"/>
              </a:rPr>
              <a:t> value. It defines the probability of getting a result that is either the same or more extreme than the other actual observations. The P-value represents the probability of occurrence of the given event. The P-value is used as an alternative to the rejection point to provide the least significance for which the null hypothesis would be rejected. The smaller the P-value, the stronger is the evidence in favour of the alternative hypothesis given observed frequency and expected frequency.</a:t>
            </a:r>
            <a:endParaRPr lang="en-IN" dirty="0"/>
          </a:p>
        </p:txBody>
      </p:sp>
    </p:spTree>
    <p:extLst>
      <p:ext uri="{BB962C8B-B14F-4D97-AF65-F5344CB8AC3E}">
        <p14:creationId xmlns:p14="http://schemas.microsoft.com/office/powerpoint/2010/main" val="29348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61FA03A-B31A-4B18-9B7C-8084BF017329}"/>
              </a:ext>
            </a:extLst>
          </p:cNvPr>
          <p:cNvGraphicFramePr>
            <a:graphicFrameLocks noGrp="1"/>
          </p:cNvGraphicFramePr>
          <p:nvPr>
            <p:extLst>
              <p:ext uri="{D42A27DB-BD31-4B8C-83A1-F6EECF244321}">
                <p14:modId xmlns:p14="http://schemas.microsoft.com/office/powerpoint/2010/main" val="3535382868"/>
              </p:ext>
            </p:extLst>
          </p:nvPr>
        </p:nvGraphicFramePr>
        <p:xfrm>
          <a:off x="6793273" y="767482"/>
          <a:ext cx="5239398" cy="5331980"/>
        </p:xfrm>
        <a:graphic>
          <a:graphicData uri="http://schemas.openxmlformats.org/drawingml/2006/table">
            <a:tbl>
              <a:tblPr firstRow="1" firstCol="1" bandRow="1">
                <a:tableStyleId>{5C22544A-7EE6-4342-B048-85BDC9FD1C3A}</a:tableStyleId>
              </a:tblPr>
              <a:tblGrid>
                <a:gridCol w="1746466">
                  <a:extLst>
                    <a:ext uri="{9D8B030D-6E8A-4147-A177-3AD203B41FA5}">
                      <a16:colId xmlns:a16="http://schemas.microsoft.com/office/drawing/2014/main" val="2669898548"/>
                    </a:ext>
                  </a:extLst>
                </a:gridCol>
                <a:gridCol w="1746466">
                  <a:extLst>
                    <a:ext uri="{9D8B030D-6E8A-4147-A177-3AD203B41FA5}">
                      <a16:colId xmlns:a16="http://schemas.microsoft.com/office/drawing/2014/main" val="1730428633"/>
                    </a:ext>
                  </a:extLst>
                </a:gridCol>
                <a:gridCol w="1746466">
                  <a:extLst>
                    <a:ext uri="{9D8B030D-6E8A-4147-A177-3AD203B41FA5}">
                      <a16:colId xmlns:a16="http://schemas.microsoft.com/office/drawing/2014/main" val="3551388618"/>
                    </a:ext>
                  </a:extLst>
                </a:gridCol>
              </a:tblGrid>
              <a:tr h="1154314">
                <a:tc>
                  <a:txBody>
                    <a:bodyPr/>
                    <a:lstStyle/>
                    <a:p>
                      <a:pPr>
                        <a:lnSpc>
                          <a:spcPct val="107000"/>
                        </a:lnSpc>
                        <a:spcAft>
                          <a:spcPts val="800"/>
                        </a:spcAft>
                      </a:pPr>
                      <a:r>
                        <a:rPr lang="en-IN" sz="11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Hypothesis Interpretation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extLst>
                  <a:ext uri="{0D108BD9-81ED-4DB2-BD59-A6C34878D82A}">
                    <a16:rowId xmlns:a16="http://schemas.microsoft.com/office/drawing/2014/main" val="974064087"/>
                  </a:ext>
                </a:extLst>
              </a:tr>
              <a:tr h="1511676">
                <a:tc>
                  <a:txBody>
                    <a:bodyPr/>
                    <a:lstStyle/>
                    <a:p>
                      <a:pPr>
                        <a:lnSpc>
                          <a:spcPct val="107000"/>
                        </a:lnSpc>
                        <a:spcAft>
                          <a:spcPts val="800"/>
                        </a:spcAft>
                      </a:pPr>
                      <a:r>
                        <a:rPr lang="en-IN" sz="1100">
                          <a:effectLst/>
                        </a:rPr>
                        <a:t>P-value ≤ 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It indicates the null hypothesis is very unlikely.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Rejected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extLst>
                  <a:ext uri="{0D108BD9-81ED-4DB2-BD59-A6C34878D82A}">
                    <a16:rowId xmlns:a16="http://schemas.microsoft.com/office/drawing/2014/main" val="621476858"/>
                  </a:ext>
                </a:extLst>
              </a:tr>
              <a:tr h="1154314">
                <a:tc>
                  <a:txBody>
                    <a:bodyPr/>
                    <a:lstStyle/>
                    <a:p>
                      <a:pPr>
                        <a:lnSpc>
                          <a:spcPct val="107000"/>
                        </a:lnSpc>
                        <a:spcAft>
                          <a:spcPts val="800"/>
                        </a:spcAft>
                      </a:pPr>
                      <a:r>
                        <a:rPr lang="en-IN" sz="1100">
                          <a:effectLst/>
                        </a:rPr>
                        <a:t>P-value &gt; 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It indicates the null hypothesis is very likely.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Accepted or it “fails to reject”.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extLst>
                  <a:ext uri="{0D108BD9-81ED-4DB2-BD59-A6C34878D82A}">
                    <a16:rowId xmlns:a16="http://schemas.microsoft.com/office/drawing/2014/main" val="857574434"/>
                  </a:ext>
                </a:extLst>
              </a:tr>
              <a:tr h="1511676">
                <a:tc>
                  <a:txBody>
                    <a:bodyPr/>
                    <a:lstStyle/>
                    <a:p>
                      <a:pPr>
                        <a:lnSpc>
                          <a:spcPct val="107000"/>
                        </a:lnSpc>
                        <a:spcAft>
                          <a:spcPts val="800"/>
                        </a:spcAft>
                      </a:pPr>
                      <a:r>
                        <a:rPr lang="en-IN" sz="1100">
                          <a:effectLst/>
                        </a:rPr>
                        <a:t>P-value &gt; 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a:effectLst/>
                        </a:rPr>
                        <a:t>The P-value is near the cut-off. It is considered as marginal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tc>
                  <a:txBody>
                    <a:bodyPr/>
                    <a:lstStyle/>
                    <a:p>
                      <a:pPr>
                        <a:lnSpc>
                          <a:spcPct val="107000"/>
                        </a:lnSpc>
                        <a:spcAft>
                          <a:spcPts val="800"/>
                        </a:spcAft>
                      </a:pPr>
                      <a:r>
                        <a:rPr lang="en-IN" sz="1100" dirty="0">
                          <a:effectLst/>
                        </a:rPr>
                        <a:t>The hypothesis needs more attention.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42875" marR="85725" marT="114300" marB="114300" anchor="ctr"/>
                </a:tc>
                <a:extLst>
                  <a:ext uri="{0D108BD9-81ED-4DB2-BD59-A6C34878D82A}">
                    <a16:rowId xmlns:a16="http://schemas.microsoft.com/office/drawing/2014/main" val="100002232"/>
                  </a:ext>
                </a:extLst>
              </a:tr>
            </a:tbl>
          </a:graphicData>
        </a:graphic>
      </p:graphicFrame>
      <p:sp>
        <p:nvSpPr>
          <p:cNvPr id="7" name="TextBox 6">
            <a:extLst>
              <a:ext uri="{FF2B5EF4-FFF2-40B4-BE49-F238E27FC236}">
                <a16:creationId xmlns:a16="http://schemas.microsoft.com/office/drawing/2014/main" id="{1B7418BB-94C4-4817-AD26-01BA23885093}"/>
              </a:ext>
            </a:extLst>
          </p:cNvPr>
          <p:cNvSpPr txBox="1"/>
          <p:nvPr/>
        </p:nvSpPr>
        <p:spPr>
          <a:xfrm>
            <a:off x="83127" y="218209"/>
            <a:ext cx="6276109" cy="3653693"/>
          </a:xfrm>
          <a:prstGeom prst="rect">
            <a:avLst/>
          </a:prstGeom>
          <a:noFill/>
        </p:spPr>
        <p:txBody>
          <a:bodyPr wrap="square" rtlCol="0">
            <a:spAutoFit/>
          </a:bodyPr>
          <a:lstStyle/>
          <a:p>
            <a:pPr marL="457200">
              <a:lnSpc>
                <a:spcPct val="107000"/>
              </a:lnSpc>
              <a:spcAft>
                <a:spcPts val="1200"/>
              </a:spcAft>
            </a:pPr>
            <a:r>
              <a:rPr lang="en-IN" sz="1800" b="1"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Application Of Chi Square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used by Biologists to determine if there is a significant association between the two variables, such as the association between two species in a 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used by Genetic analysts to interpret the numbers in various phenotypic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used in various statistical procedures to help to decide if to hold onto or reject the hypothesis.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ts val="2100"/>
              </a:lnSpc>
              <a:spcAft>
                <a:spcPts val="800"/>
              </a:spcAft>
              <a:buSzPts val="1000"/>
              <a:buFont typeface="Symbol" panose="05050102010706020507" pitchFamily="18" charset="2"/>
              <a:buChar char=""/>
              <a:tabLst>
                <a:tab pos="457200" algn="l"/>
              </a:tabLst>
            </a:pPr>
            <a:r>
              <a:rPr lang="en-IN"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used in the medical literature to compare the incidence of the same characteristics in two or more groups.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776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B2-CFE2-4D1E-880F-CB6FB832DCFF}"/>
              </a:ext>
            </a:extLst>
          </p:cNvPr>
          <p:cNvSpPr>
            <a:spLocks noGrp="1"/>
          </p:cNvSpPr>
          <p:nvPr>
            <p:ph type="title"/>
          </p:nvPr>
        </p:nvSpPr>
        <p:spPr>
          <a:xfrm>
            <a:off x="275287" y="137102"/>
            <a:ext cx="10206903" cy="668337"/>
          </a:xfrm>
        </p:spPr>
        <p:txBody>
          <a:bodyPr>
            <a:normAutofit/>
          </a:bodyPr>
          <a:lstStyle/>
          <a:p>
            <a:pPr marL="342900" lvl="0" indent="-342900" algn="ctr">
              <a:lnSpc>
                <a:spcPct val="107000"/>
              </a:lnSpc>
            </a:pPr>
            <a:r>
              <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Times New Roman" panose="02020603050405020304" pitchFamily="18" charset="0"/>
              </a:rPr>
              <a:t>						Visualizations</a:t>
            </a:r>
            <a:endPar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 Placeholder 2">
            <a:extLst>
              <a:ext uri="{FF2B5EF4-FFF2-40B4-BE49-F238E27FC236}">
                <a16:creationId xmlns:a16="http://schemas.microsoft.com/office/drawing/2014/main" id="{1DDE3898-5FB9-49D7-84EF-F7BAB0FFB301}"/>
              </a:ext>
            </a:extLst>
          </p:cNvPr>
          <p:cNvSpPr>
            <a:spLocks noGrp="1"/>
          </p:cNvSpPr>
          <p:nvPr>
            <p:ph type="body" idx="1"/>
          </p:nvPr>
        </p:nvSpPr>
        <p:spPr>
          <a:xfrm>
            <a:off x="1184924" y="2108552"/>
            <a:ext cx="5049621" cy="2640895"/>
          </a:xfrm>
        </p:spPr>
        <p:txBody>
          <a:bodyPr anchor="t"/>
          <a:lstStyle/>
          <a:p>
            <a:pPr marL="342900" lvl="0" indent="-342900">
              <a:lnSpc>
                <a:spcPct val="107000"/>
              </a:lnSpc>
              <a:buFont typeface="Wingdings" panose="05000000000000000000" pitchFamily="2"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Above graph we can say that Female ratio is more than male in online shopping. 67% female to 33% male.</a:t>
            </a:r>
          </a:p>
          <a:p>
            <a:pPr lvl="1">
              <a:lnSpc>
                <a:spcPct val="107000"/>
              </a:lnSpc>
              <a:spcAft>
                <a:spcPts val="800"/>
              </a:spcAft>
            </a:pPr>
            <a:endParaRPr lang="en-IN" sz="1300" b="0" dirty="0">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05E295C-8A4F-4F00-848F-ED6669BA7AC8}"/>
              </a:ext>
            </a:extLst>
          </p:cNvPr>
          <p:cNvSpPr txBox="1"/>
          <p:nvPr/>
        </p:nvSpPr>
        <p:spPr>
          <a:xfrm>
            <a:off x="565222" y="781107"/>
            <a:ext cx="11351491" cy="375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742950" lvl="1" indent="-285750">
              <a:lnSpc>
                <a:spcPct val="107000"/>
              </a:lnSpc>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Count plot , Bar plot, Pie plot</a:t>
            </a:r>
          </a:p>
        </p:txBody>
      </p:sp>
      <p:pic>
        <p:nvPicPr>
          <p:cNvPr id="8" name="Picture 7">
            <a:extLst>
              <a:ext uri="{FF2B5EF4-FFF2-40B4-BE49-F238E27FC236}">
                <a16:creationId xmlns:a16="http://schemas.microsoft.com/office/drawing/2014/main" id="{3ECEC12F-7DED-498D-B890-49C16B01A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002" y="1449444"/>
            <a:ext cx="4471844" cy="4509513"/>
          </a:xfrm>
          <a:prstGeom prst="rect">
            <a:avLst/>
          </a:prstGeom>
        </p:spPr>
      </p:pic>
    </p:spTree>
    <p:extLst>
      <p:ext uri="{BB962C8B-B14F-4D97-AF65-F5344CB8AC3E}">
        <p14:creationId xmlns:p14="http://schemas.microsoft.com/office/powerpoint/2010/main" val="1911147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329</TotalTime>
  <Words>2136</Words>
  <Application>Microsoft Office PowerPoint</Application>
  <PresentationFormat>Widescreen</PresentationFormat>
  <Paragraphs>168</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Corbel</vt:lpstr>
      <vt:lpstr>Symbol</vt:lpstr>
      <vt:lpstr>Times New Roman</vt:lpstr>
      <vt:lpstr>Wingdings</vt:lpstr>
      <vt:lpstr>Parallax</vt:lpstr>
      <vt:lpstr>PowerPoint Presentation</vt:lpstr>
      <vt:lpstr> INTRODUCTION </vt:lpstr>
      <vt:lpstr>Goal of problem statement</vt:lpstr>
      <vt:lpstr> Analytical Problem Framing </vt:lpstr>
      <vt:lpstr>Analytical Problem Framing</vt:lpstr>
      <vt:lpstr>PowerPoint Presentation</vt:lpstr>
      <vt:lpstr>PowerPoint Presentation</vt:lpstr>
      <vt:lpstr>PowerPoint Presentation</vt:lpstr>
      <vt:lpstr>      Visualizations</vt:lpstr>
      <vt:lpstr>Visualizations</vt:lpstr>
      <vt:lpstr>PowerPoint Presentation</vt:lpstr>
      <vt:lpstr>PowerPoint Presentation</vt:lpstr>
      <vt:lpstr>PowerPoint Presentation</vt:lpstr>
      <vt:lpstr>PowerPoint Presentation</vt:lpstr>
      <vt:lpstr>PowerPoint Presentation</vt:lpstr>
      <vt:lpstr>Different E-Retailers Performances </vt:lpstr>
      <vt:lpstr>Different E-Retailers Performances </vt:lpstr>
      <vt:lpstr>Different E-Retailers Performances </vt:lpstr>
      <vt:lpstr>Different E-Retailers Performances </vt:lpstr>
      <vt:lpstr>Different E-Retailers Performances </vt:lpstr>
      <vt:lpstr>Different E-Retailers Performances </vt:lpstr>
      <vt:lpstr>Benefits give by E-Retailers to How much Relevant  </vt:lpstr>
      <vt:lpstr>PowerPoint Presentation</vt:lpstr>
      <vt:lpstr>Which Payment method relevant to customers</vt:lpstr>
      <vt:lpstr>Customer’s Recommendation for which site is preference </vt:lpstr>
      <vt:lpstr>PowerPoint Presentation</vt:lpstr>
      <vt:lpstr>PowerPoint Presentation</vt:lpstr>
      <vt:lpstr>PowerPoint Presentation</vt:lpstr>
      <vt:lpstr>Conclusion</vt:lpstr>
      <vt:lpstr>Benefits and Drawback of E-retailers</vt:lpstr>
      <vt:lpstr>Device and Library Use</vt:lpstr>
      <vt:lpstr>Device and Library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Dadarwala</dc:creator>
  <cp:lastModifiedBy>Ankit Dadarwala</cp:lastModifiedBy>
  <cp:revision>54</cp:revision>
  <dcterms:created xsi:type="dcterms:W3CDTF">2021-10-24T07:09:11Z</dcterms:created>
  <dcterms:modified xsi:type="dcterms:W3CDTF">2021-11-07T11:47:49Z</dcterms:modified>
</cp:coreProperties>
</file>