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73" r:id="rId7"/>
    <p:sldId id="274" r:id="rId8"/>
    <p:sldId id="275" r:id="rId9"/>
    <p:sldId id="276" r:id="rId10"/>
    <p:sldId id="277" r:id="rId11"/>
    <p:sldId id="278" r:id="rId12"/>
    <p:sldId id="279" r:id="rId13"/>
    <p:sldId id="284" r:id="rId14"/>
    <p:sldId id="285" r:id="rId15"/>
    <p:sldId id="286" r:id="rId16"/>
    <p:sldId id="296" r:id="rId17"/>
    <p:sldId id="297" r:id="rId18"/>
    <p:sldId id="287" r:id="rId19"/>
    <p:sldId id="288" r:id="rId20"/>
    <p:sldId id="298" r:id="rId21"/>
    <p:sldId id="299" r:id="rId22"/>
    <p:sldId id="289" r:id="rId23"/>
    <p:sldId id="290" r:id="rId24"/>
    <p:sldId id="291" r:id="rId25"/>
    <p:sldId id="292" r:id="rId26"/>
    <p:sldId id="293" r:id="rId27"/>
    <p:sldId id="300" r:id="rId28"/>
    <p:sldId id="301" r:id="rId29"/>
    <p:sldId id="295"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Nunito"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055377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38bac7222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38bac7222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38bac7222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38bac7222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38bac7222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38bac7222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8ce989e6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8ce989e6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c0da6a98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c0da6a98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38ce989e6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38ce989e6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38ce989e6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38ce989e6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38ce989e6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38ce989e6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38ce989e6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38ce989e6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38ce989e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38ce989e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rgbClr val="000000"/>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38ce989e6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38ce989e6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38ce989e6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38ce989e6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38ce989e6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38ce989e6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2c0da6a98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2c0da6a98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45202750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45202750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452027509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452027509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452027509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1452027509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2c0da6a98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2c0da6a98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2c0da6a98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2c0da6a98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38bac722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38bac722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38bac722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38bac722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324600" y="1702275"/>
            <a:ext cx="8494800" cy="725459"/>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2400" dirty="0"/>
              <a:t>A Study on Product Data Visualization With ML</a:t>
            </a:r>
            <a:endParaRPr sz="3000" dirty="0"/>
          </a:p>
        </p:txBody>
      </p:sp>
      <p:sp>
        <p:nvSpPr>
          <p:cNvPr id="2" name="TextBox 1">
            <a:extLst>
              <a:ext uri="{FF2B5EF4-FFF2-40B4-BE49-F238E27FC236}">
                <a16:creationId xmlns:a16="http://schemas.microsoft.com/office/drawing/2014/main" id="{855AB092-D668-9CF0-0C30-C5B5F2DD010F}"/>
              </a:ext>
            </a:extLst>
          </p:cNvPr>
          <p:cNvSpPr txBox="1"/>
          <p:nvPr/>
        </p:nvSpPr>
        <p:spPr>
          <a:xfrm flipH="1">
            <a:off x="5697839" y="2698343"/>
            <a:ext cx="2474561" cy="1384995"/>
          </a:xfrm>
          <a:prstGeom prst="rect">
            <a:avLst/>
          </a:prstGeom>
          <a:noFill/>
        </p:spPr>
        <p:txBody>
          <a:bodyPr wrap="square" rtlCol="0">
            <a:spAutoFit/>
          </a:bodyPr>
          <a:lstStyle/>
          <a:p>
            <a:r>
              <a:rPr lang="en-IN" dirty="0">
                <a:solidFill>
                  <a:schemeClr val="bg1">
                    <a:lumMod val="75000"/>
                  </a:schemeClr>
                </a:solidFill>
              </a:rPr>
              <a:t>By:-</a:t>
            </a:r>
          </a:p>
          <a:p>
            <a:r>
              <a:rPr lang="en-IN" dirty="0">
                <a:solidFill>
                  <a:schemeClr val="bg1">
                    <a:lumMod val="75000"/>
                  </a:schemeClr>
                </a:solidFill>
              </a:rPr>
              <a:t>Aman Singh</a:t>
            </a:r>
          </a:p>
          <a:p>
            <a:r>
              <a:rPr lang="en-IN" dirty="0" err="1">
                <a:solidFill>
                  <a:schemeClr val="bg1">
                    <a:lumMod val="75000"/>
                  </a:schemeClr>
                </a:solidFill>
              </a:rPr>
              <a:t>Arohi</a:t>
            </a:r>
            <a:r>
              <a:rPr lang="en-IN" dirty="0">
                <a:solidFill>
                  <a:schemeClr val="bg1">
                    <a:lumMod val="75000"/>
                  </a:schemeClr>
                </a:solidFill>
              </a:rPr>
              <a:t> Shrivastava</a:t>
            </a:r>
          </a:p>
          <a:p>
            <a:r>
              <a:rPr lang="en-IN" dirty="0">
                <a:solidFill>
                  <a:schemeClr val="bg1">
                    <a:lumMod val="75000"/>
                  </a:schemeClr>
                </a:solidFill>
              </a:rPr>
              <a:t>Ashutosh Choubey</a:t>
            </a:r>
          </a:p>
          <a:p>
            <a:r>
              <a:rPr lang="en-IN" dirty="0">
                <a:solidFill>
                  <a:schemeClr val="bg1">
                    <a:lumMod val="75000"/>
                  </a:schemeClr>
                </a:solidFill>
              </a:rPr>
              <a:t>Ankit </a:t>
            </a:r>
            <a:r>
              <a:rPr lang="en-IN" dirty="0" err="1">
                <a:solidFill>
                  <a:schemeClr val="bg1">
                    <a:lumMod val="75000"/>
                  </a:schemeClr>
                </a:solidFill>
              </a:rPr>
              <a:t>Talreja</a:t>
            </a:r>
            <a:r>
              <a:rPr lang="en-IN" dirty="0">
                <a:solidFill>
                  <a:schemeClr val="bg1">
                    <a:lumMod val="75000"/>
                  </a:schemeClr>
                </a:solidFill>
              </a:rPr>
              <a:t> Sahitya</a:t>
            </a:r>
          </a:p>
          <a:p>
            <a:r>
              <a:rPr lang="en-IN" dirty="0">
                <a:solidFill>
                  <a:schemeClr val="bg1">
                    <a:lumMod val="75000"/>
                  </a:schemeClr>
                </a:solidFill>
              </a:rPr>
              <a:t>Kush Jain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819150" y="405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Naive Bayes Text Classification</a:t>
            </a:r>
            <a:endParaRPr/>
          </a:p>
        </p:txBody>
      </p:sp>
      <p:sp>
        <p:nvSpPr>
          <p:cNvPr id="296" name="Google Shape;296;p34"/>
          <p:cNvSpPr txBox="1">
            <a:spLocks noGrp="1"/>
          </p:cNvSpPr>
          <p:nvPr>
            <p:ph type="body" idx="1"/>
          </p:nvPr>
        </p:nvSpPr>
        <p:spPr>
          <a:xfrm>
            <a:off x="738450" y="1347750"/>
            <a:ext cx="7505700" cy="24480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Naive Bayes is a probabilistic technique that is extensively used for classification, especially in natural language processing and text classification.</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The method is "naive" because it assumes that each feature (or word) in the input is independent of every other characteristic.</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In text classification, each document is represented as a bag of words (or a list of word frequencies), and the Naive Bayes method calculates the likelihood of each document belonging to a certain class.</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The algorithm estimates the prior probability of each class (i.e., the proportion of documents in the training set that correspond to each class) and the conditional probability of each word given each class.</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To classify a new document, the algorithm determines the likelihood of the document belonging to each class using Bayes' theorem, which takes into consideration both the prior probability and the conditional probability.</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Finally, the algorithm allocates the document to the class with the highest probability.</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Naive Bayes is a prominent technique in text categorization due to its simplicity and efficiency. It is also known to perform effectively even with limited quantities of training data.</a:t>
            </a:r>
            <a:endParaRPr sz="1200" dirty="0">
              <a:latin typeface="Times New Roman"/>
              <a:ea typeface="Times New Roman"/>
              <a:cs typeface="Times New Roman"/>
              <a:sym typeface="Times New Roman"/>
            </a:endParaRPr>
          </a:p>
        </p:txBody>
      </p:sp>
      <p:sp>
        <p:nvSpPr>
          <p:cNvPr id="297" name="Google Shape;297;p3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819150" y="405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Cosine Similarity</a:t>
            </a:r>
            <a:endParaRPr/>
          </a:p>
        </p:txBody>
      </p:sp>
      <p:sp>
        <p:nvSpPr>
          <p:cNvPr id="303" name="Google Shape;303;p35"/>
          <p:cNvSpPr txBox="1">
            <a:spLocks noGrp="1"/>
          </p:cNvSpPr>
          <p:nvPr>
            <p:ph type="body" idx="1"/>
          </p:nvPr>
        </p:nvSpPr>
        <p:spPr>
          <a:xfrm>
            <a:off x="738450" y="1347750"/>
            <a:ext cx="7505700" cy="24480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Cosine similarity is a measure of similarity between two non-zero vectors and is extensively used in text-based applications such as document comparison, information retrieval, text mining, and recommendation systems.</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measure estimates the cosine of the angle between the two vectors, which spans from 0 (no resemblance) to 1 (perfect similarity).</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In text-based applications, the vectors often indicate the frequency of words in the documents.</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To determine cosine similarity, the dot product of the two vectors is divided by the product of their magnitudes.</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resulting value shows the cosine similarity between the two vectors.</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Cosine similarity is effective in finding comparable documents or items, and is widely used to develop recommendation systems for products, movies, or other items based on their similarities in characteristics or content.</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It is a regularly used similarity measure in natural language processing and text mining due to its efficacy in capturing semantic links between words and documents.</a:t>
            </a:r>
            <a:endParaRPr sz="1200">
              <a:latin typeface="Times New Roman"/>
              <a:ea typeface="Times New Roman"/>
              <a:cs typeface="Times New Roman"/>
              <a:sym typeface="Times New Roman"/>
            </a:endParaRPr>
          </a:p>
        </p:txBody>
      </p:sp>
      <p:sp>
        <p:nvSpPr>
          <p:cNvPr id="304" name="Google Shape;304;p3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819150" y="405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Outcomes</a:t>
            </a:r>
            <a:endParaRPr/>
          </a:p>
        </p:txBody>
      </p:sp>
      <p:sp>
        <p:nvSpPr>
          <p:cNvPr id="310" name="Google Shape;310;p36"/>
          <p:cNvSpPr txBox="1">
            <a:spLocks noGrp="1"/>
          </p:cNvSpPr>
          <p:nvPr>
            <p:ph type="body" idx="1"/>
          </p:nvPr>
        </p:nvSpPr>
        <p:spPr>
          <a:xfrm>
            <a:off x="738450" y="1347750"/>
            <a:ext cx="7505700" cy="24480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After training and testing our Naive Bayes model on the collected data, we attained an accuracy of 0.8838.</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This accuracy score indicates that the model accurately classified 88.38% of the test data.</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While an accuracy of 0.8838 is regarded high, it is crucial to remember that the model's performance may vary based on the specific data it is applied to.</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To increase the model's accuracy, we can explore additional preprocessing approaches like as stemming, stop-word removal, or TF-IDF vectorization.</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Additionally, we can study alternative classification methods such as support vector machines, decision trees, or random forests to further increase the accuracy of the model.</a:t>
            </a:r>
            <a:endParaRPr sz="1200" dirty="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dirty="0">
                <a:latin typeface="Times New Roman"/>
                <a:ea typeface="Times New Roman"/>
                <a:cs typeface="Times New Roman"/>
                <a:sym typeface="Times New Roman"/>
              </a:rPr>
              <a:t>Overall, the Naive Bayes model has proved its usefulness in text classification tasks and might be a useful tool for numerous applications in natural language processing and machine learning.</a:t>
            </a:r>
            <a:endParaRPr sz="1200" dirty="0">
              <a:latin typeface="Times New Roman"/>
              <a:ea typeface="Times New Roman"/>
              <a:cs typeface="Times New Roman"/>
              <a:sym typeface="Times New Roman"/>
            </a:endParaRPr>
          </a:p>
        </p:txBody>
      </p:sp>
      <p:sp>
        <p:nvSpPr>
          <p:cNvPr id="311" name="Google Shape;311;p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xfrm>
            <a:off x="819150" y="459525"/>
            <a:ext cx="7505700" cy="74407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Results and Comments</a:t>
            </a:r>
            <a:endParaRPr dirty="0"/>
          </a:p>
        </p:txBody>
      </p:sp>
      <p:sp>
        <p:nvSpPr>
          <p:cNvPr id="342" name="Google Shape;342;p41"/>
          <p:cNvSpPr txBox="1">
            <a:spLocks noGrp="1"/>
          </p:cNvSpPr>
          <p:nvPr>
            <p:ph type="body" idx="1"/>
          </p:nvPr>
        </p:nvSpPr>
        <p:spPr>
          <a:xfrm>
            <a:off x="467544" y="1203598"/>
            <a:ext cx="8208912" cy="3121866"/>
          </a:xfrm>
          <a:prstGeom prst="rect">
            <a:avLst/>
          </a:prstGeom>
        </p:spPr>
        <p:txBody>
          <a:bodyPr spcFirstLastPara="1" wrap="square" lIns="91425" tIns="91425" rIns="91425" bIns="91425" anchor="t" anchorCtr="0">
            <a:normAutofit/>
          </a:bodyPr>
          <a:lstStyle/>
          <a:p>
            <a:pPr lvl="0" algn="l" rtl="0">
              <a:spcBef>
                <a:spcPts val="0"/>
              </a:spcBef>
              <a:spcAft>
                <a:spcPts val="0"/>
              </a:spcAft>
              <a:buSzPts val="1300"/>
              <a:buFont typeface="Wingdings" pitchFamily="2" charset="2"/>
              <a:buChar char="ü"/>
            </a:pPr>
            <a:r>
              <a:rPr lang="en" dirty="0">
                <a:solidFill>
                  <a:schemeClr val="bg2">
                    <a:lumMod val="75000"/>
                  </a:schemeClr>
                </a:solidFill>
                <a:latin typeface="Calibri" pitchFamily="34" charset="0"/>
                <a:cs typeface="Calibri" pitchFamily="34" charset="0"/>
              </a:rPr>
              <a:t>We developed a user-friendly graphical user interface (GUI) using Flask, a Python-based web framework, for our web scraping and data analysis system.</a:t>
            </a:r>
            <a:endParaRPr dirty="0">
              <a:solidFill>
                <a:schemeClr val="bg2">
                  <a:lumMod val="75000"/>
                </a:schemeClr>
              </a:solidFill>
              <a:latin typeface="Calibri" pitchFamily="34" charset="0"/>
              <a:cs typeface="Calibri" pitchFamily="34" charset="0"/>
            </a:endParaRPr>
          </a:p>
          <a:p>
            <a:pPr lvl="0" algn="l" rtl="0">
              <a:spcBef>
                <a:spcPts val="0"/>
              </a:spcBef>
              <a:spcAft>
                <a:spcPts val="0"/>
              </a:spcAft>
              <a:buSzPts val="1300"/>
              <a:buFont typeface="Wingdings" pitchFamily="2" charset="2"/>
              <a:buChar char="ü"/>
            </a:pPr>
            <a:r>
              <a:rPr lang="en" dirty="0">
                <a:solidFill>
                  <a:schemeClr val="bg2">
                    <a:lumMod val="75000"/>
                  </a:schemeClr>
                </a:solidFill>
                <a:latin typeface="Calibri" pitchFamily="34" charset="0"/>
                <a:cs typeface="Calibri" pitchFamily="34" charset="0"/>
              </a:rPr>
              <a:t>The Flask app allows users to enter a URL for an e-commerce website and automatically retrieve and store data in CSV format.</a:t>
            </a:r>
            <a:endParaRPr dirty="0">
              <a:solidFill>
                <a:schemeClr val="bg2">
                  <a:lumMod val="75000"/>
                </a:schemeClr>
              </a:solidFill>
              <a:latin typeface="Calibri" pitchFamily="34" charset="0"/>
              <a:cs typeface="Calibri" pitchFamily="34" charset="0"/>
            </a:endParaRPr>
          </a:p>
          <a:p>
            <a:pPr lvl="0" algn="l" rtl="0">
              <a:spcBef>
                <a:spcPts val="0"/>
              </a:spcBef>
              <a:spcAft>
                <a:spcPts val="0"/>
              </a:spcAft>
              <a:buSzPts val="1300"/>
              <a:buFont typeface="Wingdings" pitchFamily="2" charset="2"/>
              <a:buChar char="ü"/>
            </a:pPr>
            <a:r>
              <a:rPr lang="en" dirty="0">
                <a:solidFill>
                  <a:schemeClr val="bg2">
                    <a:lumMod val="75000"/>
                  </a:schemeClr>
                </a:solidFill>
                <a:latin typeface="Calibri" pitchFamily="34" charset="0"/>
                <a:cs typeface="Calibri" pitchFamily="34" charset="0"/>
              </a:rPr>
              <a:t>We tested our system using Flipkart, a popular Indian e-commerce website, and successfully extracted product names, prices, and ratings for a selected category of products.</a:t>
            </a:r>
            <a:endParaRPr dirty="0">
              <a:solidFill>
                <a:schemeClr val="bg2">
                  <a:lumMod val="75000"/>
                </a:schemeClr>
              </a:solidFill>
              <a:latin typeface="Calibri" pitchFamily="34" charset="0"/>
              <a:cs typeface="Calibri" pitchFamily="34" charset="0"/>
            </a:endParaRPr>
          </a:p>
          <a:p>
            <a:pPr lvl="0" algn="l" rtl="0">
              <a:spcBef>
                <a:spcPts val="0"/>
              </a:spcBef>
              <a:spcAft>
                <a:spcPts val="0"/>
              </a:spcAft>
              <a:buSzPts val="1300"/>
              <a:buFont typeface="Wingdings" pitchFamily="2" charset="2"/>
              <a:buChar char="ü"/>
            </a:pPr>
            <a:r>
              <a:rPr lang="en" dirty="0">
                <a:solidFill>
                  <a:schemeClr val="bg2">
                    <a:lumMod val="75000"/>
                  </a:schemeClr>
                </a:solidFill>
                <a:latin typeface="Calibri" pitchFamily="34" charset="0"/>
                <a:cs typeface="Calibri" pitchFamily="34" charset="0"/>
              </a:rPr>
              <a:t>Data analysis using statistical methods, such as mean and median, revealed insights into product pricing and ratings trends.</a:t>
            </a:r>
            <a:endParaRPr dirty="0">
              <a:solidFill>
                <a:schemeClr val="bg2">
                  <a:lumMod val="75000"/>
                </a:schemeClr>
              </a:solidFill>
              <a:latin typeface="Calibri" pitchFamily="34" charset="0"/>
              <a:cs typeface="Calibri" pitchFamily="34" charset="0"/>
            </a:endParaRPr>
          </a:p>
          <a:p>
            <a:pPr lvl="0" algn="l" rtl="0">
              <a:spcBef>
                <a:spcPts val="0"/>
              </a:spcBef>
              <a:spcAft>
                <a:spcPts val="0"/>
              </a:spcAft>
              <a:buSzPts val="1300"/>
              <a:buFont typeface="Wingdings" pitchFamily="2" charset="2"/>
              <a:buChar char="ü"/>
            </a:pPr>
            <a:r>
              <a:rPr lang="en" dirty="0">
                <a:solidFill>
                  <a:schemeClr val="bg2">
                    <a:lumMod val="75000"/>
                  </a:schemeClr>
                </a:solidFill>
                <a:latin typeface="Calibri" pitchFamily="34" charset="0"/>
                <a:cs typeface="Calibri" pitchFamily="34" charset="0"/>
              </a:rPr>
              <a:t>Our findings suggest that web scraping and data analysis can provide valuable insights for businesses seeking to understand customer behavior and market trends.</a:t>
            </a:r>
            <a:endParaRPr dirty="0">
              <a:solidFill>
                <a:schemeClr val="bg2">
                  <a:lumMod val="75000"/>
                </a:schemeClr>
              </a:solidFill>
              <a:latin typeface="Calibri" pitchFamily="34" charset="0"/>
              <a:cs typeface="Calibri" pitchFamily="34" charset="0"/>
            </a:endParaRPr>
          </a:p>
          <a:p>
            <a:pPr lvl="0" algn="l" rtl="0">
              <a:spcBef>
                <a:spcPts val="0"/>
              </a:spcBef>
              <a:spcAft>
                <a:spcPts val="0"/>
              </a:spcAft>
              <a:buSzPts val="1300"/>
              <a:buFont typeface="Wingdings" pitchFamily="2" charset="2"/>
              <a:buChar char="ü"/>
            </a:pPr>
            <a:r>
              <a:rPr lang="en" dirty="0">
                <a:solidFill>
                  <a:schemeClr val="bg2">
                    <a:lumMod val="75000"/>
                  </a:schemeClr>
                </a:solidFill>
                <a:latin typeface="Calibri" pitchFamily="34" charset="0"/>
                <a:cs typeface="Calibri" pitchFamily="34" charset="0"/>
              </a:rPr>
              <a:t>However, it's important to note that web scraping may present legal and ethical challenges, and caution should be exercised in the use of such techniques.</a:t>
            </a:r>
            <a:endParaRPr dirty="0">
              <a:solidFill>
                <a:schemeClr val="bg2">
                  <a:lumMod val="75000"/>
                </a:schemeClr>
              </a:solidFill>
              <a:latin typeface="Calibri" pitchFamily="34" charset="0"/>
              <a:cs typeface="Calibri" pitchFamily="34" charset="0"/>
            </a:endParaRPr>
          </a:p>
        </p:txBody>
      </p:sp>
      <p:sp>
        <p:nvSpPr>
          <p:cNvPr id="343" name="Google Shape;343;p4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body" idx="1"/>
          </p:nvPr>
        </p:nvSpPr>
        <p:spPr>
          <a:xfrm>
            <a:off x="899592" y="915566"/>
            <a:ext cx="7347300" cy="3456384"/>
          </a:xfrm>
          <a:prstGeom prst="rect">
            <a:avLst/>
          </a:prstGeom>
        </p:spPr>
        <p:txBody>
          <a:bodyPr spcFirstLastPara="1" wrap="square" lIns="91425" tIns="91425" rIns="91425" bIns="91425" anchor="t" anchorCtr="0">
            <a:noAutofit/>
          </a:bodyPr>
          <a:lstStyle/>
          <a:p>
            <a:pPr marL="152400" lvl="0" indent="0" algn="l" rtl="0">
              <a:spcBef>
                <a:spcPts val="1500"/>
              </a:spcBef>
              <a:spcAft>
                <a:spcPts val="0"/>
              </a:spcAft>
              <a:buClr>
                <a:srgbClr val="000000"/>
              </a:buClr>
              <a:buSzPts val="1200"/>
              <a:buNone/>
            </a:pPr>
            <a:r>
              <a:rPr lang="en" dirty="0">
                <a:solidFill>
                  <a:schemeClr val="tx2">
                    <a:lumMod val="10000"/>
                  </a:schemeClr>
                </a:solidFill>
                <a:latin typeface="Calibri" pitchFamily="34" charset="0"/>
                <a:ea typeface="Times New Roman"/>
                <a:cs typeface="Calibri" pitchFamily="34" charset="0"/>
                <a:sym typeface="Times New Roman"/>
              </a:rPr>
              <a:t>Introduction:The first stage of our Flask app involved scraping product data from an e-commerce website and extracting relevant features and specifications.</a:t>
            </a:r>
            <a:endParaRPr dirty="0">
              <a:solidFill>
                <a:schemeClr val="tx2">
                  <a:lumMod val="10000"/>
                </a:schemeClr>
              </a:solidFill>
              <a:latin typeface="Calibri" pitchFamily="34" charset="0"/>
              <a:ea typeface="Times New Roman"/>
              <a:cs typeface="Calibri" pitchFamily="34" charset="0"/>
              <a:sym typeface="Times New Roman"/>
            </a:endParaRPr>
          </a:p>
          <a:p>
            <a:pPr marL="152400" lvl="0" indent="0" algn="l" rtl="0">
              <a:spcBef>
                <a:spcPts val="0"/>
              </a:spcBef>
              <a:spcAft>
                <a:spcPts val="0"/>
              </a:spcAft>
              <a:buClr>
                <a:srgbClr val="000000"/>
              </a:buClr>
              <a:buSzPts val="1200"/>
              <a:buNone/>
            </a:pPr>
            <a:endParaRPr lang="en" dirty="0">
              <a:solidFill>
                <a:schemeClr val="tx2">
                  <a:lumMod val="10000"/>
                </a:schemeClr>
              </a:solidFill>
              <a:latin typeface="Calibri" pitchFamily="34" charset="0"/>
              <a:ea typeface="Times New Roman"/>
              <a:cs typeface="Calibri" pitchFamily="34" charset="0"/>
              <a:sym typeface="Times New Roman"/>
            </a:endParaRPr>
          </a:p>
          <a:p>
            <a:pPr marL="152400" lvl="0" indent="0" algn="l" rtl="0">
              <a:spcBef>
                <a:spcPts val="0"/>
              </a:spcBef>
              <a:spcAft>
                <a:spcPts val="0"/>
              </a:spcAft>
              <a:buClr>
                <a:srgbClr val="000000"/>
              </a:buClr>
              <a:buSzPts val="1200"/>
              <a:buNone/>
            </a:pPr>
            <a:r>
              <a:rPr lang="en" dirty="0">
                <a:solidFill>
                  <a:schemeClr val="tx2">
                    <a:lumMod val="10000"/>
                  </a:schemeClr>
                </a:solidFill>
                <a:latin typeface="Calibri" pitchFamily="34" charset="0"/>
                <a:ea typeface="Times New Roman"/>
                <a:cs typeface="Calibri" pitchFamily="34" charset="0"/>
                <a:sym typeface="Times New Roman"/>
              </a:rPr>
              <a:t>Product Scraping:We used web scraping techniques to extract data from the website, including product name, brand, price, image, and description.We leveraged the BeautifulSoup library to parse the HTML and extract relevant information.</a:t>
            </a:r>
            <a:endParaRPr dirty="0">
              <a:solidFill>
                <a:schemeClr val="tx2">
                  <a:lumMod val="10000"/>
                </a:schemeClr>
              </a:solidFill>
              <a:latin typeface="Calibri" pitchFamily="34" charset="0"/>
              <a:ea typeface="Times New Roman"/>
              <a:cs typeface="Calibri" pitchFamily="34" charset="0"/>
              <a:sym typeface="Times New Roman"/>
            </a:endParaRPr>
          </a:p>
          <a:p>
            <a:pPr marL="152400" lvl="0" indent="0" algn="l" rtl="0">
              <a:spcBef>
                <a:spcPts val="0"/>
              </a:spcBef>
              <a:spcAft>
                <a:spcPts val="0"/>
              </a:spcAft>
              <a:buClr>
                <a:srgbClr val="000000"/>
              </a:buClr>
              <a:buSzPts val="1200"/>
              <a:buNone/>
            </a:pPr>
            <a:endParaRPr lang="en" dirty="0">
              <a:solidFill>
                <a:schemeClr val="tx2">
                  <a:lumMod val="10000"/>
                </a:schemeClr>
              </a:solidFill>
              <a:latin typeface="Calibri" pitchFamily="34" charset="0"/>
              <a:ea typeface="Times New Roman"/>
              <a:cs typeface="Calibri" pitchFamily="34" charset="0"/>
              <a:sym typeface="Times New Roman"/>
            </a:endParaRPr>
          </a:p>
          <a:p>
            <a:pPr marL="152400" lvl="0" indent="0" algn="l" rtl="0">
              <a:spcBef>
                <a:spcPts val="0"/>
              </a:spcBef>
              <a:spcAft>
                <a:spcPts val="0"/>
              </a:spcAft>
              <a:buClr>
                <a:srgbClr val="000000"/>
              </a:buClr>
              <a:buSzPts val="1200"/>
              <a:buNone/>
            </a:pPr>
            <a:r>
              <a:rPr lang="en" dirty="0">
                <a:solidFill>
                  <a:schemeClr val="tx2">
                    <a:lumMod val="10000"/>
                  </a:schemeClr>
                </a:solidFill>
                <a:latin typeface="Calibri" pitchFamily="34" charset="0"/>
                <a:ea typeface="Times New Roman"/>
                <a:cs typeface="Calibri" pitchFamily="34" charset="0"/>
                <a:sym typeface="Times New Roman"/>
              </a:rPr>
              <a:t>Feature Extraction:</a:t>
            </a:r>
          </a:p>
          <a:p>
            <a:pPr marL="323850" lvl="0" indent="-171450" algn="l" rtl="0">
              <a:spcBef>
                <a:spcPts val="0"/>
              </a:spcBef>
              <a:spcAft>
                <a:spcPts val="0"/>
              </a:spcAft>
              <a:buClr>
                <a:srgbClr val="000000"/>
              </a:buClr>
              <a:buSzPts val="1200"/>
              <a:buFont typeface="Wingdings" pitchFamily="2" charset="2"/>
              <a:buChar char="ü"/>
            </a:pPr>
            <a:r>
              <a:rPr lang="en" dirty="0">
                <a:solidFill>
                  <a:schemeClr val="tx2">
                    <a:lumMod val="10000"/>
                  </a:schemeClr>
                </a:solidFill>
                <a:latin typeface="Calibri" pitchFamily="34" charset="0"/>
                <a:ea typeface="Times New Roman"/>
                <a:cs typeface="Calibri" pitchFamily="34" charset="0"/>
                <a:sym typeface="Times New Roman"/>
              </a:rPr>
              <a:t>After scraping product data, we then utilized natural language processing (NLP) techniques to extract key features and specifications of each product.</a:t>
            </a:r>
          </a:p>
          <a:p>
            <a:pPr marL="323850" lvl="0" indent="-171450" algn="l" rtl="0">
              <a:spcBef>
                <a:spcPts val="0"/>
              </a:spcBef>
              <a:spcAft>
                <a:spcPts val="0"/>
              </a:spcAft>
              <a:buClr>
                <a:srgbClr val="000000"/>
              </a:buClr>
              <a:buSzPts val="1200"/>
              <a:buFont typeface="Wingdings" pitchFamily="2" charset="2"/>
              <a:buChar char="ü"/>
            </a:pPr>
            <a:r>
              <a:rPr lang="en" dirty="0">
                <a:solidFill>
                  <a:schemeClr val="tx2">
                    <a:lumMod val="10000"/>
                  </a:schemeClr>
                </a:solidFill>
                <a:latin typeface="Calibri" pitchFamily="34" charset="0"/>
                <a:ea typeface="Times New Roman"/>
                <a:cs typeface="Calibri" pitchFamily="34" charset="0"/>
                <a:sym typeface="Times New Roman"/>
              </a:rPr>
              <a:t>We used spaCy, a popular NLP library, to process the product descriptions and identify important features such as size, color, material, and usage instructions.</a:t>
            </a:r>
          </a:p>
          <a:p>
            <a:pPr marL="323850" lvl="0" indent="-171450" algn="l" rtl="0">
              <a:spcBef>
                <a:spcPts val="0"/>
              </a:spcBef>
              <a:spcAft>
                <a:spcPts val="0"/>
              </a:spcAft>
              <a:buClr>
                <a:srgbClr val="000000"/>
              </a:buClr>
              <a:buSzPts val="1200"/>
              <a:buFont typeface="Wingdings" pitchFamily="2" charset="2"/>
              <a:buChar char="ü"/>
            </a:pPr>
            <a:r>
              <a:rPr lang="en" dirty="0">
                <a:solidFill>
                  <a:schemeClr val="tx2">
                    <a:lumMod val="10000"/>
                  </a:schemeClr>
                </a:solidFill>
                <a:latin typeface="Calibri" pitchFamily="34" charset="0"/>
                <a:ea typeface="Times New Roman"/>
                <a:cs typeface="Calibri" pitchFamily="34" charset="0"/>
                <a:sym typeface="Times New Roman"/>
              </a:rPr>
              <a:t>We also utilized regular expressions to extract numerical values such as weight, dimensions, and capacity</a:t>
            </a:r>
            <a:r>
              <a:rPr lang="en" dirty="0">
                <a:latin typeface="Calibri" pitchFamily="34" charset="0"/>
                <a:ea typeface="Times New Roman"/>
                <a:cs typeface="Calibri" pitchFamily="34" charset="0"/>
                <a:sym typeface="Times New Roman"/>
              </a:rPr>
              <a:t>.</a:t>
            </a:r>
            <a:endParaRPr dirty="0">
              <a:latin typeface="Calibri" pitchFamily="34" charset="0"/>
              <a:ea typeface="Times New Roman"/>
              <a:cs typeface="Calibri" pitchFamily="34" charset="0"/>
              <a:sym typeface="Times New Roman"/>
            </a:endParaRPr>
          </a:p>
        </p:txBody>
      </p:sp>
      <p:sp>
        <p:nvSpPr>
          <p:cNvPr id="349" name="Google Shape;349;p42"/>
          <p:cNvSpPr txBox="1">
            <a:spLocks noGrp="1"/>
          </p:cNvSpPr>
          <p:nvPr>
            <p:ph type="title"/>
          </p:nvPr>
        </p:nvSpPr>
        <p:spPr>
          <a:xfrm>
            <a:off x="848500" y="412700"/>
            <a:ext cx="7505700" cy="57487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Initial Stage: Product Scraping and Feature Extraction</a:t>
            </a:r>
            <a:endParaRPr sz="2400" dirty="0"/>
          </a:p>
        </p:txBody>
      </p:sp>
      <p:sp>
        <p:nvSpPr>
          <p:cNvPr id="350" name="Google Shape;350;p4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3"/>
          <p:cNvSpPr txBox="1">
            <a:spLocks noGrp="1"/>
          </p:cNvSpPr>
          <p:nvPr>
            <p:ph type="body" idx="1"/>
          </p:nvPr>
        </p:nvSpPr>
        <p:spPr>
          <a:xfrm>
            <a:off x="899592" y="1275606"/>
            <a:ext cx="7347300" cy="2880320"/>
          </a:xfrm>
          <a:prstGeom prst="rect">
            <a:avLst/>
          </a:prstGeom>
        </p:spPr>
        <p:txBody>
          <a:bodyPr spcFirstLastPara="1" wrap="square" lIns="91425" tIns="91425" rIns="91425" bIns="91425" anchor="t" anchorCtr="0">
            <a:noAutofit/>
          </a:bodyPr>
          <a:lstStyle/>
          <a:p>
            <a:pPr marL="152400" lvl="0" indent="0" algn="l" rtl="0">
              <a:spcBef>
                <a:spcPts val="1500"/>
              </a:spcBef>
              <a:spcAft>
                <a:spcPts val="0"/>
              </a:spcAft>
              <a:buClr>
                <a:srgbClr val="000000"/>
              </a:buClr>
              <a:buSzPts val="1200"/>
              <a:buNone/>
            </a:pPr>
            <a:r>
              <a:rPr lang="en" sz="1600" dirty="0">
                <a:solidFill>
                  <a:schemeClr val="bg2">
                    <a:lumMod val="50000"/>
                  </a:schemeClr>
                </a:solidFill>
                <a:latin typeface="Calibri" pitchFamily="34" charset="0"/>
                <a:ea typeface="Times New Roman"/>
                <a:cs typeface="Calibri" pitchFamily="34" charset="0"/>
                <a:sym typeface="Times New Roman"/>
              </a:rPr>
              <a:t>Challenges:The main challenge in this stage was dealing with the variety and complexity of the product data.The e-commerce website had a wide range of products with varying descriptions and formats, making it difficult to extract consistent features across all products.</a:t>
            </a:r>
            <a:endParaRPr sz="1600" dirty="0">
              <a:solidFill>
                <a:schemeClr val="bg2">
                  <a:lumMod val="50000"/>
                </a:schemeClr>
              </a:solidFill>
              <a:latin typeface="Calibri" pitchFamily="34" charset="0"/>
              <a:ea typeface="Times New Roman"/>
              <a:cs typeface="Calibri" pitchFamily="34" charset="0"/>
              <a:sym typeface="Times New Roman"/>
            </a:endParaRPr>
          </a:p>
          <a:p>
            <a:pPr marL="152400" lvl="0" indent="0" algn="l" rtl="0">
              <a:spcBef>
                <a:spcPts val="0"/>
              </a:spcBef>
              <a:spcAft>
                <a:spcPts val="0"/>
              </a:spcAft>
              <a:buClr>
                <a:srgbClr val="000000"/>
              </a:buClr>
              <a:buSzPts val="1200"/>
              <a:buNone/>
            </a:pPr>
            <a:endParaRPr lang="en" sz="1600" dirty="0">
              <a:solidFill>
                <a:schemeClr val="bg2">
                  <a:lumMod val="50000"/>
                </a:schemeClr>
              </a:solidFill>
              <a:latin typeface="Times New Roman"/>
              <a:ea typeface="Times New Roman"/>
              <a:cs typeface="Times New Roman"/>
              <a:sym typeface="Times New Roman"/>
            </a:endParaRPr>
          </a:p>
          <a:p>
            <a:pPr marL="152400" lvl="0" indent="0" algn="l" rtl="0">
              <a:spcBef>
                <a:spcPts val="0"/>
              </a:spcBef>
              <a:spcAft>
                <a:spcPts val="0"/>
              </a:spcAft>
              <a:buClr>
                <a:srgbClr val="000000"/>
              </a:buClr>
              <a:buSzPts val="1200"/>
              <a:buNone/>
            </a:pPr>
            <a:r>
              <a:rPr lang="en" sz="1600" dirty="0">
                <a:solidFill>
                  <a:schemeClr val="bg2">
                    <a:lumMod val="50000"/>
                  </a:schemeClr>
                </a:solidFill>
                <a:latin typeface="Calibri" pitchFamily="34" charset="0"/>
                <a:ea typeface="Times New Roman"/>
                <a:cs typeface="Calibri" pitchFamily="34" charset="0"/>
                <a:sym typeface="Times New Roman"/>
              </a:rPr>
              <a:t>Conclusion:Despite the challenges, we were able to successfully scrape product data and extract relevant features and specifications using a combination of web scraping and NLP techniques.This laid the foundation for further stages of our Flask app, including product recommendation and comparison based on extracted features.</a:t>
            </a:r>
            <a:endParaRPr sz="1600" dirty="0">
              <a:solidFill>
                <a:schemeClr val="bg2">
                  <a:lumMod val="50000"/>
                </a:schemeClr>
              </a:solidFill>
              <a:latin typeface="Calibri" pitchFamily="34" charset="0"/>
              <a:ea typeface="Times New Roman"/>
              <a:cs typeface="Calibri" pitchFamily="34" charset="0"/>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p:txBody>
      </p:sp>
      <p:sp>
        <p:nvSpPr>
          <p:cNvPr id="356" name="Google Shape;356;p43"/>
          <p:cNvSpPr txBox="1">
            <a:spLocks noGrp="1"/>
          </p:cNvSpPr>
          <p:nvPr>
            <p:ph type="title"/>
          </p:nvPr>
        </p:nvSpPr>
        <p:spPr>
          <a:xfrm>
            <a:off x="899592" y="771550"/>
            <a:ext cx="7505700" cy="57487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Initial Stage: Product Scraping and Feature Extraction</a:t>
            </a:r>
            <a:endParaRPr sz="2400" dirty="0"/>
          </a:p>
        </p:txBody>
      </p:sp>
      <p:sp>
        <p:nvSpPr>
          <p:cNvPr id="357" name="Google Shape;357;p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83518"/>
            <a:ext cx="7505700" cy="648072"/>
          </a:xfrm>
        </p:spPr>
        <p:txBody>
          <a:bodyPr/>
          <a:lstStyle/>
          <a:p>
            <a:r>
              <a:rPr lang="en-IN" dirty="0"/>
              <a:t>Initial Stage: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19622"/>
            <a:ext cx="7715687" cy="3158806"/>
          </a:xfrm>
          <a:prstGeom prst="rect">
            <a:avLst/>
          </a:prstGeom>
        </p:spPr>
      </p:pic>
    </p:spTree>
    <p:extLst>
      <p:ext uri="{BB962C8B-B14F-4D97-AF65-F5344CB8AC3E}">
        <p14:creationId xmlns:p14="http://schemas.microsoft.com/office/powerpoint/2010/main" val="272735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55526"/>
            <a:ext cx="7505700" cy="574022"/>
          </a:xfrm>
        </p:spPr>
        <p:txBody>
          <a:bodyPr>
            <a:normAutofit fontScale="90000"/>
          </a:bodyPr>
          <a:lstStyle/>
          <a:p>
            <a:r>
              <a:rPr lang="en-IN" dirty="0"/>
              <a:t>Initial Stage: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31590"/>
            <a:ext cx="4230541" cy="3384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549" y="1131591"/>
            <a:ext cx="4099915" cy="3384374"/>
          </a:xfrm>
          <a:prstGeom prst="rect">
            <a:avLst/>
          </a:prstGeom>
        </p:spPr>
      </p:pic>
    </p:spTree>
    <p:extLst>
      <p:ext uri="{BB962C8B-B14F-4D97-AF65-F5344CB8AC3E}">
        <p14:creationId xmlns:p14="http://schemas.microsoft.com/office/powerpoint/2010/main" val="81620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848500" y="412700"/>
            <a:ext cx="7505700" cy="50286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Second Stage: Similarity Functions and Improved Searching</a:t>
            </a:r>
            <a:endParaRPr sz="2000" dirty="0"/>
          </a:p>
        </p:txBody>
      </p:sp>
      <p:sp>
        <p:nvSpPr>
          <p:cNvPr id="363" name="Google Shape;363;p4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364" name="Google Shape;364;p44"/>
          <p:cNvSpPr txBox="1">
            <a:spLocks noGrp="1"/>
          </p:cNvSpPr>
          <p:nvPr>
            <p:ph type="body" idx="1"/>
          </p:nvPr>
        </p:nvSpPr>
        <p:spPr>
          <a:xfrm>
            <a:off x="899592" y="987574"/>
            <a:ext cx="7347300" cy="3528392"/>
          </a:xfrm>
          <a:prstGeom prst="rect">
            <a:avLst/>
          </a:prstGeom>
        </p:spPr>
        <p:txBody>
          <a:bodyPr spcFirstLastPara="1" wrap="square" lIns="91425" tIns="91425" rIns="91425" bIns="91425" anchor="t" anchorCtr="0">
            <a:noAutofit/>
          </a:bodyPr>
          <a:lstStyle/>
          <a:p>
            <a:pPr marL="152400" lvl="0" indent="0" algn="l" rtl="0">
              <a:spcBef>
                <a:spcPts val="1500"/>
              </a:spcBef>
              <a:spcAft>
                <a:spcPts val="0"/>
              </a:spcAft>
              <a:buSzPts val="1200"/>
              <a:buNone/>
            </a:pPr>
            <a:r>
              <a:rPr lang="en" sz="1200" dirty="0">
                <a:solidFill>
                  <a:schemeClr val="bg2">
                    <a:lumMod val="50000"/>
                  </a:schemeClr>
                </a:solidFill>
                <a:latin typeface="Calibri" pitchFamily="34" charset="0"/>
                <a:ea typeface="Times New Roman"/>
                <a:cs typeface="Calibri" pitchFamily="34" charset="0"/>
                <a:sym typeface="Times New Roman"/>
              </a:rPr>
              <a:t>Introduction:In the second stage of our Flask app, we improved the searching feature by implementing similarity functions and making the search more feasible.</a:t>
            </a:r>
            <a:endParaRPr sz="1200" dirty="0">
              <a:solidFill>
                <a:schemeClr val="bg2">
                  <a:lumMod val="50000"/>
                </a:schemeClr>
              </a:solidFill>
              <a:latin typeface="Calibri" pitchFamily="34" charset="0"/>
              <a:ea typeface="Times New Roman"/>
              <a:cs typeface="Calibri" pitchFamily="34" charset="0"/>
              <a:sym typeface="Times New Roman"/>
            </a:endParaRPr>
          </a:p>
          <a:p>
            <a:pPr marL="457200" lvl="0" indent="-304800" algn="l" rtl="0">
              <a:spcBef>
                <a:spcPts val="0"/>
              </a:spcBef>
              <a:spcAft>
                <a:spcPts val="0"/>
              </a:spcAft>
              <a:buSzPts val="1200"/>
              <a:buFont typeface="Times New Roman"/>
              <a:buChar char="●"/>
            </a:pPr>
            <a:endParaRPr lang="en" sz="1200" dirty="0">
              <a:solidFill>
                <a:schemeClr val="bg2">
                  <a:lumMod val="50000"/>
                </a:schemeClr>
              </a:solidFill>
              <a:latin typeface="Calibri" pitchFamily="34" charset="0"/>
              <a:ea typeface="Times New Roman"/>
              <a:cs typeface="Calibri" pitchFamily="34" charset="0"/>
              <a:sym typeface="Times New Roman"/>
            </a:endParaRPr>
          </a:p>
          <a:p>
            <a:pPr marL="152400" lvl="0" indent="0" algn="l" rtl="0">
              <a:spcBef>
                <a:spcPts val="0"/>
              </a:spcBef>
              <a:spcAft>
                <a:spcPts val="0"/>
              </a:spcAft>
              <a:buSzPts val="1200"/>
              <a:buNone/>
            </a:pPr>
            <a:r>
              <a:rPr lang="en" sz="1200" dirty="0">
                <a:solidFill>
                  <a:schemeClr val="bg2">
                    <a:lumMod val="50000"/>
                  </a:schemeClr>
                </a:solidFill>
                <a:latin typeface="Calibri" pitchFamily="34" charset="0"/>
                <a:ea typeface="Times New Roman"/>
                <a:cs typeface="Calibri" pitchFamily="34" charset="0"/>
                <a:sym typeface="Times New Roman"/>
              </a:rPr>
              <a:t>Similarity Functions:</a:t>
            </a:r>
          </a:p>
          <a:p>
            <a:pPr marL="323850" lvl="0" indent="-171450" algn="l" rtl="0">
              <a:spcBef>
                <a:spcPts val="0"/>
              </a:spcBef>
              <a:spcAft>
                <a:spcPts val="0"/>
              </a:spcAft>
              <a:buSzPts val="1200"/>
              <a:buFont typeface="Wingdings" pitchFamily="2" charset="2"/>
              <a:buChar char="ü"/>
            </a:pPr>
            <a:r>
              <a:rPr lang="en" sz="1200" dirty="0">
                <a:solidFill>
                  <a:schemeClr val="bg2">
                    <a:lumMod val="50000"/>
                  </a:schemeClr>
                </a:solidFill>
                <a:latin typeface="Calibri" pitchFamily="34" charset="0"/>
                <a:ea typeface="Times New Roman"/>
                <a:cs typeface="Calibri" pitchFamily="34" charset="0"/>
                <a:sym typeface="Times New Roman"/>
              </a:rPr>
              <a:t>We used several similarity functions to compare the features and specifications of different products.</a:t>
            </a:r>
          </a:p>
          <a:p>
            <a:pPr marL="323850" lvl="0" indent="-171450" algn="l" rtl="0">
              <a:spcBef>
                <a:spcPts val="0"/>
              </a:spcBef>
              <a:spcAft>
                <a:spcPts val="0"/>
              </a:spcAft>
              <a:buSzPts val="1200"/>
              <a:buFont typeface="Wingdings" pitchFamily="2" charset="2"/>
              <a:buChar char="ü"/>
            </a:pPr>
            <a:r>
              <a:rPr lang="en" sz="1200" dirty="0">
                <a:solidFill>
                  <a:schemeClr val="bg2">
                    <a:lumMod val="50000"/>
                  </a:schemeClr>
                </a:solidFill>
                <a:latin typeface="Calibri" pitchFamily="34" charset="0"/>
                <a:ea typeface="Times New Roman"/>
                <a:cs typeface="Calibri" pitchFamily="34" charset="0"/>
                <a:sym typeface="Times New Roman"/>
              </a:rPr>
              <a:t>Cosine similarity was used to compare the overall similarity between two products based on their feature vectors.</a:t>
            </a:r>
          </a:p>
          <a:p>
            <a:pPr marL="323850" lvl="0" indent="-171450" algn="l" rtl="0">
              <a:spcBef>
                <a:spcPts val="0"/>
              </a:spcBef>
              <a:spcAft>
                <a:spcPts val="0"/>
              </a:spcAft>
              <a:buSzPts val="1200"/>
              <a:buFont typeface="Wingdings" pitchFamily="2" charset="2"/>
              <a:buChar char="ü"/>
            </a:pPr>
            <a:r>
              <a:rPr lang="en" sz="1200" dirty="0">
                <a:solidFill>
                  <a:schemeClr val="bg2">
                    <a:lumMod val="50000"/>
                  </a:schemeClr>
                </a:solidFill>
                <a:latin typeface="Calibri" pitchFamily="34" charset="0"/>
                <a:ea typeface="Times New Roman"/>
                <a:cs typeface="Calibri" pitchFamily="34" charset="0"/>
                <a:sym typeface="Times New Roman"/>
              </a:rPr>
              <a:t>Jaccard similarity was used to compare the similarity of two sets of features, such as color and material.</a:t>
            </a:r>
          </a:p>
          <a:p>
            <a:pPr marL="323850" lvl="0" indent="-171450" algn="l" rtl="0">
              <a:spcBef>
                <a:spcPts val="0"/>
              </a:spcBef>
              <a:spcAft>
                <a:spcPts val="0"/>
              </a:spcAft>
              <a:buSzPts val="1200"/>
              <a:buFont typeface="Wingdings" pitchFamily="2" charset="2"/>
              <a:buChar char="ü"/>
            </a:pPr>
            <a:r>
              <a:rPr lang="en" sz="1200" dirty="0">
                <a:solidFill>
                  <a:schemeClr val="bg2">
                    <a:lumMod val="50000"/>
                  </a:schemeClr>
                </a:solidFill>
                <a:latin typeface="Calibri" pitchFamily="34" charset="0"/>
                <a:ea typeface="Times New Roman"/>
                <a:cs typeface="Calibri" pitchFamily="34" charset="0"/>
                <a:sym typeface="Times New Roman"/>
              </a:rPr>
              <a:t>Levenshtein distance was used to calculate the edit distance between two strings, such as product names or descriptions.</a:t>
            </a:r>
            <a:endParaRPr sz="1200" dirty="0">
              <a:solidFill>
                <a:schemeClr val="bg2">
                  <a:lumMod val="50000"/>
                </a:schemeClr>
              </a:solidFill>
              <a:latin typeface="Calibri" pitchFamily="34" charset="0"/>
              <a:ea typeface="Times New Roman"/>
              <a:cs typeface="Calibri" pitchFamily="34" charset="0"/>
              <a:sym typeface="Times New Roman"/>
            </a:endParaRPr>
          </a:p>
          <a:p>
            <a:pPr marL="457200" lvl="0" indent="-304800" algn="l" rtl="0">
              <a:spcBef>
                <a:spcPts val="0"/>
              </a:spcBef>
              <a:spcAft>
                <a:spcPts val="0"/>
              </a:spcAft>
              <a:buSzPts val="1200"/>
              <a:buFont typeface="Times New Roman"/>
              <a:buChar char="●"/>
            </a:pPr>
            <a:endParaRPr lang="en" sz="1200" dirty="0">
              <a:solidFill>
                <a:schemeClr val="bg2">
                  <a:lumMod val="50000"/>
                </a:schemeClr>
              </a:solidFill>
              <a:latin typeface="Calibri" pitchFamily="34" charset="0"/>
              <a:ea typeface="Times New Roman"/>
              <a:cs typeface="Calibri" pitchFamily="34" charset="0"/>
              <a:sym typeface="Times New Roman"/>
            </a:endParaRPr>
          </a:p>
          <a:p>
            <a:pPr marL="152400" lvl="0" indent="0" algn="l" rtl="0">
              <a:spcBef>
                <a:spcPts val="0"/>
              </a:spcBef>
              <a:spcAft>
                <a:spcPts val="0"/>
              </a:spcAft>
              <a:buSzPts val="1200"/>
              <a:buNone/>
            </a:pPr>
            <a:r>
              <a:rPr lang="en" sz="1200" dirty="0">
                <a:solidFill>
                  <a:schemeClr val="bg2">
                    <a:lumMod val="50000"/>
                  </a:schemeClr>
                </a:solidFill>
                <a:latin typeface="Calibri" pitchFamily="34" charset="0"/>
                <a:ea typeface="Times New Roman"/>
                <a:cs typeface="Calibri" pitchFamily="34" charset="0"/>
                <a:sym typeface="Times New Roman"/>
              </a:rPr>
              <a:t>Improved Searching:We implemented a search bar on the website, allowing users to search for products based on keywords or phrases.When a user enters a search query, our app applies the similarity functions to the product database and returns the most relevant products.The search results are ranked based on their similarity scores, with the most similar products appearing at the top.</a:t>
            </a:r>
            <a:endParaRPr sz="1200" dirty="0">
              <a:solidFill>
                <a:schemeClr val="bg2">
                  <a:lumMod val="50000"/>
                </a:schemeClr>
              </a:solidFill>
              <a:latin typeface="Calibri" pitchFamily="34" charset="0"/>
              <a:ea typeface="Times New Roman"/>
              <a:cs typeface="Calibri" pitchFamily="34" charset="0"/>
              <a:sym typeface="Times New Roman"/>
            </a:endParaRPr>
          </a:p>
          <a:p>
            <a:pPr marL="0" lvl="0" indent="0" algn="l" rtl="0">
              <a:spcBef>
                <a:spcPts val="1500"/>
              </a:spcBef>
              <a:spcAft>
                <a:spcPts val="0"/>
              </a:spcAft>
              <a:buNone/>
            </a:pPr>
            <a:endParaRPr sz="1000" dirty="0">
              <a:latin typeface="Times New Roman"/>
              <a:ea typeface="Times New Roman"/>
              <a:cs typeface="Times New Roman"/>
              <a:sym typeface="Times New Roman"/>
            </a:endParaRPr>
          </a:p>
          <a:p>
            <a:pPr marL="0" lvl="0" indent="0" algn="l" rtl="0">
              <a:spcBef>
                <a:spcPts val="1500"/>
              </a:spcBef>
              <a:spcAft>
                <a:spcPts val="0"/>
              </a:spcAft>
              <a:buNone/>
            </a:pPr>
            <a:endParaRPr sz="10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5"/>
          <p:cNvSpPr txBox="1">
            <a:spLocks noGrp="1"/>
          </p:cNvSpPr>
          <p:nvPr>
            <p:ph type="body" idx="1"/>
          </p:nvPr>
        </p:nvSpPr>
        <p:spPr>
          <a:xfrm>
            <a:off x="899592" y="987574"/>
            <a:ext cx="7347300" cy="3240360"/>
          </a:xfrm>
          <a:prstGeom prst="rect">
            <a:avLst/>
          </a:prstGeom>
        </p:spPr>
        <p:txBody>
          <a:bodyPr spcFirstLastPara="1" wrap="square" lIns="91425" tIns="91425" rIns="91425" bIns="91425" anchor="t" anchorCtr="0">
            <a:noAutofit/>
          </a:bodyPr>
          <a:lstStyle/>
          <a:p>
            <a:pPr marL="152400" lvl="0" indent="0" algn="l" rtl="0">
              <a:spcBef>
                <a:spcPts val="1500"/>
              </a:spcBef>
              <a:spcAft>
                <a:spcPts val="0"/>
              </a:spcAft>
              <a:buSzPts val="1200"/>
              <a:buNone/>
            </a:pPr>
            <a:r>
              <a:rPr lang="en" sz="1600" dirty="0">
                <a:latin typeface="Calibri" pitchFamily="34" charset="0"/>
                <a:ea typeface="Times New Roman"/>
                <a:cs typeface="Calibri" pitchFamily="34" charset="0"/>
                <a:sym typeface="Times New Roman"/>
              </a:rPr>
              <a:t>Challenges:One of the challenges in this stage was optimizing the search function for efficiency and speed, especially with a large product database.We also had to carefully choose and fine-tune the similarity functions to ensure accurate and relevant search results.</a:t>
            </a:r>
            <a:endParaRPr sz="1600" dirty="0">
              <a:latin typeface="Calibri" pitchFamily="34" charset="0"/>
              <a:ea typeface="Times New Roman"/>
              <a:cs typeface="Calibri" pitchFamily="34" charset="0"/>
              <a:sym typeface="Times New Roman"/>
            </a:endParaRPr>
          </a:p>
          <a:p>
            <a:pPr marL="152400" lvl="0" indent="0" algn="l" rtl="0">
              <a:spcBef>
                <a:spcPts val="0"/>
              </a:spcBef>
              <a:spcAft>
                <a:spcPts val="0"/>
              </a:spcAft>
              <a:buSzPts val="1200"/>
              <a:buNone/>
            </a:pPr>
            <a:endParaRPr lang="en" sz="1600" dirty="0">
              <a:latin typeface="Times New Roman"/>
              <a:ea typeface="Times New Roman"/>
              <a:cs typeface="Times New Roman"/>
              <a:sym typeface="Times New Roman"/>
            </a:endParaRPr>
          </a:p>
          <a:p>
            <a:pPr marL="152400" lvl="0" indent="0" algn="l" rtl="0">
              <a:spcBef>
                <a:spcPts val="0"/>
              </a:spcBef>
              <a:spcAft>
                <a:spcPts val="0"/>
              </a:spcAft>
              <a:buSzPts val="1200"/>
              <a:buNone/>
            </a:pPr>
            <a:r>
              <a:rPr lang="en" sz="1600" dirty="0">
                <a:latin typeface="Calibri" pitchFamily="34" charset="0"/>
                <a:ea typeface="Times New Roman"/>
                <a:cs typeface="Calibri" pitchFamily="34" charset="0"/>
                <a:sym typeface="Times New Roman"/>
              </a:rPr>
              <a:t>Conclusion:By implementing similarity functions and improving the search feature, we were able to provide users with a more efficient and user-friendly experience.This stage built upon the previous stage's work of product scraping and feature extraction, and laid the foundation for further stages of our Flask app, such as product recommendation and comparison</a:t>
            </a:r>
            <a:r>
              <a:rPr lang="e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p:txBody>
      </p:sp>
      <p:sp>
        <p:nvSpPr>
          <p:cNvPr id="370" name="Google Shape;370;p45"/>
          <p:cNvSpPr txBox="1">
            <a:spLocks noGrp="1"/>
          </p:cNvSpPr>
          <p:nvPr>
            <p:ph type="title"/>
          </p:nvPr>
        </p:nvSpPr>
        <p:spPr>
          <a:xfrm>
            <a:off x="899592" y="627534"/>
            <a:ext cx="7505700" cy="64688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Second Stage: Similarity Functions and Improved Searching</a:t>
            </a:r>
            <a:endParaRPr sz="2000" dirty="0"/>
          </a:p>
        </p:txBody>
      </p:sp>
      <p:sp>
        <p:nvSpPr>
          <p:cNvPr id="371" name="Google Shape;371;p4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body" idx="1"/>
          </p:nvPr>
        </p:nvSpPr>
        <p:spPr>
          <a:xfrm>
            <a:off x="755576" y="1419622"/>
            <a:ext cx="7505700" cy="2448000"/>
          </a:xfrm>
          <a:prstGeom prst="rect">
            <a:avLst/>
          </a:prstGeom>
          <a:noFill/>
          <a:ln>
            <a:noFill/>
          </a:ln>
        </p:spPr>
        <p:txBody>
          <a:bodyPr spcFirstLastPara="1" wrap="square" lIns="91425" tIns="91425" rIns="91425" bIns="91425" anchor="t" anchorCtr="0">
            <a:noAutofit/>
          </a:bodyPr>
          <a:lstStyle/>
          <a:p>
            <a:pPr marL="0" lvl="0" indent="0">
              <a:lnSpc>
                <a:spcPct val="100000"/>
              </a:lnSpc>
              <a:spcBef>
                <a:spcPts val="600"/>
              </a:spcBef>
              <a:buSzPts val="3000"/>
              <a:buNone/>
            </a:pPr>
            <a:r>
              <a:rPr lang="en-US" sz="2000" dirty="0"/>
              <a:t>The problem identified in this project is the difficulty in finding relevant information on Amazon/Flipkart mobile product pages using natural language queries. Different types of users ask queries in a different manner regarding a particular mobile feature that makes the problem of finding relevant information even more complicated.</a:t>
            </a:r>
            <a:endParaRPr sz="2000" b="1" dirty="0"/>
          </a:p>
          <a:p>
            <a:pPr marL="0" lvl="0" indent="0" algn="l" rtl="0">
              <a:lnSpc>
                <a:spcPct val="100000"/>
              </a:lnSpc>
              <a:spcBef>
                <a:spcPts val="600"/>
              </a:spcBef>
              <a:spcAft>
                <a:spcPts val="0"/>
              </a:spcAft>
              <a:buSzPts val="3000"/>
              <a:buNone/>
            </a:pPr>
            <a:endParaRPr sz="1200" dirty="0"/>
          </a:p>
          <a:p>
            <a:pPr marL="0" lvl="0" indent="0" algn="l" rtl="0">
              <a:lnSpc>
                <a:spcPct val="100000"/>
              </a:lnSpc>
              <a:spcBef>
                <a:spcPts val="600"/>
              </a:spcBef>
              <a:spcAft>
                <a:spcPts val="0"/>
              </a:spcAft>
              <a:buSzPts val="3000"/>
              <a:buNone/>
            </a:pPr>
            <a:endParaRPr sz="1200" dirty="0"/>
          </a:p>
        </p:txBody>
      </p:sp>
      <p:sp>
        <p:nvSpPr>
          <p:cNvPr id="134" name="Google Shape;134;p14"/>
          <p:cNvSpPr txBox="1">
            <a:spLocks noGrp="1"/>
          </p:cNvSpPr>
          <p:nvPr>
            <p:ph type="title"/>
          </p:nvPr>
        </p:nvSpPr>
        <p:spPr>
          <a:xfrm>
            <a:off x="539552" y="339502"/>
            <a:ext cx="7505700" cy="93610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dirty="0"/>
              <a:t>  Problem Statement :</a:t>
            </a:r>
            <a:endParaRPr dirty="0"/>
          </a:p>
        </p:txBody>
      </p:sp>
      <p:sp>
        <p:nvSpPr>
          <p:cNvPr id="135" name="Google Shape;135;p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dk2"/>
                </a:solidFill>
                <a:latin typeface="Nunito"/>
                <a:ea typeface="Nunito"/>
                <a:cs typeface="Nunito"/>
                <a:sym typeface="Nunito"/>
              </a:rPr>
              <a:t>2</a:t>
            </a:fld>
            <a:endParaRPr>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55526"/>
            <a:ext cx="7505700" cy="574022"/>
          </a:xfrm>
        </p:spPr>
        <p:txBody>
          <a:bodyPr>
            <a:normAutofit fontScale="90000"/>
          </a:bodyPr>
          <a:lstStyle/>
          <a:p>
            <a:r>
              <a:rPr lang="en-IN" dirty="0"/>
              <a:t>Second Stage: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1027" name="Picture 3" descr="C:\Users\HP\Desktop\WhatsApp Image 2023-04-23 at 11.13.17.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03598"/>
            <a:ext cx="7265888" cy="3384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219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11510"/>
            <a:ext cx="7505700" cy="648072"/>
          </a:xfrm>
        </p:spPr>
        <p:txBody>
          <a:bodyPr/>
          <a:lstStyle/>
          <a:p>
            <a:r>
              <a:rPr lang="en-IN" dirty="0"/>
              <a:t>Second Stage: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2050" name="Picture 2" descr="C:\Users\HP\Desktop\WhatsApp Image 2023-04-23 at 11.13.17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31590"/>
            <a:ext cx="7416824" cy="359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008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6"/>
          <p:cNvSpPr txBox="1">
            <a:spLocks noGrp="1"/>
          </p:cNvSpPr>
          <p:nvPr>
            <p:ph type="title"/>
          </p:nvPr>
        </p:nvSpPr>
        <p:spPr>
          <a:xfrm>
            <a:off x="827584" y="411510"/>
            <a:ext cx="7505700" cy="64807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dirty="0"/>
              <a:t>  Final Stage: Product Classification and Smart Search</a:t>
            </a:r>
            <a:endParaRPr sz="2400" dirty="0"/>
          </a:p>
        </p:txBody>
      </p:sp>
      <p:sp>
        <p:nvSpPr>
          <p:cNvPr id="377" name="Google Shape;377;p4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78" name="Google Shape;378;p46"/>
          <p:cNvSpPr txBox="1">
            <a:spLocks noGrp="1"/>
          </p:cNvSpPr>
          <p:nvPr>
            <p:ph type="body" idx="1"/>
          </p:nvPr>
        </p:nvSpPr>
        <p:spPr>
          <a:xfrm>
            <a:off x="899592" y="915566"/>
            <a:ext cx="7347300" cy="3744415"/>
          </a:xfrm>
          <a:prstGeom prst="rect">
            <a:avLst/>
          </a:prstGeom>
        </p:spPr>
        <p:txBody>
          <a:bodyPr spcFirstLastPara="1" wrap="square" lIns="91425" tIns="91425" rIns="91425" bIns="91425" anchor="t" anchorCtr="0">
            <a:noAutofit/>
          </a:bodyPr>
          <a:lstStyle/>
          <a:p>
            <a:pPr marL="152400" lvl="0" indent="0" algn="l" rtl="0">
              <a:spcBef>
                <a:spcPts val="1500"/>
              </a:spcBef>
              <a:spcAft>
                <a:spcPts val="0"/>
              </a:spcAft>
              <a:buSzPts val="1200"/>
              <a:buNone/>
            </a:pPr>
            <a:r>
              <a:rPr lang="en" dirty="0">
                <a:latin typeface="Calibri" pitchFamily="34" charset="0"/>
                <a:ea typeface="Times New Roman"/>
                <a:cs typeface="Calibri" pitchFamily="34" charset="0"/>
                <a:sym typeface="Times New Roman"/>
              </a:rPr>
              <a:t>Introduction : In the final stage of our Flask app, we classified products into different categories based on their features and implemented smart search algorithms to improve the search experience.</a:t>
            </a:r>
            <a:endParaRPr dirty="0">
              <a:latin typeface="Calibri" pitchFamily="34" charset="0"/>
              <a:ea typeface="Times New Roman"/>
              <a:cs typeface="Calibri" pitchFamily="34" charset="0"/>
              <a:sym typeface="Times New Roman"/>
            </a:endParaRPr>
          </a:p>
          <a:p>
            <a:pPr marL="152400" lvl="0" indent="0" algn="l" rtl="0">
              <a:spcBef>
                <a:spcPts val="0"/>
              </a:spcBef>
              <a:spcAft>
                <a:spcPts val="0"/>
              </a:spcAft>
              <a:buSzPts val="1200"/>
              <a:buNone/>
            </a:pPr>
            <a:endParaRPr lang="en" dirty="0">
              <a:latin typeface="Calibri" pitchFamily="34" charset="0"/>
              <a:ea typeface="Times New Roman"/>
              <a:cs typeface="Calibri" pitchFamily="34" charset="0"/>
              <a:sym typeface="Times New Roman"/>
            </a:endParaRPr>
          </a:p>
          <a:p>
            <a:pPr marL="152400" lvl="0" indent="0" algn="l" rtl="0">
              <a:spcBef>
                <a:spcPts val="0"/>
              </a:spcBef>
              <a:spcAft>
                <a:spcPts val="0"/>
              </a:spcAft>
              <a:buSzPts val="1200"/>
              <a:buNone/>
            </a:pPr>
            <a:r>
              <a:rPr lang="en" dirty="0">
                <a:latin typeface="Calibri" pitchFamily="34" charset="0"/>
                <a:ea typeface="Times New Roman"/>
                <a:cs typeface="Calibri" pitchFamily="34" charset="0"/>
                <a:sym typeface="Times New Roman"/>
              </a:rPr>
              <a:t>Product Classification : We used ML algorithms such as decision trees and support vector machines to classify products into different categories based on their features.We identified several key features that were most important to users, including memory and storage, battery and power, and display.Each product was then categorized into one of these categories based on its feature vector.</a:t>
            </a:r>
          </a:p>
          <a:p>
            <a:pPr marL="152400" lvl="0" indent="0" algn="l" rtl="0">
              <a:spcBef>
                <a:spcPts val="0"/>
              </a:spcBef>
              <a:spcAft>
                <a:spcPts val="0"/>
              </a:spcAft>
              <a:buSzPts val="1200"/>
              <a:buNone/>
            </a:pPr>
            <a:endParaRPr dirty="0">
              <a:latin typeface="Calibri" pitchFamily="34" charset="0"/>
              <a:ea typeface="Times New Roman"/>
              <a:cs typeface="Calibri" pitchFamily="34" charset="0"/>
              <a:sym typeface="Times New Roman"/>
            </a:endParaRPr>
          </a:p>
          <a:p>
            <a:pPr marL="152400" lvl="0" indent="0" algn="l" rtl="0">
              <a:spcBef>
                <a:spcPts val="0"/>
              </a:spcBef>
              <a:spcAft>
                <a:spcPts val="0"/>
              </a:spcAft>
              <a:buSzPts val="1200"/>
              <a:buNone/>
            </a:pPr>
            <a:r>
              <a:rPr lang="en" dirty="0">
                <a:latin typeface="Calibri" pitchFamily="34" charset="0"/>
                <a:ea typeface="Times New Roman"/>
                <a:cs typeface="Calibri" pitchFamily="34" charset="0"/>
                <a:sym typeface="Times New Roman"/>
              </a:rPr>
              <a:t>Smart Search : We implemented smart search algorithms to improve the search experience for users.We used sentiment analysis to process user comments and feedback, and incorporated the results into the search algorithm to improve results.We also implemented auto-correct functionality to correct typos and misspellings in search queries.Finally, we used clustering algorithms to group similar products together in search results, making it easier for users to find what they are looking for.</a:t>
            </a:r>
            <a:endParaRPr dirty="0">
              <a:latin typeface="Calibri" pitchFamily="34" charset="0"/>
              <a:ea typeface="Times New Roman"/>
              <a:cs typeface="Calibri" pitchFamily="34" charset="0"/>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7"/>
          <p:cNvSpPr txBox="1">
            <a:spLocks noGrp="1"/>
          </p:cNvSpPr>
          <p:nvPr>
            <p:ph type="title"/>
          </p:nvPr>
        </p:nvSpPr>
        <p:spPr>
          <a:xfrm>
            <a:off x="827584" y="555526"/>
            <a:ext cx="7505700" cy="64688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dirty="0"/>
              <a:t>   Final Stage: Product Classification and Smart Search</a:t>
            </a:r>
            <a:endParaRPr sz="2400" dirty="0"/>
          </a:p>
        </p:txBody>
      </p:sp>
      <p:sp>
        <p:nvSpPr>
          <p:cNvPr id="384" name="Google Shape;384;p4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385" name="Google Shape;385;p47"/>
          <p:cNvSpPr txBox="1">
            <a:spLocks noGrp="1"/>
          </p:cNvSpPr>
          <p:nvPr>
            <p:ph type="body" idx="1"/>
          </p:nvPr>
        </p:nvSpPr>
        <p:spPr>
          <a:xfrm>
            <a:off x="899592" y="915566"/>
            <a:ext cx="7347300" cy="3456384"/>
          </a:xfrm>
          <a:prstGeom prst="rect">
            <a:avLst/>
          </a:prstGeom>
        </p:spPr>
        <p:txBody>
          <a:bodyPr spcFirstLastPara="1" wrap="square" lIns="91425" tIns="91425" rIns="91425" bIns="91425" anchor="t" anchorCtr="0">
            <a:noAutofit/>
          </a:bodyPr>
          <a:lstStyle/>
          <a:p>
            <a:pPr marL="152400" lvl="0" indent="0" algn="l" rtl="0">
              <a:spcBef>
                <a:spcPts val="1500"/>
              </a:spcBef>
              <a:spcAft>
                <a:spcPts val="0"/>
              </a:spcAft>
              <a:buSzPts val="1200"/>
              <a:buNone/>
            </a:pPr>
            <a:r>
              <a:rPr lang="en" sz="1600" dirty="0">
                <a:solidFill>
                  <a:schemeClr val="bg2">
                    <a:lumMod val="50000"/>
                  </a:schemeClr>
                </a:solidFill>
                <a:latin typeface="Calibri" pitchFamily="34" charset="0"/>
                <a:ea typeface="Times New Roman"/>
                <a:cs typeface="Calibri" pitchFamily="34" charset="0"/>
                <a:sym typeface="Times New Roman"/>
              </a:rPr>
              <a:t>Challenges : One of the main challenges in this stage was developing accurate and efficient classification and search algorithms, especially with a large and diverse product database.We also had to carefully evaluate and fine-tune the algorithms to ensure relevant and accurate search results.</a:t>
            </a:r>
          </a:p>
          <a:p>
            <a:pPr marL="622300" lvl="1" indent="0" algn="l" rtl="0">
              <a:spcBef>
                <a:spcPts val="0"/>
              </a:spcBef>
              <a:spcAft>
                <a:spcPts val="0"/>
              </a:spcAft>
              <a:buSzPts val="1000"/>
              <a:buNone/>
            </a:pPr>
            <a:endParaRPr sz="1600" dirty="0">
              <a:latin typeface="Calibri" pitchFamily="34" charset="0"/>
              <a:ea typeface="Times New Roman"/>
              <a:cs typeface="Calibri" pitchFamily="34" charset="0"/>
              <a:sym typeface="Times New Roman"/>
            </a:endParaRPr>
          </a:p>
          <a:p>
            <a:pPr marL="152400" lvl="0" indent="0" algn="l" rtl="0">
              <a:spcBef>
                <a:spcPts val="0"/>
              </a:spcBef>
              <a:spcAft>
                <a:spcPts val="0"/>
              </a:spcAft>
              <a:buSzPts val="1200"/>
              <a:buNone/>
            </a:pPr>
            <a:r>
              <a:rPr lang="en" sz="1600" dirty="0">
                <a:solidFill>
                  <a:schemeClr val="bg2">
                    <a:lumMod val="50000"/>
                  </a:schemeClr>
                </a:solidFill>
                <a:latin typeface="Calibri" pitchFamily="34" charset="0"/>
                <a:ea typeface="Times New Roman"/>
                <a:cs typeface="Calibri" pitchFamily="34" charset="0"/>
                <a:sym typeface="Times New Roman"/>
              </a:rPr>
              <a:t>Conclusion  :By implementing product classification and smart search algorithms, we were able to provide users with a highly efficient and personalized search experience.This final stage built upon the previous stages of product scraping and feature extraction, and similarity functions, and resulted in a robust and user-friendly Flask app that can be used to search and compare products across different categories.</a:t>
            </a:r>
            <a:endParaRPr sz="1600" dirty="0">
              <a:solidFill>
                <a:schemeClr val="bg2">
                  <a:lumMod val="50000"/>
                </a:schemeClr>
              </a:solidFill>
              <a:latin typeface="Calibri" pitchFamily="34" charset="0"/>
              <a:ea typeface="Times New Roman"/>
              <a:cs typeface="Calibri" pitchFamily="34" charset="0"/>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8"/>
          <p:cNvSpPr txBox="1">
            <a:spLocks noGrp="1"/>
          </p:cNvSpPr>
          <p:nvPr>
            <p:ph type="title"/>
          </p:nvPr>
        </p:nvSpPr>
        <p:spPr>
          <a:xfrm>
            <a:off x="848500" y="4127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Stage: Product Classification and Smart Search</a:t>
            </a:r>
            <a:endParaRPr/>
          </a:p>
        </p:txBody>
      </p:sp>
      <p:sp>
        <p:nvSpPr>
          <p:cNvPr id="391" name="Google Shape;391;p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392" name="Google Shape;392;p48"/>
          <p:cNvPicPr preferRelativeResize="0"/>
          <p:nvPr/>
        </p:nvPicPr>
        <p:blipFill>
          <a:blip r:embed="rId3">
            <a:alphaModFix/>
          </a:blip>
          <a:stretch>
            <a:fillRect/>
          </a:stretch>
        </p:blipFill>
        <p:spPr>
          <a:xfrm>
            <a:off x="1225350" y="1545700"/>
            <a:ext cx="6583250" cy="3046275"/>
          </a:xfrm>
          <a:prstGeom prst="rect">
            <a:avLst/>
          </a:prstGeom>
          <a:noFill/>
          <a:ln>
            <a:noFill/>
          </a:ln>
        </p:spPr>
      </p:pic>
      <p:pic>
        <p:nvPicPr>
          <p:cNvPr id="393" name="Google Shape;393;p48"/>
          <p:cNvPicPr preferRelativeResize="0"/>
          <p:nvPr/>
        </p:nvPicPr>
        <p:blipFill>
          <a:blip r:embed="rId4">
            <a:alphaModFix/>
          </a:blip>
          <a:stretch>
            <a:fillRect/>
          </a:stretch>
        </p:blipFill>
        <p:spPr>
          <a:xfrm>
            <a:off x="2713150" y="4543675"/>
            <a:ext cx="3118331" cy="246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9"/>
          <p:cNvSpPr txBox="1">
            <a:spLocks noGrp="1"/>
          </p:cNvSpPr>
          <p:nvPr>
            <p:ph type="title"/>
          </p:nvPr>
        </p:nvSpPr>
        <p:spPr>
          <a:xfrm>
            <a:off x="899592" y="627534"/>
            <a:ext cx="7505700" cy="57606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Future Scope: Integration and User-Friendly Interface</a:t>
            </a:r>
            <a:endParaRPr sz="2400" dirty="0"/>
          </a:p>
        </p:txBody>
      </p:sp>
      <p:sp>
        <p:nvSpPr>
          <p:cNvPr id="399" name="Google Shape;399;p4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400" name="Google Shape;400;p49"/>
          <p:cNvSpPr txBox="1">
            <a:spLocks noGrp="1"/>
          </p:cNvSpPr>
          <p:nvPr>
            <p:ph type="body" idx="1"/>
          </p:nvPr>
        </p:nvSpPr>
        <p:spPr>
          <a:xfrm>
            <a:off x="899592" y="1131590"/>
            <a:ext cx="7347300" cy="2808312"/>
          </a:xfrm>
          <a:prstGeom prst="rect">
            <a:avLst/>
          </a:prstGeom>
        </p:spPr>
        <p:txBody>
          <a:bodyPr spcFirstLastPara="1" wrap="square" lIns="91425" tIns="91425" rIns="91425" bIns="91425" anchor="t" anchorCtr="0">
            <a:noAutofit/>
          </a:bodyPr>
          <a:lstStyle/>
          <a:p>
            <a:pPr marL="152400" lvl="0" indent="0" algn="l" rtl="0">
              <a:spcBef>
                <a:spcPts val="1500"/>
              </a:spcBef>
              <a:spcAft>
                <a:spcPts val="0"/>
              </a:spcAft>
              <a:buSzPts val="1200"/>
              <a:buNone/>
            </a:pPr>
            <a:r>
              <a:rPr lang="en" sz="1600" dirty="0">
                <a:solidFill>
                  <a:schemeClr val="bg2">
                    <a:lumMod val="50000"/>
                  </a:schemeClr>
                </a:solidFill>
                <a:latin typeface="Calibri" pitchFamily="34" charset="0"/>
                <a:ea typeface="Times New Roman"/>
                <a:cs typeface="Calibri" pitchFamily="34" charset="0"/>
                <a:sym typeface="Times New Roman"/>
              </a:rPr>
              <a:t>Introduction:The final stage of our Flask app achieved an accuracy of 93.07% in product classification and smart search algorithms.In the future, we plan to integrate these features into our existing app and make it more user-friendly</a:t>
            </a:r>
            <a:r>
              <a:rPr lang="en" sz="1600" dirty="0">
                <a:solidFill>
                  <a:schemeClr val="bg2">
                    <a:lumMod val="50000"/>
                  </a:schemeClr>
                </a:solidFill>
                <a:latin typeface="Times New Roman"/>
                <a:ea typeface="Times New Roman"/>
                <a:cs typeface="Times New Roman"/>
                <a:sym typeface="Times New Roman"/>
              </a:rPr>
              <a:t>.</a:t>
            </a:r>
          </a:p>
          <a:p>
            <a:pPr marL="152400" lvl="0" indent="0" algn="l" rtl="0">
              <a:spcBef>
                <a:spcPts val="1500"/>
              </a:spcBef>
              <a:spcAft>
                <a:spcPts val="0"/>
              </a:spcAft>
              <a:buSzPts val="1200"/>
              <a:buNone/>
            </a:pPr>
            <a:endParaRPr sz="1200" dirty="0">
              <a:solidFill>
                <a:schemeClr val="bg2">
                  <a:lumMod val="50000"/>
                </a:schemeClr>
              </a:solidFill>
              <a:latin typeface="Times New Roman"/>
              <a:ea typeface="Times New Roman"/>
              <a:cs typeface="Times New Roman"/>
              <a:sym typeface="Times New Roman"/>
            </a:endParaRPr>
          </a:p>
          <a:p>
            <a:pPr marL="152400" lvl="0" indent="0" algn="l" rtl="0">
              <a:spcBef>
                <a:spcPts val="0"/>
              </a:spcBef>
              <a:spcAft>
                <a:spcPts val="0"/>
              </a:spcAft>
              <a:buSzPts val="1200"/>
              <a:buNone/>
            </a:pPr>
            <a:r>
              <a:rPr lang="en" sz="1600" dirty="0">
                <a:solidFill>
                  <a:schemeClr val="bg2">
                    <a:lumMod val="50000"/>
                  </a:schemeClr>
                </a:solidFill>
                <a:latin typeface="Calibri" pitchFamily="34" charset="0"/>
                <a:ea typeface="Times New Roman"/>
                <a:cs typeface="Calibri" pitchFamily="34" charset="0"/>
                <a:sym typeface="Times New Roman"/>
              </a:rPr>
              <a:t>Integration:We plan to integrate the product classification and smart search features into our existing app, allowing users to easily search and compare products across different categories.We also plan to optimize the algorithms for speed and efficiency to ensure a seamless user experience.</a:t>
            </a:r>
            <a:endParaRPr sz="1600" dirty="0">
              <a:solidFill>
                <a:schemeClr val="bg2">
                  <a:lumMod val="50000"/>
                </a:schemeClr>
              </a:solidFill>
              <a:latin typeface="Calibri" pitchFamily="34" charset="0"/>
              <a:ea typeface="Times New Roman"/>
              <a:cs typeface="Calibri" pitchFamily="34" charset="0"/>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0"/>
          <p:cNvSpPr txBox="1">
            <a:spLocks noGrp="1"/>
          </p:cNvSpPr>
          <p:nvPr>
            <p:ph type="title"/>
          </p:nvPr>
        </p:nvSpPr>
        <p:spPr>
          <a:xfrm>
            <a:off x="827584" y="627534"/>
            <a:ext cx="7505700" cy="64807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Future Scope: Integration and User-Friendly Interface</a:t>
            </a:r>
            <a:endParaRPr sz="2400" dirty="0"/>
          </a:p>
        </p:txBody>
      </p:sp>
      <p:sp>
        <p:nvSpPr>
          <p:cNvPr id="406" name="Google Shape;406;p5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407" name="Google Shape;407;p50"/>
          <p:cNvSpPr txBox="1">
            <a:spLocks noGrp="1"/>
          </p:cNvSpPr>
          <p:nvPr>
            <p:ph type="body" idx="1"/>
          </p:nvPr>
        </p:nvSpPr>
        <p:spPr>
          <a:xfrm>
            <a:off x="899592" y="1203598"/>
            <a:ext cx="7347300" cy="3240360"/>
          </a:xfrm>
          <a:prstGeom prst="rect">
            <a:avLst/>
          </a:prstGeom>
        </p:spPr>
        <p:txBody>
          <a:bodyPr spcFirstLastPara="1" wrap="square" lIns="91425" tIns="91425" rIns="91425" bIns="91425" anchor="t" anchorCtr="0">
            <a:noAutofit/>
          </a:bodyPr>
          <a:lstStyle/>
          <a:p>
            <a:pPr marL="152400" lvl="0" indent="0" algn="l" rtl="0">
              <a:spcBef>
                <a:spcPts val="1500"/>
              </a:spcBef>
              <a:spcAft>
                <a:spcPts val="0"/>
              </a:spcAft>
              <a:buSzPts val="1200"/>
              <a:buNone/>
            </a:pPr>
            <a:r>
              <a:rPr lang="en" sz="1600" dirty="0">
                <a:solidFill>
                  <a:schemeClr val="bg2">
                    <a:lumMod val="50000"/>
                  </a:schemeClr>
                </a:solidFill>
                <a:latin typeface="Calibri" pitchFamily="34" charset="0"/>
                <a:ea typeface="Times New Roman"/>
                <a:cs typeface="Calibri" pitchFamily="34" charset="0"/>
                <a:sym typeface="Times New Roman"/>
              </a:rPr>
              <a:t>User-Friendly Interface:We plan to improve the user interface of our app, making it more intuitive and user-friendly.We will incorporate user feedback to make necessary changes and improvements to the app's design and functionality.We also plan to implement additional features such as personalized recommendations based on user preferences and purchase history.</a:t>
            </a:r>
          </a:p>
          <a:p>
            <a:pPr marL="152400" lvl="0" indent="0" algn="l" rtl="0">
              <a:spcBef>
                <a:spcPts val="1500"/>
              </a:spcBef>
              <a:spcAft>
                <a:spcPts val="0"/>
              </a:spcAft>
              <a:buSzPts val="1200"/>
              <a:buNone/>
            </a:pPr>
            <a:endParaRPr sz="1200" dirty="0">
              <a:solidFill>
                <a:schemeClr val="bg2">
                  <a:lumMod val="50000"/>
                </a:schemeClr>
              </a:solidFill>
              <a:latin typeface="Calibri" pitchFamily="34" charset="0"/>
              <a:ea typeface="Times New Roman"/>
              <a:cs typeface="Calibri" pitchFamily="34" charset="0"/>
              <a:sym typeface="Times New Roman"/>
            </a:endParaRPr>
          </a:p>
          <a:p>
            <a:pPr marL="152400" lvl="0" indent="0" algn="l" rtl="0">
              <a:spcBef>
                <a:spcPts val="0"/>
              </a:spcBef>
              <a:spcAft>
                <a:spcPts val="0"/>
              </a:spcAft>
              <a:buSzPts val="1200"/>
              <a:buNone/>
            </a:pPr>
            <a:r>
              <a:rPr lang="en" sz="1600" dirty="0">
                <a:solidFill>
                  <a:schemeClr val="bg2">
                    <a:lumMod val="50000"/>
                  </a:schemeClr>
                </a:solidFill>
                <a:latin typeface="Calibri" pitchFamily="34" charset="0"/>
                <a:ea typeface="Times New Roman"/>
                <a:cs typeface="Calibri" pitchFamily="34" charset="0"/>
                <a:sym typeface="Times New Roman"/>
              </a:rPr>
              <a:t>Challenges:One of the challenges in the future scope will be ensuring scalability and maintainability of the app as the product database grows and user traffic increases.We will need to continually evaluate and fine-tune the algorithms to ensure accurate and relevant search results</a:t>
            </a:r>
            <a:r>
              <a:rPr lang="en" sz="1200" dirty="0">
                <a:latin typeface="Calibri" pitchFamily="34" charset="0"/>
                <a:ea typeface="Times New Roman"/>
                <a:cs typeface="Calibri" pitchFamily="34" charset="0"/>
                <a:sym typeface="Times New Roman"/>
              </a:rPr>
              <a:t>.</a:t>
            </a:r>
            <a:endParaRPr sz="1200" dirty="0">
              <a:latin typeface="Calibri" pitchFamily="34" charset="0"/>
              <a:ea typeface="Times New Roman"/>
              <a:cs typeface="Calibri" pitchFamily="34" charset="0"/>
              <a:sym typeface="Times New Roman"/>
            </a:endParaRPr>
          </a:p>
          <a:p>
            <a:pPr marL="0" lvl="0" indent="0" algn="l" rtl="0">
              <a:spcBef>
                <a:spcPts val="1500"/>
              </a:spcBef>
              <a:spcAft>
                <a:spcPts val="0"/>
              </a:spcAft>
              <a:buNone/>
            </a:pPr>
            <a:endParaRPr sz="1200" dirty="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845600"/>
            <a:ext cx="7505700" cy="574022"/>
          </a:xfrm>
        </p:spPr>
        <p:txBody>
          <a:bodyPr>
            <a:normAutofit/>
          </a:bodyPr>
          <a:lstStyle/>
          <a:p>
            <a:r>
              <a:rPr lang="en-IN" sz="2400" dirty="0"/>
              <a:t>Future Scope : Integration &amp; user friendly Interface</a:t>
            </a:r>
          </a:p>
        </p:txBody>
      </p:sp>
      <p:sp>
        <p:nvSpPr>
          <p:cNvPr id="3" name="Text Placeholder 2"/>
          <p:cNvSpPr>
            <a:spLocks noGrp="1"/>
          </p:cNvSpPr>
          <p:nvPr>
            <p:ph type="body" idx="1"/>
          </p:nvPr>
        </p:nvSpPr>
        <p:spPr>
          <a:xfrm>
            <a:off x="827584" y="1491630"/>
            <a:ext cx="7505700" cy="2448000"/>
          </a:xfrm>
        </p:spPr>
        <p:txBody>
          <a:bodyPr>
            <a:normAutofit/>
          </a:bodyPr>
          <a:lstStyle/>
          <a:p>
            <a:pPr marL="146050" indent="0">
              <a:buNone/>
            </a:pPr>
            <a:r>
              <a:rPr lang="en-US" sz="2000" dirty="0"/>
              <a:t>Conclusion : The future scope of our Flask app involves integrating product classification and smart search features and making the app more user - friendly. With these improvements, we aim to provide users with a highly efficient and personalized search experience that meets their needs and preferences.</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062895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6714-69EB-6958-93E6-4BB13D0FCE69}"/>
              </a:ext>
            </a:extLst>
          </p:cNvPr>
          <p:cNvSpPr>
            <a:spLocks noGrp="1"/>
          </p:cNvSpPr>
          <p:nvPr>
            <p:ph type="title"/>
          </p:nvPr>
        </p:nvSpPr>
        <p:spPr/>
        <p:txBody>
          <a:bodyPr/>
          <a:lstStyle/>
          <a:p>
            <a:r>
              <a:rPr lang="en-IN" dirty="0"/>
              <a:t>Contribution from team members </a:t>
            </a:r>
          </a:p>
        </p:txBody>
      </p:sp>
      <p:sp>
        <p:nvSpPr>
          <p:cNvPr id="3" name="Text Placeholder 2">
            <a:extLst>
              <a:ext uri="{FF2B5EF4-FFF2-40B4-BE49-F238E27FC236}">
                <a16:creationId xmlns:a16="http://schemas.microsoft.com/office/drawing/2014/main" id="{382E1506-AEA4-4E5C-E40A-F1219594090E}"/>
              </a:ext>
            </a:extLst>
          </p:cNvPr>
          <p:cNvSpPr>
            <a:spLocks noGrp="1"/>
          </p:cNvSpPr>
          <p:nvPr>
            <p:ph type="body" idx="1"/>
          </p:nvPr>
        </p:nvSpPr>
        <p:spPr/>
        <p:txBody>
          <a:bodyPr>
            <a:normAutofit fontScale="92500" lnSpcReduction="20000"/>
          </a:bodyPr>
          <a:lstStyle/>
          <a:p>
            <a:pPr marL="146050" indent="0">
              <a:buNone/>
            </a:pPr>
            <a:r>
              <a:rPr lang="en-IN" sz="1400" b="1" dirty="0" err="1"/>
              <a:t>Arohi</a:t>
            </a:r>
            <a:r>
              <a:rPr lang="en-IN" sz="1400" b="1" dirty="0"/>
              <a:t> Shrivastava &amp; Ashutosh Choubey</a:t>
            </a:r>
          </a:p>
          <a:p>
            <a:pPr marL="146050" indent="0">
              <a:buNone/>
            </a:pPr>
            <a:r>
              <a:rPr lang="en-IN" sz="1400" b="1" dirty="0">
                <a:sym typeface="Wingdings" panose="05000000000000000000" pitchFamily="2" charset="2"/>
              </a:rPr>
              <a:t>front end development </a:t>
            </a:r>
          </a:p>
          <a:p>
            <a:pPr marL="146050" indent="0">
              <a:buNone/>
            </a:pPr>
            <a:r>
              <a:rPr lang="en-IN" sz="1400" b="1" dirty="0">
                <a:sym typeface="Wingdings" panose="05000000000000000000" pitchFamily="2" charset="2"/>
              </a:rPr>
              <a:t>Report preparation</a:t>
            </a:r>
          </a:p>
          <a:p>
            <a:pPr marL="146050" indent="0">
              <a:buNone/>
            </a:pPr>
            <a:r>
              <a:rPr lang="en-IN" sz="1400" b="1" dirty="0">
                <a:sym typeface="Wingdings" panose="05000000000000000000" pitchFamily="2" charset="2"/>
              </a:rPr>
              <a:t>web scrapping</a:t>
            </a:r>
          </a:p>
          <a:p>
            <a:pPr marL="146050" indent="0">
              <a:buNone/>
            </a:pPr>
            <a:r>
              <a:rPr lang="en-IN" sz="1400" b="1" dirty="0">
                <a:sym typeface="Wingdings" panose="05000000000000000000" pitchFamily="2" charset="2"/>
              </a:rPr>
              <a:t>--&gt;Literature review</a:t>
            </a:r>
          </a:p>
          <a:p>
            <a:pPr marL="146050" indent="0">
              <a:buNone/>
            </a:pPr>
            <a:r>
              <a:rPr lang="en-IN" sz="1400" b="1" dirty="0">
                <a:sym typeface="Wingdings" panose="05000000000000000000" pitchFamily="2" charset="2"/>
              </a:rPr>
              <a:t>Aman </a:t>
            </a:r>
            <a:r>
              <a:rPr lang="en-IN" sz="1400" b="1" dirty="0" err="1">
                <a:sym typeface="Wingdings" panose="05000000000000000000" pitchFamily="2" charset="2"/>
              </a:rPr>
              <a:t>singh</a:t>
            </a:r>
            <a:endParaRPr lang="en-IN" sz="1400" b="1" dirty="0">
              <a:sym typeface="Wingdings" panose="05000000000000000000" pitchFamily="2" charset="2"/>
            </a:endParaRPr>
          </a:p>
          <a:p>
            <a:pPr marL="146050" indent="0">
              <a:buNone/>
            </a:pPr>
            <a:r>
              <a:rPr lang="en-IN" sz="1400" b="1" dirty="0">
                <a:sym typeface="Wingdings" panose="05000000000000000000" pitchFamily="2" charset="2"/>
              </a:rPr>
              <a:t>Implementation of different models, collection of dataset.</a:t>
            </a:r>
          </a:p>
          <a:p>
            <a:pPr marL="146050" indent="0">
              <a:buNone/>
            </a:pPr>
            <a:r>
              <a:rPr lang="en-IN" sz="1400" b="1" dirty="0">
                <a:sym typeface="Wingdings" panose="05000000000000000000" pitchFamily="2" charset="2"/>
              </a:rPr>
              <a:t> End to end pipeline implementation</a:t>
            </a:r>
          </a:p>
          <a:p>
            <a:pPr marL="146050" indent="0">
              <a:buNone/>
            </a:pPr>
            <a:r>
              <a:rPr lang="en-IN" sz="1400" b="1" dirty="0">
                <a:sym typeface="Wingdings" panose="05000000000000000000" pitchFamily="2" charset="2"/>
              </a:rPr>
              <a:t>Ankit </a:t>
            </a:r>
            <a:r>
              <a:rPr lang="en-IN" sz="1400" b="1" dirty="0" err="1">
                <a:sym typeface="Wingdings" panose="05000000000000000000" pitchFamily="2" charset="2"/>
              </a:rPr>
              <a:t>Talreja</a:t>
            </a:r>
            <a:r>
              <a:rPr lang="en-IN" sz="1400" b="1" dirty="0">
                <a:sym typeface="Wingdings" panose="05000000000000000000" pitchFamily="2" charset="2"/>
              </a:rPr>
              <a:t> &amp; Kush </a:t>
            </a:r>
            <a:r>
              <a:rPr lang="en-IN" sz="1400" b="1" dirty="0" err="1">
                <a:sym typeface="Wingdings" panose="05000000000000000000" pitchFamily="2" charset="2"/>
              </a:rPr>
              <a:t>jain</a:t>
            </a:r>
            <a:endParaRPr lang="en-IN" sz="1400" b="1" dirty="0">
              <a:sym typeface="Wingdings" panose="05000000000000000000" pitchFamily="2" charset="2"/>
            </a:endParaRPr>
          </a:p>
          <a:p>
            <a:pPr marL="146050" indent="0">
              <a:buNone/>
            </a:pPr>
            <a:r>
              <a:rPr lang="en-IN" sz="1400" b="1" dirty="0">
                <a:sym typeface="Wingdings" panose="05000000000000000000" pitchFamily="2" charset="2"/>
              </a:rPr>
              <a:t> Web scraping and collection of dataset.</a:t>
            </a:r>
          </a:p>
          <a:p>
            <a:pPr marL="146050" indent="0">
              <a:buNone/>
            </a:pPr>
            <a:r>
              <a:rPr lang="en-IN" sz="1400" b="1" dirty="0">
                <a:sym typeface="Wingdings" panose="05000000000000000000" pitchFamily="2" charset="2"/>
              </a:rPr>
              <a:t>PPT presentation</a:t>
            </a:r>
          </a:p>
          <a:p>
            <a:pPr marL="146050" indent="0">
              <a:buNone/>
            </a:pPr>
            <a:r>
              <a:rPr lang="en-IN" sz="1400" b="1">
                <a:sym typeface="Wingdings" panose="05000000000000000000" pitchFamily="2" charset="2"/>
              </a:rPr>
              <a:t>Literature review</a:t>
            </a:r>
          </a:p>
          <a:p>
            <a:pPr marL="146050" indent="0">
              <a:buNone/>
            </a:pPr>
            <a:endParaRPr lang="en-IN" sz="1400" b="1" dirty="0">
              <a:sym typeface="Wingdings" panose="05000000000000000000" pitchFamily="2" charset="2"/>
            </a:endParaRPr>
          </a:p>
          <a:p>
            <a:pPr marL="146050" indent="0">
              <a:buNone/>
            </a:pPr>
            <a:endParaRPr lang="en-IN" sz="1400" b="1" dirty="0">
              <a:sym typeface="Wingdings" panose="05000000000000000000" pitchFamily="2" charset="2"/>
            </a:endParaRPr>
          </a:p>
          <a:p>
            <a:pPr marL="146050" indent="0">
              <a:buNone/>
            </a:pPr>
            <a:endParaRPr lang="en-IN" sz="1400" b="1" dirty="0">
              <a:sym typeface="Wingdings" panose="05000000000000000000" pitchFamily="2" charset="2"/>
            </a:endParaRPr>
          </a:p>
          <a:p>
            <a:pPr marL="146050" indent="0">
              <a:buNone/>
            </a:pPr>
            <a:endParaRPr lang="en-IN" sz="1400" b="1" dirty="0"/>
          </a:p>
        </p:txBody>
      </p:sp>
      <p:sp>
        <p:nvSpPr>
          <p:cNvPr id="4" name="Slide Number Placeholder 3">
            <a:extLst>
              <a:ext uri="{FF2B5EF4-FFF2-40B4-BE49-F238E27FC236}">
                <a16:creationId xmlns:a16="http://schemas.microsoft.com/office/drawing/2014/main" id="{B263A2A6-2669-A8BD-7802-AA5887FEA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893113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2"/>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
        <p:nvSpPr>
          <p:cNvPr id="421" name="Google Shape;421;p5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27584" y="627534"/>
            <a:ext cx="7505700" cy="71803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Why the problem is important ?</a:t>
            </a:r>
            <a:endParaRPr dirty="0"/>
          </a:p>
        </p:txBody>
      </p:sp>
      <p:sp>
        <p:nvSpPr>
          <p:cNvPr id="142" name="Google Shape;142;p15"/>
          <p:cNvSpPr txBox="1">
            <a:spLocks noGrp="1"/>
          </p:cNvSpPr>
          <p:nvPr>
            <p:ph type="body" idx="1"/>
          </p:nvPr>
        </p:nvSpPr>
        <p:spPr>
          <a:xfrm>
            <a:off x="827584" y="1419622"/>
            <a:ext cx="7505700" cy="2448000"/>
          </a:xfrm>
          <a:prstGeom prst="rect">
            <a:avLst/>
          </a:prstGeom>
        </p:spPr>
        <p:txBody>
          <a:bodyPr spcFirstLastPara="1" wrap="square" lIns="91425" tIns="91425" rIns="91425" bIns="91425" anchor="t" anchorCtr="0">
            <a:normAutofit fontScale="92500" lnSpcReduction="20000"/>
          </a:bodyPr>
          <a:lstStyle/>
          <a:p>
            <a:pPr marL="0" indent="0">
              <a:spcAft>
                <a:spcPts val="1200"/>
              </a:spcAft>
              <a:buNone/>
            </a:pPr>
            <a:r>
              <a:rPr lang="en-US" sz="1900" dirty="0">
                <a:solidFill>
                  <a:schemeClr val="bg2">
                    <a:lumMod val="50000"/>
                  </a:schemeClr>
                </a:solidFill>
              </a:rPr>
              <a:t>This project is important because it addresses the problem of information overload and difficulty in finding relevant information on e-commerce platforms. By enabling users to find the information they need on Amazon mobile product pages using natural language queries, we can improve the user experience and help users make informed purchasing decisions. Furthermore, this project demonstrates the practical application of NLP (Natural Language Processing) and Information retrieval techniques in solving real-world problems.</a:t>
            </a:r>
            <a:endParaRPr lang="en-IN" sz="1900" dirty="0">
              <a:solidFill>
                <a:schemeClr val="bg2">
                  <a:lumMod val="50000"/>
                </a:schemeClr>
              </a:solidFill>
            </a:endParaRPr>
          </a:p>
          <a:p>
            <a:pPr marL="0" lvl="0" indent="0" algn="l" rtl="0">
              <a:spcBef>
                <a:spcPts val="0"/>
              </a:spcBef>
              <a:spcAft>
                <a:spcPts val="1200"/>
              </a:spcAft>
              <a:buNone/>
            </a:pPr>
            <a:endParaRPr dirty="0"/>
          </a:p>
        </p:txBody>
      </p:sp>
      <p:sp>
        <p:nvSpPr>
          <p:cNvPr id="143" name="Google Shape;143;p1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827584" y="555526"/>
            <a:ext cx="7505700" cy="6460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Methodology:</a:t>
            </a:r>
            <a:endParaRPr dirty="0"/>
          </a:p>
        </p:txBody>
      </p:sp>
      <p:sp>
        <p:nvSpPr>
          <p:cNvPr id="150" name="Google Shape;150;p16"/>
          <p:cNvSpPr txBox="1">
            <a:spLocks noGrp="1"/>
          </p:cNvSpPr>
          <p:nvPr>
            <p:ph type="body" idx="1"/>
          </p:nvPr>
        </p:nvSpPr>
        <p:spPr>
          <a:xfrm>
            <a:off x="827584" y="1419622"/>
            <a:ext cx="7505700" cy="2664296"/>
          </a:xfrm>
          <a:prstGeom prst="rect">
            <a:avLst/>
          </a:prstGeom>
        </p:spPr>
        <p:txBody>
          <a:bodyPr spcFirstLastPara="1" wrap="square" lIns="91425" tIns="91425" rIns="91425" bIns="91425" anchor="t" anchorCtr="0">
            <a:normAutofit fontScale="92500" lnSpcReduction="20000"/>
          </a:bodyPr>
          <a:lstStyle/>
          <a:p>
            <a:pPr marL="0" indent="0">
              <a:spcAft>
                <a:spcPts val="1200"/>
              </a:spcAft>
              <a:buNone/>
            </a:pPr>
            <a:r>
              <a:rPr lang="en-US" sz="1900" dirty="0">
                <a:solidFill>
                  <a:schemeClr val="bg2">
                    <a:lumMod val="50000"/>
                  </a:schemeClr>
                </a:solidFill>
              </a:rPr>
              <a:t>Approach-1:</a:t>
            </a:r>
          </a:p>
          <a:p>
            <a:pPr marL="0" indent="0">
              <a:spcAft>
                <a:spcPts val="1200"/>
              </a:spcAft>
              <a:buNone/>
            </a:pPr>
            <a:r>
              <a:rPr lang="en-US" sz="1900" dirty="0">
                <a:solidFill>
                  <a:schemeClr val="bg2">
                    <a:lumMod val="50000"/>
                  </a:schemeClr>
                </a:solidFill>
              </a:rPr>
              <a:t>Our proposed approach will use a combination of web scraping, data preprocessing, and query processing to extract relevant information from Flipkart mobile product pages. We will use NLP techniques to preprocess the user query and extract the relevant keywords. Then, we will use web scraping techniques to extract the relevant information from the Amazon product page. Finally, we will use NLP techniques to generate a human-like response to the user query</a:t>
            </a:r>
            <a:r>
              <a:rPr lang="en-US" sz="1400" dirty="0">
                <a:solidFill>
                  <a:schemeClr val="bg2">
                    <a:lumMod val="50000"/>
                  </a:schemeClr>
                </a:solidFill>
              </a:rPr>
              <a:t>.</a:t>
            </a:r>
            <a:endParaRPr lang="en-IN" sz="1400" dirty="0">
              <a:solidFill>
                <a:schemeClr val="bg2">
                  <a:lumMod val="50000"/>
                </a:schemeClr>
              </a:solidFill>
            </a:endParaRPr>
          </a:p>
          <a:p>
            <a:pPr marL="0" lvl="0" indent="0" algn="l" rtl="0">
              <a:spcBef>
                <a:spcPts val="0"/>
              </a:spcBef>
              <a:spcAft>
                <a:spcPts val="1200"/>
              </a:spcAft>
              <a:buNone/>
            </a:pPr>
            <a:endParaRPr dirty="0"/>
          </a:p>
        </p:txBody>
      </p:sp>
      <p:sp>
        <p:nvSpPr>
          <p:cNvPr id="151" name="Google Shape;151;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827584" y="555526"/>
            <a:ext cx="7505700" cy="6460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Methodology:</a:t>
            </a:r>
            <a:endParaRPr dirty="0"/>
          </a:p>
        </p:txBody>
      </p:sp>
      <p:sp>
        <p:nvSpPr>
          <p:cNvPr id="158" name="Google Shape;158;p17"/>
          <p:cNvSpPr txBox="1">
            <a:spLocks noGrp="1"/>
          </p:cNvSpPr>
          <p:nvPr>
            <p:ph type="body" idx="1"/>
          </p:nvPr>
        </p:nvSpPr>
        <p:spPr>
          <a:xfrm>
            <a:off x="683568" y="1347614"/>
            <a:ext cx="7505700" cy="3096344"/>
          </a:xfrm>
          <a:prstGeom prst="rect">
            <a:avLst/>
          </a:prstGeom>
        </p:spPr>
        <p:txBody>
          <a:bodyPr spcFirstLastPara="1" wrap="square" lIns="91425" tIns="91425" rIns="91425" bIns="91425" anchor="t" anchorCtr="0">
            <a:normAutofit fontScale="70000" lnSpcReduction="20000"/>
          </a:bodyPr>
          <a:lstStyle/>
          <a:p>
            <a:pPr marL="146050" indent="0">
              <a:buNone/>
            </a:pPr>
            <a:r>
              <a:rPr lang="en-IN" sz="2600" dirty="0"/>
              <a:t>Approach 2:</a:t>
            </a:r>
          </a:p>
          <a:p>
            <a:pPr marL="146050" indent="0">
              <a:buNone/>
            </a:pPr>
            <a:endParaRPr lang="en-IN" sz="2100" dirty="0"/>
          </a:p>
          <a:p>
            <a:pPr marL="146050" indent="0">
              <a:buNone/>
            </a:pPr>
            <a:r>
              <a:rPr lang="en-US" sz="2600" dirty="0"/>
              <a:t>Our Second approach involves using NLP and IR techniques to build a query answering system that can understand user queries in natural language and retrieve relevant information from Amazon's mobile product pages. We plan to use the following techniques and algorithms : Named entity recognition (NER) to identify key product details in user queries such as brand, model, and features. Then we’ll use Text summarization technique to extract important information from product descriptions and reviews. This approach will be more like Question answering (QA) models like BERT to answer user queries by analyzing the extracted information.</a:t>
            </a:r>
            <a:endParaRPr lang="en-IN" sz="2600" dirty="0"/>
          </a:p>
          <a:p>
            <a:pPr marL="0" lvl="0" indent="0" algn="l" rtl="0">
              <a:spcBef>
                <a:spcPts val="0"/>
              </a:spcBef>
              <a:spcAft>
                <a:spcPts val="1200"/>
              </a:spcAft>
              <a:buNone/>
            </a:pPr>
            <a:endParaRPr dirty="0"/>
          </a:p>
        </p:txBody>
      </p:sp>
      <p:sp>
        <p:nvSpPr>
          <p:cNvPr id="159" name="Google Shape;159;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819150" y="49342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Rise of E-commerce and Web Scraping</a:t>
            </a:r>
            <a:endParaRPr/>
          </a:p>
        </p:txBody>
      </p:sp>
      <p:sp>
        <p:nvSpPr>
          <p:cNvPr id="266" name="Google Shape;266;p30"/>
          <p:cNvSpPr txBox="1">
            <a:spLocks noGrp="1"/>
          </p:cNvSpPr>
          <p:nvPr>
            <p:ph type="body" idx="1"/>
          </p:nvPr>
        </p:nvSpPr>
        <p:spPr>
          <a:xfrm>
            <a:off x="819150" y="1778200"/>
            <a:ext cx="3686100" cy="2448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Introduction to the growth of online shopping</a:t>
            </a:r>
            <a:endParaRPr dirty="0"/>
          </a:p>
          <a:p>
            <a:pPr marL="457200" lvl="0" indent="-311150" algn="l" rtl="0">
              <a:spcBef>
                <a:spcPts val="0"/>
              </a:spcBef>
              <a:spcAft>
                <a:spcPts val="0"/>
              </a:spcAft>
              <a:buSzPts val="1300"/>
              <a:buChar char="●"/>
            </a:pPr>
            <a:r>
              <a:rPr lang="en" dirty="0"/>
              <a:t>Explanation of web scraping and its automated processes</a:t>
            </a:r>
            <a:endParaRPr dirty="0"/>
          </a:p>
          <a:p>
            <a:pPr marL="457200" lvl="0" indent="-311150" algn="l" rtl="0">
              <a:spcBef>
                <a:spcPts val="0"/>
              </a:spcBef>
              <a:spcAft>
                <a:spcPts val="0"/>
              </a:spcAft>
              <a:buSzPts val="1300"/>
              <a:buChar char="●"/>
            </a:pPr>
            <a:r>
              <a:rPr lang="en" dirty="0"/>
              <a:t>Overview of the technology used for web scraping</a:t>
            </a:r>
            <a:endParaRPr dirty="0"/>
          </a:p>
          <a:p>
            <a:pPr marL="457200" lvl="0" indent="-311150" algn="l" rtl="0">
              <a:spcBef>
                <a:spcPts val="0"/>
              </a:spcBef>
              <a:spcAft>
                <a:spcPts val="0"/>
              </a:spcAft>
              <a:buSzPts val="1300"/>
              <a:buChar char="●"/>
            </a:pPr>
            <a:r>
              <a:rPr lang="en" dirty="0"/>
              <a:t>The significance of web scraping for businesses and competition</a:t>
            </a:r>
            <a:endParaRPr dirty="0"/>
          </a:p>
          <a:p>
            <a:pPr marL="457200" lvl="0" indent="-311150" algn="l" rtl="0">
              <a:spcBef>
                <a:spcPts val="0"/>
              </a:spcBef>
              <a:spcAft>
                <a:spcPts val="0"/>
              </a:spcAft>
              <a:buSzPts val="1300"/>
              <a:buChar char="●"/>
            </a:pPr>
            <a:r>
              <a:rPr lang="en" dirty="0"/>
              <a:t>Web scraping for data acquisition and transformation into commercial resources</a:t>
            </a:r>
            <a:endParaRPr dirty="0"/>
          </a:p>
          <a:p>
            <a:pPr marL="457200" lvl="0" indent="0" algn="l" rtl="0">
              <a:spcBef>
                <a:spcPts val="1200"/>
              </a:spcBef>
              <a:spcAft>
                <a:spcPts val="1200"/>
              </a:spcAft>
              <a:buNone/>
            </a:pPr>
            <a:endParaRPr dirty="0"/>
          </a:p>
        </p:txBody>
      </p:sp>
      <p:sp>
        <p:nvSpPr>
          <p:cNvPr id="267" name="Google Shape;267;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268" name="Google Shape;268;p30"/>
          <p:cNvPicPr preferRelativeResize="0"/>
          <p:nvPr/>
        </p:nvPicPr>
        <p:blipFill>
          <a:blip r:embed="rId3">
            <a:alphaModFix/>
          </a:blip>
          <a:stretch>
            <a:fillRect/>
          </a:stretch>
        </p:blipFill>
        <p:spPr>
          <a:xfrm>
            <a:off x="4422850" y="1372975"/>
            <a:ext cx="4157434" cy="27908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a:spLocks noGrp="1"/>
          </p:cNvSpPr>
          <p:nvPr>
            <p:ph type="title"/>
          </p:nvPr>
        </p:nvSpPr>
        <p:spPr>
          <a:xfrm>
            <a:off x="819150" y="56677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 Scraping and Data Analysis Technique Flow Diagram</a:t>
            </a:r>
            <a:endParaRPr/>
          </a:p>
        </p:txBody>
      </p:sp>
      <p:sp>
        <p:nvSpPr>
          <p:cNvPr id="274" name="Google Shape;274;p3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fontScale="92500" lnSpcReduction="10000"/>
          </a:bodyPr>
          <a:lstStyle/>
          <a:p>
            <a:pPr marL="146050" lvl="0" indent="0" algn="l" rtl="0">
              <a:spcBef>
                <a:spcPts val="0"/>
              </a:spcBef>
              <a:spcAft>
                <a:spcPts val="0"/>
              </a:spcAft>
              <a:buSzPts val="1300"/>
              <a:buNone/>
            </a:pPr>
            <a:r>
              <a:rPr lang="en" dirty="0"/>
              <a:t>Detailed description of the three-phase approach</a:t>
            </a:r>
            <a:endParaRPr dirty="0"/>
          </a:p>
          <a:p>
            <a:pPr marL="457200" lvl="0" indent="-311150" algn="l" rtl="0">
              <a:spcBef>
                <a:spcPts val="0"/>
              </a:spcBef>
              <a:spcAft>
                <a:spcPts val="0"/>
              </a:spcAft>
              <a:buSzPts val="1300"/>
              <a:buChar char="●"/>
            </a:pPr>
            <a:r>
              <a:rPr lang="en" dirty="0"/>
              <a:t>Web scraping phase: extraction and storage of data in CSV format</a:t>
            </a:r>
            <a:endParaRPr dirty="0"/>
          </a:p>
          <a:p>
            <a:pPr marL="457200" lvl="0" indent="-311150" algn="l" rtl="0">
              <a:spcBef>
                <a:spcPts val="0"/>
              </a:spcBef>
              <a:spcAft>
                <a:spcPts val="0"/>
              </a:spcAft>
              <a:buSzPts val="1300"/>
              <a:buChar char="●"/>
            </a:pPr>
            <a:r>
              <a:rPr lang="en" dirty="0"/>
              <a:t>Data analysis phase: application of statistical methods to the extracted data</a:t>
            </a:r>
            <a:endParaRPr dirty="0"/>
          </a:p>
          <a:p>
            <a:pPr marL="457200" lvl="0" indent="-311150" algn="l" rtl="0">
              <a:spcBef>
                <a:spcPts val="0"/>
              </a:spcBef>
              <a:spcAft>
                <a:spcPts val="0"/>
              </a:spcAft>
              <a:buSzPts val="1300"/>
              <a:buChar char="●"/>
            </a:pPr>
            <a:r>
              <a:rPr lang="en" dirty="0"/>
              <a:t>Data visualization phase: use of data visualization tools to convey outcomes of analysis</a:t>
            </a:r>
            <a:endParaRPr dirty="0"/>
          </a:p>
          <a:p>
            <a:pPr marL="457200" lvl="0" indent="-311150" algn="l" rtl="0">
              <a:spcBef>
                <a:spcPts val="0"/>
              </a:spcBef>
              <a:spcAft>
                <a:spcPts val="0"/>
              </a:spcAft>
              <a:buSzPts val="1300"/>
              <a:buChar char="●"/>
            </a:pPr>
            <a:r>
              <a:rPr lang="en" dirty="0"/>
              <a:t>Utilization of Flask, a Python-based web framework, to create a user-friendly graphical user interface</a:t>
            </a:r>
            <a:endParaRPr dirty="0"/>
          </a:p>
        </p:txBody>
      </p:sp>
      <p:sp>
        <p:nvSpPr>
          <p:cNvPr id="275" name="Google Shape;275;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276" name="Google Shape;276;p31"/>
          <p:cNvPicPr preferRelativeResize="0"/>
          <p:nvPr/>
        </p:nvPicPr>
        <p:blipFill rotWithShape="1">
          <a:blip r:embed="rId3">
            <a:alphaModFix/>
          </a:blip>
          <a:srcRect t="21470"/>
          <a:stretch/>
        </p:blipFill>
        <p:spPr>
          <a:xfrm>
            <a:off x="4534600" y="2322925"/>
            <a:ext cx="4333949" cy="141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title"/>
          </p:nvPr>
        </p:nvSpPr>
        <p:spPr>
          <a:xfrm>
            <a:off x="819150" y="405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and Test Data</a:t>
            </a:r>
            <a:endParaRPr/>
          </a:p>
        </p:txBody>
      </p:sp>
      <p:sp>
        <p:nvSpPr>
          <p:cNvPr id="282" name="Google Shape;282;p32"/>
          <p:cNvSpPr txBox="1">
            <a:spLocks noGrp="1"/>
          </p:cNvSpPr>
          <p:nvPr>
            <p:ph type="body" idx="1"/>
          </p:nvPr>
        </p:nvSpPr>
        <p:spPr>
          <a:xfrm>
            <a:off x="819150" y="1396650"/>
            <a:ext cx="7505700" cy="24480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We collected training and test data for our research.</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Training data was acquired from sources like Kaggle and numerous webpages from Google.</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We gathered roughly 750 questions posed on different mobile phone features such as battery, camera, processor, and storage, among others.</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Some of the questions were similar yet asked in different ways. However, they were classified into one feature of the mobile phone.</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Test data was acquired from e-commerce websites such as Amazon and Flipkart.</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test data consisted of questions asked by users in the "question and answer" area of a certain product.</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We selected to collect test data from e-commerce websites since the queries featured there are asked in straightforward human language.</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 sz="1200">
                <a:latin typeface="Times New Roman"/>
                <a:ea typeface="Times New Roman"/>
                <a:cs typeface="Times New Roman"/>
                <a:sym typeface="Times New Roman"/>
              </a:rPr>
              <a:t>This would let us test our training data successfully.</a:t>
            </a:r>
            <a:endParaRPr sz="1200">
              <a:latin typeface="Times New Roman"/>
              <a:ea typeface="Times New Roman"/>
              <a:cs typeface="Times New Roman"/>
              <a:sym typeface="Times New Roman"/>
            </a:endParaRPr>
          </a:p>
        </p:txBody>
      </p:sp>
      <p:sp>
        <p:nvSpPr>
          <p:cNvPr id="283" name="Google Shape;283;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a:spLocks noGrp="1"/>
          </p:cNvSpPr>
          <p:nvPr>
            <p:ph type="title"/>
          </p:nvPr>
        </p:nvSpPr>
        <p:spPr>
          <a:xfrm>
            <a:off x="819150" y="405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 Applied on Data</a:t>
            </a:r>
            <a:endParaRPr dirty="0"/>
          </a:p>
        </p:txBody>
      </p:sp>
      <p:sp>
        <p:nvSpPr>
          <p:cNvPr id="289" name="Google Shape;289;p33"/>
          <p:cNvSpPr txBox="1">
            <a:spLocks noGrp="1"/>
          </p:cNvSpPr>
          <p:nvPr>
            <p:ph type="body" idx="1"/>
          </p:nvPr>
        </p:nvSpPr>
        <p:spPr>
          <a:xfrm>
            <a:off x="738450" y="1347750"/>
            <a:ext cx="7505700" cy="2448000"/>
          </a:xfrm>
          <a:prstGeom prst="rect">
            <a:avLst/>
          </a:prstGeom>
        </p:spPr>
        <p:txBody>
          <a:bodyPr spcFirstLastPara="1" wrap="square" lIns="91425" tIns="91425" rIns="91425" bIns="91425" anchor="t" anchorCtr="0">
            <a:noAutofit/>
          </a:bodyPr>
          <a:lstStyle/>
          <a:p>
            <a:pPr marL="152400" lvl="0" indent="0" algn="just" rtl="0">
              <a:spcBef>
                <a:spcPts val="0"/>
              </a:spcBef>
              <a:spcAft>
                <a:spcPts val="0"/>
              </a:spcAft>
              <a:buSzPts val="1200"/>
              <a:buNone/>
            </a:pPr>
            <a:r>
              <a:rPr lang="en"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p:txBody>
      </p:sp>
      <p:sp>
        <p:nvSpPr>
          <p:cNvPr id="290" name="Google Shape;290;p3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graphicFrame>
        <p:nvGraphicFramePr>
          <p:cNvPr id="3" name="Table 3">
            <a:extLst>
              <a:ext uri="{FF2B5EF4-FFF2-40B4-BE49-F238E27FC236}">
                <a16:creationId xmlns:a16="http://schemas.microsoft.com/office/drawing/2014/main" id="{DDF0F6C9-6D78-B9E9-0EC2-05AD1848AB0C}"/>
              </a:ext>
            </a:extLst>
          </p:cNvPr>
          <p:cNvGraphicFramePr>
            <a:graphicFrameLocks noGrp="1"/>
          </p:cNvGraphicFramePr>
          <p:nvPr>
            <p:extLst>
              <p:ext uri="{D42A27DB-BD31-4B8C-83A1-F6EECF244321}">
                <p14:modId xmlns:p14="http://schemas.microsoft.com/office/powerpoint/2010/main" val="3618401918"/>
              </p:ext>
            </p:extLst>
          </p:nvPr>
        </p:nvGraphicFramePr>
        <p:xfrm>
          <a:off x="905374" y="1203599"/>
          <a:ext cx="6762969" cy="2654010"/>
        </p:xfrm>
        <a:graphic>
          <a:graphicData uri="http://schemas.openxmlformats.org/drawingml/2006/table">
            <a:tbl>
              <a:tblPr firstRow="1" bandRow="1">
                <a:tableStyleId>{F5AB1C69-6EDB-4FF4-983F-18BD219EF322}</a:tableStyleId>
              </a:tblPr>
              <a:tblGrid>
                <a:gridCol w="2254323">
                  <a:extLst>
                    <a:ext uri="{9D8B030D-6E8A-4147-A177-3AD203B41FA5}">
                      <a16:colId xmlns:a16="http://schemas.microsoft.com/office/drawing/2014/main" val="4272295917"/>
                    </a:ext>
                  </a:extLst>
                </a:gridCol>
                <a:gridCol w="2254323">
                  <a:extLst>
                    <a:ext uri="{9D8B030D-6E8A-4147-A177-3AD203B41FA5}">
                      <a16:colId xmlns:a16="http://schemas.microsoft.com/office/drawing/2014/main" val="2182125630"/>
                    </a:ext>
                  </a:extLst>
                </a:gridCol>
                <a:gridCol w="2254323">
                  <a:extLst>
                    <a:ext uri="{9D8B030D-6E8A-4147-A177-3AD203B41FA5}">
                      <a16:colId xmlns:a16="http://schemas.microsoft.com/office/drawing/2014/main" val="1169536317"/>
                    </a:ext>
                  </a:extLst>
                </a:gridCol>
              </a:tblGrid>
              <a:tr h="442335">
                <a:tc>
                  <a:txBody>
                    <a:bodyPr/>
                    <a:lstStyle/>
                    <a:p>
                      <a:r>
                        <a:rPr lang="en-US" dirty="0"/>
                        <a:t>MODEL APPLIED</a:t>
                      </a:r>
                      <a:endParaRPr lang="en-IN" dirty="0"/>
                    </a:p>
                  </a:txBody>
                  <a:tcPr/>
                </a:tc>
                <a:tc>
                  <a:txBody>
                    <a:bodyPr/>
                    <a:lstStyle/>
                    <a:p>
                      <a:r>
                        <a:rPr lang="en-US" dirty="0"/>
                        <a:t>ACCURACY</a:t>
                      </a:r>
                      <a:endParaRPr lang="en-IN" dirty="0"/>
                    </a:p>
                  </a:txBody>
                  <a:tcPr/>
                </a:tc>
                <a:tc>
                  <a:txBody>
                    <a:bodyPr/>
                    <a:lstStyle/>
                    <a:p>
                      <a:r>
                        <a:rPr lang="en-US" dirty="0"/>
                        <a:t>PRESICION</a:t>
                      </a:r>
                      <a:endParaRPr lang="en-IN" dirty="0"/>
                    </a:p>
                  </a:txBody>
                  <a:tcPr/>
                </a:tc>
                <a:extLst>
                  <a:ext uri="{0D108BD9-81ED-4DB2-BD59-A6C34878D82A}">
                    <a16:rowId xmlns:a16="http://schemas.microsoft.com/office/drawing/2014/main" val="250006943"/>
                  </a:ext>
                </a:extLst>
              </a:tr>
              <a:tr h="442335">
                <a:tc>
                  <a:txBody>
                    <a:bodyPr/>
                    <a:lstStyle/>
                    <a:p>
                      <a:r>
                        <a:rPr lang="en-US" dirty="0">
                          <a:solidFill>
                            <a:schemeClr val="bg2"/>
                          </a:solidFill>
                        </a:rPr>
                        <a:t>LSTM</a:t>
                      </a:r>
                      <a:endParaRPr lang="en-IN" dirty="0">
                        <a:solidFill>
                          <a:schemeClr val="bg2"/>
                        </a:solidFill>
                      </a:endParaRPr>
                    </a:p>
                  </a:txBody>
                  <a:tcPr/>
                </a:tc>
                <a:tc>
                  <a:txBody>
                    <a:bodyPr/>
                    <a:lstStyle/>
                    <a:p>
                      <a:r>
                        <a:rPr lang="en-IN" dirty="0">
                          <a:solidFill>
                            <a:schemeClr val="bg2"/>
                          </a:solidFill>
                        </a:rPr>
                        <a:t>78%</a:t>
                      </a:r>
                    </a:p>
                  </a:txBody>
                  <a:tcPr/>
                </a:tc>
                <a:tc>
                  <a:txBody>
                    <a:bodyPr/>
                    <a:lstStyle/>
                    <a:p>
                      <a:r>
                        <a:rPr lang="en-IN" dirty="0">
                          <a:solidFill>
                            <a:schemeClr val="bg2"/>
                          </a:solidFill>
                        </a:rPr>
                        <a:t>76.8%</a:t>
                      </a:r>
                    </a:p>
                  </a:txBody>
                  <a:tcPr/>
                </a:tc>
                <a:extLst>
                  <a:ext uri="{0D108BD9-81ED-4DB2-BD59-A6C34878D82A}">
                    <a16:rowId xmlns:a16="http://schemas.microsoft.com/office/drawing/2014/main" val="3762039720"/>
                  </a:ext>
                </a:extLst>
              </a:tr>
              <a:tr h="442335">
                <a:tc>
                  <a:txBody>
                    <a:bodyPr/>
                    <a:lstStyle/>
                    <a:p>
                      <a:r>
                        <a:rPr lang="en-US" dirty="0">
                          <a:solidFill>
                            <a:schemeClr val="bg2"/>
                          </a:solidFill>
                        </a:rPr>
                        <a:t>SVM</a:t>
                      </a:r>
                      <a:endParaRPr lang="en-IN" dirty="0">
                        <a:solidFill>
                          <a:schemeClr val="bg2"/>
                        </a:solidFill>
                      </a:endParaRPr>
                    </a:p>
                  </a:txBody>
                  <a:tcPr/>
                </a:tc>
                <a:tc>
                  <a:txBody>
                    <a:bodyPr/>
                    <a:lstStyle/>
                    <a:p>
                      <a:r>
                        <a:rPr lang="en-IN" dirty="0">
                          <a:solidFill>
                            <a:schemeClr val="bg2"/>
                          </a:solidFill>
                        </a:rPr>
                        <a:t>94%</a:t>
                      </a:r>
                    </a:p>
                  </a:txBody>
                  <a:tcPr/>
                </a:tc>
                <a:tc>
                  <a:txBody>
                    <a:bodyPr/>
                    <a:lstStyle/>
                    <a:p>
                      <a:r>
                        <a:rPr lang="en-IN" dirty="0">
                          <a:solidFill>
                            <a:schemeClr val="bg2"/>
                          </a:solidFill>
                        </a:rPr>
                        <a:t>93.8%</a:t>
                      </a:r>
                    </a:p>
                  </a:txBody>
                  <a:tcPr/>
                </a:tc>
                <a:extLst>
                  <a:ext uri="{0D108BD9-81ED-4DB2-BD59-A6C34878D82A}">
                    <a16:rowId xmlns:a16="http://schemas.microsoft.com/office/drawing/2014/main" val="3891573664"/>
                  </a:ext>
                </a:extLst>
              </a:tr>
              <a:tr h="442335">
                <a:tc>
                  <a:txBody>
                    <a:bodyPr/>
                    <a:lstStyle/>
                    <a:p>
                      <a:r>
                        <a:rPr lang="en-US" dirty="0">
                          <a:solidFill>
                            <a:schemeClr val="bg2"/>
                          </a:solidFill>
                        </a:rPr>
                        <a:t>Logistic Regression</a:t>
                      </a:r>
                      <a:endParaRPr lang="en-IN" dirty="0">
                        <a:solidFill>
                          <a:schemeClr val="bg2"/>
                        </a:solidFill>
                      </a:endParaRPr>
                    </a:p>
                  </a:txBody>
                  <a:tcPr/>
                </a:tc>
                <a:tc>
                  <a:txBody>
                    <a:bodyPr/>
                    <a:lstStyle/>
                    <a:p>
                      <a:r>
                        <a:rPr lang="en-IN" dirty="0">
                          <a:solidFill>
                            <a:schemeClr val="bg2"/>
                          </a:solidFill>
                        </a:rPr>
                        <a:t>92%</a:t>
                      </a:r>
                    </a:p>
                  </a:txBody>
                  <a:tcPr/>
                </a:tc>
                <a:tc>
                  <a:txBody>
                    <a:bodyPr/>
                    <a:lstStyle/>
                    <a:p>
                      <a:r>
                        <a:rPr lang="en-IN" dirty="0">
                          <a:solidFill>
                            <a:schemeClr val="bg2"/>
                          </a:solidFill>
                        </a:rPr>
                        <a:t>93%</a:t>
                      </a:r>
                    </a:p>
                  </a:txBody>
                  <a:tcPr/>
                </a:tc>
                <a:extLst>
                  <a:ext uri="{0D108BD9-81ED-4DB2-BD59-A6C34878D82A}">
                    <a16:rowId xmlns:a16="http://schemas.microsoft.com/office/drawing/2014/main" val="2208626377"/>
                  </a:ext>
                </a:extLst>
              </a:tr>
              <a:tr h="442335">
                <a:tc>
                  <a:txBody>
                    <a:bodyPr/>
                    <a:lstStyle/>
                    <a:p>
                      <a:r>
                        <a:rPr lang="en-US" dirty="0">
                          <a:solidFill>
                            <a:schemeClr val="bg2"/>
                          </a:solidFill>
                        </a:rPr>
                        <a:t>ADA BOOST</a:t>
                      </a:r>
                      <a:endParaRPr lang="en-IN" dirty="0">
                        <a:solidFill>
                          <a:schemeClr val="bg2"/>
                        </a:solidFill>
                      </a:endParaRPr>
                    </a:p>
                  </a:txBody>
                  <a:tcPr/>
                </a:tc>
                <a:tc>
                  <a:txBody>
                    <a:bodyPr/>
                    <a:lstStyle/>
                    <a:p>
                      <a:r>
                        <a:rPr lang="en-US" dirty="0">
                          <a:solidFill>
                            <a:schemeClr val="bg2"/>
                          </a:solidFill>
                        </a:rPr>
                        <a:t>85%</a:t>
                      </a:r>
                      <a:endParaRPr lang="en-IN" dirty="0">
                        <a:solidFill>
                          <a:schemeClr val="bg2"/>
                        </a:solidFill>
                      </a:endParaRPr>
                    </a:p>
                  </a:txBody>
                  <a:tcPr/>
                </a:tc>
                <a:tc>
                  <a:txBody>
                    <a:bodyPr/>
                    <a:lstStyle/>
                    <a:p>
                      <a:r>
                        <a:rPr lang="en-IN" dirty="0">
                          <a:solidFill>
                            <a:schemeClr val="bg2"/>
                          </a:solidFill>
                        </a:rPr>
                        <a:t>84.6%</a:t>
                      </a:r>
                    </a:p>
                  </a:txBody>
                  <a:tcPr/>
                </a:tc>
                <a:extLst>
                  <a:ext uri="{0D108BD9-81ED-4DB2-BD59-A6C34878D82A}">
                    <a16:rowId xmlns:a16="http://schemas.microsoft.com/office/drawing/2014/main" val="1725414932"/>
                  </a:ext>
                </a:extLst>
              </a:tr>
              <a:tr h="442335">
                <a:tc>
                  <a:txBody>
                    <a:bodyPr/>
                    <a:lstStyle/>
                    <a:p>
                      <a:r>
                        <a:rPr lang="en-US" dirty="0">
                          <a:solidFill>
                            <a:schemeClr val="bg2"/>
                          </a:solidFill>
                        </a:rPr>
                        <a:t>Bert</a:t>
                      </a:r>
                      <a:endParaRPr lang="en-IN" dirty="0">
                        <a:solidFill>
                          <a:schemeClr val="bg2"/>
                        </a:solidFill>
                      </a:endParaRPr>
                    </a:p>
                  </a:txBody>
                  <a:tcPr/>
                </a:tc>
                <a:tc>
                  <a:txBody>
                    <a:bodyPr/>
                    <a:lstStyle/>
                    <a:p>
                      <a:r>
                        <a:rPr lang="en-IN" dirty="0">
                          <a:solidFill>
                            <a:schemeClr val="bg2"/>
                          </a:solidFill>
                        </a:rPr>
                        <a:t>68%</a:t>
                      </a:r>
                    </a:p>
                  </a:txBody>
                  <a:tcPr/>
                </a:tc>
                <a:tc>
                  <a:txBody>
                    <a:bodyPr/>
                    <a:lstStyle/>
                    <a:p>
                      <a:r>
                        <a:rPr lang="en-IN" dirty="0">
                          <a:solidFill>
                            <a:schemeClr val="bg2"/>
                          </a:solidFill>
                        </a:rPr>
                        <a:t>67.08%</a:t>
                      </a:r>
                    </a:p>
                  </a:txBody>
                  <a:tcPr/>
                </a:tc>
                <a:extLst>
                  <a:ext uri="{0D108BD9-81ED-4DB2-BD59-A6C34878D82A}">
                    <a16:rowId xmlns:a16="http://schemas.microsoft.com/office/drawing/2014/main" val="1399993582"/>
                  </a:ext>
                </a:extLst>
              </a:tr>
            </a:tbl>
          </a:graphicData>
        </a:graphic>
      </p:graphicFrame>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2582</Words>
  <Application>Microsoft Office PowerPoint</Application>
  <PresentationFormat>On-screen Show (16:9)</PresentationFormat>
  <Paragraphs>190</Paragraphs>
  <Slides>29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Nunito</vt:lpstr>
      <vt:lpstr>Calibri</vt:lpstr>
      <vt:lpstr>Wingdings</vt:lpstr>
      <vt:lpstr>Arial</vt:lpstr>
      <vt:lpstr>Times New Roman</vt:lpstr>
      <vt:lpstr>Shift</vt:lpstr>
      <vt:lpstr>A Study on Product Data Visualization With ML</vt:lpstr>
      <vt:lpstr>  Problem Statement :</vt:lpstr>
      <vt:lpstr>Why the problem is important ?</vt:lpstr>
      <vt:lpstr>Methodology:</vt:lpstr>
      <vt:lpstr>Methodology:</vt:lpstr>
      <vt:lpstr>The Rise of E-commerce and Web Scraping</vt:lpstr>
      <vt:lpstr>Web Scraping and Data Analysis Technique Flow Diagram</vt:lpstr>
      <vt:lpstr>Training and Test Data</vt:lpstr>
      <vt:lpstr>Model Applied on Data</vt:lpstr>
      <vt:lpstr>Naive Bayes Text Classification</vt:lpstr>
      <vt:lpstr>Cosine Similarity</vt:lpstr>
      <vt:lpstr>Outcomes</vt:lpstr>
      <vt:lpstr>Results and Comments</vt:lpstr>
      <vt:lpstr>Initial Stage: Product Scraping and Feature Extraction</vt:lpstr>
      <vt:lpstr>Initial Stage: Product Scraping and Feature Extraction</vt:lpstr>
      <vt:lpstr>Initial Stage:</vt:lpstr>
      <vt:lpstr>Initial Stage:</vt:lpstr>
      <vt:lpstr>Second Stage: Similarity Functions and Improved Searching</vt:lpstr>
      <vt:lpstr>Second Stage: Similarity Functions and Improved Searching</vt:lpstr>
      <vt:lpstr>Second Stage:</vt:lpstr>
      <vt:lpstr>Second Stage:</vt:lpstr>
      <vt:lpstr>  Final Stage: Product Classification and Smart Search</vt:lpstr>
      <vt:lpstr>   Final Stage: Product Classification and Smart Search</vt:lpstr>
      <vt:lpstr>Final Stage: Product Classification and Smart Search</vt:lpstr>
      <vt:lpstr>Future Scope: Integration and User-Friendly Interface</vt:lpstr>
      <vt:lpstr>Future Scope: Integration and User-Friendly Interface</vt:lpstr>
      <vt:lpstr>Future Scope : Integration &amp; user friendly Interface</vt:lpstr>
      <vt:lpstr>Contribution from team members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E-commerce through Web Scraping and Machine Learning: A Study on Product Data Visualization</dc:title>
  <dc:creator>Dell</dc:creator>
  <cp:lastModifiedBy>Ashutosh Choubey</cp:lastModifiedBy>
  <cp:revision>15</cp:revision>
  <dcterms:modified xsi:type="dcterms:W3CDTF">2023-04-23T17:41:49Z</dcterms:modified>
</cp:coreProperties>
</file>