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61036" y="8213717"/>
            <a:ext cx="5965927" cy="1044583"/>
            <a:chOff x="0" y="0"/>
            <a:chExt cx="1571273" cy="2751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1273" cy="275116"/>
            </a:xfrm>
            <a:custGeom>
              <a:avLst/>
              <a:gdLst/>
              <a:ahLst/>
              <a:cxnLst/>
              <a:rect r="r" b="b" t="t" l="l"/>
              <a:pathLst>
                <a:path h="275116" w="1571273">
                  <a:moveTo>
                    <a:pt x="0" y="0"/>
                  </a:moveTo>
                  <a:lnTo>
                    <a:pt x="1571273" y="0"/>
                  </a:lnTo>
                  <a:lnTo>
                    <a:pt x="1571273" y="275116"/>
                  </a:lnTo>
                  <a:lnTo>
                    <a:pt x="0" y="275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C1FF72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571273" cy="322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20288" y="28094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0" y="0"/>
                </a:moveTo>
                <a:lnTo>
                  <a:pt x="3423516" y="0"/>
                </a:lnTo>
                <a:lnTo>
                  <a:pt x="3423516" y="2798724"/>
                </a:lnTo>
                <a:lnTo>
                  <a:pt x="0" y="2798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544196" y="28094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22227" y="5063866"/>
            <a:ext cx="637073" cy="159268"/>
          </a:xfrm>
          <a:custGeom>
            <a:avLst/>
            <a:gdLst/>
            <a:ahLst/>
            <a:cxnLst/>
            <a:rect r="r" b="b" t="t" l="l"/>
            <a:pathLst>
              <a:path h="159268" w="637073">
                <a:moveTo>
                  <a:pt x="0" y="0"/>
                </a:moveTo>
                <a:lnTo>
                  <a:pt x="637073" y="0"/>
                </a:lnTo>
                <a:lnTo>
                  <a:pt x="637073" y="159268"/>
                </a:lnTo>
                <a:lnTo>
                  <a:pt x="0" y="15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2696596" y="29618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14901" y="1504530"/>
            <a:ext cx="13705210" cy="2947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sz="5621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Predicting Molecular Mutagenicity Using kNN QSPR Models</a:t>
            </a:r>
          </a:p>
          <a:p>
            <a:pPr algn="ctr">
              <a:lnSpc>
                <a:spcPts val="786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947392" y="4212864"/>
            <a:ext cx="6393215" cy="178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2"/>
              </a:lnSpc>
            </a:pPr>
            <a:r>
              <a:rPr lang="en-US" sz="3366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A Machine Learning Approach for Chemical Safety</a:t>
            </a:r>
          </a:p>
          <a:p>
            <a:pPr algn="ctr">
              <a:lnSpc>
                <a:spcPts val="471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719776" y="8340795"/>
            <a:ext cx="4848448" cy="78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Aritra Sarkar </a:t>
            </a:r>
          </a:p>
          <a:p>
            <a:pPr algn="ctr">
              <a:lnSpc>
                <a:spcPts val="3143"/>
              </a:lnSpc>
            </a:pPr>
            <a:r>
              <a:rPr lang="en-US" sz="2245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VNIT Nagpur ,Chemical Engineering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596567" y="6540278"/>
            <a:ext cx="5093968" cy="2718022"/>
            <a:chOff x="0" y="0"/>
            <a:chExt cx="1341621" cy="7158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1621" cy="715858"/>
            </a:xfrm>
            <a:custGeom>
              <a:avLst/>
              <a:gdLst/>
              <a:ahLst/>
              <a:cxnLst/>
              <a:rect r="r" b="b" t="t" l="l"/>
              <a:pathLst>
                <a:path h="715858" w="1341621">
                  <a:moveTo>
                    <a:pt x="36476" y="0"/>
                  </a:moveTo>
                  <a:lnTo>
                    <a:pt x="1305146" y="0"/>
                  </a:lnTo>
                  <a:cubicBezTo>
                    <a:pt x="1325291" y="0"/>
                    <a:pt x="1341621" y="16331"/>
                    <a:pt x="1341621" y="36476"/>
                  </a:cubicBezTo>
                  <a:lnTo>
                    <a:pt x="1341621" y="679382"/>
                  </a:lnTo>
                  <a:cubicBezTo>
                    <a:pt x="1341621" y="699527"/>
                    <a:pt x="1325291" y="715858"/>
                    <a:pt x="1305146" y="715858"/>
                  </a:cubicBezTo>
                  <a:lnTo>
                    <a:pt x="36476" y="715858"/>
                  </a:lnTo>
                  <a:cubicBezTo>
                    <a:pt x="16331" y="715858"/>
                    <a:pt x="0" y="699527"/>
                    <a:pt x="0" y="679382"/>
                  </a:cubicBezTo>
                  <a:lnTo>
                    <a:pt x="0" y="36476"/>
                  </a:lnTo>
                  <a:cubicBezTo>
                    <a:pt x="0" y="16331"/>
                    <a:pt x="16331" y="0"/>
                    <a:pt x="364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1FF72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1621" cy="763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54472" y="1422800"/>
            <a:ext cx="6175037" cy="3927589"/>
            <a:chOff x="0" y="0"/>
            <a:chExt cx="1626347" cy="10344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6347" cy="1034427"/>
            </a:xfrm>
            <a:custGeom>
              <a:avLst/>
              <a:gdLst/>
              <a:ahLst/>
              <a:cxnLst/>
              <a:rect r="r" b="b" t="t" l="l"/>
              <a:pathLst>
                <a:path h="1034427" w="1626347">
                  <a:moveTo>
                    <a:pt x="40120" y="0"/>
                  </a:moveTo>
                  <a:lnTo>
                    <a:pt x="1586227" y="0"/>
                  </a:lnTo>
                  <a:cubicBezTo>
                    <a:pt x="1608385" y="0"/>
                    <a:pt x="1626347" y="17962"/>
                    <a:pt x="1626347" y="40120"/>
                  </a:cubicBezTo>
                  <a:lnTo>
                    <a:pt x="1626347" y="994307"/>
                  </a:lnTo>
                  <a:cubicBezTo>
                    <a:pt x="1626347" y="1004947"/>
                    <a:pt x="1622120" y="1015152"/>
                    <a:pt x="1614596" y="1022676"/>
                  </a:cubicBezTo>
                  <a:cubicBezTo>
                    <a:pt x="1607072" y="1030200"/>
                    <a:pt x="1596868" y="1034427"/>
                    <a:pt x="1586227" y="1034427"/>
                  </a:cubicBezTo>
                  <a:lnTo>
                    <a:pt x="40120" y="1034427"/>
                  </a:lnTo>
                  <a:cubicBezTo>
                    <a:pt x="17962" y="1034427"/>
                    <a:pt x="0" y="1016464"/>
                    <a:pt x="0" y="994307"/>
                  </a:cubicBezTo>
                  <a:lnTo>
                    <a:pt x="0" y="40120"/>
                  </a:lnTo>
                  <a:cubicBezTo>
                    <a:pt x="0" y="29479"/>
                    <a:pt x="4227" y="19275"/>
                    <a:pt x="11751" y="11751"/>
                  </a:cubicBezTo>
                  <a:cubicBezTo>
                    <a:pt x="19275" y="4227"/>
                    <a:pt x="29479" y="0"/>
                    <a:pt x="40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C1FF7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26347" cy="108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152384" y="1737854"/>
            <a:ext cx="4051353" cy="108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311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Mutagenicity</a:t>
            </a:r>
          </a:p>
          <a:p>
            <a:pPr algn="ctr">
              <a:lnSpc>
                <a:spcPts val="435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573279" y="2569724"/>
            <a:ext cx="5937423" cy="2780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2555" indent="-246277" lvl="1">
              <a:lnSpc>
                <a:spcPts val="3193"/>
              </a:lnSpc>
              <a:buFont typeface="Arial"/>
              <a:buChar char="•"/>
            </a:pPr>
            <a:r>
              <a:rPr lang="en-US" sz="22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Mutagenicity refers to</a:t>
            </a:r>
            <a:r>
              <a:rPr lang="en-US" sz="22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substance's ability to cause genetic mutations, leading to potential harmful effects.</a:t>
            </a:r>
          </a:p>
          <a:p>
            <a:pPr algn="l" marL="492555" indent="-246277" lvl="1">
              <a:lnSpc>
                <a:spcPts val="3193"/>
              </a:lnSpc>
              <a:buFont typeface="Arial"/>
              <a:buChar char="•"/>
            </a:pPr>
            <a:r>
              <a:rPr lang="en-US" sz="228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is a key factor in chemical, environmental, and pharmaceutical safety assessments.</a:t>
            </a:r>
          </a:p>
          <a:p>
            <a:pPr algn="l">
              <a:lnSpc>
                <a:spcPts val="3193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172100" y="1422800"/>
            <a:ext cx="6175037" cy="3927589"/>
            <a:chOff x="0" y="0"/>
            <a:chExt cx="1626347" cy="10344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26347" cy="1034427"/>
            </a:xfrm>
            <a:custGeom>
              <a:avLst/>
              <a:gdLst/>
              <a:ahLst/>
              <a:cxnLst/>
              <a:rect r="r" b="b" t="t" l="l"/>
              <a:pathLst>
                <a:path h="1034427" w="1626347">
                  <a:moveTo>
                    <a:pt x="40120" y="0"/>
                  </a:moveTo>
                  <a:lnTo>
                    <a:pt x="1586227" y="0"/>
                  </a:lnTo>
                  <a:cubicBezTo>
                    <a:pt x="1608385" y="0"/>
                    <a:pt x="1626347" y="17962"/>
                    <a:pt x="1626347" y="40120"/>
                  </a:cubicBezTo>
                  <a:lnTo>
                    <a:pt x="1626347" y="994307"/>
                  </a:lnTo>
                  <a:cubicBezTo>
                    <a:pt x="1626347" y="1004947"/>
                    <a:pt x="1622120" y="1015152"/>
                    <a:pt x="1614596" y="1022676"/>
                  </a:cubicBezTo>
                  <a:cubicBezTo>
                    <a:pt x="1607072" y="1030200"/>
                    <a:pt x="1596868" y="1034427"/>
                    <a:pt x="1586227" y="1034427"/>
                  </a:cubicBezTo>
                  <a:lnTo>
                    <a:pt x="40120" y="1034427"/>
                  </a:lnTo>
                  <a:cubicBezTo>
                    <a:pt x="17962" y="1034427"/>
                    <a:pt x="0" y="1016464"/>
                    <a:pt x="0" y="994307"/>
                  </a:cubicBezTo>
                  <a:lnTo>
                    <a:pt x="0" y="40120"/>
                  </a:lnTo>
                  <a:cubicBezTo>
                    <a:pt x="0" y="29479"/>
                    <a:pt x="4227" y="19275"/>
                    <a:pt x="11751" y="11751"/>
                  </a:cubicBezTo>
                  <a:cubicBezTo>
                    <a:pt x="19275" y="4227"/>
                    <a:pt x="29479" y="0"/>
                    <a:pt x="40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C1FF72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626347" cy="1082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684959" y="1737854"/>
            <a:ext cx="4226080" cy="97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2"/>
              </a:lnSpc>
            </a:pPr>
            <a:r>
              <a:rPr lang="en-US" sz="27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of the Project:</a:t>
            </a:r>
          </a:p>
          <a:p>
            <a:pPr algn="ctr">
              <a:lnSpc>
                <a:spcPts val="3912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0356897" y="2569724"/>
            <a:ext cx="5774580" cy="2656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958" indent="-205979" lvl="1">
              <a:lnSpc>
                <a:spcPts val="2671"/>
              </a:lnSpc>
              <a:buFont typeface="Arial"/>
              <a:buChar char="•"/>
            </a:pPr>
            <a:r>
              <a:rPr lang="en-US" sz="19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</a:t>
            </a:r>
            <a:r>
              <a:rPr lang="en-US" sz="19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 a k-Nearest Neighbors (kNN) classification model to predict whether a given molecule is mutagenic (1) or non-mutagenic (0).</a:t>
            </a:r>
          </a:p>
          <a:p>
            <a:pPr algn="l" marL="411958" indent="-205979" lvl="1">
              <a:lnSpc>
                <a:spcPts val="2671"/>
              </a:lnSpc>
              <a:buFont typeface="Arial"/>
              <a:buChar char="•"/>
            </a:pPr>
            <a:r>
              <a:rPr lang="en-US" sz="190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Quantitative Structure-Property Relationship (QSPR) modeling to analyze molecular descriptors.</a:t>
            </a:r>
          </a:p>
          <a:p>
            <a:pPr algn="ctr">
              <a:lnSpc>
                <a:spcPts val="2671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7091098" y="6740891"/>
            <a:ext cx="3538336" cy="97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2"/>
              </a:lnSpc>
            </a:pPr>
            <a:r>
              <a:rPr lang="en-US" sz="27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is it Important</a:t>
            </a:r>
          </a:p>
          <a:p>
            <a:pPr algn="ctr">
              <a:lnSpc>
                <a:spcPts val="3912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7203737" y="7365779"/>
            <a:ext cx="3943425" cy="1758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203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Identifying mutagenic substances helps in drug design, toxicology studies, and regulatory approvals.</a:t>
            </a:r>
          </a:p>
          <a:p>
            <a:pPr algn="l">
              <a:lnSpc>
                <a:spcPts val="284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2544196" y="28094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696596" y="2961828"/>
            <a:ext cx="3423515" cy="2798724"/>
          </a:xfrm>
          <a:custGeom>
            <a:avLst/>
            <a:gdLst/>
            <a:ahLst/>
            <a:cxnLst/>
            <a:rect r="r" b="b" t="t" l="l"/>
            <a:pathLst>
              <a:path h="2798724" w="3423515">
                <a:moveTo>
                  <a:pt x="3423516" y="0"/>
                </a:moveTo>
                <a:lnTo>
                  <a:pt x="0" y="0"/>
                </a:lnTo>
                <a:lnTo>
                  <a:pt x="0" y="2798724"/>
                </a:lnTo>
                <a:lnTo>
                  <a:pt x="3423516" y="2798724"/>
                </a:lnTo>
                <a:lnTo>
                  <a:pt x="342351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6463" y="1215276"/>
            <a:ext cx="9040670" cy="141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2"/>
              </a:lnSpc>
            </a:pPr>
            <a:r>
              <a:rPr lang="en-US" sz="416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Use</a:t>
            </a:r>
            <a:r>
              <a:rPr lang="en-US" b="true" sz="416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for Prediction:</a:t>
            </a:r>
          </a:p>
          <a:p>
            <a:pPr algn="ctr">
              <a:lnSpc>
                <a:spcPts val="2752"/>
              </a:lnSpc>
            </a:pPr>
          </a:p>
          <a:p>
            <a:pPr algn="ctr">
              <a:lnSpc>
                <a:spcPts val="275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7897" y="2556552"/>
            <a:ext cx="16271403" cy="4517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7747" indent="-393874" lvl="1">
              <a:lnSpc>
                <a:spcPts val="5108"/>
              </a:lnSpc>
              <a:buAutoNum type="arabicPeriod" startAt="1"/>
            </a:pPr>
            <a:r>
              <a:rPr lang="en-US" b="true" sz="364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Polar Surface </a:t>
            </a:r>
            <a:r>
              <a:rPr lang="en-US" b="true" sz="364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Area (TPSA):</a:t>
            </a:r>
            <a:r>
              <a:rPr lang="en-US" sz="364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Measures molecule's polarity, affecting its absorption and transport.</a:t>
            </a:r>
          </a:p>
          <a:p>
            <a:pPr algn="ctr" marL="787747" indent="-393874" lvl="1">
              <a:lnSpc>
                <a:spcPts val="5108"/>
              </a:lnSpc>
              <a:buAutoNum type="arabicPeriod" startAt="1"/>
            </a:pPr>
            <a:r>
              <a:rPr lang="en-US" b="true" sz="364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Molecular Weight (MolWt):</a:t>
            </a:r>
            <a:r>
              <a:rPr lang="en-US" sz="364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Influences bioavailability and toxicity.</a:t>
            </a:r>
          </a:p>
          <a:p>
            <a:pPr algn="ctr" marL="787747" indent="-393874" lvl="1">
              <a:lnSpc>
                <a:spcPts val="5108"/>
              </a:lnSpc>
              <a:buAutoNum type="arabicPeriod" startAt="1"/>
            </a:pPr>
            <a:r>
              <a:rPr lang="en-US" b="true" sz="364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BalabanJ Index:</a:t>
            </a:r>
            <a:r>
              <a:rPr lang="en-US" sz="364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 topological index used in cheminformatics.</a:t>
            </a:r>
          </a:p>
          <a:p>
            <a:pPr algn="ctr" marL="787747" indent="-393874" lvl="1">
              <a:lnSpc>
                <a:spcPts val="5108"/>
              </a:lnSpc>
              <a:buAutoNum type="arabicPeriod" startAt="1"/>
            </a:pPr>
            <a:r>
              <a:rPr lang="en-US" b="true" sz="364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Molecular Descriptors:</a:t>
            </a:r>
            <a:r>
              <a:rPr lang="en-US" sz="364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Various physicochemical properties affecting mutagenicity.</a:t>
            </a:r>
          </a:p>
          <a:p>
            <a:pPr algn="ctr">
              <a:lnSpc>
                <a:spcPts val="510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10584"/>
            <a:ext cx="7219604" cy="88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Development: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34244"/>
            <a:ext cx="15709005" cy="4180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Using the mean imputation we can handle the missing value in data set</a:t>
            </a: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Implemented the kth Nearrest model(KNN) model  for the classification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GridSearchCV to optimize the number of neighbors (k).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Performed 5-fold cross-validation to select the best model.</a:t>
            </a:r>
          </a:p>
          <a:p>
            <a:pPr algn="l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9646" y="5067300"/>
            <a:ext cx="7283977" cy="146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2"/>
              </a:lnSpc>
            </a:pPr>
            <a:r>
              <a:rPr lang="en-US" sz="4208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Metrics Used:</a:t>
            </a:r>
          </a:p>
          <a:p>
            <a:pPr algn="ctr">
              <a:lnSpc>
                <a:spcPts val="589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41089" y="6297233"/>
            <a:ext cx="14884227" cy="2266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567" indent="-283284" lvl="1">
              <a:lnSpc>
                <a:spcPts val="3673"/>
              </a:lnSpc>
              <a:buAutoNum type="arabicPeriod" startAt="1"/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F1-score: Primary metric to balance precision and recal</a:t>
            </a:r>
          </a:p>
          <a:p>
            <a:pPr algn="l" marL="566567" indent="-283284" lvl="1">
              <a:lnSpc>
                <a:spcPts val="3673"/>
              </a:lnSpc>
              <a:buAutoNum type="arabicPeriod" startAt="1"/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Accuracy: Measures overall correctness of the model</a:t>
            </a:r>
          </a:p>
          <a:p>
            <a:pPr algn="l" marL="566567" indent="-283284" lvl="1">
              <a:lnSpc>
                <a:spcPts val="3673"/>
              </a:lnSpc>
              <a:buAutoNum type="arabicPeriod" startAt="1"/>
            </a:pPr>
            <a:r>
              <a:rPr lang="en-US" sz="26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Precision: Identifies how many predicted mutagenic compounds are actually mutagenic.</a:t>
            </a:r>
          </a:p>
          <a:p>
            <a:pPr algn="l">
              <a:lnSpc>
                <a:spcPts val="3673"/>
              </a:lnSpc>
            </a:pPr>
          </a:p>
          <a:p>
            <a:pPr algn="l">
              <a:lnSpc>
                <a:spcPts val="367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16164" y="933450"/>
            <a:ext cx="13943786" cy="183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49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Model Performance on Test DataSet:</a:t>
            </a:r>
          </a:p>
          <a:p>
            <a:pPr algn="ctr">
              <a:lnSpc>
                <a:spcPts val="78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713269" y="3639377"/>
            <a:ext cx="5015962" cy="262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</a:pPr>
            <a:r>
              <a:rPr lang="en-US" sz="37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F1-score: 0.2594 </a:t>
            </a:r>
          </a:p>
          <a:p>
            <a:pPr algn="l">
              <a:lnSpc>
                <a:spcPts val="5222"/>
              </a:lnSpc>
            </a:pPr>
            <a:r>
              <a:rPr lang="en-US" sz="37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Accuracy: 0.5265 </a:t>
            </a:r>
          </a:p>
          <a:p>
            <a:pPr algn="just">
              <a:lnSpc>
                <a:spcPts val="5222"/>
              </a:lnSpc>
            </a:pPr>
            <a:r>
              <a:rPr lang="en-US" sz="37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Precision: 0.2697 </a:t>
            </a:r>
          </a:p>
          <a:p>
            <a:pPr algn="l">
              <a:lnSpc>
                <a:spcPts val="5222"/>
              </a:lnSpc>
            </a:pPr>
            <a:r>
              <a:rPr lang="en-US" sz="37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Recall: 0.2557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4296" y="2146990"/>
            <a:ext cx="15079408" cy="1180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given dataset I developed a Model and the result of the dataset is get by: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01778" y="7207506"/>
            <a:ext cx="13627538" cy="14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</a:pPr>
            <a:r>
              <a:rPr lang="en-US" sz="275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Thought</a:t>
            </a:r>
            <a:r>
              <a:rPr lang="en-US" sz="275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  This model can be a valuable tool for chemical safety analysis, aiding researchers in identifying hazardous compounds more efficiently.</a:t>
            </a:r>
          </a:p>
          <a:p>
            <a:pPr algn="ctr">
              <a:lnSpc>
                <a:spcPts val="385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36377" y="7936471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0" y="0"/>
                </a:moveTo>
                <a:lnTo>
                  <a:pt x="3551623" y="0"/>
                </a:lnTo>
                <a:lnTo>
                  <a:pt x="3551623" y="2350529"/>
                </a:lnTo>
                <a:lnTo>
                  <a:pt x="0" y="2350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897" y="7948733"/>
            <a:ext cx="3551623" cy="2350529"/>
          </a:xfrm>
          <a:custGeom>
            <a:avLst/>
            <a:gdLst/>
            <a:ahLst/>
            <a:cxnLst/>
            <a:rect r="r" b="b" t="t" l="l"/>
            <a:pathLst>
              <a:path h="2350529" w="3551623">
                <a:moveTo>
                  <a:pt x="3551623" y="0"/>
                </a:moveTo>
                <a:lnTo>
                  <a:pt x="0" y="0"/>
                </a:lnTo>
                <a:lnTo>
                  <a:pt x="0" y="2350529"/>
                </a:lnTo>
                <a:lnTo>
                  <a:pt x="3551623" y="2350529"/>
                </a:lnTo>
                <a:lnTo>
                  <a:pt x="35516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17310" y="4185598"/>
            <a:ext cx="6762398" cy="172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70"/>
              </a:lnSpc>
            </a:pPr>
            <a:r>
              <a:rPr lang="en-US" sz="1012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DAGd7ZEnObo</dc:identifier>
  <dcterms:modified xsi:type="dcterms:W3CDTF">2011-08-01T06:04:30Z</dcterms:modified>
  <cp:revision>1</cp:revision>
  <dc:title>Add a heading</dc:title>
</cp:coreProperties>
</file>