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7" r:id="rId6"/>
    <p:sldId id="318" r:id="rId7"/>
    <p:sldId id="278" r:id="rId8"/>
    <p:sldId id="308" r:id="rId9"/>
    <p:sldId id="319" r:id="rId10"/>
    <p:sldId id="309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4AB7C-F42F-349A-D495-A1ABF2F83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D48452-0CD8-650E-9F39-859C73731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C9B478-6CF3-5835-DCE3-DA4C1E898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0FBD2-E6E0-E6C6-D37E-B7A6B316E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45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08587-63F9-FFEA-27BA-4B30FD1CE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571C56-3299-6E1B-1459-D4FF44790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55572-220F-1C01-02C6-55574646B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029E1-BC20-1985-527E-6975968E3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72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941"/>
            <a:ext cx="12192000" cy="1228165"/>
          </a:xfrm>
        </p:spPr>
        <p:txBody>
          <a:bodyPr anchor="ctr"/>
          <a:lstStyle/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Predicting Molecular Mutagenicity Using kNN for SPR Modeling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F73D4-DD47-B33E-5A2E-DAC8FF0C6E67}"/>
              </a:ext>
            </a:extLst>
          </p:cNvPr>
          <p:cNvSpPr txBox="1"/>
          <p:nvPr/>
        </p:nvSpPr>
        <p:spPr>
          <a:xfrm>
            <a:off x="0" y="1832392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u="sng" dirty="0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 A Machine Learning Approach to Chemical Safety</a:t>
            </a:r>
            <a:endParaRPr lang="en-IN" sz="2000" u="sng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4318A-9C52-0CA9-734F-6F9800A9A3AB}"/>
              </a:ext>
            </a:extLst>
          </p:cNvPr>
          <p:cNvSpPr txBox="1"/>
          <p:nvPr/>
        </p:nvSpPr>
        <p:spPr>
          <a:xfrm>
            <a:off x="0" y="5776862"/>
            <a:ext cx="14971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Piyush Shah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Inter"/>
              </a:rPr>
              <a:t>BT-CHE 23</a:t>
            </a:r>
            <a:endParaRPr lang="en-US" sz="2000" b="0" i="0" dirty="0">
              <a:solidFill>
                <a:schemeClr val="bg2">
                  <a:lumMod val="25000"/>
                </a:schemeClr>
              </a:solidFill>
              <a:effectLst/>
              <a:latin typeface="Inter"/>
            </a:endParaRP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Inter"/>
              </a:rPr>
              <a:t>230754</a:t>
            </a:r>
            <a:endParaRPr lang="en-I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4099451" cy="279698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869354"/>
              </p:ext>
            </p:extLst>
          </p:nvPr>
        </p:nvGraphicFramePr>
        <p:xfrm>
          <a:off x="6869113" y="1143000"/>
          <a:ext cx="4190999" cy="4882661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Statement</a:t>
                      </a:r>
                      <a:endParaRPr lang="en-US" sz="2000" b="1" u="sng" dirty="0"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Mutagenicity is the ability of a substance to induce genetic mutations.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Critical for environmental, health, and safety evaluations, especially in drug and chemical development.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 k-Nearest Neighbors (kNN) model to predict molecular mutagenicity using molecular descriptors.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977AAC-29EA-3520-761B-F93E937BDD85}"/>
              </a:ext>
            </a:extLst>
          </p:cNvPr>
          <p:cNvSpPr txBox="1"/>
          <p:nvPr/>
        </p:nvSpPr>
        <p:spPr>
          <a:xfrm>
            <a:off x="5777753" y="4277670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goal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4E90F-BEC1-F1C8-AE73-C6D5BC86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3C13-194F-A220-3A6E-7BA54728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4099451" cy="27969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F9D5FCF-19F9-F99E-B9AD-5D032DDEA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873623"/>
              </p:ext>
            </p:extLst>
          </p:nvPr>
        </p:nvGraphicFramePr>
        <p:xfrm>
          <a:off x="6866965" y="1143000"/>
          <a:ext cx="4193147" cy="4574656"/>
        </p:xfrm>
        <a:graphic>
          <a:graphicData uri="http://schemas.openxmlformats.org/drawingml/2006/table">
            <a:tbl>
              <a:tblPr firstRow="1" bandRow="1"/>
              <a:tblGrid>
                <a:gridCol w="4193147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Objectives</a:t>
                      </a:r>
                      <a:endParaRPr lang="en-US" sz="2000" b="1" u="sng" dirty="0">
                        <a:latin typeface="+mn-lt"/>
                        <a:cs typeface="Gill Sans Light" panose="020B0302020104020203" pitchFamily="34" charset="-79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 kNN-based QSPR model.</a:t>
                      </a:r>
                    </a:p>
                    <a:p>
                      <a:pPr marL="0" algn="ct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 hyperparameter k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using cross-validation.</a:t>
                      </a:r>
                    </a:p>
                    <a:p>
                      <a:pPr algn="r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 using F1-score to balance precision and recall.</a:t>
                      </a:r>
                    </a:p>
                    <a:p>
                      <a:pPr algn="r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98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249"/>
            <a:ext cx="12191999" cy="1280161"/>
          </a:xfrm>
        </p:spPr>
        <p:txBody>
          <a:bodyPr anchor="b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Methodology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730188" y="2214282"/>
            <a:ext cx="13922188" cy="2716306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              1) Data Preprocessing:</a:t>
            </a:r>
            <a:r>
              <a:rPr lang="en-IN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 Handle missing values, normalize features.</a:t>
            </a:r>
          </a:p>
          <a:p>
            <a:pPr algn="ctr">
              <a:spcBef>
                <a:spcPts val="300"/>
              </a:spcBef>
            </a:pPr>
            <a:r>
              <a:rPr lang="en-IN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          2) Feature Selection:</a:t>
            </a:r>
            <a:r>
              <a:rPr lang="en-IN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 Focus on key descriptors (e.g., TPSA, </a:t>
            </a:r>
            <a:r>
              <a:rPr lang="en-IN" b="0" i="0" dirty="0" err="1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MoIWt</a:t>
            </a:r>
            <a:r>
              <a:rPr lang="en-IN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).</a:t>
            </a:r>
          </a:p>
          <a:p>
            <a:pPr algn="ctr">
              <a:spcBef>
                <a:spcPts val="300"/>
              </a:spcBef>
            </a:pPr>
            <a:r>
              <a:rPr lang="en-IN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              3) Model Training:</a:t>
            </a:r>
            <a:r>
              <a:rPr lang="en-IN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 Train kNN with cross-validation to optimize </a:t>
            </a:r>
            <a:r>
              <a:rPr lang="en-IN" b="0" i="0" dirty="0">
                <a:solidFill>
                  <a:schemeClr val="tx1">
                    <a:lumMod val="75000"/>
                  </a:schemeClr>
                </a:solidFill>
                <a:effectLst/>
                <a:latin typeface="KaTeX_Main"/>
              </a:rPr>
              <a:t>k</a:t>
            </a:r>
            <a:r>
              <a:rPr lang="en-IN" b="0" i="1" dirty="0">
                <a:solidFill>
                  <a:schemeClr val="tx1">
                    <a:lumMod val="75000"/>
                  </a:schemeClr>
                </a:solidFill>
                <a:effectLst/>
                <a:latin typeface="KaTeX_Math"/>
              </a:rPr>
              <a:t>k</a:t>
            </a:r>
            <a:r>
              <a:rPr lang="en-IN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.</a:t>
            </a:r>
          </a:p>
          <a:p>
            <a:pPr algn="ctr">
              <a:spcBef>
                <a:spcPts val="300"/>
              </a:spcBef>
            </a:pPr>
            <a:r>
              <a:rPr lang="en-IN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4) Evaluation:</a:t>
            </a:r>
            <a:r>
              <a:rPr lang="en-IN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 Use F1-score, accuracy, precision, and recall.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9D04D-2B04-AE1E-933B-DF9656A12ED2}"/>
              </a:ext>
            </a:extLst>
          </p:cNvPr>
          <p:cNvSpPr txBox="1"/>
          <p:nvPr/>
        </p:nvSpPr>
        <p:spPr>
          <a:xfrm>
            <a:off x="8964" y="4702005"/>
            <a:ext cx="3836895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Inter"/>
              </a:rPr>
              <a:t>Key Feature –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Inter"/>
              </a:rPr>
              <a:t>Total polar surface area (TPSA)</a:t>
            </a:r>
          </a:p>
          <a:p>
            <a:pPr algn="ctr">
              <a:spcBef>
                <a:spcPts val="300"/>
              </a:spcBef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Molecular Weight (</a:t>
            </a:r>
            <a:r>
              <a:rPr lang="en-US" b="0" i="0" dirty="0" err="1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MoIWt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)</a:t>
            </a:r>
          </a:p>
          <a:p>
            <a:pPr algn="ctr">
              <a:spcBef>
                <a:spcPts val="300"/>
              </a:spcBef>
            </a:pPr>
            <a:r>
              <a:rPr lang="en-US" b="0" i="0" dirty="0" err="1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Balaband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 Index</a:t>
            </a:r>
          </a:p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295836"/>
            <a:ext cx="5934635" cy="1165412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Inter"/>
              </a:rPr>
              <a:t>Methodology &amp; Feature Importance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0B72A-2AFE-730E-54FE-A35BB0CFA5B6}"/>
              </a:ext>
            </a:extLst>
          </p:cNvPr>
          <p:cNvSpPr txBox="1"/>
          <p:nvPr/>
        </p:nvSpPr>
        <p:spPr>
          <a:xfrm>
            <a:off x="161365" y="2016169"/>
            <a:ext cx="6154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 Data Preprocessing: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 Handled missing values and normalized features.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C1E30-A8F1-E289-CBCC-A4A0AA557E7A}"/>
              </a:ext>
            </a:extLst>
          </p:cNvPr>
          <p:cNvSpPr txBox="1"/>
          <p:nvPr/>
        </p:nvSpPr>
        <p:spPr>
          <a:xfrm>
            <a:off x="161365" y="2662500"/>
            <a:ext cx="6154270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2. Feature Selection: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 Top features by importance: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BertzCI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 (0.138)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qed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 (0.137)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Unnamed:0 (0.123)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MoIWt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 (0.114)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MoIlogP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 (0.107)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35635B-F1FA-902A-576F-753657B74E71}"/>
              </a:ext>
            </a:extLst>
          </p:cNvPr>
          <p:cNvSpPr txBox="1"/>
          <p:nvPr/>
        </p:nvSpPr>
        <p:spPr>
          <a:xfrm>
            <a:off x="161365" y="4647659"/>
            <a:ext cx="6154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3. Model Training: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 Trained kNN with cross-validation.</a:t>
            </a:r>
          </a:p>
          <a:p>
            <a:pPr algn="l"/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4857B-A0B9-6492-7857-DA82229587A1}"/>
              </a:ext>
            </a:extLst>
          </p:cNvPr>
          <p:cNvSpPr txBox="1"/>
          <p:nvPr/>
        </p:nvSpPr>
        <p:spPr>
          <a:xfrm>
            <a:off x="161365" y="4970824"/>
            <a:ext cx="6154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Inter"/>
              </a:rPr>
              <a:t>4</a:t>
            </a: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.</a:t>
            </a:r>
            <a:r>
              <a:rPr lang="nn-NO" b="1" dirty="0">
                <a:solidFill>
                  <a:schemeClr val="tx1">
                    <a:lumMod val="75000"/>
                  </a:schemeClr>
                </a:solidFill>
                <a:latin typeface="Inter"/>
              </a:rPr>
              <a:t> </a:t>
            </a:r>
            <a:r>
              <a:rPr lang="nn-NO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Optimal k:</a:t>
            </a:r>
            <a:r>
              <a:rPr lang="nn-NO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 Best </a:t>
            </a:r>
            <a:r>
              <a:rPr lang="nn-NO" b="0" i="0" dirty="0">
                <a:solidFill>
                  <a:schemeClr val="tx1">
                    <a:lumMod val="75000"/>
                  </a:schemeClr>
                </a:solidFill>
                <a:effectLst/>
                <a:latin typeface="KaTeX_Main"/>
              </a:rPr>
              <a:t>k=11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.</a:t>
            </a:r>
          </a:p>
          <a:p>
            <a:pPr algn="l"/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7CCCD-A7E8-B844-8611-4A676FF9E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5B2D-CDA0-A885-7177-C27E91A6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295836"/>
            <a:ext cx="5934635" cy="1165412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Inter"/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DC9F2-2910-D879-7B0D-F9F629501EA4}"/>
              </a:ext>
            </a:extLst>
          </p:cNvPr>
          <p:cNvSpPr txBox="1"/>
          <p:nvPr/>
        </p:nvSpPr>
        <p:spPr>
          <a:xfrm>
            <a:off x="161365" y="2016169"/>
            <a:ext cx="6154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1. Primary Metric:</a:t>
            </a:r>
            <a:r>
              <a:rPr lang="en-IN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 F1-score = </a:t>
            </a:r>
            <a:r>
              <a:rPr lang="en-IN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0.76</a:t>
            </a:r>
            <a:endParaRPr lang="en-IN" b="0" i="0" dirty="0">
              <a:solidFill>
                <a:schemeClr val="tx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0D525-CFCB-C246-BDE8-EE3391141784}"/>
              </a:ext>
            </a:extLst>
          </p:cNvPr>
          <p:cNvSpPr txBox="1"/>
          <p:nvPr/>
        </p:nvSpPr>
        <p:spPr>
          <a:xfrm>
            <a:off x="161365" y="2385501"/>
            <a:ext cx="6154270" cy="363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2. Class-wise Performance:</a:t>
            </a: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Inter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Inter"/>
              </a:rPr>
              <a:t>              </a:t>
            </a: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Class 0 (Non-mutagenic):</a:t>
            </a: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Inter"/>
            </a:endParaRP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Precision: 0.71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Recall: 0.75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F1-score: 0.73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              Class 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Inter"/>
              </a:rPr>
              <a:t>1</a:t>
            </a: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 (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Inter"/>
              </a:rPr>
              <a:t>M</a:t>
            </a: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utagenic):</a:t>
            </a: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Inter"/>
            </a:endParaRP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Precision: 0.80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Recall: 0.76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F1-score: 0.78</a:t>
            </a: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Inter"/>
            </a:endParaRPr>
          </a:p>
          <a:p>
            <a:pPr marL="800100" lvl="1" indent="-342900">
              <a:spcBef>
                <a:spcPts val="300"/>
              </a:spcBef>
              <a:buFont typeface="+mj-lt"/>
              <a:buAutoNum type="arabicPeriod"/>
            </a:pP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F444E-C1A4-F4C6-77F2-535DE8FACC35}"/>
              </a:ext>
            </a:extLst>
          </p:cNvPr>
          <p:cNvSpPr txBox="1"/>
          <p:nvPr/>
        </p:nvSpPr>
        <p:spPr>
          <a:xfrm>
            <a:off x="161365" y="5354640"/>
            <a:ext cx="6154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IN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3. Overall Accuracy:</a:t>
            </a:r>
            <a:r>
              <a:rPr lang="en-IN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 0.76</a:t>
            </a:r>
          </a:p>
        </p:txBody>
      </p:sp>
    </p:spTree>
    <p:extLst>
      <p:ext uri="{BB962C8B-B14F-4D97-AF65-F5344CB8AC3E}">
        <p14:creationId xmlns:p14="http://schemas.microsoft.com/office/powerpoint/2010/main" val="139055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Effective Model: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 Developed a kNN model with an F1-score of </a:t>
            </a: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0.76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, effectively predicting molecular mutagenicity.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Feature Insights: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 Identified key descriptors (e.g., </a:t>
            </a:r>
            <a:r>
              <a:rPr lang="en-US" b="0" i="0" dirty="0" err="1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BertzCI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, </a:t>
            </a:r>
            <a:r>
              <a:rPr lang="en-US" b="0" i="0" dirty="0" err="1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qed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) driving model performance.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Future Direction:</a:t>
            </a:r>
            <a:r>
              <a:rPr lang="en-US" b="0" i="0" dirty="0">
                <a:solidFill>
                  <a:schemeClr val="tx1">
                    <a:lumMod val="75000"/>
                  </a:schemeClr>
                </a:solidFill>
                <a:effectLst/>
                <a:latin typeface="Inter"/>
              </a:rPr>
              <a:t> Explore advanced models (e.g., Random Forest, SVM) and feature engineering for further improvements.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Piyush Shah</a:t>
            </a:r>
          </a:p>
          <a:p>
            <a:r>
              <a:rPr lang="en-US" dirty="0"/>
              <a:t>230754</a:t>
            </a:r>
          </a:p>
          <a:p>
            <a:pPr lvl="1"/>
            <a:r>
              <a:rPr lang="en-US" dirty="0"/>
              <a:t>piyushs23@iitk.ac.in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{65F79076-4775-44AB-9B25-089E7FEF5F69}tf11964407_win32</Template>
  <TotalTime>70</TotalTime>
  <Words>369</Words>
  <Application>Microsoft Office PowerPoint</Application>
  <PresentationFormat>Widescreen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Gill Sans Nova Light</vt:lpstr>
      <vt:lpstr>Inter</vt:lpstr>
      <vt:lpstr>KaTeX_Main</vt:lpstr>
      <vt:lpstr>KaTeX_Math</vt:lpstr>
      <vt:lpstr>Sagona Book</vt:lpstr>
      <vt:lpstr>Custom</vt:lpstr>
      <vt:lpstr>Predicting Molecular Mutagenicity Using kNN for SPR Modeling</vt:lpstr>
      <vt:lpstr>agenda</vt:lpstr>
      <vt:lpstr>PowerPoint Presentation</vt:lpstr>
      <vt:lpstr>Methodology</vt:lpstr>
      <vt:lpstr>Methodology &amp; Feature Importance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Shah</dc:creator>
  <cp:lastModifiedBy>Piyush Shah</cp:lastModifiedBy>
  <cp:revision>1</cp:revision>
  <dcterms:created xsi:type="dcterms:W3CDTF">2025-02-01T17:54:19Z</dcterms:created>
  <dcterms:modified xsi:type="dcterms:W3CDTF">2025-02-01T19:04:54Z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